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4765ff4b9f4d4c9e"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4" r:id="rId7"/>
  </p:sldMasterIdLst>
  <p:notesMasterIdLst>
    <p:notesMasterId r:id="rId39"/>
  </p:notesMasterIdLst>
  <p:sldIdLst>
    <p:sldId id="266" r:id="rId8"/>
    <p:sldId id="267" r:id="rId9"/>
    <p:sldId id="268" r:id="rId10"/>
    <p:sldId id="269" r:id="rId11"/>
    <p:sldId id="270" r:id="rId12"/>
    <p:sldId id="271" r:id="rId13"/>
    <p:sldId id="272" r:id="rId14"/>
    <p:sldId id="273" r:id="rId15"/>
    <p:sldId id="274" r:id="rId16"/>
    <p:sldId id="275" r:id="rId17"/>
    <p:sldId id="276" r:id="rId18"/>
    <p:sldId id="289" r:id="rId19"/>
    <p:sldId id="290" r:id="rId20"/>
    <p:sldId id="279" r:id="rId21"/>
    <p:sldId id="280" r:id="rId22"/>
    <p:sldId id="281" r:id="rId23"/>
    <p:sldId id="291" r:id="rId24"/>
    <p:sldId id="293" r:id="rId25"/>
    <p:sldId id="294" r:id="rId26"/>
    <p:sldId id="285" r:id="rId27"/>
    <p:sldId id="286" r:id="rId28"/>
    <p:sldId id="295" r:id="rId29"/>
    <p:sldId id="261" r:id="rId30"/>
    <p:sldId id="265" r:id="rId31"/>
    <p:sldId id="256" r:id="rId32"/>
    <p:sldId id="257" r:id="rId33"/>
    <p:sldId id="262" r:id="rId34"/>
    <p:sldId id="263" r:id="rId35"/>
    <p:sldId id="264" r:id="rId36"/>
    <p:sldId id="283" r:id="rId37"/>
    <p:sldId id="287"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CC"/>
    <a:srgbClr val="003300"/>
    <a:srgbClr val="0000FF"/>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0" autoAdjust="0"/>
    <p:restoredTop sz="94602" autoAdjust="0"/>
  </p:normalViewPr>
  <p:slideViewPr>
    <p:cSldViewPr snapToGrid="0">
      <p:cViewPr varScale="1">
        <p:scale>
          <a:sx n="105" d="100"/>
          <a:sy n="105" d="100"/>
        </p:scale>
        <p:origin x="58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97.wmf"/><Relationship Id="rId7" Type="http://schemas.openxmlformats.org/officeDocument/2006/relationships/image" Target="../media/image109.wmf"/><Relationship Id="rId12" Type="http://schemas.openxmlformats.org/officeDocument/2006/relationships/image" Target="../media/image114.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8.wmf"/><Relationship Id="rId11" Type="http://schemas.openxmlformats.org/officeDocument/2006/relationships/image" Target="../media/image113.wmf"/><Relationship Id="rId5" Type="http://schemas.openxmlformats.org/officeDocument/2006/relationships/image" Target="../media/image107.wmf"/><Relationship Id="rId10" Type="http://schemas.openxmlformats.org/officeDocument/2006/relationships/image" Target="../media/image112.wmf"/><Relationship Id="rId4" Type="http://schemas.openxmlformats.org/officeDocument/2006/relationships/image" Target="../media/image98.wmf"/><Relationship Id="rId9" Type="http://schemas.openxmlformats.org/officeDocument/2006/relationships/image" Target="../media/image11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image" Target="../media/image132.wmf"/><Relationship Id="rId3" Type="http://schemas.openxmlformats.org/officeDocument/2006/relationships/image" Target="../media/image122.wmf"/><Relationship Id="rId7" Type="http://schemas.openxmlformats.org/officeDocument/2006/relationships/image" Target="../media/image126.wmf"/><Relationship Id="rId12" Type="http://schemas.openxmlformats.org/officeDocument/2006/relationships/image" Target="../media/image131.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 Id="rId14" Type="http://schemas.openxmlformats.org/officeDocument/2006/relationships/image" Target="../media/image1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158.wmf"/><Relationship Id="rId5" Type="http://schemas.openxmlformats.org/officeDocument/2006/relationships/image" Target="../media/image157.wmf"/><Relationship Id="rId4" Type="http://schemas.openxmlformats.org/officeDocument/2006/relationships/image" Target="../media/image1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 Id="rId5" Type="http://schemas.openxmlformats.org/officeDocument/2006/relationships/image" Target="../media/image163.wmf"/><Relationship Id="rId4" Type="http://schemas.openxmlformats.org/officeDocument/2006/relationships/image" Target="../media/image16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5" Type="http://schemas.openxmlformats.org/officeDocument/2006/relationships/image" Target="../media/image168.wmf"/><Relationship Id="rId4" Type="http://schemas.openxmlformats.org/officeDocument/2006/relationships/image" Target="../media/image16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11" Type="http://schemas.openxmlformats.org/officeDocument/2006/relationships/image" Target="../media/image92.wmf"/><Relationship Id="rId5" Type="http://schemas.openxmlformats.org/officeDocument/2006/relationships/image" Target="../media/image86.wmf"/><Relationship Id="rId10" Type="http://schemas.openxmlformats.org/officeDocument/2006/relationships/image" Target="../media/image91.wmf"/><Relationship Id="rId4" Type="http://schemas.openxmlformats.org/officeDocument/2006/relationships/image" Target="../media/image85.wmf"/><Relationship Id="rId9" Type="http://schemas.openxmlformats.org/officeDocument/2006/relationships/image" Target="../media/image9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10" Type="http://schemas.openxmlformats.org/officeDocument/2006/relationships/image" Target="../media/image104.wmf"/><Relationship Id="rId4" Type="http://schemas.openxmlformats.org/officeDocument/2006/relationships/image" Target="../media/image98.wmf"/><Relationship Id="rId9" Type="http://schemas.openxmlformats.org/officeDocument/2006/relationships/image" Target="../media/image10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4804B-DC44-493A-AD40-AC3AE5CC0521}" type="datetimeFigureOut">
              <a:rPr lang="en-US" smtClean="0"/>
              <a:t>07/11/2021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554C9-9224-4C02-B974-287357DFE99D}" type="slidenum">
              <a:rPr lang="en-US" smtClean="0"/>
              <a:t>‹#›</a:t>
            </a:fld>
            <a:endParaRPr lang="en-US"/>
          </a:p>
        </p:txBody>
      </p:sp>
    </p:spTree>
    <p:extLst>
      <p:ext uri="{BB962C8B-B14F-4D97-AF65-F5344CB8AC3E}">
        <p14:creationId xmlns:p14="http://schemas.microsoft.com/office/powerpoint/2010/main" val="25566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21</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37231F7-160D-44A4-8772-946EF03FFDC2}" type="slidenum">
              <a:rPr lang="en-US">
                <a:solidFill>
                  <a:prstClr val="black"/>
                </a:solidFill>
              </a:rPr>
              <a:pPr eaLnBrk="1" hangingPunct="1"/>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E8CA53-903E-45B1-924E-016F6886A371}" type="datetimeFigureOut">
              <a:rPr lang="en-US" smtClean="0"/>
              <a:t>07/11/2021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96390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8CA53-903E-45B1-924E-016F6886A371}" type="datetimeFigureOut">
              <a:rPr lang="en-US" smtClean="0"/>
              <a:t>07/11/2021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403718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9" y="27385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8CA53-903E-45B1-924E-016F6886A371}" type="datetimeFigureOut">
              <a:rPr lang="en-US" smtClean="0"/>
              <a:t>07/11/2021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276967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094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5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5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59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84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749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54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03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62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4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8CA53-903E-45B1-924E-016F6886A371}" type="datetimeFigureOut">
              <a:rPr lang="en-US" smtClean="0"/>
              <a:t>07/11/2021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1816848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622"/>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16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80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97"/>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273897"/>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4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30" indent="0" algn="ctr">
              <a:buNone/>
              <a:defRPr sz="2000"/>
            </a:lvl2pPr>
            <a:lvl3pPr marL="914265" indent="0" algn="ctr">
              <a:buNone/>
              <a:defRPr sz="1800"/>
            </a:lvl3pPr>
            <a:lvl4pPr marL="1371396" indent="0" algn="ctr">
              <a:buNone/>
              <a:defRPr sz="1600"/>
            </a:lvl4pPr>
            <a:lvl5pPr marL="1828529" indent="0" algn="ctr">
              <a:buNone/>
              <a:defRPr sz="1600"/>
            </a:lvl5pPr>
            <a:lvl6pPr marL="2285658" indent="0" algn="ctr">
              <a:buNone/>
              <a:defRPr sz="1600"/>
            </a:lvl6pPr>
            <a:lvl7pPr marL="2742788" indent="0" algn="ctr">
              <a:buNone/>
              <a:defRPr sz="1600"/>
            </a:lvl7pPr>
            <a:lvl8pPr marL="3199920" indent="0" algn="ctr">
              <a:buNone/>
              <a:defRPr sz="1600"/>
            </a:lvl8pPr>
            <a:lvl9pPr marL="365705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C04065C0-D675-48E9-B2F2-7F7FB10ED4CC}"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ABEC22E-5A58-430D-A113-8D097CA4CBEC}" type="slidenum">
              <a:rPr lang="en-US"/>
              <a:pPr>
                <a:defRPr/>
              </a:pPr>
              <a:t>‹#›</a:t>
            </a:fld>
            <a:endParaRPr lang="en-US"/>
          </a:p>
        </p:txBody>
      </p:sp>
    </p:spTree>
    <p:extLst>
      <p:ext uri="{BB962C8B-B14F-4D97-AF65-F5344CB8AC3E}">
        <p14:creationId xmlns:p14="http://schemas.microsoft.com/office/powerpoint/2010/main" val="2030414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01EA78C7-868C-47F3-BC2F-842C175BB31E}"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24FF3BD-2B75-464B-B258-22089CF76C81}" type="slidenum">
              <a:rPr lang="en-US"/>
              <a:pPr>
                <a:defRPr/>
              </a:pPr>
              <a:t>‹#›</a:t>
            </a:fld>
            <a:endParaRPr lang="en-US"/>
          </a:p>
        </p:txBody>
      </p:sp>
    </p:spTree>
    <p:extLst>
      <p:ext uri="{BB962C8B-B14F-4D97-AF65-F5344CB8AC3E}">
        <p14:creationId xmlns:p14="http://schemas.microsoft.com/office/powerpoint/2010/main" val="411907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448"/>
            <a:ext cx="7886700" cy="213955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130" indent="0">
              <a:buNone/>
              <a:defRPr sz="2000">
                <a:solidFill>
                  <a:schemeClr val="tx1">
                    <a:tint val="75000"/>
                  </a:schemeClr>
                </a:solidFill>
              </a:defRPr>
            </a:lvl2pPr>
            <a:lvl3pPr marL="914265" indent="0">
              <a:buNone/>
              <a:defRPr sz="1800">
                <a:solidFill>
                  <a:schemeClr val="tx1">
                    <a:tint val="75000"/>
                  </a:schemeClr>
                </a:solidFill>
              </a:defRPr>
            </a:lvl3pPr>
            <a:lvl4pPr marL="1371396" indent="0">
              <a:buNone/>
              <a:defRPr sz="1600">
                <a:solidFill>
                  <a:schemeClr val="tx1">
                    <a:tint val="75000"/>
                  </a:schemeClr>
                </a:solidFill>
              </a:defRPr>
            </a:lvl4pPr>
            <a:lvl5pPr marL="1828529" indent="0">
              <a:buNone/>
              <a:defRPr sz="1600">
                <a:solidFill>
                  <a:schemeClr val="tx1">
                    <a:tint val="75000"/>
                  </a:schemeClr>
                </a:solidFill>
              </a:defRPr>
            </a:lvl5pPr>
            <a:lvl6pPr marL="2285658" indent="0">
              <a:buNone/>
              <a:defRPr sz="1600">
                <a:solidFill>
                  <a:schemeClr val="tx1">
                    <a:tint val="75000"/>
                  </a:schemeClr>
                </a:solidFill>
              </a:defRPr>
            </a:lvl6pPr>
            <a:lvl7pPr marL="2742788" indent="0">
              <a:buNone/>
              <a:defRPr sz="1600">
                <a:solidFill>
                  <a:schemeClr val="tx1">
                    <a:tint val="75000"/>
                  </a:schemeClr>
                </a:solidFill>
              </a:defRPr>
            </a:lvl7pPr>
            <a:lvl8pPr marL="3199920" indent="0">
              <a:buNone/>
              <a:defRPr sz="1600">
                <a:solidFill>
                  <a:schemeClr val="tx1">
                    <a:tint val="75000"/>
                  </a:schemeClr>
                </a:solidFill>
              </a:defRPr>
            </a:lvl8pPr>
            <a:lvl9pPr marL="365705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37221D31-C629-48AC-9AAE-5A6C27CF553D}"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7EC5B419-97EE-4403-92A8-C46CA50F592B}" type="slidenum">
              <a:rPr lang="en-US"/>
              <a:pPr>
                <a:defRPr/>
              </a:pPr>
              <a:t>‹#›</a:t>
            </a:fld>
            <a:endParaRPr lang="en-US"/>
          </a:p>
        </p:txBody>
      </p:sp>
    </p:spTree>
    <p:extLst>
      <p:ext uri="{BB962C8B-B14F-4D97-AF65-F5344CB8AC3E}">
        <p14:creationId xmlns:p14="http://schemas.microsoft.com/office/powerpoint/2010/main" val="43868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D1A0E268-6B9B-4538-B0FD-0C74C8052938}" type="datetimeFigureOut">
              <a:rPr lang="en-US"/>
              <a:pPr>
                <a:defRPr/>
              </a:pPr>
              <a:t>07/11/2021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39F9C350-2102-4502-BC02-28209D6815F0}" type="slidenum">
              <a:rPr lang="en-US"/>
              <a:pPr>
                <a:defRPr/>
              </a:pPr>
              <a:t>‹#›</a:t>
            </a:fld>
            <a:endParaRPr lang="en-US"/>
          </a:p>
        </p:txBody>
      </p:sp>
    </p:spTree>
    <p:extLst>
      <p:ext uri="{BB962C8B-B14F-4D97-AF65-F5344CB8AC3E}">
        <p14:creationId xmlns:p14="http://schemas.microsoft.com/office/powerpoint/2010/main" val="1779854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5E877B04-B6BE-4F71-A1C5-4A12CFA6F41F}" type="datetimeFigureOut">
              <a:rPr lang="en-US"/>
              <a:pPr>
                <a:defRPr/>
              </a:pPr>
              <a:t>07/11/2021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B26E7A3-70AB-490F-9BFD-6AC2A95BEBDA}" type="slidenum">
              <a:rPr lang="en-US"/>
              <a:pPr>
                <a:defRPr/>
              </a:pPr>
              <a:t>‹#›</a:t>
            </a:fld>
            <a:endParaRPr lang="en-US"/>
          </a:p>
        </p:txBody>
      </p:sp>
    </p:spTree>
    <p:extLst>
      <p:ext uri="{BB962C8B-B14F-4D97-AF65-F5344CB8AC3E}">
        <p14:creationId xmlns:p14="http://schemas.microsoft.com/office/powerpoint/2010/main" val="357991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6DAF36A2-536E-4CEF-83FE-98860783027C}" type="datetimeFigureOut">
              <a:rPr lang="en-US"/>
              <a:pPr>
                <a:defRPr/>
              </a:pPr>
              <a:t>07/11/2021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A5AA95B7-A99E-4929-A666-669C65797767}" type="slidenum">
              <a:rPr lang="en-US"/>
              <a:pPr>
                <a:defRPr/>
              </a:pPr>
              <a:t>‹#›</a:t>
            </a:fld>
            <a:endParaRPr lang="en-US"/>
          </a:p>
        </p:txBody>
      </p:sp>
    </p:spTree>
    <p:extLst>
      <p:ext uri="{BB962C8B-B14F-4D97-AF65-F5344CB8AC3E}">
        <p14:creationId xmlns:p14="http://schemas.microsoft.com/office/powerpoint/2010/main" val="382610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2F27BA31-68CC-4744-88C7-28298E2680C7}" type="datetimeFigureOut">
              <a:rPr lang="en-US"/>
              <a:pPr>
                <a:defRPr/>
              </a:pPr>
              <a:t>07/11/2021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5F9363B-934A-4947-B97F-A8C007021CAA}" type="slidenum">
              <a:rPr lang="en-US"/>
              <a:pPr>
                <a:defRPr/>
              </a:pPr>
              <a:t>‹#›</a:t>
            </a:fld>
            <a:endParaRPr lang="en-US"/>
          </a:p>
        </p:txBody>
      </p:sp>
    </p:spTree>
    <p:extLst>
      <p:ext uri="{BB962C8B-B14F-4D97-AF65-F5344CB8AC3E}">
        <p14:creationId xmlns:p14="http://schemas.microsoft.com/office/powerpoint/2010/main" val="234726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4"/>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8CA53-903E-45B1-924E-016F6886A371}" type="datetimeFigureOut">
              <a:rPr lang="en-US" smtClean="0"/>
              <a:t>07/11/2021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2921924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740713"/>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130" indent="0">
              <a:buNone/>
              <a:defRPr sz="1400"/>
            </a:lvl2pPr>
            <a:lvl3pPr marL="914265" indent="0">
              <a:buNone/>
              <a:defRPr sz="1200"/>
            </a:lvl3pPr>
            <a:lvl4pPr marL="1371396" indent="0">
              <a:buNone/>
              <a:defRPr sz="1000"/>
            </a:lvl4pPr>
            <a:lvl5pPr marL="1828529" indent="0">
              <a:buNone/>
              <a:defRPr sz="1000"/>
            </a:lvl5pPr>
            <a:lvl6pPr marL="2285658" indent="0">
              <a:buNone/>
              <a:defRPr sz="1000"/>
            </a:lvl6pPr>
            <a:lvl7pPr marL="2742788" indent="0">
              <a:buNone/>
              <a:defRPr sz="1000"/>
            </a:lvl7pPr>
            <a:lvl8pPr marL="3199920" indent="0">
              <a:buNone/>
              <a:defRPr sz="1000"/>
            </a:lvl8pPr>
            <a:lvl9pPr marL="365705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053C3511-250B-4A45-BC6B-6F5AD041DEAD}" type="datetimeFigureOut">
              <a:rPr lang="en-US"/>
              <a:pPr>
                <a:defRPr/>
              </a:pPr>
              <a:t>07/11/2021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4E25666-443F-449C-8856-56782C5A1356}" type="slidenum">
              <a:rPr lang="en-US"/>
              <a:pPr>
                <a:defRPr/>
              </a:pPr>
              <a:t>‹#›</a:t>
            </a:fld>
            <a:endParaRPr lang="en-US"/>
          </a:p>
        </p:txBody>
      </p:sp>
    </p:spTree>
    <p:extLst>
      <p:ext uri="{BB962C8B-B14F-4D97-AF65-F5344CB8AC3E}">
        <p14:creationId xmlns:p14="http://schemas.microsoft.com/office/powerpoint/2010/main" val="1579010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740713"/>
            <a:ext cx="4629150" cy="3655219"/>
          </a:xfrm>
        </p:spPr>
        <p:txBody>
          <a:bodyPr rtlCol="0">
            <a:normAutofit/>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pPr lvl="0"/>
            <a:endParaRPr lang="en-US" noProof="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130" indent="0">
              <a:buNone/>
              <a:defRPr sz="1400"/>
            </a:lvl2pPr>
            <a:lvl3pPr marL="914265" indent="0">
              <a:buNone/>
              <a:defRPr sz="1200"/>
            </a:lvl3pPr>
            <a:lvl4pPr marL="1371396" indent="0">
              <a:buNone/>
              <a:defRPr sz="1000"/>
            </a:lvl4pPr>
            <a:lvl5pPr marL="1828529" indent="0">
              <a:buNone/>
              <a:defRPr sz="1000"/>
            </a:lvl5pPr>
            <a:lvl6pPr marL="2285658" indent="0">
              <a:buNone/>
              <a:defRPr sz="1000"/>
            </a:lvl6pPr>
            <a:lvl7pPr marL="2742788" indent="0">
              <a:buNone/>
              <a:defRPr sz="1000"/>
            </a:lvl7pPr>
            <a:lvl8pPr marL="3199920" indent="0">
              <a:buNone/>
              <a:defRPr sz="1000"/>
            </a:lvl8pPr>
            <a:lvl9pPr marL="365705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46C865EF-B3E6-4D9E-B256-9041001C0A90}" type="datetimeFigureOut">
              <a:rPr lang="en-US"/>
              <a:pPr>
                <a:defRPr/>
              </a:pPr>
              <a:t>07/11/2021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71822FC-100D-43E8-B7F4-6DBD71495294}" type="slidenum">
              <a:rPr lang="en-US"/>
              <a:pPr>
                <a:defRPr/>
              </a:pPr>
              <a:t>‹#›</a:t>
            </a:fld>
            <a:endParaRPr lang="en-US"/>
          </a:p>
        </p:txBody>
      </p:sp>
    </p:spTree>
    <p:extLst>
      <p:ext uri="{BB962C8B-B14F-4D97-AF65-F5344CB8AC3E}">
        <p14:creationId xmlns:p14="http://schemas.microsoft.com/office/powerpoint/2010/main" val="1119045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93A97440-8282-48B1-8E30-54FB9F0CFF08}"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605C8AE-0C8E-4C76-823F-87049694B421}" type="slidenum">
              <a:rPr lang="en-US"/>
              <a:pPr>
                <a:defRPr/>
              </a:pPr>
              <a:t>‹#›</a:t>
            </a:fld>
            <a:endParaRPr lang="en-US"/>
          </a:p>
        </p:txBody>
      </p:sp>
    </p:spTree>
    <p:extLst>
      <p:ext uri="{BB962C8B-B14F-4D97-AF65-F5344CB8AC3E}">
        <p14:creationId xmlns:p14="http://schemas.microsoft.com/office/powerpoint/2010/main" val="2797233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87"/>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273987"/>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F875437D-59CE-4CFF-BDC2-CCE748209A5C}"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FE00A689-D7C0-4977-B528-ED0477D7431E}" type="slidenum">
              <a:rPr lang="en-US"/>
              <a:pPr>
                <a:defRPr/>
              </a:pPr>
              <a:t>‹#›</a:t>
            </a:fld>
            <a:endParaRPr lang="en-US"/>
          </a:p>
        </p:txBody>
      </p:sp>
    </p:spTree>
    <p:extLst>
      <p:ext uri="{BB962C8B-B14F-4D97-AF65-F5344CB8AC3E}">
        <p14:creationId xmlns:p14="http://schemas.microsoft.com/office/powerpoint/2010/main" val="121836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30" indent="0" algn="ctr">
              <a:buNone/>
              <a:defRPr sz="2000"/>
            </a:lvl2pPr>
            <a:lvl3pPr marL="914265" indent="0" algn="ctr">
              <a:buNone/>
              <a:defRPr sz="1800"/>
            </a:lvl3pPr>
            <a:lvl4pPr marL="1371396" indent="0" algn="ctr">
              <a:buNone/>
              <a:defRPr sz="1600"/>
            </a:lvl4pPr>
            <a:lvl5pPr marL="1828529" indent="0" algn="ctr">
              <a:buNone/>
              <a:defRPr sz="1600"/>
            </a:lvl5pPr>
            <a:lvl6pPr marL="2285658" indent="0" algn="ctr">
              <a:buNone/>
              <a:defRPr sz="1600"/>
            </a:lvl6pPr>
            <a:lvl7pPr marL="2742788" indent="0" algn="ctr">
              <a:buNone/>
              <a:defRPr sz="1600"/>
            </a:lvl7pPr>
            <a:lvl8pPr marL="3199920" indent="0" algn="ctr">
              <a:buNone/>
              <a:defRPr sz="1600"/>
            </a:lvl8pPr>
            <a:lvl9pPr marL="3657052"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BC44B24-770E-48EF-B052-CA1E7DCBF1A5}"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807B6A0-BD49-43B3-B1E5-FD8D2AD2E978}" type="slidenum">
              <a:rPr lang="en-US"/>
              <a:pPr>
                <a:defRPr/>
              </a:pPr>
              <a:t>‹#›</a:t>
            </a:fld>
            <a:endParaRPr lang="en-US"/>
          </a:p>
        </p:txBody>
      </p:sp>
    </p:spTree>
    <p:extLst>
      <p:ext uri="{BB962C8B-B14F-4D97-AF65-F5344CB8AC3E}">
        <p14:creationId xmlns:p14="http://schemas.microsoft.com/office/powerpoint/2010/main" val="1055501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34D033F-4ADB-455D-91A9-BDB7EEB2148B}"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CD44262-928C-44FC-9C7C-1CBDF81BCFA6}" type="slidenum">
              <a:rPr lang="en-US"/>
              <a:pPr>
                <a:defRPr/>
              </a:pPr>
              <a:t>‹#›</a:t>
            </a:fld>
            <a:endParaRPr lang="en-US"/>
          </a:p>
        </p:txBody>
      </p:sp>
    </p:spTree>
    <p:extLst>
      <p:ext uri="{BB962C8B-B14F-4D97-AF65-F5344CB8AC3E}">
        <p14:creationId xmlns:p14="http://schemas.microsoft.com/office/powerpoint/2010/main" val="3408592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448"/>
            <a:ext cx="7886700" cy="213955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130" indent="0">
              <a:buNone/>
              <a:defRPr sz="2000">
                <a:solidFill>
                  <a:schemeClr val="tx1">
                    <a:tint val="75000"/>
                  </a:schemeClr>
                </a:solidFill>
              </a:defRPr>
            </a:lvl2pPr>
            <a:lvl3pPr marL="914265" indent="0">
              <a:buNone/>
              <a:defRPr sz="1800">
                <a:solidFill>
                  <a:schemeClr val="tx1">
                    <a:tint val="75000"/>
                  </a:schemeClr>
                </a:solidFill>
              </a:defRPr>
            </a:lvl3pPr>
            <a:lvl4pPr marL="1371396" indent="0">
              <a:buNone/>
              <a:defRPr sz="1600">
                <a:solidFill>
                  <a:schemeClr val="tx1">
                    <a:tint val="75000"/>
                  </a:schemeClr>
                </a:solidFill>
              </a:defRPr>
            </a:lvl4pPr>
            <a:lvl5pPr marL="1828529" indent="0">
              <a:buNone/>
              <a:defRPr sz="1600">
                <a:solidFill>
                  <a:schemeClr val="tx1">
                    <a:tint val="75000"/>
                  </a:schemeClr>
                </a:solidFill>
              </a:defRPr>
            </a:lvl5pPr>
            <a:lvl6pPr marL="2285658" indent="0">
              <a:buNone/>
              <a:defRPr sz="1600">
                <a:solidFill>
                  <a:schemeClr val="tx1">
                    <a:tint val="75000"/>
                  </a:schemeClr>
                </a:solidFill>
              </a:defRPr>
            </a:lvl6pPr>
            <a:lvl7pPr marL="2742788" indent="0">
              <a:buNone/>
              <a:defRPr sz="1600">
                <a:solidFill>
                  <a:schemeClr val="tx1">
                    <a:tint val="75000"/>
                  </a:schemeClr>
                </a:solidFill>
              </a:defRPr>
            </a:lvl7pPr>
            <a:lvl8pPr marL="3199920" indent="0">
              <a:buNone/>
              <a:defRPr sz="1600">
                <a:solidFill>
                  <a:schemeClr val="tx1">
                    <a:tint val="75000"/>
                  </a:schemeClr>
                </a:solidFill>
              </a:defRPr>
            </a:lvl8pPr>
            <a:lvl9pPr marL="365705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9FD42D5-407C-4B06-980C-E140EB41FE22}"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015908-1575-46FF-8832-733125332C19}" type="slidenum">
              <a:rPr lang="en-US"/>
              <a:pPr>
                <a:defRPr/>
              </a:pPr>
              <a:t>‹#›</a:t>
            </a:fld>
            <a:endParaRPr lang="en-US"/>
          </a:p>
        </p:txBody>
      </p:sp>
    </p:spTree>
    <p:extLst>
      <p:ext uri="{BB962C8B-B14F-4D97-AF65-F5344CB8AC3E}">
        <p14:creationId xmlns:p14="http://schemas.microsoft.com/office/powerpoint/2010/main" val="526125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AD59447-34BD-47E6-808D-CBB9F2AD68B0}" type="datetimeFigureOut">
              <a:rPr lang="en-US"/>
              <a:pPr>
                <a:defRPr/>
              </a:pPr>
              <a:t>07/11/2021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5D5DB57-2102-4358-ACED-CEBBF9C8CE5D}" type="slidenum">
              <a:rPr lang="en-US"/>
              <a:pPr>
                <a:defRPr/>
              </a:pPr>
              <a:t>‹#›</a:t>
            </a:fld>
            <a:endParaRPr lang="en-US"/>
          </a:p>
        </p:txBody>
      </p:sp>
    </p:spTree>
    <p:extLst>
      <p:ext uri="{BB962C8B-B14F-4D97-AF65-F5344CB8AC3E}">
        <p14:creationId xmlns:p14="http://schemas.microsoft.com/office/powerpoint/2010/main" val="4039065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30710E2-70E0-45A2-851F-BD8D623B4742}" type="datetimeFigureOut">
              <a:rPr lang="en-US"/>
              <a:pPr>
                <a:defRPr/>
              </a:pPr>
              <a:t>07/11/2021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CAD8EF3-0BFB-4B8C-B468-96E5A2CEC3EE}" type="slidenum">
              <a:rPr lang="en-US"/>
              <a:pPr>
                <a:defRPr/>
              </a:pPr>
              <a:t>‹#›</a:t>
            </a:fld>
            <a:endParaRPr lang="en-US"/>
          </a:p>
        </p:txBody>
      </p:sp>
    </p:spTree>
    <p:extLst>
      <p:ext uri="{BB962C8B-B14F-4D97-AF65-F5344CB8AC3E}">
        <p14:creationId xmlns:p14="http://schemas.microsoft.com/office/powerpoint/2010/main" val="730701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44729EB-C07C-418B-9643-C563653DF03C}" type="datetimeFigureOut">
              <a:rPr lang="en-US"/>
              <a:pPr>
                <a:defRPr/>
              </a:pPr>
              <a:t>07/11/2021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B89C87-8CF1-49EC-9319-158F46F7C0A6}" type="slidenum">
              <a:rPr lang="en-US"/>
              <a:pPr>
                <a:defRPr/>
              </a:pPr>
              <a:t>‹#›</a:t>
            </a:fld>
            <a:endParaRPr lang="en-US"/>
          </a:p>
        </p:txBody>
      </p:sp>
    </p:spTree>
    <p:extLst>
      <p:ext uri="{BB962C8B-B14F-4D97-AF65-F5344CB8AC3E}">
        <p14:creationId xmlns:p14="http://schemas.microsoft.com/office/powerpoint/2010/main" val="114316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8CA53-903E-45B1-924E-016F6886A371}" type="datetimeFigureOut">
              <a:rPr lang="en-US" smtClean="0"/>
              <a:t>07/11/2021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1979516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228E340-0E65-4743-97E5-DED8FF773378}" type="datetimeFigureOut">
              <a:rPr lang="en-US"/>
              <a:pPr>
                <a:defRPr/>
              </a:pPr>
              <a:t>07/11/2021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005320F-668A-4EFF-8F68-31A63A6872B4}" type="slidenum">
              <a:rPr lang="en-US"/>
              <a:pPr>
                <a:defRPr/>
              </a:pPr>
              <a:t>‹#›</a:t>
            </a:fld>
            <a:endParaRPr lang="en-US"/>
          </a:p>
        </p:txBody>
      </p:sp>
    </p:spTree>
    <p:extLst>
      <p:ext uri="{BB962C8B-B14F-4D97-AF65-F5344CB8AC3E}">
        <p14:creationId xmlns:p14="http://schemas.microsoft.com/office/powerpoint/2010/main" val="2785709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740713"/>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130" indent="0">
              <a:buNone/>
              <a:defRPr sz="1400"/>
            </a:lvl2pPr>
            <a:lvl3pPr marL="914265" indent="0">
              <a:buNone/>
              <a:defRPr sz="1200"/>
            </a:lvl3pPr>
            <a:lvl4pPr marL="1371396" indent="0">
              <a:buNone/>
              <a:defRPr sz="1000"/>
            </a:lvl4pPr>
            <a:lvl5pPr marL="1828529" indent="0">
              <a:buNone/>
              <a:defRPr sz="1000"/>
            </a:lvl5pPr>
            <a:lvl6pPr marL="2285658" indent="0">
              <a:buNone/>
              <a:defRPr sz="1000"/>
            </a:lvl6pPr>
            <a:lvl7pPr marL="2742788" indent="0">
              <a:buNone/>
              <a:defRPr sz="1000"/>
            </a:lvl7pPr>
            <a:lvl8pPr marL="3199920" indent="0">
              <a:buNone/>
              <a:defRPr sz="1000"/>
            </a:lvl8pPr>
            <a:lvl9pPr marL="365705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3DF2A20-DFE0-41FA-AB56-D6E78F9BF112}" type="datetimeFigureOut">
              <a:rPr lang="en-US"/>
              <a:pPr>
                <a:defRPr/>
              </a:pPr>
              <a:t>07/11/2021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37B5C74-BFD8-4D22-904C-B124F180FC87}" type="slidenum">
              <a:rPr lang="en-US"/>
              <a:pPr>
                <a:defRPr/>
              </a:pPr>
              <a:t>‹#›</a:t>
            </a:fld>
            <a:endParaRPr lang="en-US"/>
          </a:p>
        </p:txBody>
      </p:sp>
    </p:spTree>
    <p:extLst>
      <p:ext uri="{BB962C8B-B14F-4D97-AF65-F5344CB8AC3E}">
        <p14:creationId xmlns:p14="http://schemas.microsoft.com/office/powerpoint/2010/main" val="2445917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740713"/>
            <a:ext cx="4629150" cy="3655219"/>
          </a:xfrm>
        </p:spPr>
        <p:txBody>
          <a:bodyPr rtlCol="0">
            <a:normAutofit/>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pPr lvl="0"/>
            <a:endParaRPr lang="en-US" noProof="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130" indent="0">
              <a:buNone/>
              <a:defRPr sz="1400"/>
            </a:lvl2pPr>
            <a:lvl3pPr marL="914265" indent="0">
              <a:buNone/>
              <a:defRPr sz="1200"/>
            </a:lvl3pPr>
            <a:lvl4pPr marL="1371396" indent="0">
              <a:buNone/>
              <a:defRPr sz="1000"/>
            </a:lvl4pPr>
            <a:lvl5pPr marL="1828529" indent="0">
              <a:buNone/>
              <a:defRPr sz="1000"/>
            </a:lvl5pPr>
            <a:lvl6pPr marL="2285658" indent="0">
              <a:buNone/>
              <a:defRPr sz="1000"/>
            </a:lvl6pPr>
            <a:lvl7pPr marL="2742788" indent="0">
              <a:buNone/>
              <a:defRPr sz="1000"/>
            </a:lvl7pPr>
            <a:lvl8pPr marL="3199920" indent="0">
              <a:buNone/>
              <a:defRPr sz="1000"/>
            </a:lvl8pPr>
            <a:lvl9pPr marL="365705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8821A29-E65F-4B86-9133-5EA914E19D71}" type="datetimeFigureOut">
              <a:rPr lang="en-US"/>
              <a:pPr>
                <a:defRPr/>
              </a:pPr>
              <a:t>07/11/2021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0BED032-52FF-4E12-A03B-5D992BF1C8E1}" type="slidenum">
              <a:rPr lang="en-US"/>
              <a:pPr>
                <a:defRPr/>
              </a:pPr>
              <a:t>‹#›</a:t>
            </a:fld>
            <a:endParaRPr lang="en-US"/>
          </a:p>
        </p:txBody>
      </p:sp>
    </p:spTree>
    <p:extLst>
      <p:ext uri="{BB962C8B-B14F-4D97-AF65-F5344CB8AC3E}">
        <p14:creationId xmlns:p14="http://schemas.microsoft.com/office/powerpoint/2010/main" val="3250998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176DBAF-1B1E-42A2-B20B-34BF13653AB4}"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A18A8A3-A769-4B50-9BBF-975DEDEAA6CF}" type="slidenum">
              <a:rPr lang="en-US"/>
              <a:pPr>
                <a:defRPr/>
              </a:pPr>
              <a:t>‹#›</a:t>
            </a:fld>
            <a:endParaRPr lang="en-US"/>
          </a:p>
        </p:txBody>
      </p:sp>
    </p:spTree>
    <p:extLst>
      <p:ext uri="{BB962C8B-B14F-4D97-AF65-F5344CB8AC3E}">
        <p14:creationId xmlns:p14="http://schemas.microsoft.com/office/powerpoint/2010/main" val="2230546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87"/>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273987"/>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2B3F5F7-24C2-40FD-BDF4-8E3E2538AF6F}" type="datetimeFigureOut">
              <a:rPr lang="en-US"/>
              <a:pPr>
                <a:defRPr/>
              </a:pPr>
              <a:t>07/11/2021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56480B1-D810-4B92-B5BA-8E42D8F11D10}" type="slidenum">
              <a:rPr lang="en-US"/>
              <a:pPr>
                <a:defRPr/>
              </a:pPr>
              <a:t>‹#›</a:t>
            </a:fld>
            <a:endParaRPr lang="en-US"/>
          </a:p>
        </p:txBody>
      </p:sp>
    </p:spTree>
    <p:extLst>
      <p:ext uri="{BB962C8B-B14F-4D97-AF65-F5344CB8AC3E}">
        <p14:creationId xmlns:p14="http://schemas.microsoft.com/office/powerpoint/2010/main" val="400683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30" indent="0" algn="ctr">
              <a:buNone/>
              <a:defRPr/>
            </a:lvl2pPr>
            <a:lvl3pPr marL="914265" indent="0" algn="ctr">
              <a:buNone/>
              <a:defRPr/>
            </a:lvl3pPr>
            <a:lvl4pPr marL="1371396" indent="0" algn="ctr">
              <a:buNone/>
              <a:defRPr/>
            </a:lvl4pPr>
            <a:lvl5pPr marL="1828529" indent="0" algn="ctr">
              <a:buNone/>
              <a:defRPr/>
            </a:lvl5pPr>
            <a:lvl6pPr marL="2285658" indent="0" algn="ctr">
              <a:buNone/>
              <a:defRPr/>
            </a:lvl6pPr>
            <a:lvl7pPr marL="2742788" indent="0" algn="ctr">
              <a:buNone/>
              <a:defRPr/>
            </a:lvl7pPr>
            <a:lvl8pPr marL="3199920" indent="0" algn="ctr">
              <a:buNone/>
              <a:defRPr/>
            </a:lvl8pPr>
            <a:lvl9pPr marL="365705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6AEFB7-C847-4F6B-B0E3-60866DC8C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1059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22467A-C4C8-45F0-8284-24F341D4A3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87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30" indent="0">
              <a:buNone/>
              <a:defRPr sz="1800"/>
            </a:lvl2pPr>
            <a:lvl3pPr marL="914265" indent="0">
              <a:buNone/>
              <a:defRPr sz="1600"/>
            </a:lvl3pPr>
            <a:lvl4pPr marL="1371396" indent="0">
              <a:buNone/>
              <a:defRPr sz="1400"/>
            </a:lvl4pPr>
            <a:lvl5pPr marL="1828529" indent="0">
              <a:buNone/>
              <a:defRPr sz="1400"/>
            </a:lvl5pPr>
            <a:lvl6pPr marL="2285658" indent="0">
              <a:buNone/>
              <a:defRPr sz="1400"/>
            </a:lvl6pPr>
            <a:lvl7pPr marL="2742788" indent="0">
              <a:buNone/>
              <a:defRPr sz="1400"/>
            </a:lvl7pPr>
            <a:lvl8pPr marL="3199920" indent="0">
              <a:buNone/>
              <a:defRPr sz="1400"/>
            </a:lvl8pPr>
            <a:lvl9pPr marL="365705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9DBE7F-23A5-4909-81D1-ED699F30F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265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05D17C-A54C-4157-B637-16465E0CF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742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E1E848-1341-4E91-B4C7-20644D6516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094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8CA53-903E-45B1-924E-016F6886A371}" type="datetimeFigureOut">
              <a:rPr lang="en-US" smtClean="0"/>
              <a:t>07/11/2021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3128670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54DADF-43D0-4DCE-9ED9-2186F31D24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4582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0E8040-912D-441F-A096-C59EBA3627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300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6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D3582-EF6B-423C-8B26-B75AD60199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593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pPr lvl="0"/>
            <a:endParaRPr lang="en-US" noProof="0"/>
          </a:p>
        </p:txBody>
      </p:sp>
      <p:sp>
        <p:nvSpPr>
          <p:cNvPr id="4" name="Text Placeholder 3"/>
          <p:cNvSpPr>
            <a:spLocks noGrp="1"/>
          </p:cNvSpPr>
          <p:nvPr>
            <p:ph type="body" sz="half" idx="2"/>
          </p:nvPr>
        </p:nvSpPr>
        <p:spPr>
          <a:xfrm>
            <a:off x="1792288" y="402557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A703F4-179C-4BE3-B86F-312FF9F28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898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711797-D088-456D-A847-D02B94836D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1877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CD114-55E2-4EDC-B203-B3592CB692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5659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8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64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886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064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68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8CA53-903E-45B1-924E-016F6886A371}" type="datetimeFigureOut">
              <a:rPr lang="en-US" smtClean="0"/>
              <a:t>07/11/2021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3023979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294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4390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928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5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089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1792288" y="4025566"/>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3450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356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2DDBA-2028-4793-AD0A-728546C95B14}"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7FD6F1-DD2F-47FF-9189-3F0A7A858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208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FCFB7B7-6A36-4902-9A1D-650AA392D1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387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4005"/>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pPr>
              <a:defRPr/>
            </a:pPr>
            <a:fld id="{09A567F5-9EEE-4F41-87E3-1FC9D4DC4A1E}" type="datetime1">
              <a:rPr lang="en-US">
                <a:solidFill>
                  <a:prstClr val="black">
                    <a:tint val="75000"/>
                  </a:prstClr>
                </a:solidFill>
              </a:rPr>
              <a:pPr>
                <a:defRPr/>
              </a:pPr>
              <a:t>07/11/2021</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lvl1pPr>
              <a:defRPr/>
            </a:lvl1pPr>
          </a:lstStyle>
          <a:p>
            <a:pPr>
              <a:defRPr/>
            </a:pPr>
            <a:r>
              <a:rPr lang="en-US">
                <a:solidFill>
                  <a:prstClr val="black">
                    <a:tint val="75000"/>
                  </a:prstClr>
                </a:solidFill>
              </a:rPr>
              <a:t>Hướng dẫn:Nguyễn Hoàng Huyên</a:t>
            </a:r>
          </a:p>
        </p:txBody>
      </p:sp>
      <p:sp>
        <p:nvSpPr>
          <p:cNvPr id="8" name="Slide Number Placeholder 7"/>
          <p:cNvSpPr>
            <a:spLocks noGrp="1"/>
          </p:cNvSpPr>
          <p:nvPr>
            <p:ph type="sldNum" sz="quarter" idx="12"/>
          </p:nvPr>
        </p:nvSpPr>
        <p:spPr/>
        <p:txBody>
          <a:bodyPr/>
          <a:lstStyle>
            <a:lvl1pPr>
              <a:defRPr/>
            </a:lvl1pPr>
          </a:lstStyle>
          <a:p>
            <a:pPr>
              <a:defRPr/>
            </a:pPr>
            <a:fld id="{28CD2448-3D6F-48F5-B951-C7676BE49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2819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58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8CA53-903E-45B1-924E-016F6886A371}" type="datetimeFigureOut">
              <a:rPr lang="en-US" smtClean="0"/>
              <a:t>07/11/2021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24879471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09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5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878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804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83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829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044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62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432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622"/>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547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7817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97"/>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273897"/>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F69F2-81F5-48C7-9089-1B233AA5C05C}" type="datetimeFigureOut">
              <a:rPr lang="en-US" smtClean="0">
                <a:solidFill>
                  <a:prstClr val="black">
                    <a:tint val="75000"/>
                  </a:prstClr>
                </a:solidFill>
              </a:rPr>
              <a:pPr/>
              <a:t>07/11/2021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4AA330-F69B-477C-BB71-9A23B625CD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0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8CA53-903E-45B1-924E-016F6886A371}" type="datetimeFigureOut">
              <a:rPr lang="en-US" smtClean="0"/>
              <a:t>07/11/2021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29553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9"/>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8CA53-903E-45B1-924E-016F6886A371}" type="datetimeFigureOut">
              <a:rPr lang="en-US" smtClean="0"/>
              <a:t>07/11/2021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A5B2D-261F-417C-BEAA-C9491D796AC3}" type="slidenum">
              <a:rPr lang="en-US" smtClean="0"/>
              <a:t>‹#›</a:t>
            </a:fld>
            <a:endParaRPr lang="en-US"/>
          </a:p>
        </p:txBody>
      </p:sp>
    </p:spTree>
    <p:extLst>
      <p:ext uri="{BB962C8B-B14F-4D97-AF65-F5344CB8AC3E}">
        <p14:creationId xmlns:p14="http://schemas.microsoft.com/office/powerpoint/2010/main" val="19989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8E8CA53-903E-45B1-924E-016F6886A371}" type="datetimeFigureOut">
              <a:rPr lang="en-US" smtClean="0"/>
              <a:t>07/11/2021</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4BA5B2D-261F-417C-BEAA-C9491D796AC3}" type="slidenum">
              <a:rPr lang="en-US" smtClean="0"/>
              <a:t>‹#›</a:t>
            </a:fld>
            <a:endParaRPr lang="en-US"/>
          </a:p>
        </p:txBody>
      </p:sp>
    </p:spTree>
    <p:extLst>
      <p:ext uri="{BB962C8B-B14F-4D97-AF65-F5344CB8AC3E}">
        <p14:creationId xmlns:p14="http://schemas.microsoft.com/office/powerpoint/2010/main" val="2583400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493F69F2-81F5-48C7-9089-1B233AA5C05C}" type="datetimeFigureOut">
              <a:rPr lang="en-US" smtClean="0">
                <a:solidFill>
                  <a:prstClr val="black">
                    <a:tint val="75000"/>
                  </a:prstClr>
                </a:solidFill>
                <a:cs typeface="Arial" charset="0"/>
              </a:rPr>
              <a:pPr defTabSz="685800"/>
              <a:t>07/11/2021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E4AA330-F69B-477C-BB71-9A23B625CDF8}" type="slidenum">
              <a:rPr lang="en-US" smtClean="0">
                <a:solidFill>
                  <a:prstClr val="black">
                    <a:tint val="75000"/>
                  </a:prstClr>
                </a:solidFill>
                <a:cs typeface="Arial" charset="0"/>
              </a:rPr>
              <a:pPr defTabSz="685800"/>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4106179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28" tIns="45714" rIns="91428" bIns="45714" rtlCol="0" anchor="ctr"/>
          <a:lstStyle>
            <a:lvl1pPr algn="l" fontAlgn="auto">
              <a:spcBef>
                <a:spcPts val="0"/>
              </a:spcBef>
              <a:spcAft>
                <a:spcPts val="0"/>
              </a:spcAft>
              <a:defRPr sz="1200">
                <a:solidFill>
                  <a:prstClr val="black">
                    <a:tint val="75000"/>
                  </a:prstClr>
                </a:solidFill>
                <a:latin typeface="Calibri"/>
              </a:defRPr>
            </a:lvl1pPr>
          </a:lstStyle>
          <a:p>
            <a:pPr>
              <a:defRPr/>
            </a:pPr>
            <a:fld id="{5F5F0CC3-98E3-40C3-AE6E-352EBDAE7EE6}" type="datetimeFigureOut">
              <a:rPr lang="en-US">
                <a:cs typeface="Arial" charset="0"/>
              </a:rPr>
              <a:pPr>
                <a:defRPr/>
              </a:pPr>
              <a:t>07/11/2021</a:t>
            </a:fld>
            <a:endParaRPr lang="en-US">
              <a:cs typeface="Arial"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28" tIns="45714" rIns="91428" bIns="45714"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cs typeface="Arial" charset="0"/>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28" tIns="45714" rIns="91428" bIns="45714" rtlCol="0" anchor="ctr"/>
          <a:lstStyle>
            <a:lvl1pPr algn="r" fontAlgn="auto">
              <a:spcBef>
                <a:spcPts val="0"/>
              </a:spcBef>
              <a:spcAft>
                <a:spcPts val="0"/>
              </a:spcAft>
              <a:defRPr sz="1200">
                <a:solidFill>
                  <a:prstClr val="black">
                    <a:tint val="75000"/>
                  </a:prstClr>
                </a:solidFill>
                <a:latin typeface="Calibri"/>
              </a:defRPr>
            </a:lvl1pPr>
          </a:lstStyle>
          <a:p>
            <a:pPr>
              <a:defRPr/>
            </a:pPr>
            <a:fld id="{1774D11A-8F75-4BDA-B848-3E272CD50569}" type="slidenum">
              <a:rPr lang="en-US">
                <a:cs typeface="Arial" charset="0"/>
              </a:rPr>
              <a:pPr>
                <a:defRPr/>
              </a:pPr>
              <a:t>‹#›</a:t>
            </a:fld>
            <a:endParaRPr lang="en-US">
              <a:cs typeface="Arial" charset="0"/>
            </a:endParaRPr>
          </a:p>
        </p:txBody>
      </p:sp>
    </p:spTree>
    <p:extLst>
      <p:ext uri="{BB962C8B-B14F-4D97-AF65-F5344CB8AC3E}">
        <p14:creationId xmlns:p14="http://schemas.microsoft.com/office/powerpoint/2010/main" val="2438049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30" algn="l" rtl="0" fontAlgn="base">
        <a:lnSpc>
          <a:spcPct val="90000"/>
        </a:lnSpc>
        <a:spcBef>
          <a:spcPct val="0"/>
        </a:spcBef>
        <a:spcAft>
          <a:spcPct val="0"/>
        </a:spcAft>
        <a:defRPr sz="4400">
          <a:solidFill>
            <a:schemeClr val="tx1"/>
          </a:solidFill>
          <a:latin typeface="Calibri Light" pitchFamily="34" charset="0"/>
        </a:defRPr>
      </a:lvl6pPr>
      <a:lvl7pPr marL="914265" algn="l" rtl="0" fontAlgn="base">
        <a:lnSpc>
          <a:spcPct val="90000"/>
        </a:lnSpc>
        <a:spcBef>
          <a:spcPct val="0"/>
        </a:spcBef>
        <a:spcAft>
          <a:spcPct val="0"/>
        </a:spcAft>
        <a:defRPr sz="4400">
          <a:solidFill>
            <a:schemeClr val="tx1"/>
          </a:solidFill>
          <a:latin typeface="Calibri Light" pitchFamily="34" charset="0"/>
        </a:defRPr>
      </a:lvl7pPr>
      <a:lvl8pPr marL="1371396" algn="l" rtl="0" fontAlgn="base">
        <a:lnSpc>
          <a:spcPct val="90000"/>
        </a:lnSpc>
        <a:spcBef>
          <a:spcPct val="0"/>
        </a:spcBef>
        <a:spcAft>
          <a:spcPct val="0"/>
        </a:spcAft>
        <a:defRPr sz="4400">
          <a:solidFill>
            <a:schemeClr val="tx1"/>
          </a:solidFill>
          <a:latin typeface="Calibri Light" pitchFamily="34" charset="0"/>
        </a:defRPr>
      </a:lvl8pPr>
      <a:lvl9pPr marL="1828529" algn="l" rtl="0" fontAlgn="base">
        <a:lnSpc>
          <a:spcPct val="90000"/>
        </a:lnSpc>
        <a:spcBef>
          <a:spcPct val="0"/>
        </a:spcBef>
        <a:spcAft>
          <a:spcPct val="0"/>
        </a:spcAft>
        <a:defRPr sz="4400">
          <a:solidFill>
            <a:schemeClr val="tx1"/>
          </a:solidFill>
          <a:latin typeface="Calibri Light" pitchFamily="34" charset="0"/>
        </a:defRPr>
      </a:lvl9pPr>
    </p:titleStyle>
    <p:bodyStyle>
      <a:lvl1pPr marL="228564" indent="-228564"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698" indent="-228564"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830" indent="-22856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9960" indent="-228564"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093" indent="-228564"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222"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6"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7"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8"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28" tIns="45714" rIns="91428" bIns="45714"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0A02C3E-21C3-46A9-88EB-8C04A5624BD7}" type="datetimeFigureOut">
              <a:rPr lang="en-US"/>
              <a:pPr>
                <a:defRPr/>
              </a:pPr>
              <a:t>07/11/2021</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28" tIns="45714" rIns="91428" bIns="45714"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28" tIns="45714" rIns="91428" bIns="45714"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E9170B1-7AE7-461B-A746-2B64220BF6FC}" type="slidenum">
              <a:rPr lang="en-US"/>
              <a:pPr>
                <a:defRPr/>
              </a:pPr>
              <a:t>‹#›</a:t>
            </a:fld>
            <a:endParaRPr lang="en-US"/>
          </a:p>
        </p:txBody>
      </p:sp>
    </p:spTree>
    <p:extLst>
      <p:ext uri="{BB962C8B-B14F-4D97-AF65-F5344CB8AC3E}">
        <p14:creationId xmlns:p14="http://schemas.microsoft.com/office/powerpoint/2010/main" val="13965395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30" algn="l" rtl="0" fontAlgn="base">
        <a:lnSpc>
          <a:spcPct val="90000"/>
        </a:lnSpc>
        <a:spcBef>
          <a:spcPct val="0"/>
        </a:spcBef>
        <a:spcAft>
          <a:spcPct val="0"/>
        </a:spcAft>
        <a:defRPr sz="4400">
          <a:solidFill>
            <a:schemeClr val="tx1"/>
          </a:solidFill>
          <a:latin typeface="Calibri Light" pitchFamily="34" charset="0"/>
        </a:defRPr>
      </a:lvl6pPr>
      <a:lvl7pPr marL="914265" algn="l" rtl="0" fontAlgn="base">
        <a:lnSpc>
          <a:spcPct val="90000"/>
        </a:lnSpc>
        <a:spcBef>
          <a:spcPct val="0"/>
        </a:spcBef>
        <a:spcAft>
          <a:spcPct val="0"/>
        </a:spcAft>
        <a:defRPr sz="4400">
          <a:solidFill>
            <a:schemeClr val="tx1"/>
          </a:solidFill>
          <a:latin typeface="Calibri Light" pitchFamily="34" charset="0"/>
        </a:defRPr>
      </a:lvl7pPr>
      <a:lvl8pPr marL="1371396" algn="l" rtl="0" fontAlgn="base">
        <a:lnSpc>
          <a:spcPct val="90000"/>
        </a:lnSpc>
        <a:spcBef>
          <a:spcPct val="0"/>
        </a:spcBef>
        <a:spcAft>
          <a:spcPct val="0"/>
        </a:spcAft>
        <a:defRPr sz="4400">
          <a:solidFill>
            <a:schemeClr val="tx1"/>
          </a:solidFill>
          <a:latin typeface="Calibri Light" pitchFamily="34" charset="0"/>
        </a:defRPr>
      </a:lvl8pPr>
      <a:lvl9pPr marL="1828529" algn="l" rtl="0" fontAlgn="base">
        <a:lnSpc>
          <a:spcPct val="90000"/>
        </a:lnSpc>
        <a:spcBef>
          <a:spcPct val="0"/>
        </a:spcBef>
        <a:spcAft>
          <a:spcPct val="0"/>
        </a:spcAft>
        <a:defRPr sz="4400">
          <a:solidFill>
            <a:schemeClr val="tx1"/>
          </a:solidFill>
          <a:latin typeface="Calibri Light" pitchFamily="34" charset="0"/>
        </a:defRPr>
      </a:lvl9pPr>
    </p:titleStyle>
    <p:bodyStyle>
      <a:lvl1pPr marL="228564" indent="-228564"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698" indent="-228564"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830" indent="-22856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9960" indent="-228564"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093" indent="-228564"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222"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6"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7"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8"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r">
              <a:defRPr sz="1400"/>
            </a:lvl1pPr>
          </a:lstStyle>
          <a:p>
            <a:pPr fontAlgn="base">
              <a:spcBef>
                <a:spcPct val="0"/>
              </a:spcBef>
              <a:spcAft>
                <a:spcPct val="0"/>
              </a:spcAft>
              <a:defRPr/>
            </a:pPr>
            <a:fld id="{E3933599-357F-438A-A593-C73994D2A93E}"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Tree>
    <p:extLst>
      <p:ext uri="{BB962C8B-B14F-4D97-AF65-F5344CB8AC3E}">
        <p14:creationId xmlns:p14="http://schemas.microsoft.com/office/powerpoint/2010/main" val="1163576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65" algn="ctr" rtl="0" fontAlgn="base">
        <a:spcBef>
          <a:spcPct val="0"/>
        </a:spcBef>
        <a:spcAft>
          <a:spcPct val="0"/>
        </a:spcAft>
        <a:defRPr sz="4400">
          <a:solidFill>
            <a:schemeClr val="tx2"/>
          </a:solidFill>
          <a:latin typeface="Arial" charset="0"/>
        </a:defRPr>
      </a:lvl7pPr>
      <a:lvl8pPr marL="1371396" algn="ctr" rtl="0" fontAlgn="base">
        <a:spcBef>
          <a:spcPct val="0"/>
        </a:spcBef>
        <a:spcAft>
          <a:spcPct val="0"/>
        </a:spcAft>
        <a:defRPr sz="4400">
          <a:solidFill>
            <a:schemeClr val="tx2"/>
          </a:solidFill>
          <a:latin typeface="Arial" charset="0"/>
        </a:defRPr>
      </a:lvl8pPr>
      <a:lvl9pPr marL="1828529" algn="ctr" rtl="0" fontAlgn="base">
        <a:spcBef>
          <a:spcPct val="0"/>
        </a:spcBef>
        <a:spcAft>
          <a:spcPct val="0"/>
        </a:spcAft>
        <a:defRPr sz="4400">
          <a:solidFill>
            <a:schemeClr val="tx2"/>
          </a:solidFill>
          <a:latin typeface="Arial" charset="0"/>
        </a:defRPr>
      </a:lvl9pPr>
    </p:titleStyle>
    <p:bodyStyle>
      <a:lvl1pPr marL="342848" indent="-342848" algn="l" rtl="0" eaLnBrk="0" fontAlgn="base" hangingPunct="0">
        <a:spcBef>
          <a:spcPct val="20000"/>
        </a:spcBef>
        <a:spcAft>
          <a:spcPct val="0"/>
        </a:spcAft>
        <a:buChar char="•"/>
        <a:defRPr sz="3200">
          <a:solidFill>
            <a:schemeClr val="tx1"/>
          </a:solidFill>
          <a:latin typeface="+mn-lt"/>
          <a:ea typeface="+mn-ea"/>
          <a:cs typeface="+mn-cs"/>
        </a:defRPr>
      </a:lvl1pPr>
      <a:lvl2pPr marL="742841" indent="-285708" algn="l" rtl="0" eaLnBrk="0" fontAlgn="base" hangingPunct="0">
        <a:spcBef>
          <a:spcPct val="20000"/>
        </a:spcBef>
        <a:spcAft>
          <a:spcPct val="0"/>
        </a:spcAft>
        <a:buChar char="–"/>
        <a:defRPr sz="2800">
          <a:solidFill>
            <a:schemeClr val="tx1"/>
          </a:solidFill>
          <a:latin typeface="+mn-lt"/>
        </a:defRPr>
      </a:lvl2pPr>
      <a:lvl3pPr marL="1142830" indent="-228564" algn="l" rtl="0" eaLnBrk="0" fontAlgn="base" hangingPunct="0">
        <a:spcBef>
          <a:spcPct val="20000"/>
        </a:spcBef>
        <a:spcAft>
          <a:spcPct val="0"/>
        </a:spcAft>
        <a:buChar char="•"/>
        <a:defRPr sz="2400">
          <a:solidFill>
            <a:schemeClr val="tx1"/>
          </a:solidFill>
          <a:latin typeface="+mn-lt"/>
        </a:defRPr>
      </a:lvl3pPr>
      <a:lvl4pPr marL="1599960" indent="-228564" algn="l" rtl="0" eaLnBrk="0" fontAlgn="base" hangingPunct="0">
        <a:spcBef>
          <a:spcPct val="20000"/>
        </a:spcBef>
        <a:spcAft>
          <a:spcPct val="0"/>
        </a:spcAft>
        <a:buChar char="–"/>
        <a:defRPr sz="2000">
          <a:solidFill>
            <a:schemeClr val="tx1"/>
          </a:solidFill>
          <a:latin typeface="+mn-lt"/>
        </a:defRPr>
      </a:lvl4pPr>
      <a:lvl5pPr marL="2057093" indent="-228564" algn="l" rtl="0" eaLnBrk="0" fontAlgn="base" hangingPunct="0">
        <a:spcBef>
          <a:spcPct val="20000"/>
        </a:spcBef>
        <a:spcAft>
          <a:spcPct val="0"/>
        </a:spcAft>
        <a:buChar char="»"/>
        <a:defRPr sz="2000">
          <a:solidFill>
            <a:schemeClr val="tx1"/>
          </a:solidFill>
          <a:latin typeface="+mn-lt"/>
        </a:defRPr>
      </a:lvl5pPr>
      <a:lvl6pPr marL="2514222" indent="-228564" algn="l" rtl="0" fontAlgn="base">
        <a:spcBef>
          <a:spcPct val="20000"/>
        </a:spcBef>
        <a:spcAft>
          <a:spcPct val="0"/>
        </a:spcAft>
        <a:buChar char="»"/>
        <a:defRPr sz="2000">
          <a:solidFill>
            <a:schemeClr val="tx1"/>
          </a:solidFill>
          <a:latin typeface="+mn-lt"/>
        </a:defRPr>
      </a:lvl6pPr>
      <a:lvl7pPr marL="2971356" indent="-228564" algn="l" rtl="0" fontAlgn="base">
        <a:spcBef>
          <a:spcPct val="20000"/>
        </a:spcBef>
        <a:spcAft>
          <a:spcPct val="0"/>
        </a:spcAft>
        <a:buChar char="»"/>
        <a:defRPr sz="2000">
          <a:solidFill>
            <a:schemeClr val="tx1"/>
          </a:solidFill>
          <a:latin typeface="+mn-lt"/>
        </a:defRPr>
      </a:lvl7pPr>
      <a:lvl8pPr marL="3428487" indent="-228564" algn="l" rtl="0" fontAlgn="base">
        <a:spcBef>
          <a:spcPct val="20000"/>
        </a:spcBef>
        <a:spcAft>
          <a:spcPct val="0"/>
        </a:spcAft>
        <a:buChar char="»"/>
        <a:defRPr sz="2000">
          <a:solidFill>
            <a:schemeClr val="tx1"/>
          </a:solidFill>
          <a:latin typeface="+mn-lt"/>
        </a:defRPr>
      </a:lvl8pPr>
      <a:lvl9pPr marL="3885618" indent="-22856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322DDBA-2028-4793-AD0A-728546C95B14}" type="datetimeFigureOut">
              <a:rPr lang="en-US" smtClean="0">
                <a:solidFill>
                  <a:prstClr val="black">
                    <a:tint val="75000"/>
                  </a:prstClr>
                </a:solidFill>
                <a:cs typeface="Arial" charset="0"/>
              </a:rPr>
              <a:pPr/>
              <a:t>07/11/2021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17FD6F1-DD2F-47FF-9189-3F0A7A858B69}"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40841564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265"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493F69F2-81F5-48C7-9089-1B233AA5C05C}" type="datetimeFigureOut">
              <a:rPr lang="en-US" smtClean="0">
                <a:solidFill>
                  <a:prstClr val="black">
                    <a:tint val="75000"/>
                  </a:prstClr>
                </a:solidFill>
                <a:cs typeface="Arial" charset="0"/>
              </a:rPr>
              <a:pPr defTabSz="685800"/>
              <a:t>07/11/2021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3E4AA330-F69B-477C-BB71-9A23B625CDF8}" type="slidenum">
              <a:rPr lang="en-US" smtClean="0">
                <a:solidFill>
                  <a:prstClr val="black">
                    <a:tint val="75000"/>
                  </a:prstClr>
                </a:solidFill>
                <a:cs typeface="Arial" charset="0"/>
              </a:rPr>
              <a:pPr defTabSz="685800"/>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193246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52.wmf"/><Relationship Id="rId18" Type="http://schemas.openxmlformats.org/officeDocument/2006/relationships/image" Target="../media/image54.wmf"/><Relationship Id="rId26" Type="http://schemas.openxmlformats.org/officeDocument/2006/relationships/image" Target="../media/image58.wmf"/><Relationship Id="rId3" Type="http://schemas.openxmlformats.org/officeDocument/2006/relationships/notesSlide" Target="../notesSlides/notesSlide3.xml"/><Relationship Id="rId21" Type="http://schemas.openxmlformats.org/officeDocument/2006/relationships/oleObject" Target="../embeddings/oleObject33.bin"/><Relationship Id="rId7" Type="http://schemas.openxmlformats.org/officeDocument/2006/relationships/image" Target="../media/image49.wmf"/><Relationship Id="rId12" Type="http://schemas.openxmlformats.org/officeDocument/2006/relationships/oleObject" Target="../embeddings/oleObject29.bin"/><Relationship Id="rId17" Type="http://schemas.openxmlformats.org/officeDocument/2006/relationships/oleObject" Target="../embeddings/oleObject31.bin"/><Relationship Id="rId25" Type="http://schemas.openxmlformats.org/officeDocument/2006/relationships/oleObject" Target="../embeddings/oleObject35.bin"/><Relationship Id="rId2" Type="http://schemas.openxmlformats.org/officeDocument/2006/relationships/slideLayout" Target="../slideLayouts/slideLayout35.xml"/><Relationship Id="rId16" Type="http://schemas.openxmlformats.org/officeDocument/2006/relationships/image" Target="../media/image53.wmf"/><Relationship Id="rId20" Type="http://schemas.openxmlformats.org/officeDocument/2006/relationships/image" Target="../media/image55.wmf"/><Relationship Id="rId29" Type="http://schemas.openxmlformats.org/officeDocument/2006/relationships/image" Target="../media/image61.png"/><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image" Target="../media/image51.wmf"/><Relationship Id="rId24" Type="http://schemas.openxmlformats.org/officeDocument/2006/relationships/image" Target="../media/image57.wmf"/><Relationship Id="rId5" Type="http://schemas.openxmlformats.org/officeDocument/2006/relationships/image" Target="../media/image48.wmf"/><Relationship Id="rId15" Type="http://schemas.openxmlformats.org/officeDocument/2006/relationships/oleObject" Target="../embeddings/oleObject30.bin"/><Relationship Id="rId23" Type="http://schemas.openxmlformats.org/officeDocument/2006/relationships/oleObject" Target="../embeddings/oleObject34.bin"/><Relationship Id="rId28" Type="http://schemas.openxmlformats.org/officeDocument/2006/relationships/image" Target="../media/image59.wmf"/><Relationship Id="rId10" Type="http://schemas.openxmlformats.org/officeDocument/2006/relationships/oleObject" Target="../embeddings/oleObject28.bin"/><Relationship Id="rId19" Type="http://schemas.openxmlformats.org/officeDocument/2006/relationships/oleObject" Target="../embeddings/oleObject32.bin"/><Relationship Id="rId4" Type="http://schemas.openxmlformats.org/officeDocument/2006/relationships/oleObject" Target="../embeddings/oleObject25.bin"/><Relationship Id="rId9" Type="http://schemas.openxmlformats.org/officeDocument/2006/relationships/image" Target="../media/image50.wmf"/><Relationship Id="rId14" Type="http://schemas.openxmlformats.org/officeDocument/2006/relationships/image" Target="../media/image60.png"/><Relationship Id="rId22" Type="http://schemas.openxmlformats.org/officeDocument/2006/relationships/image" Target="../media/image56.wmf"/><Relationship Id="rId27" Type="http://schemas.openxmlformats.org/officeDocument/2006/relationships/oleObject" Target="../embeddings/oleObject36.bin"/></Relationships>
</file>

<file path=ppt/slides/_rels/slide12.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41.bin"/><Relationship Id="rId18" Type="http://schemas.openxmlformats.org/officeDocument/2006/relationships/image" Target="../media/image68.wmf"/><Relationship Id="rId3" Type="http://schemas.openxmlformats.org/officeDocument/2006/relationships/notesSlide" Target="../notesSlides/notesSlide4.xml"/><Relationship Id="rId21" Type="http://schemas.openxmlformats.org/officeDocument/2006/relationships/oleObject" Target="../embeddings/oleObject45.bin"/><Relationship Id="rId7" Type="http://schemas.openxmlformats.org/officeDocument/2006/relationships/oleObject" Target="../embeddings/oleObject38.bin"/><Relationship Id="rId12" Type="http://schemas.openxmlformats.org/officeDocument/2006/relationships/image" Target="../media/image65.wmf"/><Relationship Id="rId17" Type="http://schemas.openxmlformats.org/officeDocument/2006/relationships/oleObject" Target="../embeddings/oleObject43.bin"/><Relationship Id="rId2" Type="http://schemas.openxmlformats.org/officeDocument/2006/relationships/slideLayout" Target="../slideLayouts/slideLayout35.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vmlDrawing" Target="../drawings/vmlDrawing5.vml"/><Relationship Id="rId6" Type="http://schemas.openxmlformats.org/officeDocument/2006/relationships/image" Target="../media/image62.wmf"/><Relationship Id="rId11" Type="http://schemas.openxmlformats.org/officeDocument/2006/relationships/oleObject" Target="../embeddings/oleObject40.bin"/><Relationship Id="rId24" Type="http://schemas.openxmlformats.org/officeDocument/2006/relationships/image" Target="../media/image71.wmf"/><Relationship Id="rId5" Type="http://schemas.openxmlformats.org/officeDocument/2006/relationships/oleObject" Target="../embeddings/oleObject37.bin"/><Relationship Id="rId15" Type="http://schemas.openxmlformats.org/officeDocument/2006/relationships/oleObject" Target="../embeddings/oleObject42.bin"/><Relationship Id="rId23" Type="http://schemas.openxmlformats.org/officeDocument/2006/relationships/oleObject" Target="../embeddings/oleObject46.bin"/><Relationship Id="rId10" Type="http://schemas.openxmlformats.org/officeDocument/2006/relationships/image" Target="../media/image64.wmf"/><Relationship Id="rId19" Type="http://schemas.openxmlformats.org/officeDocument/2006/relationships/oleObject" Target="../embeddings/oleObject44.bin"/><Relationship Id="rId4" Type="http://schemas.openxmlformats.org/officeDocument/2006/relationships/image" Target="../media/image60.png"/><Relationship Id="rId9" Type="http://schemas.openxmlformats.org/officeDocument/2006/relationships/oleObject" Target="../embeddings/oleObject39.bin"/><Relationship Id="rId14" Type="http://schemas.openxmlformats.org/officeDocument/2006/relationships/image" Target="../media/image66.wmf"/><Relationship Id="rId22" Type="http://schemas.openxmlformats.org/officeDocument/2006/relationships/image" Target="../media/image70.wmf"/></Relationships>
</file>

<file path=ppt/slides/_rels/slide1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notesSlide" Target="../notesSlides/notesSlide5.xml"/><Relationship Id="rId7" Type="http://schemas.openxmlformats.org/officeDocument/2006/relationships/oleObject" Target="../embeddings/oleObject48.bin"/><Relationship Id="rId2" Type="http://schemas.openxmlformats.org/officeDocument/2006/relationships/slideLayout" Target="../slideLayouts/slideLayout35.xml"/><Relationship Id="rId1" Type="http://schemas.openxmlformats.org/officeDocument/2006/relationships/vmlDrawing" Target="../drawings/vmlDrawing6.vml"/><Relationship Id="rId6" Type="http://schemas.openxmlformats.org/officeDocument/2006/relationships/image" Target="../media/image72.wmf"/><Relationship Id="rId5" Type="http://schemas.openxmlformats.org/officeDocument/2006/relationships/oleObject" Target="../embeddings/oleObject47.bin"/><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53.bin"/><Relationship Id="rId3" Type="http://schemas.openxmlformats.org/officeDocument/2006/relationships/notesSlide" Target="../notesSlides/notesSlide7.xml"/><Relationship Id="rId7" Type="http://schemas.openxmlformats.org/officeDocument/2006/relationships/oleObject" Target="../embeddings/oleObject50.bin"/><Relationship Id="rId12" Type="http://schemas.openxmlformats.org/officeDocument/2006/relationships/image" Target="../media/image80.wmf"/><Relationship Id="rId2" Type="http://schemas.openxmlformats.org/officeDocument/2006/relationships/slideLayout" Target="../slideLayouts/slideLayout35.xml"/><Relationship Id="rId1" Type="http://schemas.openxmlformats.org/officeDocument/2006/relationships/vmlDrawing" Target="../drawings/vmlDrawing7.vml"/><Relationship Id="rId6" Type="http://schemas.openxmlformats.org/officeDocument/2006/relationships/image" Target="../media/image77.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79.wmf"/><Relationship Id="rId4" Type="http://schemas.openxmlformats.org/officeDocument/2006/relationships/image" Target="../media/image75.png"/><Relationship Id="rId9" Type="http://schemas.openxmlformats.org/officeDocument/2006/relationships/oleObject" Target="../embeddings/oleObject51.bin"/><Relationship Id="rId14" Type="http://schemas.openxmlformats.org/officeDocument/2006/relationships/image" Target="../media/image81.wm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86.wmf"/><Relationship Id="rId18" Type="http://schemas.openxmlformats.org/officeDocument/2006/relationships/oleObject" Target="../embeddings/oleObject61.bin"/><Relationship Id="rId26" Type="http://schemas.openxmlformats.org/officeDocument/2006/relationships/image" Target="../media/image93.png"/><Relationship Id="rId3" Type="http://schemas.openxmlformats.org/officeDocument/2006/relationships/notesSlide" Target="../notesSlides/notesSlide8.xml"/><Relationship Id="rId21" Type="http://schemas.openxmlformats.org/officeDocument/2006/relationships/image" Target="../media/image90.wmf"/><Relationship Id="rId7" Type="http://schemas.openxmlformats.org/officeDocument/2006/relationships/image" Target="../media/image83.wmf"/><Relationship Id="rId12" Type="http://schemas.openxmlformats.org/officeDocument/2006/relationships/oleObject" Target="../embeddings/oleObject58.bin"/><Relationship Id="rId17" Type="http://schemas.openxmlformats.org/officeDocument/2006/relationships/image" Target="../media/image88.wmf"/><Relationship Id="rId25" Type="http://schemas.openxmlformats.org/officeDocument/2006/relationships/image" Target="../media/image92.wmf"/><Relationship Id="rId2" Type="http://schemas.openxmlformats.org/officeDocument/2006/relationships/slideLayout" Target="../slideLayouts/slideLayout70.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8.vml"/><Relationship Id="rId6" Type="http://schemas.openxmlformats.org/officeDocument/2006/relationships/oleObject" Target="../embeddings/oleObject55.bin"/><Relationship Id="rId11" Type="http://schemas.openxmlformats.org/officeDocument/2006/relationships/image" Target="../media/image85.wmf"/><Relationship Id="rId24" Type="http://schemas.openxmlformats.org/officeDocument/2006/relationships/oleObject" Target="../embeddings/oleObject64.bin"/><Relationship Id="rId5" Type="http://schemas.openxmlformats.org/officeDocument/2006/relationships/image" Target="../media/image82.wmf"/><Relationship Id="rId15" Type="http://schemas.openxmlformats.org/officeDocument/2006/relationships/image" Target="../media/image87.wmf"/><Relationship Id="rId23" Type="http://schemas.openxmlformats.org/officeDocument/2006/relationships/image" Target="../media/image91.wmf"/><Relationship Id="rId10" Type="http://schemas.openxmlformats.org/officeDocument/2006/relationships/oleObject" Target="../embeddings/oleObject57.bin"/><Relationship Id="rId19" Type="http://schemas.openxmlformats.org/officeDocument/2006/relationships/image" Target="../media/image89.wmf"/><Relationship Id="rId4" Type="http://schemas.openxmlformats.org/officeDocument/2006/relationships/oleObject" Target="../embeddings/oleObject54.bin"/><Relationship Id="rId9" Type="http://schemas.openxmlformats.org/officeDocument/2006/relationships/image" Target="../media/image84.wmf"/><Relationship Id="rId14" Type="http://schemas.openxmlformats.org/officeDocument/2006/relationships/oleObject" Target="../embeddings/oleObject59.bin"/><Relationship Id="rId22" Type="http://schemas.openxmlformats.org/officeDocument/2006/relationships/oleObject" Target="../embeddings/oleObject63.bin"/><Relationship Id="rId27" Type="http://schemas.openxmlformats.org/officeDocument/2006/relationships/image" Target="../media/image94.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69.bin"/><Relationship Id="rId18" Type="http://schemas.openxmlformats.org/officeDocument/2006/relationships/image" Target="../media/image101.wmf"/><Relationship Id="rId3" Type="http://schemas.openxmlformats.org/officeDocument/2006/relationships/notesSlide" Target="../notesSlides/notesSlide9.xml"/><Relationship Id="rId21" Type="http://schemas.openxmlformats.org/officeDocument/2006/relationships/oleObject" Target="../embeddings/oleObject73.bin"/><Relationship Id="rId7" Type="http://schemas.openxmlformats.org/officeDocument/2006/relationships/image" Target="../media/image96.wmf"/><Relationship Id="rId12" Type="http://schemas.openxmlformats.org/officeDocument/2006/relationships/image" Target="../media/image105.png"/><Relationship Id="rId17" Type="http://schemas.openxmlformats.org/officeDocument/2006/relationships/oleObject" Target="../embeddings/oleObject71.bin"/><Relationship Id="rId25" Type="http://schemas.openxmlformats.org/officeDocument/2006/relationships/image" Target="../media/image106.png"/><Relationship Id="rId2" Type="http://schemas.openxmlformats.org/officeDocument/2006/relationships/slideLayout" Target="../slideLayouts/slideLayout70.xml"/><Relationship Id="rId16" Type="http://schemas.openxmlformats.org/officeDocument/2006/relationships/image" Target="../media/image100.wmf"/><Relationship Id="rId20" Type="http://schemas.openxmlformats.org/officeDocument/2006/relationships/image" Target="../media/image102.wmf"/><Relationship Id="rId1" Type="http://schemas.openxmlformats.org/officeDocument/2006/relationships/vmlDrawing" Target="../drawings/vmlDrawing9.vml"/><Relationship Id="rId6" Type="http://schemas.openxmlformats.org/officeDocument/2006/relationships/oleObject" Target="../embeddings/oleObject66.bin"/><Relationship Id="rId11" Type="http://schemas.openxmlformats.org/officeDocument/2006/relationships/image" Target="../media/image98.wmf"/><Relationship Id="rId24" Type="http://schemas.openxmlformats.org/officeDocument/2006/relationships/image" Target="../media/image104.wmf"/><Relationship Id="rId5" Type="http://schemas.openxmlformats.org/officeDocument/2006/relationships/image" Target="../media/image95.wmf"/><Relationship Id="rId15" Type="http://schemas.openxmlformats.org/officeDocument/2006/relationships/oleObject" Target="../embeddings/oleObject70.bin"/><Relationship Id="rId23" Type="http://schemas.openxmlformats.org/officeDocument/2006/relationships/oleObject" Target="../embeddings/oleObject74.bin"/><Relationship Id="rId10" Type="http://schemas.openxmlformats.org/officeDocument/2006/relationships/oleObject" Target="../embeddings/oleObject68.bin"/><Relationship Id="rId19" Type="http://schemas.openxmlformats.org/officeDocument/2006/relationships/oleObject" Target="../embeddings/oleObject72.bin"/><Relationship Id="rId4" Type="http://schemas.openxmlformats.org/officeDocument/2006/relationships/oleObject" Target="../embeddings/oleObject65.bin"/><Relationship Id="rId9" Type="http://schemas.openxmlformats.org/officeDocument/2006/relationships/image" Target="../media/image97.wmf"/><Relationship Id="rId14" Type="http://schemas.openxmlformats.org/officeDocument/2006/relationships/image" Target="../media/image99.wmf"/><Relationship Id="rId22" Type="http://schemas.openxmlformats.org/officeDocument/2006/relationships/image" Target="../media/image10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oleObject" Target="../embeddings/oleObject79.bin"/><Relationship Id="rId18" Type="http://schemas.openxmlformats.org/officeDocument/2006/relationships/image" Target="../media/image109.wmf"/><Relationship Id="rId26" Type="http://schemas.openxmlformats.org/officeDocument/2006/relationships/image" Target="../media/image113.wmf"/><Relationship Id="rId3" Type="http://schemas.openxmlformats.org/officeDocument/2006/relationships/notesSlide" Target="../notesSlides/notesSlide10.xml"/><Relationship Id="rId21" Type="http://schemas.openxmlformats.org/officeDocument/2006/relationships/oleObject" Target="../embeddings/oleObject83.bin"/><Relationship Id="rId7" Type="http://schemas.openxmlformats.org/officeDocument/2006/relationships/image" Target="../media/image96.wmf"/><Relationship Id="rId12" Type="http://schemas.openxmlformats.org/officeDocument/2006/relationships/image" Target="../media/image105.png"/><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70.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0.vml"/><Relationship Id="rId6" Type="http://schemas.openxmlformats.org/officeDocument/2006/relationships/oleObject" Target="../embeddings/oleObject76.bin"/><Relationship Id="rId11" Type="http://schemas.openxmlformats.org/officeDocument/2006/relationships/image" Target="../media/image98.wmf"/><Relationship Id="rId24" Type="http://schemas.openxmlformats.org/officeDocument/2006/relationships/image" Target="../media/image112.wmf"/><Relationship Id="rId5" Type="http://schemas.openxmlformats.org/officeDocument/2006/relationships/image" Target="../media/image95.wmf"/><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114.wmf"/><Relationship Id="rId10" Type="http://schemas.openxmlformats.org/officeDocument/2006/relationships/oleObject" Target="../embeddings/oleObject78.bin"/><Relationship Id="rId19" Type="http://schemas.openxmlformats.org/officeDocument/2006/relationships/oleObject" Target="../embeddings/oleObject82.bin"/><Relationship Id="rId4" Type="http://schemas.openxmlformats.org/officeDocument/2006/relationships/oleObject" Target="../embeddings/oleObject75.bin"/><Relationship Id="rId9" Type="http://schemas.openxmlformats.org/officeDocument/2006/relationships/image" Target="../media/image97.wmf"/><Relationship Id="rId14" Type="http://schemas.openxmlformats.org/officeDocument/2006/relationships/image" Target="../media/image107.wmf"/><Relationship Id="rId22" Type="http://schemas.openxmlformats.org/officeDocument/2006/relationships/image" Target="../media/image111.wmf"/><Relationship Id="rId27" Type="http://schemas.openxmlformats.org/officeDocument/2006/relationships/oleObject" Target="../embeddings/oleObject86.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notesSlide" Target="../notesSlides/notesSlide11.xml"/><Relationship Id="rId7" Type="http://schemas.openxmlformats.org/officeDocument/2006/relationships/image" Target="../media/image116.wmf"/><Relationship Id="rId2" Type="http://schemas.openxmlformats.org/officeDocument/2006/relationships/slideLayout" Target="../slideLayouts/slideLayout35.xml"/><Relationship Id="rId1" Type="http://schemas.openxmlformats.org/officeDocument/2006/relationships/vmlDrawing" Target="../drawings/vmlDrawing11.vml"/><Relationship Id="rId6" Type="http://schemas.openxmlformats.org/officeDocument/2006/relationships/oleObject" Target="../embeddings/oleObject88.bin"/><Relationship Id="rId5" Type="http://schemas.openxmlformats.org/officeDocument/2006/relationships/image" Target="../media/image115.wmf"/><Relationship Id="rId10" Type="http://schemas.openxmlformats.org/officeDocument/2006/relationships/image" Target="../media/image119.png"/><Relationship Id="rId4" Type="http://schemas.openxmlformats.org/officeDocument/2006/relationships/oleObject" Target="../embeddings/oleObject87.bin"/><Relationship Id="rId9" Type="http://schemas.openxmlformats.org/officeDocument/2006/relationships/image" Target="../media/image118.png"/></Relationships>
</file>

<file path=ppt/slides/_rels/slide21.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93.bin"/><Relationship Id="rId18" Type="http://schemas.openxmlformats.org/officeDocument/2006/relationships/image" Target="../media/image126.wmf"/><Relationship Id="rId26" Type="http://schemas.openxmlformats.org/officeDocument/2006/relationships/image" Target="../media/image130.wmf"/><Relationship Id="rId3" Type="http://schemas.openxmlformats.org/officeDocument/2006/relationships/notesSlide" Target="../notesSlides/notesSlide12.xml"/><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123.w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35.xml"/><Relationship Id="rId16" Type="http://schemas.openxmlformats.org/officeDocument/2006/relationships/image" Target="../media/image125.wmf"/><Relationship Id="rId20" Type="http://schemas.openxmlformats.org/officeDocument/2006/relationships/image" Target="../media/image127.wmf"/><Relationship Id="rId29" Type="http://schemas.openxmlformats.org/officeDocument/2006/relationships/oleObject" Target="../embeddings/oleObject101.bin"/><Relationship Id="rId1" Type="http://schemas.openxmlformats.org/officeDocument/2006/relationships/vmlDrawing" Target="../drawings/vmlDrawing12.vml"/><Relationship Id="rId6" Type="http://schemas.openxmlformats.org/officeDocument/2006/relationships/image" Target="../media/image120.wmf"/><Relationship Id="rId11" Type="http://schemas.openxmlformats.org/officeDocument/2006/relationships/oleObject" Target="../embeddings/oleObject92.bin"/><Relationship Id="rId24" Type="http://schemas.openxmlformats.org/officeDocument/2006/relationships/image" Target="../media/image129.wmf"/><Relationship Id="rId32" Type="http://schemas.openxmlformats.org/officeDocument/2006/relationships/image" Target="../media/image133.w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131.wmf"/><Relationship Id="rId10" Type="http://schemas.openxmlformats.org/officeDocument/2006/relationships/image" Target="../media/image122.wmf"/><Relationship Id="rId19" Type="http://schemas.openxmlformats.org/officeDocument/2006/relationships/oleObject" Target="../embeddings/oleObject96.bin"/><Relationship Id="rId31" Type="http://schemas.openxmlformats.org/officeDocument/2006/relationships/oleObject" Target="../embeddings/oleObject102.bin"/><Relationship Id="rId4" Type="http://schemas.openxmlformats.org/officeDocument/2006/relationships/image" Target="../media/image118.png"/><Relationship Id="rId9" Type="http://schemas.openxmlformats.org/officeDocument/2006/relationships/oleObject" Target="../embeddings/oleObject91.bin"/><Relationship Id="rId14" Type="http://schemas.openxmlformats.org/officeDocument/2006/relationships/image" Target="../media/image124.wmf"/><Relationship Id="rId22" Type="http://schemas.openxmlformats.org/officeDocument/2006/relationships/image" Target="../media/image128.wmf"/><Relationship Id="rId27" Type="http://schemas.openxmlformats.org/officeDocument/2006/relationships/oleObject" Target="../embeddings/oleObject100.bin"/><Relationship Id="rId30" Type="http://schemas.openxmlformats.org/officeDocument/2006/relationships/image" Target="../media/image132.wmf"/></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1.png"/><Relationship Id="rId3" Type="http://schemas.openxmlformats.org/officeDocument/2006/relationships/slideLayout" Target="../slideLayouts/slideLayout1.xml"/><Relationship Id="rId7" Type="http://schemas.openxmlformats.org/officeDocument/2006/relationships/image" Target="../media/image136.png"/><Relationship Id="rId12" Type="http://schemas.openxmlformats.org/officeDocument/2006/relationships/image" Target="../media/image140.png"/><Relationship Id="rId17" Type="http://schemas.openxmlformats.org/officeDocument/2006/relationships/image" Target="../media/image143.png"/><Relationship Id="rId2" Type="http://schemas.openxmlformats.org/officeDocument/2006/relationships/audio" Target="../media/media1.mp3"/><Relationship Id="rId16" Type="http://schemas.openxmlformats.org/officeDocument/2006/relationships/image" Target="../media/image142.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39.png"/><Relationship Id="rId5" Type="http://schemas.openxmlformats.org/officeDocument/2006/relationships/image" Target="../media/image135.png"/><Relationship Id="rId15" Type="http://schemas.openxmlformats.org/officeDocument/2006/relationships/slide" Target="slide24.xml"/><Relationship Id="rId10" Type="http://schemas.openxmlformats.org/officeDocument/2006/relationships/image" Target="../media/image138.png"/><Relationship Id="rId4" Type="http://schemas.openxmlformats.org/officeDocument/2006/relationships/image" Target="../media/image134.jpg"/><Relationship Id="rId9" Type="http://schemas.openxmlformats.org/officeDocument/2006/relationships/image" Target="../media/image137.png"/><Relationship Id="rId1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7" Type="http://schemas.microsoft.com/office/2007/relationships/hdphoto" Target="../media/hdphoto3.wdp"/><Relationship Id="rId2" Type="http://schemas.openxmlformats.org/officeDocument/2006/relationships/image" Target="../media/image144.png"/><Relationship Id="rId1" Type="http://schemas.openxmlformats.org/officeDocument/2006/relationships/slideLayout" Target="../slideLayouts/slideLayout1.xml"/><Relationship Id="rId6" Type="http://schemas.openxmlformats.org/officeDocument/2006/relationships/image" Target="../media/image141.png"/><Relationship Id="rId5" Type="http://schemas.microsoft.com/office/2007/relationships/hdphoto" Target="../media/hdphoto4.wdp"/><Relationship Id="rId4" Type="http://schemas.openxmlformats.org/officeDocument/2006/relationships/image" Target="../media/image145.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7.png"/><Relationship Id="rId18" Type="http://schemas.openxmlformats.org/officeDocument/2006/relationships/slide" Target="slide26.xml"/><Relationship Id="rId3" Type="http://schemas.microsoft.com/office/2007/relationships/media" Target="../media/media3.mp3"/><Relationship Id="rId21" Type="http://schemas.openxmlformats.org/officeDocument/2006/relationships/slide" Target="slide29.xml"/><Relationship Id="rId7" Type="http://schemas.openxmlformats.org/officeDocument/2006/relationships/image" Target="../media/image135.png"/><Relationship Id="rId12" Type="http://schemas.openxmlformats.org/officeDocument/2006/relationships/image" Target="../media/image147.png"/><Relationship Id="rId17" Type="http://schemas.openxmlformats.org/officeDocument/2006/relationships/image" Target="../media/image143.png"/><Relationship Id="rId2" Type="http://schemas.openxmlformats.org/officeDocument/2006/relationships/audio" Target="../media/media2.mp3"/><Relationship Id="rId16" Type="http://schemas.openxmlformats.org/officeDocument/2006/relationships/image" Target="../media/image139.png"/><Relationship Id="rId20" Type="http://schemas.openxmlformats.org/officeDocument/2006/relationships/slide" Target="slide28.xml"/><Relationship Id="rId1" Type="http://schemas.microsoft.com/office/2007/relationships/media" Target="../media/media2.mp3"/><Relationship Id="rId6" Type="http://schemas.openxmlformats.org/officeDocument/2006/relationships/image" Target="../media/image134.jpg"/><Relationship Id="rId11" Type="http://schemas.openxmlformats.org/officeDocument/2006/relationships/image" Target="../media/image146.gif"/><Relationship Id="rId5" Type="http://schemas.openxmlformats.org/officeDocument/2006/relationships/slideLayout" Target="../slideLayouts/slideLayout1.xml"/><Relationship Id="rId15" Type="http://schemas.openxmlformats.org/officeDocument/2006/relationships/image" Target="../media/image148.png"/><Relationship Id="rId10" Type="http://schemas.microsoft.com/office/2007/relationships/hdphoto" Target="../media/hdphoto2.wdp"/><Relationship Id="rId19" Type="http://schemas.openxmlformats.org/officeDocument/2006/relationships/slide" Target="slide27.xml"/><Relationship Id="rId4" Type="http://schemas.openxmlformats.org/officeDocument/2006/relationships/audio" Target="../media/media3.mp3"/><Relationship Id="rId9" Type="http://schemas.openxmlformats.org/officeDocument/2006/relationships/image" Target="../media/image136.png"/><Relationship Id="rId14" Type="http://schemas.openxmlformats.org/officeDocument/2006/relationships/image" Target="../media/image138.png"/></Relationships>
</file>

<file path=ppt/slides/_rels/slide26.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4.png"/><Relationship Id="rId7" Type="http://schemas.microsoft.com/office/2007/relationships/hdphoto" Target="../media/hdphoto5.wdp"/><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51.png"/><Relationship Id="rId5" Type="http://schemas.openxmlformats.org/officeDocument/2006/relationships/slide" Target="slide25.xml"/><Relationship Id="rId10" Type="http://schemas.openxmlformats.org/officeDocument/2006/relationships/image" Target="../media/image149.wmf"/><Relationship Id="rId4" Type="http://schemas.openxmlformats.org/officeDocument/2006/relationships/image" Target="../media/image150.png"/><Relationship Id="rId9" Type="http://schemas.openxmlformats.org/officeDocument/2006/relationships/oleObject" Target="../embeddings/oleObject10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55.wmf"/><Relationship Id="rId18" Type="http://schemas.openxmlformats.org/officeDocument/2006/relationships/oleObject" Target="../embeddings/oleObject109.bin"/><Relationship Id="rId3" Type="http://schemas.openxmlformats.org/officeDocument/2006/relationships/image" Target="../media/image144.png"/><Relationship Id="rId7" Type="http://schemas.microsoft.com/office/2007/relationships/hdphoto" Target="../media/hdphoto5.wdp"/><Relationship Id="rId12" Type="http://schemas.openxmlformats.org/officeDocument/2006/relationships/oleObject" Target="../embeddings/oleObject106.bin"/><Relationship Id="rId17" Type="http://schemas.openxmlformats.org/officeDocument/2006/relationships/image" Target="../media/image157.wmf"/><Relationship Id="rId2" Type="http://schemas.openxmlformats.org/officeDocument/2006/relationships/slideLayout" Target="../slideLayouts/slideLayout1.xml"/><Relationship Id="rId16" Type="http://schemas.openxmlformats.org/officeDocument/2006/relationships/oleObject" Target="../embeddings/oleObject108.bin"/><Relationship Id="rId1" Type="http://schemas.openxmlformats.org/officeDocument/2006/relationships/vmlDrawing" Target="../drawings/vmlDrawing14.vml"/><Relationship Id="rId6" Type="http://schemas.openxmlformats.org/officeDocument/2006/relationships/image" Target="../media/image151.png"/><Relationship Id="rId11" Type="http://schemas.openxmlformats.org/officeDocument/2006/relationships/image" Target="../media/image154.wmf"/><Relationship Id="rId5" Type="http://schemas.openxmlformats.org/officeDocument/2006/relationships/slide" Target="slide25.xml"/><Relationship Id="rId15" Type="http://schemas.openxmlformats.org/officeDocument/2006/relationships/image" Target="../media/image156.wmf"/><Relationship Id="rId10" Type="http://schemas.openxmlformats.org/officeDocument/2006/relationships/oleObject" Target="../embeddings/oleObject105.bin"/><Relationship Id="rId19" Type="http://schemas.openxmlformats.org/officeDocument/2006/relationships/image" Target="../media/image158.wmf"/><Relationship Id="rId4" Type="http://schemas.openxmlformats.org/officeDocument/2006/relationships/image" Target="../media/image150.png"/><Relationship Id="rId9" Type="http://schemas.openxmlformats.org/officeDocument/2006/relationships/image" Target="../media/image153.wmf"/><Relationship Id="rId14" Type="http://schemas.openxmlformats.org/officeDocument/2006/relationships/oleObject" Target="../embeddings/oleObject10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61.wmf"/><Relationship Id="rId3" Type="http://schemas.openxmlformats.org/officeDocument/2006/relationships/image" Target="../media/image144.png"/><Relationship Id="rId7" Type="http://schemas.microsoft.com/office/2007/relationships/hdphoto" Target="../media/hdphoto5.wdp"/><Relationship Id="rId12" Type="http://schemas.openxmlformats.org/officeDocument/2006/relationships/oleObject" Target="../embeddings/oleObject112.bin"/><Relationship Id="rId17" Type="http://schemas.openxmlformats.org/officeDocument/2006/relationships/image" Target="../media/image163.wmf"/><Relationship Id="rId2" Type="http://schemas.openxmlformats.org/officeDocument/2006/relationships/slideLayout" Target="../slideLayouts/slideLayout1.xml"/><Relationship Id="rId16" Type="http://schemas.openxmlformats.org/officeDocument/2006/relationships/oleObject" Target="../embeddings/oleObject114.bin"/><Relationship Id="rId1" Type="http://schemas.openxmlformats.org/officeDocument/2006/relationships/vmlDrawing" Target="../drawings/vmlDrawing15.vml"/><Relationship Id="rId6" Type="http://schemas.openxmlformats.org/officeDocument/2006/relationships/image" Target="../media/image151.png"/><Relationship Id="rId11" Type="http://schemas.openxmlformats.org/officeDocument/2006/relationships/image" Target="../media/image160.wmf"/><Relationship Id="rId5" Type="http://schemas.openxmlformats.org/officeDocument/2006/relationships/slide" Target="slide25.xml"/><Relationship Id="rId15" Type="http://schemas.openxmlformats.org/officeDocument/2006/relationships/image" Target="../media/image162.wmf"/><Relationship Id="rId10" Type="http://schemas.openxmlformats.org/officeDocument/2006/relationships/oleObject" Target="../embeddings/oleObject111.bin"/><Relationship Id="rId4" Type="http://schemas.openxmlformats.org/officeDocument/2006/relationships/image" Target="../media/image150.png"/><Relationship Id="rId9" Type="http://schemas.openxmlformats.org/officeDocument/2006/relationships/image" Target="../media/image159.wmf"/><Relationship Id="rId14" Type="http://schemas.openxmlformats.org/officeDocument/2006/relationships/oleObject" Target="../embeddings/oleObject11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66.wmf"/><Relationship Id="rId3" Type="http://schemas.openxmlformats.org/officeDocument/2006/relationships/image" Target="../media/image144.png"/><Relationship Id="rId7" Type="http://schemas.microsoft.com/office/2007/relationships/hdphoto" Target="../media/hdphoto5.wdp"/><Relationship Id="rId12" Type="http://schemas.openxmlformats.org/officeDocument/2006/relationships/oleObject" Target="../embeddings/oleObject117.bin"/><Relationship Id="rId17" Type="http://schemas.openxmlformats.org/officeDocument/2006/relationships/image" Target="../media/image168.wmf"/><Relationship Id="rId2" Type="http://schemas.openxmlformats.org/officeDocument/2006/relationships/slideLayout" Target="../slideLayouts/slideLayout1.xml"/><Relationship Id="rId16" Type="http://schemas.openxmlformats.org/officeDocument/2006/relationships/oleObject" Target="../embeddings/oleObject119.bin"/><Relationship Id="rId1" Type="http://schemas.openxmlformats.org/officeDocument/2006/relationships/vmlDrawing" Target="../drawings/vmlDrawing16.vml"/><Relationship Id="rId6" Type="http://schemas.openxmlformats.org/officeDocument/2006/relationships/image" Target="../media/image151.png"/><Relationship Id="rId11" Type="http://schemas.openxmlformats.org/officeDocument/2006/relationships/image" Target="../media/image165.wmf"/><Relationship Id="rId5" Type="http://schemas.openxmlformats.org/officeDocument/2006/relationships/slide" Target="slide25.xml"/><Relationship Id="rId15" Type="http://schemas.openxmlformats.org/officeDocument/2006/relationships/image" Target="../media/image167.wmf"/><Relationship Id="rId10" Type="http://schemas.openxmlformats.org/officeDocument/2006/relationships/oleObject" Target="../embeddings/oleObject116.bin"/><Relationship Id="rId4" Type="http://schemas.openxmlformats.org/officeDocument/2006/relationships/image" Target="../media/image150.png"/><Relationship Id="rId9" Type="http://schemas.openxmlformats.org/officeDocument/2006/relationships/image" Target="../media/image164.wmf"/><Relationship Id="rId14" Type="http://schemas.openxmlformats.org/officeDocument/2006/relationships/oleObject" Target="../embeddings/oleObject118.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6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21.png"/><Relationship Id="rId18" Type="http://schemas.openxmlformats.org/officeDocument/2006/relationships/image" Target="../media/image16.wmf"/><Relationship Id="rId26" Type="http://schemas.openxmlformats.org/officeDocument/2006/relationships/image" Target="../media/image20.wmf"/><Relationship Id="rId3" Type="http://schemas.openxmlformats.org/officeDocument/2006/relationships/oleObject" Target="../embeddings/oleObject1.bin"/><Relationship Id="rId21" Type="http://schemas.openxmlformats.org/officeDocument/2006/relationships/oleObject" Target="../embeddings/oleObject9.bin"/><Relationship Id="rId7" Type="http://schemas.openxmlformats.org/officeDocument/2006/relationships/oleObject" Target="../embeddings/oleObject3.bin"/><Relationship Id="rId12" Type="http://schemas.openxmlformats.org/officeDocument/2006/relationships/image" Target="../media/image14.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4.xml"/><Relationship Id="rId16" Type="http://schemas.openxmlformats.org/officeDocument/2006/relationships/image" Target="../media/image22.png"/><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24" Type="http://schemas.openxmlformats.org/officeDocument/2006/relationships/image" Target="../media/image19.wmf"/><Relationship Id="rId5" Type="http://schemas.openxmlformats.org/officeDocument/2006/relationships/oleObject" Target="../embeddings/oleObject2.bin"/><Relationship Id="rId15" Type="http://schemas.openxmlformats.org/officeDocument/2006/relationships/image" Target="../media/image15.wmf"/><Relationship Id="rId23" Type="http://schemas.openxmlformats.org/officeDocument/2006/relationships/oleObject" Target="../embeddings/oleObject10.bin"/><Relationship Id="rId10" Type="http://schemas.openxmlformats.org/officeDocument/2006/relationships/image" Target="../media/image13.wmf"/><Relationship Id="rId19" Type="http://schemas.openxmlformats.org/officeDocument/2006/relationships/oleObject" Target="../embeddings/oleObject8.bin"/><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oleObject" Target="../embeddings/oleObject6.bin"/><Relationship Id="rId22" Type="http://schemas.openxmlformats.org/officeDocument/2006/relationships/image" Target="../media/image18.wmf"/></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5.wmf"/><Relationship Id="rId18"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16.bin"/><Relationship Id="rId17" Type="http://schemas.openxmlformats.org/officeDocument/2006/relationships/image" Target="../media/image37.wmf"/><Relationship Id="rId2" Type="http://schemas.openxmlformats.org/officeDocument/2006/relationships/slideLayout" Target="../slideLayouts/slideLayout35.x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34.wmf"/><Relationship Id="rId24" Type="http://schemas.openxmlformats.org/officeDocument/2006/relationships/image" Target="../media/image42.wmf"/><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1.png"/><Relationship Id="rId10" Type="http://schemas.openxmlformats.org/officeDocument/2006/relationships/oleObject" Target="../embeddings/oleObject15.bin"/><Relationship Id="rId19" Type="http://schemas.openxmlformats.org/officeDocument/2006/relationships/image" Target="../media/image38.wmf"/><Relationship Id="rId4" Type="http://schemas.openxmlformats.org/officeDocument/2006/relationships/oleObject" Target="../embeddings/oleObject12.bin"/><Relationship Id="rId9" Type="http://schemas.openxmlformats.org/officeDocument/2006/relationships/image" Target="../media/image33.wmf"/><Relationship Id="rId14" Type="http://schemas.openxmlformats.org/officeDocument/2006/relationships/oleObject" Target="../embeddings/oleObject17.bin"/><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xml"/><Relationship Id="rId7" Type="http://schemas.openxmlformats.org/officeDocument/2006/relationships/image" Target="../media/image44.wmf"/><Relationship Id="rId12" Type="http://schemas.openxmlformats.org/officeDocument/2006/relationships/image" Target="../media/image47.png"/><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oleObject" Target="../embeddings/oleObject22.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8" y="-82296"/>
            <a:ext cx="9144000" cy="5143500"/>
            <a:chOff x="0" y="0"/>
            <a:chExt cx="12192000" cy="6858000"/>
          </a:xfrm>
        </p:grpSpPr>
        <p:sp>
          <p:nvSpPr>
            <p:cNvPr id="2" name="Rectangle 1"/>
            <p:cNvSpPr/>
            <p:nvPr/>
          </p:nvSpPr>
          <p:spPr>
            <a:xfrm>
              <a:off x="0" y="0"/>
              <a:ext cx="12192000" cy="6858000"/>
            </a:xfrm>
            <a:prstGeom prst="rect">
              <a:avLst/>
            </a:prstGeom>
            <a:solidFill>
              <a:srgbClr val="C0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dirty="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0808"/>
              <a:ext cx="12192000" cy="2657192"/>
            </a:xfrm>
            <a:prstGeom prst="rect">
              <a:avLst/>
            </a:prstGeom>
          </p:spPr>
        </p:pic>
      </p:grpSp>
      <p:sp>
        <p:nvSpPr>
          <p:cNvPr id="6" name="Rectangle 5"/>
          <p:cNvSpPr/>
          <p:nvPr/>
        </p:nvSpPr>
        <p:spPr>
          <a:xfrm>
            <a:off x="468212" y="133350"/>
            <a:ext cx="6444652" cy="553986"/>
          </a:xfrm>
          <a:prstGeom prst="rect">
            <a:avLst/>
          </a:prstGeom>
          <a:noFill/>
        </p:spPr>
        <p:txBody>
          <a:bodyPr wrap="square" lIns="91428" tIns="45714" rIns="91428" bIns="4571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US" sz="3000" b="1" cap="all" dirty="0">
                <a:ln w="0"/>
                <a:solidFill>
                  <a:srgbClr val="D60093"/>
                </a:solidFill>
                <a:effectLst>
                  <a:reflection blurRad="12700" stA="50000" endPos="50000" dist="5000" dir="5400000" sy="-100000" rotWithShape="0"/>
                </a:effectLst>
                <a:latin typeface="Times New Roman" pitchFamily="18" charset="0"/>
                <a:cs typeface="Times New Roman" pitchFamily="18" charset="0"/>
              </a:rPr>
              <a:t>PHÒNG GD &amp; ĐT LONG BIÊN </a:t>
            </a:r>
          </a:p>
        </p:txBody>
      </p:sp>
      <p:sp>
        <p:nvSpPr>
          <p:cNvPr id="8" name="Rectangle 7"/>
          <p:cNvSpPr/>
          <p:nvPr/>
        </p:nvSpPr>
        <p:spPr>
          <a:xfrm>
            <a:off x="329184" y="753130"/>
            <a:ext cx="6684264" cy="523208"/>
          </a:xfrm>
          <a:prstGeom prst="rect">
            <a:avLst/>
          </a:prstGeom>
          <a:noFill/>
        </p:spPr>
        <p:txBody>
          <a:bodyPr wrap="square" lIns="91428" tIns="45714" rIns="91428" bIns="45714">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pPr>
            <a:r>
              <a:rPr lang="en-US" sz="2800" b="1" spc="150" dirty="0">
                <a:ln w="11430"/>
                <a:solidFill>
                  <a:srgbClr val="000066"/>
                </a:solidFill>
                <a:effectLst>
                  <a:outerShdw blurRad="25400" algn="tl" rotWithShape="0">
                    <a:srgbClr val="000000">
                      <a:alpha val="43000"/>
                    </a:srgbClr>
                  </a:outerShdw>
                </a:effectLst>
                <a:latin typeface="Times New Roman" pitchFamily="18" charset="0"/>
                <a:cs typeface="Times New Roman" pitchFamily="18" charset="0"/>
              </a:rPr>
              <a:t>TRƯỜNG THCS NGỌC LÂM  </a:t>
            </a:r>
          </a:p>
        </p:txBody>
      </p:sp>
      <p:sp>
        <p:nvSpPr>
          <p:cNvPr id="9" name="Rectangle 8"/>
          <p:cNvSpPr/>
          <p:nvPr/>
        </p:nvSpPr>
        <p:spPr>
          <a:xfrm>
            <a:off x="2971932" y="2071954"/>
            <a:ext cx="2962197" cy="584763"/>
          </a:xfrm>
          <a:prstGeom prst="rect">
            <a:avLst/>
          </a:prstGeom>
          <a:noFill/>
        </p:spPr>
        <p:txBody>
          <a:bodyPr wrap="none" lIns="91428" tIns="45714" rIns="91428" bIns="45714">
            <a:spAutoFit/>
            <a:scene3d>
              <a:camera prst="orthographicFront"/>
              <a:lightRig rig="soft" dir="t">
                <a:rot lat="0" lon="0" rev="10800000"/>
              </a:lightRig>
            </a:scene3d>
            <a:sp3d>
              <a:bevelT w="27940" h="12700"/>
              <a:contourClr>
                <a:srgbClr val="DDDDDD"/>
              </a:contourClr>
            </a:sp3d>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ctr" eaLnBrk="1" hangingPunct="1"/>
            <a:r>
              <a:rPr lang="en-US" sz="3200" b="1" spc="15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MÔN TOÁN 9</a:t>
            </a:r>
            <a:endParaRPr lang="en-US" sz="3200" b="1" spc="150">
              <a:ln w="11430"/>
              <a:solidFill>
                <a:srgbClr val="00FFFF"/>
              </a:solidFill>
              <a:effectLst>
                <a:outerShdw blurRad="25400" algn="tl" rotWithShape="0">
                  <a:srgbClr val="000000">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178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3"/>
          <p:cNvSpPr>
            <a:spLocks noChangeArrowheads="1"/>
          </p:cNvSpPr>
          <p:nvPr/>
        </p:nvSpPr>
        <p:spPr bwMode="auto">
          <a:xfrm>
            <a:off x="902676" y="1816850"/>
            <a:ext cx="3267644" cy="3168303"/>
          </a:xfrm>
          <a:prstGeom prst="ellipse">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p>
            <a:pPr fontAlgn="base">
              <a:spcBef>
                <a:spcPct val="0"/>
              </a:spcBef>
              <a:spcAft>
                <a:spcPct val="0"/>
              </a:spcAft>
            </a:pPr>
            <a:endParaRPr lang="en-US">
              <a:solidFill>
                <a:prstClr val="black"/>
              </a:solidFill>
              <a:cs typeface="Arial"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503" y="3007044"/>
            <a:ext cx="180725" cy="59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203" y="3835867"/>
            <a:ext cx="203181" cy="5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
          <p:cNvSpPr>
            <a:spLocks noChangeShapeType="1"/>
          </p:cNvSpPr>
          <p:nvPr/>
        </p:nvSpPr>
        <p:spPr bwMode="auto">
          <a:xfrm>
            <a:off x="891814" y="3381992"/>
            <a:ext cx="3329116" cy="19049"/>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9" name="Line 7"/>
          <p:cNvSpPr>
            <a:spLocks noChangeShapeType="1"/>
          </p:cNvSpPr>
          <p:nvPr/>
        </p:nvSpPr>
        <p:spPr bwMode="auto">
          <a:xfrm rot="1530936" flipV="1">
            <a:off x="931942" y="3356065"/>
            <a:ext cx="3075027" cy="743484"/>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2" name="Text Box 9"/>
          <p:cNvSpPr txBox="1">
            <a:spLocks noChangeArrowheads="1"/>
          </p:cNvSpPr>
          <p:nvPr/>
        </p:nvSpPr>
        <p:spPr bwMode="auto">
          <a:xfrm>
            <a:off x="2392131" y="3142386"/>
            <a:ext cx="459512"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a:solidFill>
                  <a:srgbClr val="0156FF"/>
                </a:solidFill>
                <a:cs typeface="Arial" charset="0"/>
                <a:sym typeface="Symbol" pitchFamily="18" charset="2"/>
              </a:rPr>
              <a:t></a:t>
            </a:r>
          </a:p>
        </p:txBody>
      </p:sp>
      <p:sp>
        <p:nvSpPr>
          <p:cNvPr id="13" name="Text Box 11"/>
          <p:cNvSpPr txBox="1">
            <a:spLocks noChangeArrowheads="1"/>
          </p:cNvSpPr>
          <p:nvPr/>
        </p:nvSpPr>
        <p:spPr bwMode="auto">
          <a:xfrm>
            <a:off x="171450" y="-44232"/>
            <a:ext cx="8972550" cy="181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dirty="0">
                <a:solidFill>
                  <a:srgbClr val="FF0000"/>
                </a:solidFill>
                <a:latin typeface="Times New Roman" pitchFamily="18" charset="0"/>
                <a:cs typeface="Times New Roman" pitchFamily="18" charset="0"/>
                <a:sym typeface="Wingdings" pitchFamily="2" charset="2"/>
              </a:rPr>
              <a:t> </a:t>
            </a:r>
            <a:r>
              <a:rPr lang="en-US" sz="2800" dirty="0">
                <a:solidFill>
                  <a:srgbClr val="FF0000"/>
                </a:solidFill>
                <a:latin typeface="Times New Roman" pitchFamily="18" charset="0"/>
                <a:cs typeface="Times New Roman" pitchFamily="18" charset="0"/>
              </a:rPr>
              <a:t>Cầu thủ nào chạm </a:t>
            </a:r>
            <a:r>
              <a:rPr lang="en-US" sz="2800">
                <a:solidFill>
                  <a:srgbClr val="FF0000"/>
                </a:solidFill>
                <a:latin typeface="Times New Roman" pitchFamily="18" charset="0"/>
                <a:cs typeface="Times New Roman" pitchFamily="18" charset="0"/>
              </a:rPr>
              <a:t>bóng trước. </a:t>
            </a:r>
            <a:r>
              <a:rPr lang="en-US" sz="2800">
                <a:solidFill>
                  <a:srgbClr val="0000CC"/>
                </a:solidFill>
                <a:latin typeface="Times New Roman" pitchFamily="18" charset="0"/>
                <a:cs typeface="Times New Roman" pitchFamily="18" charset="0"/>
              </a:rPr>
              <a:t>Hai </a:t>
            </a:r>
            <a:r>
              <a:rPr lang="en-US" sz="2800" dirty="0">
                <a:solidFill>
                  <a:srgbClr val="0000CC"/>
                </a:solidFill>
                <a:latin typeface="Times New Roman" pitchFamily="18" charset="0"/>
                <a:cs typeface="Times New Roman" pitchFamily="18" charset="0"/>
              </a:rPr>
              <a:t>cầu thủ ở 2 vị trí như hình vẽ. Nếu cả 2 cầu thủ cùng bắt đầu chạy thẳng tới bóng và chạy với vận tốc bằng nhau. Hỏi cầu thủ nào chạm bóng trước?</a:t>
            </a:r>
          </a:p>
        </p:txBody>
      </p:sp>
      <p:pic>
        <p:nvPicPr>
          <p:cNvPr id="1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3941">
            <a:off x="744388" y="3273734"/>
            <a:ext cx="192487" cy="17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657725" y="1699029"/>
            <a:ext cx="4219970" cy="2677644"/>
          </a:xfrm>
          <a:prstGeom prst="rect">
            <a:avLst/>
          </a:prstGeom>
        </p:spPr>
        <p:txBody>
          <a:bodyPr wrap="square" lIns="91428" tIns="45714" rIns="91428" bIns="45714">
            <a:spAutoFit/>
          </a:bodyPr>
          <a:lstStyle/>
          <a:p>
            <a:pPr fontAlgn="base">
              <a:spcBef>
                <a:spcPct val="0"/>
              </a:spcBef>
              <a:spcAft>
                <a:spcPct val="0"/>
              </a:spcAft>
            </a:pPr>
            <a:r>
              <a:rPr lang="en-US" sz="2800">
                <a:solidFill>
                  <a:srgbClr val="002060"/>
                </a:solidFill>
                <a:latin typeface="Times New Roman" pitchFamily="18" charset="0"/>
                <a:cs typeface="Times New Roman" pitchFamily="18" charset="0"/>
              </a:rPr>
              <a:t>Cầu thủ áo đỏ chạm bóng trước vì quãng đường chạy của cầu thủ áo trắng là đường kính của đường tròn lớn hơn quãng đường của cầu thủ áo đỏ.</a:t>
            </a:r>
          </a:p>
        </p:txBody>
      </p:sp>
    </p:spTree>
    <p:extLst>
      <p:ext uri="{BB962C8B-B14F-4D97-AF65-F5344CB8AC3E}">
        <p14:creationId xmlns:p14="http://schemas.microsoft.com/office/powerpoint/2010/main" val="417369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3.95865E-6 L -0.37848 0.01265 " pathEditMode="relative" rAng="0" ptsTypes="AA">
                                      <p:cBhvr>
                                        <p:cTn id="6" dur="3000" fill="hold"/>
                                        <p:tgtEl>
                                          <p:spTgt spid="6"/>
                                        </p:tgtEl>
                                        <p:attrNameLst>
                                          <p:attrName>ppt_x</p:attrName>
                                          <p:attrName>ppt_y</p:attrName>
                                        </p:attrNameLst>
                                      </p:cBhvr>
                                      <p:rCtr x="-18924" y="617"/>
                                    </p:animMotion>
                                  </p:childTnLst>
                                </p:cTn>
                              </p:par>
                              <p:par>
                                <p:cTn id="7" presetID="35" presetClass="path" presetSubtype="0" accel="50000" decel="50000" fill="hold" nodeType="withEffect">
                                  <p:stCondLst>
                                    <p:cond delay="0"/>
                                  </p:stCondLst>
                                  <p:childTnLst>
                                    <p:animMotion origin="layout" path="M -0.00225 0.00278 L -0.35225 -0.14532 " pathEditMode="relative" rAng="0" ptsTypes="AA">
                                      <p:cBhvr>
                                        <p:cTn id="8" dur="2000" fill="hold"/>
                                        <p:tgtEl>
                                          <p:spTgt spid="7"/>
                                        </p:tgtEl>
                                        <p:attrNameLst>
                                          <p:attrName>ppt_x</p:attrName>
                                          <p:attrName>ppt_y</p:attrName>
                                        </p:attrNameLst>
                                      </p:cBhvr>
                                      <p:rCtr x="-17500" y="-7405"/>
                                    </p:animMotion>
                                  </p:childTnLst>
                                </p:cTn>
                              </p:par>
                              <p:par>
                                <p:cTn id="9" presetID="2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0"/>
          <p:cNvSpPr txBox="1">
            <a:spLocks noChangeArrowheads="1"/>
          </p:cNvSpPr>
          <p:nvPr/>
        </p:nvSpPr>
        <p:spPr bwMode="auto">
          <a:xfrm>
            <a:off x="111868" y="586117"/>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1. So sánh độ dài của đường kính và dây </a:t>
            </a:r>
          </a:p>
        </p:txBody>
      </p:sp>
      <p:cxnSp>
        <p:nvCxnSpPr>
          <p:cNvPr id="3" name="Straight Connector 2"/>
          <p:cNvCxnSpPr/>
          <p:nvPr/>
        </p:nvCxnSpPr>
        <p:spPr>
          <a:xfrm>
            <a:off x="49530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9916" y="1506443"/>
            <a:ext cx="4516066" cy="587841"/>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1: </a:t>
            </a:r>
            <a:r>
              <a:rPr lang="en-US" sz="2800">
                <a:solidFill>
                  <a:srgbClr val="0000CC"/>
                </a:solidFill>
                <a:latin typeface="Times New Roman"/>
                <a:ea typeface="Times New Roman"/>
                <a:cs typeface="Times New Roman"/>
              </a:rPr>
              <a:t>(SGK Tr.103)</a:t>
            </a:r>
            <a:endParaRPr lang="en-US" sz="2800">
              <a:solidFill>
                <a:srgbClr val="0000CC"/>
              </a:solidFill>
              <a:latin typeface=".VnTime"/>
              <a:ea typeface="Times New Roman"/>
              <a:cs typeface="Times New Roman"/>
            </a:endParaRPr>
          </a:p>
        </p:txBody>
      </p:sp>
      <p:sp>
        <p:nvSpPr>
          <p:cNvPr id="22" name="TextBox 40"/>
          <p:cNvSpPr txBox="1">
            <a:spLocks noChangeArrowheads="1"/>
          </p:cNvSpPr>
          <p:nvPr/>
        </p:nvSpPr>
        <p:spPr bwMode="auto">
          <a:xfrm>
            <a:off x="111870" y="2011539"/>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2. Quan hệ vuông góc giữa đường kính và dây</a:t>
            </a:r>
          </a:p>
        </p:txBody>
      </p:sp>
      <p:sp>
        <p:nvSpPr>
          <p:cNvPr id="23" name="Rectangle 22"/>
          <p:cNvSpPr/>
          <p:nvPr/>
        </p:nvSpPr>
        <p:spPr>
          <a:xfrm>
            <a:off x="163091" y="2893622"/>
            <a:ext cx="4694217" cy="1578882"/>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Bài toán: </a:t>
            </a:r>
            <a:r>
              <a:rPr lang="en-US" sz="2800">
                <a:solidFill>
                  <a:srgbClr val="0000CC"/>
                </a:solidFill>
                <a:latin typeface="Times New Roman"/>
                <a:ea typeface="Times New Roman"/>
                <a:cs typeface="Times New Roman"/>
              </a:rPr>
              <a:t>Cho           đường kính       vuông góc với dây       tại        tại   . Chứng minh:  </a:t>
            </a:r>
            <a:endParaRPr lang="en-US" sz="2800">
              <a:solidFill>
                <a:srgbClr val="0000CC"/>
              </a:solidFill>
              <a:latin typeface=".VnTime"/>
              <a:ea typeface="Times New Roman"/>
              <a:cs typeface="Times New Roman"/>
            </a:endParaRPr>
          </a:p>
        </p:txBody>
      </p:sp>
      <p:sp>
        <p:nvSpPr>
          <p:cNvPr id="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0" name="Rectangle 9"/>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graphicFrame>
        <p:nvGraphicFramePr>
          <p:cNvPr id="2" name="Object 1"/>
          <p:cNvGraphicFramePr>
            <a:graphicFrameLocks noChangeAspect="1"/>
          </p:cNvGraphicFramePr>
          <p:nvPr>
            <p:extLst>
              <p:ext uri="{D42A27DB-BD31-4B8C-83A1-F6EECF244321}">
                <p14:modId xmlns:p14="http://schemas.microsoft.com/office/powerpoint/2010/main" val="1574271640"/>
              </p:ext>
            </p:extLst>
          </p:nvPr>
        </p:nvGraphicFramePr>
        <p:xfrm>
          <a:off x="2280585" y="3018523"/>
          <a:ext cx="838200" cy="425450"/>
        </p:xfrm>
        <a:graphic>
          <a:graphicData uri="http://schemas.openxmlformats.org/presentationml/2006/ole">
            <mc:AlternateContent xmlns:mc="http://schemas.openxmlformats.org/markup-compatibility/2006">
              <mc:Choice xmlns:v="urn:schemas-microsoft-com:vml" Requires="v">
                <p:oleObj spid="_x0000_s16584" name="Equation" r:id="rId4" imgW="863280" imgH="431640" progId="Equation.DSMT4">
                  <p:embed/>
                </p:oleObj>
              </mc:Choice>
              <mc:Fallback>
                <p:oleObj name="Equation" r:id="rId4" imgW="863280" imgH="431640" progId="Equation.DSMT4">
                  <p:embed/>
                  <p:pic>
                    <p:nvPicPr>
                      <p:cNvPr id="0" name="Object 15"/>
                      <p:cNvPicPr>
                        <a:picLocks noChangeAspect="1" noChangeArrowheads="1"/>
                      </p:cNvPicPr>
                      <p:nvPr/>
                    </p:nvPicPr>
                    <p:blipFill>
                      <a:blip r:embed="rId5"/>
                      <a:srcRect/>
                      <a:stretch>
                        <a:fillRect/>
                      </a:stretch>
                    </p:blipFill>
                    <p:spPr bwMode="auto">
                      <a:xfrm>
                        <a:off x="2280585" y="3018523"/>
                        <a:ext cx="838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54908655"/>
              </p:ext>
            </p:extLst>
          </p:nvPr>
        </p:nvGraphicFramePr>
        <p:xfrm>
          <a:off x="969076" y="3515005"/>
          <a:ext cx="504825" cy="300038"/>
        </p:xfrm>
        <a:graphic>
          <a:graphicData uri="http://schemas.openxmlformats.org/presentationml/2006/ole">
            <mc:AlternateContent xmlns:mc="http://schemas.openxmlformats.org/markup-compatibility/2006">
              <mc:Choice xmlns:v="urn:schemas-microsoft-com:vml" Requires="v">
                <p:oleObj spid="_x0000_s16585" name="Equation" r:id="rId6" imgW="520560" imgH="304560" progId="Equation.DSMT4">
                  <p:embed/>
                </p:oleObj>
              </mc:Choice>
              <mc:Fallback>
                <p:oleObj name="Equation" r:id="rId6" imgW="520560" imgH="304560" progId="Equation.DSMT4">
                  <p:embed/>
                  <p:pic>
                    <p:nvPicPr>
                      <p:cNvPr id="0" name="Object 17"/>
                      <p:cNvPicPr>
                        <a:picLocks noChangeAspect="1" noChangeArrowheads="1"/>
                      </p:cNvPicPr>
                      <p:nvPr/>
                    </p:nvPicPr>
                    <p:blipFill>
                      <a:blip r:embed="rId7"/>
                      <a:srcRect/>
                      <a:stretch>
                        <a:fillRect/>
                      </a:stretch>
                    </p:blipFill>
                    <p:spPr bwMode="auto">
                      <a:xfrm>
                        <a:off x="969076" y="3515005"/>
                        <a:ext cx="5048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0704463"/>
              </p:ext>
            </p:extLst>
          </p:nvPr>
        </p:nvGraphicFramePr>
        <p:xfrm>
          <a:off x="703827" y="4037371"/>
          <a:ext cx="517525" cy="311150"/>
        </p:xfrm>
        <a:graphic>
          <a:graphicData uri="http://schemas.openxmlformats.org/presentationml/2006/ole">
            <mc:AlternateContent xmlns:mc="http://schemas.openxmlformats.org/markup-compatibility/2006">
              <mc:Choice xmlns:v="urn:schemas-microsoft-com:vml" Requires="v">
                <p:oleObj spid="_x0000_s16586" name="Equation" r:id="rId8" imgW="533160" imgH="317160" progId="Equation.DSMT4">
                  <p:embed/>
                </p:oleObj>
              </mc:Choice>
              <mc:Fallback>
                <p:oleObj name="Equation" r:id="rId8" imgW="533160" imgH="317160" progId="Equation.DSMT4">
                  <p:embed/>
                  <p:pic>
                    <p:nvPicPr>
                      <p:cNvPr id="0" name="Object 19"/>
                      <p:cNvPicPr>
                        <a:picLocks noChangeAspect="1" noChangeArrowheads="1"/>
                      </p:cNvPicPr>
                      <p:nvPr/>
                    </p:nvPicPr>
                    <p:blipFill>
                      <a:blip r:embed="rId9"/>
                      <a:srcRect/>
                      <a:stretch>
                        <a:fillRect/>
                      </a:stretch>
                    </p:blipFill>
                    <p:spPr bwMode="auto">
                      <a:xfrm>
                        <a:off x="703827" y="4037371"/>
                        <a:ext cx="517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19762035"/>
              </p:ext>
            </p:extLst>
          </p:nvPr>
        </p:nvGraphicFramePr>
        <p:xfrm>
          <a:off x="310607" y="4538315"/>
          <a:ext cx="1008063" cy="384175"/>
        </p:xfrm>
        <a:graphic>
          <a:graphicData uri="http://schemas.openxmlformats.org/presentationml/2006/ole">
            <mc:AlternateContent xmlns:mc="http://schemas.openxmlformats.org/markup-compatibility/2006">
              <mc:Choice xmlns:v="urn:schemas-microsoft-com:vml" Requires="v">
                <p:oleObj spid="_x0000_s16587" name="Equation" r:id="rId10" imgW="1041120" imgH="393480" progId="Equation.DSMT4">
                  <p:embed/>
                </p:oleObj>
              </mc:Choice>
              <mc:Fallback>
                <p:oleObj name="Equation" r:id="rId10" imgW="1041120" imgH="393480" progId="Equation.DSMT4">
                  <p:embed/>
                  <p:pic>
                    <p:nvPicPr>
                      <p:cNvPr id="0" name="Object 23"/>
                      <p:cNvPicPr>
                        <a:picLocks noChangeAspect="1" noChangeArrowheads="1"/>
                      </p:cNvPicPr>
                      <p:nvPr/>
                    </p:nvPicPr>
                    <p:blipFill>
                      <a:blip r:embed="rId11"/>
                      <a:srcRect/>
                      <a:stretch>
                        <a:fillRect/>
                      </a:stretch>
                    </p:blipFill>
                    <p:spPr bwMode="auto">
                      <a:xfrm>
                        <a:off x="310607" y="4538315"/>
                        <a:ext cx="10080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54806445"/>
              </p:ext>
            </p:extLst>
          </p:nvPr>
        </p:nvGraphicFramePr>
        <p:xfrm>
          <a:off x="1799692" y="4055721"/>
          <a:ext cx="134938" cy="260350"/>
        </p:xfrm>
        <a:graphic>
          <a:graphicData uri="http://schemas.openxmlformats.org/presentationml/2006/ole">
            <mc:AlternateContent xmlns:mc="http://schemas.openxmlformats.org/markup-compatibility/2006">
              <mc:Choice xmlns:v="urn:schemas-microsoft-com:vml" Requires="v">
                <p:oleObj spid="_x0000_s16588" name="Equation" r:id="rId12" imgW="139680" imgH="266400" progId="Equation.DSMT4">
                  <p:embed/>
                </p:oleObj>
              </mc:Choice>
              <mc:Fallback>
                <p:oleObj name="Equation" r:id="rId12" imgW="139680" imgH="266400" progId="Equation.DSMT4">
                  <p:embed/>
                  <p:pic>
                    <p:nvPicPr>
                      <p:cNvPr id="0" name="Object 7"/>
                      <p:cNvPicPr>
                        <a:picLocks noChangeAspect="1" noChangeArrowheads="1"/>
                      </p:cNvPicPr>
                      <p:nvPr/>
                    </p:nvPicPr>
                    <p:blipFill>
                      <a:blip r:embed="rId13"/>
                      <a:srcRect/>
                      <a:stretch>
                        <a:fillRect/>
                      </a:stretch>
                    </p:blipFill>
                    <p:spPr bwMode="auto">
                      <a:xfrm>
                        <a:off x="1799692" y="4055721"/>
                        <a:ext cx="1349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2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22595" y="632127"/>
            <a:ext cx="1720573" cy="183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236763" y="2419351"/>
            <a:ext cx="2250332"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,đường kính </a:t>
            </a:r>
          </a:p>
        </p:txBody>
      </p:sp>
      <p:graphicFrame>
        <p:nvGraphicFramePr>
          <p:cNvPr id="16" name="Object 15"/>
          <p:cNvGraphicFramePr>
            <a:graphicFrameLocks noChangeAspect="1"/>
          </p:cNvGraphicFramePr>
          <p:nvPr>
            <p:extLst>
              <p:ext uri="{D42A27DB-BD31-4B8C-83A1-F6EECF244321}">
                <p14:modId xmlns:p14="http://schemas.microsoft.com/office/powerpoint/2010/main" val="1213900271"/>
              </p:ext>
            </p:extLst>
          </p:nvPr>
        </p:nvGraphicFramePr>
        <p:xfrm>
          <a:off x="5810266" y="2552109"/>
          <a:ext cx="493713" cy="423862"/>
        </p:xfrm>
        <a:graphic>
          <a:graphicData uri="http://schemas.openxmlformats.org/presentationml/2006/ole">
            <mc:AlternateContent xmlns:mc="http://schemas.openxmlformats.org/markup-compatibility/2006">
              <mc:Choice xmlns:v="urn:schemas-microsoft-com:vml" Requires="v">
                <p:oleObj spid="_x0000_s16589" name="Equation" r:id="rId15" imgW="507960" imgH="431640" progId="Equation.DSMT4">
                  <p:embed/>
                </p:oleObj>
              </mc:Choice>
              <mc:Fallback>
                <p:oleObj name="Equation" r:id="rId15" imgW="507960" imgH="431640" progId="Equation.DSMT4">
                  <p:embed/>
                  <p:pic>
                    <p:nvPicPr>
                      <p:cNvPr id="0" name=""/>
                      <p:cNvPicPr>
                        <a:picLocks noChangeAspect="1" noChangeArrowheads="1"/>
                      </p:cNvPicPr>
                      <p:nvPr/>
                    </p:nvPicPr>
                    <p:blipFill>
                      <a:blip r:embed="rId16"/>
                      <a:srcRect/>
                      <a:stretch>
                        <a:fillRect/>
                      </a:stretch>
                    </p:blipFill>
                    <p:spPr bwMode="auto">
                      <a:xfrm>
                        <a:off x="5810266" y="2552109"/>
                        <a:ext cx="4937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5093762" y="3338313"/>
            <a:ext cx="1057636"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GT </a:t>
            </a:r>
          </a:p>
        </p:txBody>
      </p:sp>
      <p:cxnSp>
        <p:nvCxnSpPr>
          <p:cNvPr id="18" name="Straight Connector 17"/>
          <p:cNvCxnSpPr/>
          <p:nvPr/>
        </p:nvCxnSpPr>
        <p:spPr>
          <a:xfrm>
            <a:off x="5732046" y="2580727"/>
            <a:ext cx="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22448" y="3852787"/>
            <a:ext cx="1057636"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KL </a:t>
            </a:r>
          </a:p>
        </p:txBody>
      </p:sp>
      <p:sp>
        <p:nvSpPr>
          <p:cNvPr id="20" name="Rectangle 19"/>
          <p:cNvSpPr/>
          <p:nvPr/>
        </p:nvSpPr>
        <p:spPr>
          <a:xfrm>
            <a:off x="5762177" y="2932021"/>
            <a:ext cx="2250332"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dây  </a:t>
            </a:r>
          </a:p>
        </p:txBody>
      </p:sp>
      <p:graphicFrame>
        <p:nvGraphicFramePr>
          <p:cNvPr id="21" name="Object 20"/>
          <p:cNvGraphicFramePr>
            <a:graphicFrameLocks noChangeAspect="1"/>
          </p:cNvGraphicFramePr>
          <p:nvPr>
            <p:extLst>
              <p:ext uri="{D42A27DB-BD31-4B8C-83A1-F6EECF244321}">
                <p14:modId xmlns:p14="http://schemas.microsoft.com/office/powerpoint/2010/main" val="1541767107"/>
              </p:ext>
            </p:extLst>
          </p:nvPr>
        </p:nvGraphicFramePr>
        <p:xfrm>
          <a:off x="6472876" y="3061578"/>
          <a:ext cx="517525" cy="309563"/>
        </p:xfrm>
        <a:graphic>
          <a:graphicData uri="http://schemas.openxmlformats.org/presentationml/2006/ole">
            <mc:AlternateContent xmlns:mc="http://schemas.openxmlformats.org/markup-compatibility/2006">
              <mc:Choice xmlns:v="urn:schemas-microsoft-com:vml" Requires="v">
                <p:oleObj spid="_x0000_s16590" name="Equation" r:id="rId17" imgW="533160" imgH="317160" progId="Equation.DSMT4">
                  <p:embed/>
                </p:oleObj>
              </mc:Choice>
              <mc:Fallback>
                <p:oleObj name="Equation" r:id="rId17" imgW="533160" imgH="317160" progId="Equation.DSMT4">
                  <p:embed/>
                  <p:pic>
                    <p:nvPicPr>
                      <p:cNvPr id="0" name=""/>
                      <p:cNvPicPr>
                        <a:picLocks noChangeAspect="1" noChangeArrowheads="1"/>
                      </p:cNvPicPr>
                      <p:nvPr/>
                    </p:nvPicPr>
                    <p:blipFill>
                      <a:blip r:embed="rId18"/>
                      <a:srcRect/>
                      <a:stretch>
                        <a:fillRect/>
                      </a:stretch>
                    </p:blipFill>
                    <p:spPr bwMode="auto">
                      <a:xfrm>
                        <a:off x="6472876" y="3061578"/>
                        <a:ext cx="5175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73006919"/>
              </p:ext>
            </p:extLst>
          </p:nvPr>
        </p:nvGraphicFramePr>
        <p:xfrm>
          <a:off x="7736471" y="3522135"/>
          <a:ext cx="147638" cy="287338"/>
        </p:xfrm>
        <a:graphic>
          <a:graphicData uri="http://schemas.openxmlformats.org/presentationml/2006/ole">
            <mc:AlternateContent xmlns:mc="http://schemas.openxmlformats.org/markup-compatibility/2006">
              <mc:Choice xmlns:v="urn:schemas-microsoft-com:vml" Requires="v">
                <p:oleObj spid="_x0000_s16591" name="Equation" r:id="rId19" imgW="152280" imgH="291960" progId="Equation.DSMT4">
                  <p:embed/>
                </p:oleObj>
              </mc:Choice>
              <mc:Fallback>
                <p:oleObj name="Equation" r:id="rId19" imgW="152280" imgH="291960" progId="Equation.DSMT4">
                  <p:embed/>
                  <p:pic>
                    <p:nvPicPr>
                      <p:cNvPr id="0" name=""/>
                      <p:cNvPicPr>
                        <a:picLocks noChangeAspect="1" noChangeArrowheads="1"/>
                      </p:cNvPicPr>
                      <p:nvPr/>
                    </p:nvPicPr>
                    <p:blipFill>
                      <a:blip r:embed="rId20"/>
                      <a:srcRect/>
                      <a:stretch>
                        <a:fillRect/>
                      </a:stretch>
                    </p:blipFill>
                    <p:spPr bwMode="auto">
                      <a:xfrm>
                        <a:off x="7736471" y="3522135"/>
                        <a:ext cx="1476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60808952"/>
              </p:ext>
            </p:extLst>
          </p:nvPr>
        </p:nvGraphicFramePr>
        <p:xfrm>
          <a:off x="5768975" y="3960228"/>
          <a:ext cx="1009650" cy="385763"/>
        </p:xfrm>
        <a:graphic>
          <a:graphicData uri="http://schemas.openxmlformats.org/presentationml/2006/ole">
            <mc:AlternateContent xmlns:mc="http://schemas.openxmlformats.org/markup-compatibility/2006">
              <mc:Choice xmlns:v="urn:schemas-microsoft-com:vml" Requires="v">
                <p:oleObj spid="_x0000_s16592" name="Equation" r:id="rId21" imgW="1041120" imgH="393480" progId="Equation.DSMT4">
                  <p:embed/>
                </p:oleObj>
              </mc:Choice>
              <mc:Fallback>
                <p:oleObj name="Equation" r:id="rId21" imgW="1041120" imgH="393480" progId="Equation.DSMT4">
                  <p:embed/>
                  <p:pic>
                    <p:nvPicPr>
                      <p:cNvPr id="0" name=""/>
                      <p:cNvPicPr>
                        <a:picLocks noChangeAspect="1" noChangeArrowheads="1"/>
                      </p:cNvPicPr>
                      <p:nvPr/>
                    </p:nvPicPr>
                    <p:blipFill>
                      <a:blip r:embed="rId22"/>
                      <a:srcRect/>
                      <a:stretch>
                        <a:fillRect/>
                      </a:stretch>
                    </p:blipFill>
                    <p:spPr bwMode="auto">
                      <a:xfrm>
                        <a:off x="5768975" y="3960228"/>
                        <a:ext cx="10096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58593629"/>
              </p:ext>
            </p:extLst>
          </p:nvPr>
        </p:nvGraphicFramePr>
        <p:xfrm>
          <a:off x="8130750" y="2531730"/>
          <a:ext cx="504825" cy="298450"/>
        </p:xfrm>
        <a:graphic>
          <a:graphicData uri="http://schemas.openxmlformats.org/presentationml/2006/ole">
            <mc:AlternateContent xmlns:mc="http://schemas.openxmlformats.org/markup-compatibility/2006">
              <mc:Choice xmlns:v="urn:schemas-microsoft-com:vml" Requires="v">
                <p:oleObj spid="_x0000_s16593" name="Equation" r:id="rId23" imgW="520560" imgH="304560" progId="Equation.DSMT4">
                  <p:embed/>
                </p:oleObj>
              </mc:Choice>
              <mc:Fallback>
                <p:oleObj name="Equation" r:id="rId23" imgW="520560" imgH="304560" progId="Equation.DSMT4">
                  <p:embed/>
                  <p:pic>
                    <p:nvPicPr>
                      <p:cNvPr id="0" name=""/>
                      <p:cNvPicPr>
                        <a:picLocks noChangeAspect="1" noChangeArrowheads="1"/>
                      </p:cNvPicPr>
                      <p:nvPr/>
                    </p:nvPicPr>
                    <p:blipFill>
                      <a:blip r:embed="rId24"/>
                      <a:srcRect/>
                      <a:stretch>
                        <a:fillRect/>
                      </a:stretch>
                    </p:blipFill>
                    <p:spPr bwMode="auto">
                      <a:xfrm>
                        <a:off x="8130750" y="2531730"/>
                        <a:ext cx="5048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Rectangle 26"/>
          <p:cNvSpPr/>
          <p:nvPr/>
        </p:nvSpPr>
        <p:spPr>
          <a:xfrm>
            <a:off x="7220798" y="2970114"/>
            <a:ext cx="896722"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               tại </a:t>
            </a:r>
          </a:p>
        </p:txBody>
      </p:sp>
      <p:graphicFrame>
        <p:nvGraphicFramePr>
          <p:cNvPr id="28" name="Object 27"/>
          <p:cNvGraphicFramePr>
            <a:graphicFrameLocks noChangeAspect="1"/>
          </p:cNvGraphicFramePr>
          <p:nvPr>
            <p:extLst>
              <p:ext uri="{D42A27DB-BD31-4B8C-83A1-F6EECF244321}">
                <p14:modId xmlns:p14="http://schemas.microsoft.com/office/powerpoint/2010/main" val="3835762585"/>
              </p:ext>
            </p:extLst>
          </p:nvPr>
        </p:nvGraphicFramePr>
        <p:xfrm>
          <a:off x="6687894" y="3514819"/>
          <a:ext cx="515938" cy="311150"/>
        </p:xfrm>
        <a:graphic>
          <a:graphicData uri="http://schemas.openxmlformats.org/presentationml/2006/ole">
            <mc:AlternateContent xmlns:mc="http://schemas.openxmlformats.org/markup-compatibility/2006">
              <mc:Choice xmlns:v="urn:schemas-microsoft-com:vml" Requires="v">
                <p:oleObj spid="_x0000_s16594" name="Equation" r:id="rId25" imgW="533160" imgH="317160" progId="Equation.DSMT4">
                  <p:embed/>
                </p:oleObj>
              </mc:Choice>
              <mc:Fallback>
                <p:oleObj name="Equation" r:id="rId25" imgW="533160" imgH="317160" progId="Equation.DSMT4">
                  <p:embed/>
                  <p:pic>
                    <p:nvPicPr>
                      <p:cNvPr id="0" name=""/>
                      <p:cNvPicPr>
                        <a:picLocks noChangeAspect="1" noChangeArrowheads="1"/>
                      </p:cNvPicPr>
                      <p:nvPr/>
                    </p:nvPicPr>
                    <p:blipFill>
                      <a:blip r:embed="rId26"/>
                      <a:srcRect/>
                      <a:stretch>
                        <a:fillRect/>
                      </a:stretch>
                    </p:blipFill>
                    <p:spPr bwMode="auto">
                      <a:xfrm>
                        <a:off x="6687894" y="3514819"/>
                        <a:ext cx="5159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298250964"/>
              </p:ext>
            </p:extLst>
          </p:nvPr>
        </p:nvGraphicFramePr>
        <p:xfrm>
          <a:off x="5830363" y="3513757"/>
          <a:ext cx="812800" cy="300037"/>
        </p:xfrm>
        <a:graphic>
          <a:graphicData uri="http://schemas.openxmlformats.org/presentationml/2006/ole">
            <mc:AlternateContent xmlns:mc="http://schemas.openxmlformats.org/markup-compatibility/2006">
              <mc:Choice xmlns:v="urn:schemas-microsoft-com:vml" Requires="v">
                <p:oleObj spid="_x0000_s16595" name="Equation" r:id="rId27" imgW="838080" imgH="304560" progId="Equation.DSMT4">
                  <p:embed/>
                </p:oleObj>
              </mc:Choice>
              <mc:Fallback>
                <p:oleObj name="Equation" r:id="rId27" imgW="838080" imgH="304560" progId="Equation.DSMT4">
                  <p:embed/>
                  <p:pic>
                    <p:nvPicPr>
                      <p:cNvPr id="0" name=""/>
                      <p:cNvPicPr>
                        <a:picLocks noChangeAspect="1" noChangeArrowheads="1"/>
                      </p:cNvPicPr>
                      <p:nvPr/>
                    </p:nvPicPr>
                    <p:blipFill>
                      <a:blip r:embed="rId28"/>
                      <a:srcRect/>
                      <a:stretch>
                        <a:fillRect/>
                      </a:stretch>
                    </p:blipFill>
                    <p:spPr bwMode="auto">
                      <a:xfrm>
                        <a:off x="5830363" y="3513757"/>
                        <a:ext cx="8128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0" name="Straight Connector 29"/>
          <p:cNvCxnSpPr/>
          <p:nvPr/>
        </p:nvCxnSpPr>
        <p:spPr>
          <a:xfrm>
            <a:off x="5289961" y="3859290"/>
            <a:ext cx="3378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5"/>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582604" y="522418"/>
            <a:ext cx="1408996" cy="108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7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par>
                                <p:cTn id="53" presetID="2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par>
                                <p:cTn id="56" presetID="22" presetClass="entr" presetSubtype="4"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par>
                                <p:cTn id="62" presetID="22" presetClass="entr" presetSubtype="4"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par>
                                <p:cTn id="71" presetID="22" presetClass="entr" presetSubtype="4"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par>
                                <p:cTn id="74" presetID="22" presetClass="entr" presetSubtype="4"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p:bldP spid="17" grpId="0"/>
      <p:bldP spid="19" grpId="0"/>
      <p:bldP spid="20"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0"/>
          <p:cNvSpPr txBox="1">
            <a:spLocks noChangeArrowheads="1"/>
          </p:cNvSpPr>
          <p:nvPr/>
        </p:nvSpPr>
        <p:spPr bwMode="auto">
          <a:xfrm>
            <a:off x="111868" y="586117"/>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1. So sánh độ dài của đường kính và dây </a:t>
            </a:r>
          </a:p>
        </p:txBody>
      </p:sp>
      <p:cxnSp>
        <p:nvCxnSpPr>
          <p:cNvPr id="3" name="Straight Connector 2"/>
          <p:cNvCxnSpPr/>
          <p:nvPr/>
        </p:nvCxnSpPr>
        <p:spPr>
          <a:xfrm>
            <a:off x="45339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9916" y="1506443"/>
            <a:ext cx="4516066" cy="587841"/>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1: </a:t>
            </a:r>
            <a:r>
              <a:rPr lang="en-US" sz="2800">
                <a:solidFill>
                  <a:srgbClr val="0000CC"/>
                </a:solidFill>
                <a:latin typeface="Times New Roman"/>
                <a:ea typeface="Times New Roman"/>
                <a:cs typeface="Times New Roman"/>
              </a:rPr>
              <a:t>(SGK Tr.103)</a:t>
            </a:r>
            <a:endParaRPr lang="en-US" sz="2800">
              <a:solidFill>
                <a:srgbClr val="0000CC"/>
              </a:solidFill>
              <a:latin typeface=".VnTime"/>
              <a:ea typeface="Times New Roman"/>
              <a:cs typeface="Times New Roman"/>
            </a:endParaRPr>
          </a:p>
        </p:txBody>
      </p:sp>
      <p:sp>
        <p:nvSpPr>
          <p:cNvPr id="22" name="TextBox 40"/>
          <p:cNvSpPr txBox="1">
            <a:spLocks noChangeArrowheads="1"/>
          </p:cNvSpPr>
          <p:nvPr/>
        </p:nvSpPr>
        <p:spPr bwMode="auto">
          <a:xfrm>
            <a:off x="111870" y="2011539"/>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2. Quan hệ vuông góc giữa đường kính và dây</a:t>
            </a:r>
          </a:p>
        </p:txBody>
      </p:sp>
      <p:sp>
        <p:nvSpPr>
          <p:cNvPr id="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0" name="Rectangle 9"/>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14" name="Picture 2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884" y="2965633"/>
            <a:ext cx="1853566" cy="197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Object 30"/>
          <p:cNvGraphicFramePr>
            <a:graphicFrameLocks noChangeAspect="1"/>
          </p:cNvGraphicFramePr>
          <p:nvPr>
            <p:extLst>
              <p:ext uri="{D42A27DB-BD31-4B8C-83A1-F6EECF244321}">
                <p14:modId xmlns:p14="http://schemas.microsoft.com/office/powerpoint/2010/main" val="4170816468"/>
              </p:ext>
            </p:extLst>
          </p:nvPr>
        </p:nvGraphicFramePr>
        <p:xfrm>
          <a:off x="4677582" y="1506435"/>
          <a:ext cx="1160463" cy="309562"/>
        </p:xfrm>
        <a:graphic>
          <a:graphicData uri="http://schemas.openxmlformats.org/presentationml/2006/ole">
            <mc:AlternateContent xmlns:mc="http://schemas.openxmlformats.org/markup-compatibility/2006">
              <mc:Choice xmlns:v="urn:schemas-microsoft-com:vml" Requires="v">
                <p:oleObj spid="_x0000_s18564" name="Equation" r:id="rId5" imgW="1193760" imgH="317160" progId="Equation.DSMT4">
                  <p:embed/>
                </p:oleObj>
              </mc:Choice>
              <mc:Fallback>
                <p:oleObj name="Equation" r:id="rId5" imgW="1193760" imgH="317160" progId="Equation.DSMT4">
                  <p:embed/>
                  <p:pic>
                    <p:nvPicPr>
                      <p:cNvPr id="0" name=""/>
                      <p:cNvPicPr>
                        <a:picLocks noChangeAspect="1" noChangeArrowheads="1"/>
                      </p:cNvPicPr>
                      <p:nvPr/>
                    </p:nvPicPr>
                    <p:blipFill>
                      <a:blip r:embed="rId6"/>
                      <a:srcRect/>
                      <a:stretch>
                        <a:fillRect/>
                      </a:stretch>
                    </p:blipFill>
                    <p:spPr bwMode="auto">
                      <a:xfrm>
                        <a:off x="4677582" y="1506435"/>
                        <a:ext cx="116046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31"/>
          <p:cNvSpPr/>
          <p:nvPr/>
        </p:nvSpPr>
        <p:spPr>
          <a:xfrm>
            <a:off x="4627475" y="561682"/>
            <a:ext cx="4640887"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Trường hợp 1:        là đường kính  </a:t>
            </a:r>
          </a:p>
        </p:txBody>
      </p:sp>
      <p:graphicFrame>
        <p:nvGraphicFramePr>
          <p:cNvPr id="33" name="Object 32"/>
          <p:cNvGraphicFramePr>
            <a:graphicFrameLocks noChangeAspect="1"/>
          </p:cNvGraphicFramePr>
          <p:nvPr>
            <p:extLst>
              <p:ext uri="{D42A27DB-BD31-4B8C-83A1-F6EECF244321}">
                <p14:modId xmlns:p14="http://schemas.microsoft.com/office/powerpoint/2010/main" val="1689501389"/>
              </p:ext>
            </p:extLst>
          </p:nvPr>
        </p:nvGraphicFramePr>
        <p:xfrm>
          <a:off x="6853245" y="680320"/>
          <a:ext cx="517525" cy="311150"/>
        </p:xfrm>
        <a:graphic>
          <a:graphicData uri="http://schemas.openxmlformats.org/presentationml/2006/ole">
            <mc:AlternateContent xmlns:mc="http://schemas.openxmlformats.org/markup-compatibility/2006">
              <mc:Choice xmlns:v="urn:schemas-microsoft-com:vml" Requires="v">
                <p:oleObj spid="_x0000_s18565" name="Equation" r:id="rId7" imgW="533160" imgH="317160" progId="Equation.DSMT4">
                  <p:embed/>
                </p:oleObj>
              </mc:Choice>
              <mc:Fallback>
                <p:oleObj name="Equation" r:id="rId7" imgW="533160" imgH="317160" progId="Equation.DSMT4">
                  <p:embed/>
                  <p:pic>
                    <p:nvPicPr>
                      <p:cNvPr id="0" name=""/>
                      <p:cNvPicPr>
                        <a:picLocks noChangeAspect="1" noChangeArrowheads="1"/>
                      </p:cNvPicPr>
                      <p:nvPr/>
                    </p:nvPicPr>
                    <p:blipFill>
                      <a:blip r:embed="rId8"/>
                      <a:srcRect/>
                      <a:stretch>
                        <a:fillRect/>
                      </a:stretch>
                    </p:blipFill>
                    <p:spPr bwMode="auto">
                      <a:xfrm>
                        <a:off x="6853245" y="680320"/>
                        <a:ext cx="517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453264626"/>
              </p:ext>
            </p:extLst>
          </p:nvPr>
        </p:nvGraphicFramePr>
        <p:xfrm>
          <a:off x="5893019" y="1489207"/>
          <a:ext cx="2109788" cy="311150"/>
        </p:xfrm>
        <a:graphic>
          <a:graphicData uri="http://schemas.openxmlformats.org/presentationml/2006/ole">
            <mc:AlternateContent xmlns:mc="http://schemas.openxmlformats.org/markup-compatibility/2006">
              <mc:Choice xmlns:v="urn:schemas-microsoft-com:vml" Requires="v">
                <p:oleObj spid="_x0000_s18566" name="Equation" r:id="rId9" imgW="2171520" imgH="317160" progId="Equation.DSMT4">
                  <p:embed/>
                </p:oleObj>
              </mc:Choice>
              <mc:Fallback>
                <p:oleObj name="Equation" r:id="rId9" imgW="2171520" imgH="317160" progId="Equation.DSMT4">
                  <p:embed/>
                  <p:pic>
                    <p:nvPicPr>
                      <p:cNvPr id="0" name=""/>
                      <p:cNvPicPr>
                        <a:picLocks noChangeAspect="1" noChangeArrowheads="1"/>
                      </p:cNvPicPr>
                      <p:nvPr/>
                    </p:nvPicPr>
                    <p:blipFill>
                      <a:blip r:embed="rId10"/>
                      <a:srcRect/>
                      <a:stretch>
                        <a:fillRect/>
                      </a:stretch>
                    </p:blipFill>
                    <p:spPr bwMode="auto">
                      <a:xfrm>
                        <a:off x="5893019" y="1489207"/>
                        <a:ext cx="21097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p:nvSpPr>
        <p:spPr>
          <a:xfrm>
            <a:off x="4572000" y="1895043"/>
            <a:ext cx="4572000"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Trường hợp 2:       không là đường kính  </a:t>
            </a:r>
          </a:p>
        </p:txBody>
      </p:sp>
      <p:graphicFrame>
        <p:nvGraphicFramePr>
          <p:cNvPr id="47" name="Object 46"/>
          <p:cNvGraphicFramePr>
            <a:graphicFrameLocks noChangeAspect="1"/>
          </p:cNvGraphicFramePr>
          <p:nvPr>
            <p:extLst>
              <p:ext uri="{D42A27DB-BD31-4B8C-83A1-F6EECF244321}">
                <p14:modId xmlns:p14="http://schemas.microsoft.com/office/powerpoint/2010/main" val="169325519"/>
              </p:ext>
            </p:extLst>
          </p:nvPr>
        </p:nvGraphicFramePr>
        <p:xfrm>
          <a:off x="6778695" y="2013790"/>
          <a:ext cx="515937" cy="311150"/>
        </p:xfrm>
        <a:graphic>
          <a:graphicData uri="http://schemas.openxmlformats.org/presentationml/2006/ole">
            <mc:AlternateContent xmlns:mc="http://schemas.openxmlformats.org/markup-compatibility/2006">
              <mc:Choice xmlns:v="urn:schemas-microsoft-com:vml" Requires="v">
                <p:oleObj spid="_x0000_s18567" name="Equation" r:id="rId11" imgW="533160" imgH="317160" progId="Equation.DSMT4">
                  <p:embed/>
                </p:oleObj>
              </mc:Choice>
              <mc:Fallback>
                <p:oleObj name="Equation" r:id="rId11" imgW="533160" imgH="317160" progId="Equation.DSMT4">
                  <p:embed/>
                  <p:pic>
                    <p:nvPicPr>
                      <p:cNvPr id="0" name=""/>
                      <p:cNvPicPr>
                        <a:picLocks noChangeAspect="1" noChangeArrowheads="1"/>
                      </p:cNvPicPr>
                      <p:nvPr/>
                    </p:nvPicPr>
                    <p:blipFill>
                      <a:blip r:embed="rId12"/>
                      <a:srcRect/>
                      <a:stretch>
                        <a:fillRect/>
                      </a:stretch>
                    </p:blipFill>
                    <p:spPr bwMode="auto">
                      <a:xfrm>
                        <a:off x="6778695" y="2013790"/>
                        <a:ext cx="5159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Rectangle 47"/>
          <p:cNvSpPr/>
          <p:nvPr/>
        </p:nvSpPr>
        <p:spPr>
          <a:xfrm>
            <a:off x="4724400" y="2696576"/>
            <a:ext cx="2743200"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Xét             có </a:t>
            </a:r>
          </a:p>
        </p:txBody>
      </p:sp>
      <p:graphicFrame>
        <p:nvGraphicFramePr>
          <p:cNvPr id="49" name="Object 48"/>
          <p:cNvGraphicFramePr>
            <a:graphicFrameLocks noChangeAspect="1"/>
          </p:cNvGraphicFramePr>
          <p:nvPr>
            <p:extLst>
              <p:ext uri="{D42A27DB-BD31-4B8C-83A1-F6EECF244321}">
                <p14:modId xmlns:p14="http://schemas.microsoft.com/office/powerpoint/2010/main" val="2578288351"/>
              </p:ext>
            </p:extLst>
          </p:nvPr>
        </p:nvGraphicFramePr>
        <p:xfrm>
          <a:off x="5419794" y="2813394"/>
          <a:ext cx="987425" cy="312737"/>
        </p:xfrm>
        <a:graphic>
          <a:graphicData uri="http://schemas.openxmlformats.org/presentationml/2006/ole">
            <mc:AlternateContent xmlns:mc="http://schemas.openxmlformats.org/markup-compatibility/2006">
              <mc:Choice xmlns:v="urn:schemas-microsoft-com:vml" Requires="v">
                <p:oleObj spid="_x0000_s18568" name="Equation" r:id="rId13" imgW="1015920" imgH="317160" progId="Equation.DSMT4">
                  <p:embed/>
                </p:oleObj>
              </mc:Choice>
              <mc:Fallback>
                <p:oleObj name="Equation" r:id="rId13" imgW="1015920" imgH="317160" progId="Equation.DSMT4">
                  <p:embed/>
                  <p:pic>
                    <p:nvPicPr>
                      <p:cNvPr id="0" name=""/>
                      <p:cNvPicPr>
                        <a:picLocks noChangeAspect="1" noChangeArrowheads="1"/>
                      </p:cNvPicPr>
                      <p:nvPr/>
                    </p:nvPicPr>
                    <p:blipFill>
                      <a:blip r:embed="rId14"/>
                      <a:srcRect/>
                      <a:stretch>
                        <a:fillRect/>
                      </a:stretch>
                    </p:blipFill>
                    <p:spPr bwMode="auto">
                      <a:xfrm>
                        <a:off x="5419794" y="2813394"/>
                        <a:ext cx="9874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613782207"/>
              </p:ext>
            </p:extLst>
          </p:nvPr>
        </p:nvGraphicFramePr>
        <p:xfrm>
          <a:off x="6855168" y="2820988"/>
          <a:ext cx="1974850" cy="309562"/>
        </p:xfrm>
        <a:graphic>
          <a:graphicData uri="http://schemas.openxmlformats.org/presentationml/2006/ole">
            <mc:AlternateContent xmlns:mc="http://schemas.openxmlformats.org/markup-compatibility/2006">
              <mc:Choice xmlns:v="urn:schemas-microsoft-com:vml" Requires="v">
                <p:oleObj spid="_x0000_s18569" name="Equation" r:id="rId15" imgW="2031840" imgH="317160" progId="Equation.DSMT4">
                  <p:embed/>
                </p:oleObj>
              </mc:Choice>
              <mc:Fallback>
                <p:oleObj name="Equation" r:id="rId15" imgW="2031840" imgH="317160" progId="Equation.DSMT4">
                  <p:embed/>
                  <p:pic>
                    <p:nvPicPr>
                      <p:cNvPr id="0" name=""/>
                      <p:cNvPicPr>
                        <a:picLocks noChangeAspect="1" noChangeArrowheads="1"/>
                      </p:cNvPicPr>
                      <p:nvPr/>
                    </p:nvPicPr>
                    <p:blipFill>
                      <a:blip r:embed="rId16"/>
                      <a:srcRect/>
                      <a:stretch>
                        <a:fillRect/>
                      </a:stretch>
                    </p:blipFill>
                    <p:spPr bwMode="auto">
                      <a:xfrm>
                        <a:off x="6855168" y="2820988"/>
                        <a:ext cx="19748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595324359"/>
              </p:ext>
            </p:extLst>
          </p:nvPr>
        </p:nvGraphicFramePr>
        <p:xfrm>
          <a:off x="4562482" y="3292475"/>
          <a:ext cx="1393825" cy="312738"/>
        </p:xfrm>
        <a:graphic>
          <a:graphicData uri="http://schemas.openxmlformats.org/presentationml/2006/ole">
            <mc:AlternateContent xmlns:mc="http://schemas.openxmlformats.org/markup-compatibility/2006">
              <mc:Choice xmlns:v="urn:schemas-microsoft-com:vml" Requires="v">
                <p:oleObj spid="_x0000_s18570" name="Equation" r:id="rId17" imgW="1434960" imgH="317160" progId="Equation.DSMT4">
                  <p:embed/>
                </p:oleObj>
              </mc:Choice>
              <mc:Fallback>
                <p:oleObj name="Equation" r:id="rId17" imgW="1434960" imgH="317160" progId="Equation.DSMT4">
                  <p:embed/>
                  <p:pic>
                    <p:nvPicPr>
                      <p:cNvPr id="0" name=""/>
                      <p:cNvPicPr>
                        <a:picLocks noChangeAspect="1" noChangeArrowheads="1"/>
                      </p:cNvPicPr>
                      <p:nvPr/>
                    </p:nvPicPr>
                    <p:blipFill>
                      <a:blip r:embed="rId18"/>
                      <a:srcRect/>
                      <a:stretch>
                        <a:fillRect/>
                      </a:stretch>
                    </p:blipFill>
                    <p:spPr bwMode="auto">
                      <a:xfrm>
                        <a:off x="4562482" y="3292475"/>
                        <a:ext cx="13938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Rectangle 51"/>
          <p:cNvSpPr/>
          <p:nvPr/>
        </p:nvSpPr>
        <p:spPr>
          <a:xfrm>
            <a:off x="5889345" y="3164141"/>
            <a:ext cx="1600200"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cân tại   </a:t>
            </a:r>
          </a:p>
        </p:txBody>
      </p:sp>
      <p:graphicFrame>
        <p:nvGraphicFramePr>
          <p:cNvPr id="53" name="Object 52"/>
          <p:cNvGraphicFramePr>
            <a:graphicFrameLocks noChangeAspect="1"/>
          </p:cNvGraphicFramePr>
          <p:nvPr>
            <p:extLst>
              <p:ext uri="{D42A27DB-BD31-4B8C-83A1-F6EECF244321}">
                <p14:modId xmlns:p14="http://schemas.microsoft.com/office/powerpoint/2010/main" val="2510323711"/>
              </p:ext>
            </p:extLst>
          </p:nvPr>
        </p:nvGraphicFramePr>
        <p:xfrm>
          <a:off x="6994531" y="3299105"/>
          <a:ext cx="284163" cy="312738"/>
        </p:xfrm>
        <a:graphic>
          <a:graphicData uri="http://schemas.openxmlformats.org/presentationml/2006/ole">
            <mc:AlternateContent xmlns:mc="http://schemas.openxmlformats.org/markup-compatibility/2006">
              <mc:Choice xmlns:v="urn:schemas-microsoft-com:vml" Requires="v">
                <p:oleObj spid="_x0000_s18571" name="Equation" r:id="rId19" imgW="291960" imgH="317160" progId="Equation.DSMT4">
                  <p:embed/>
                </p:oleObj>
              </mc:Choice>
              <mc:Fallback>
                <p:oleObj name="Equation" r:id="rId19" imgW="291960" imgH="317160" progId="Equation.DSMT4">
                  <p:embed/>
                  <p:pic>
                    <p:nvPicPr>
                      <p:cNvPr id="0" name=""/>
                      <p:cNvPicPr>
                        <a:picLocks noChangeAspect="1" noChangeArrowheads="1"/>
                      </p:cNvPicPr>
                      <p:nvPr/>
                    </p:nvPicPr>
                    <p:blipFill>
                      <a:blip r:embed="rId20"/>
                      <a:srcRect/>
                      <a:stretch>
                        <a:fillRect/>
                      </a:stretch>
                    </p:blipFill>
                    <p:spPr bwMode="auto">
                      <a:xfrm>
                        <a:off x="6994531" y="3299105"/>
                        <a:ext cx="2841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Rectangle 53"/>
          <p:cNvSpPr/>
          <p:nvPr/>
        </p:nvSpPr>
        <p:spPr>
          <a:xfrm>
            <a:off x="4717085" y="3647598"/>
            <a:ext cx="4191000"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         là đường cao đồng thời là đường trung tuyến </a:t>
            </a:r>
          </a:p>
        </p:txBody>
      </p:sp>
      <p:graphicFrame>
        <p:nvGraphicFramePr>
          <p:cNvPr id="55" name="Object 54"/>
          <p:cNvGraphicFramePr>
            <a:graphicFrameLocks noChangeAspect="1"/>
          </p:cNvGraphicFramePr>
          <p:nvPr>
            <p:extLst>
              <p:ext uri="{D42A27DB-BD31-4B8C-83A1-F6EECF244321}">
                <p14:modId xmlns:p14="http://schemas.microsoft.com/office/powerpoint/2010/main" val="3811946296"/>
              </p:ext>
            </p:extLst>
          </p:nvPr>
        </p:nvGraphicFramePr>
        <p:xfrm>
          <a:off x="4705350" y="3763971"/>
          <a:ext cx="801688" cy="312737"/>
        </p:xfrm>
        <a:graphic>
          <a:graphicData uri="http://schemas.openxmlformats.org/presentationml/2006/ole">
            <mc:AlternateContent xmlns:mc="http://schemas.openxmlformats.org/markup-compatibility/2006">
              <mc:Choice xmlns:v="urn:schemas-microsoft-com:vml" Requires="v">
                <p:oleObj spid="_x0000_s18572" name="Equation" r:id="rId21" imgW="825480" imgH="317160" progId="Equation.DSMT4">
                  <p:embed/>
                </p:oleObj>
              </mc:Choice>
              <mc:Fallback>
                <p:oleObj name="Equation" r:id="rId21" imgW="825480" imgH="317160" progId="Equation.DSMT4">
                  <p:embed/>
                  <p:pic>
                    <p:nvPicPr>
                      <p:cNvPr id="0" name=""/>
                      <p:cNvPicPr>
                        <a:picLocks noChangeAspect="1" noChangeArrowheads="1"/>
                      </p:cNvPicPr>
                      <p:nvPr/>
                    </p:nvPicPr>
                    <p:blipFill>
                      <a:blip r:embed="rId22"/>
                      <a:srcRect/>
                      <a:stretch>
                        <a:fillRect/>
                      </a:stretch>
                    </p:blipFill>
                    <p:spPr bwMode="auto">
                      <a:xfrm>
                        <a:off x="4705350" y="3763971"/>
                        <a:ext cx="8016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755908833"/>
              </p:ext>
            </p:extLst>
          </p:nvPr>
        </p:nvGraphicFramePr>
        <p:xfrm>
          <a:off x="4678363" y="4606927"/>
          <a:ext cx="1504950" cy="311150"/>
        </p:xfrm>
        <a:graphic>
          <a:graphicData uri="http://schemas.openxmlformats.org/presentationml/2006/ole">
            <mc:AlternateContent xmlns:mc="http://schemas.openxmlformats.org/markup-compatibility/2006">
              <mc:Choice xmlns:v="urn:schemas-microsoft-com:vml" Requires="v">
                <p:oleObj spid="_x0000_s18573" name="Equation" r:id="rId23" imgW="1549080" imgH="317160" progId="Equation.DSMT4">
                  <p:embed/>
                </p:oleObj>
              </mc:Choice>
              <mc:Fallback>
                <p:oleObj name="Equation" r:id="rId23" imgW="1549080" imgH="317160" progId="Equation.DSMT4">
                  <p:embed/>
                  <p:pic>
                    <p:nvPicPr>
                      <p:cNvPr id="0" name=""/>
                      <p:cNvPicPr>
                        <a:picLocks noChangeAspect="1" noChangeArrowheads="1"/>
                      </p:cNvPicPr>
                      <p:nvPr/>
                    </p:nvPicPr>
                    <p:blipFill>
                      <a:blip r:embed="rId24"/>
                      <a:srcRect/>
                      <a:stretch>
                        <a:fillRect/>
                      </a:stretch>
                    </p:blipFill>
                    <p:spPr bwMode="auto">
                      <a:xfrm>
                        <a:off x="4678363" y="4606927"/>
                        <a:ext cx="1504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Connector 5"/>
          <p:cNvCxnSpPr/>
          <p:nvPr/>
        </p:nvCxnSpPr>
        <p:spPr>
          <a:xfrm flipH="1">
            <a:off x="1682496" y="4315965"/>
            <a:ext cx="9144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37221" y="4329380"/>
            <a:ext cx="9144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par>
                                <p:cTn id="26" presetID="22" presetClass="entr" presetSubtype="4"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down)">
                                      <p:cBhvr>
                                        <p:cTn id="36" dur="500"/>
                                        <p:tgtEl>
                                          <p:spTgt spid="49"/>
                                        </p:tgtEl>
                                      </p:cBhvr>
                                    </p:animEffect>
                                  </p:childTnLst>
                                </p:cTn>
                              </p:par>
                              <p:par>
                                <p:cTn id="37" presetID="22" presetClass="entr" presetSubtype="4"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par>
                                <p:cTn id="48" presetID="22" presetClass="entr" presetSubtype="4"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down)">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par>
                                <p:cTn id="69" presetID="22" presetClass="entr" presetSubtype="4"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6" grpId="0"/>
      <p:bldP spid="48" grpId="0"/>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0"/>
          <p:cNvSpPr txBox="1">
            <a:spLocks noChangeArrowheads="1"/>
          </p:cNvSpPr>
          <p:nvPr/>
        </p:nvSpPr>
        <p:spPr bwMode="auto">
          <a:xfrm>
            <a:off x="111868" y="586117"/>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1. So sánh độ dài của đường kính và dây </a:t>
            </a:r>
          </a:p>
        </p:txBody>
      </p:sp>
      <p:cxnSp>
        <p:nvCxnSpPr>
          <p:cNvPr id="3" name="Straight Connector 2"/>
          <p:cNvCxnSpPr/>
          <p:nvPr/>
        </p:nvCxnSpPr>
        <p:spPr>
          <a:xfrm>
            <a:off x="45339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9916" y="1506443"/>
            <a:ext cx="4516066" cy="587841"/>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1: </a:t>
            </a:r>
            <a:r>
              <a:rPr lang="en-US" sz="2800">
                <a:solidFill>
                  <a:srgbClr val="0000CC"/>
                </a:solidFill>
                <a:latin typeface="Times New Roman"/>
                <a:ea typeface="Times New Roman"/>
                <a:cs typeface="Times New Roman"/>
              </a:rPr>
              <a:t>(SGK Tr.103)</a:t>
            </a:r>
            <a:endParaRPr lang="en-US" sz="2800">
              <a:solidFill>
                <a:srgbClr val="0000CC"/>
              </a:solidFill>
              <a:latin typeface=".VnTime"/>
              <a:ea typeface="Times New Roman"/>
              <a:cs typeface="Times New Roman"/>
            </a:endParaRPr>
          </a:p>
        </p:txBody>
      </p:sp>
      <p:sp>
        <p:nvSpPr>
          <p:cNvPr id="22" name="TextBox 40"/>
          <p:cNvSpPr txBox="1">
            <a:spLocks noChangeArrowheads="1"/>
          </p:cNvSpPr>
          <p:nvPr/>
        </p:nvSpPr>
        <p:spPr bwMode="auto">
          <a:xfrm>
            <a:off x="111870" y="2011539"/>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2. Quan hệ vuông góc giữa đường kính và dây</a:t>
            </a:r>
          </a:p>
        </p:txBody>
      </p:sp>
      <p:sp>
        <p:nvSpPr>
          <p:cNvPr id="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0" name="Rectangle 9"/>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14" name="Picture 2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884" y="2965633"/>
            <a:ext cx="1853566" cy="197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1682496" y="4315965"/>
            <a:ext cx="9144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37221" y="4329380"/>
            <a:ext cx="9144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627934" y="742078"/>
            <a:ext cx="4516066" cy="2074402"/>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2: </a:t>
            </a:r>
            <a:r>
              <a:rPr lang="en-US" sz="2800">
                <a:solidFill>
                  <a:srgbClr val="0000CC"/>
                </a:solidFill>
                <a:latin typeface="Times New Roman"/>
                <a:ea typeface="Times New Roman"/>
                <a:cs typeface="Times New Roman"/>
              </a:rPr>
              <a:t>Trong một đường tròn, đường kính vuông góc với một dây thì đi qua trung điểm của dây ấy.</a:t>
            </a:r>
            <a:endParaRPr lang="en-US" sz="2800">
              <a:solidFill>
                <a:srgbClr val="0000CC"/>
              </a:solidFill>
              <a:latin typeface=".VnTime"/>
              <a:ea typeface="Times New Roman"/>
              <a:cs typeface="Times New Roman"/>
            </a:endParaRPr>
          </a:p>
        </p:txBody>
      </p:sp>
      <p:cxnSp>
        <p:nvCxnSpPr>
          <p:cNvPr id="7" name="Straight Connector 6"/>
          <p:cNvCxnSpPr/>
          <p:nvPr/>
        </p:nvCxnSpPr>
        <p:spPr>
          <a:xfrm>
            <a:off x="2013927" y="3958918"/>
            <a:ext cx="0" cy="455804"/>
          </a:xfrm>
          <a:prstGeom prst="line">
            <a:avLst/>
          </a:prstGeom>
          <a:ln w="19050" cmpd="sng">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461897726"/>
              </p:ext>
            </p:extLst>
          </p:nvPr>
        </p:nvGraphicFramePr>
        <p:xfrm>
          <a:off x="5043233" y="3053499"/>
          <a:ext cx="1254125" cy="309562"/>
        </p:xfrm>
        <a:graphic>
          <a:graphicData uri="http://schemas.openxmlformats.org/presentationml/2006/ole">
            <mc:AlternateContent xmlns:mc="http://schemas.openxmlformats.org/markup-compatibility/2006">
              <mc:Choice xmlns:v="urn:schemas-microsoft-com:vml" Requires="v">
                <p:oleObj spid="_x0000_s20509" name="Equation" r:id="rId5" imgW="1295280" imgH="317160" progId="Equation.DSMT4">
                  <p:embed/>
                </p:oleObj>
              </mc:Choice>
              <mc:Fallback>
                <p:oleObj name="Equation" r:id="rId5" imgW="1295280" imgH="317160" progId="Equation.DSMT4">
                  <p:embed/>
                  <p:pic>
                    <p:nvPicPr>
                      <p:cNvPr id="0" name="Object 23"/>
                      <p:cNvPicPr>
                        <a:picLocks noChangeAspect="1" noChangeArrowheads="1"/>
                      </p:cNvPicPr>
                      <p:nvPr/>
                    </p:nvPicPr>
                    <p:blipFill>
                      <a:blip r:embed="rId6"/>
                      <a:srcRect/>
                      <a:stretch>
                        <a:fillRect/>
                      </a:stretch>
                    </p:blipFill>
                    <p:spPr bwMode="auto">
                      <a:xfrm>
                        <a:off x="5043233" y="3053499"/>
                        <a:ext cx="12541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04265682"/>
              </p:ext>
            </p:extLst>
          </p:nvPr>
        </p:nvGraphicFramePr>
        <p:xfrm>
          <a:off x="6399975" y="3061394"/>
          <a:ext cx="1414462" cy="384175"/>
        </p:xfrm>
        <a:graphic>
          <a:graphicData uri="http://schemas.openxmlformats.org/presentationml/2006/ole">
            <mc:AlternateContent xmlns:mc="http://schemas.openxmlformats.org/markup-compatibility/2006">
              <mc:Choice xmlns:v="urn:schemas-microsoft-com:vml" Requires="v">
                <p:oleObj spid="_x0000_s20510" name="Equation" r:id="rId7" imgW="1460160" imgH="393480" progId="Equation.DSMT4">
                  <p:embed/>
                </p:oleObj>
              </mc:Choice>
              <mc:Fallback>
                <p:oleObj name="Equation" r:id="rId7" imgW="1460160" imgH="393480" progId="Equation.DSMT4">
                  <p:embed/>
                  <p:pic>
                    <p:nvPicPr>
                      <p:cNvPr id="0" name="Object 7"/>
                      <p:cNvPicPr>
                        <a:picLocks noChangeAspect="1" noChangeArrowheads="1"/>
                      </p:cNvPicPr>
                      <p:nvPr/>
                    </p:nvPicPr>
                    <p:blipFill>
                      <a:blip r:embed="rId8"/>
                      <a:srcRect/>
                      <a:stretch>
                        <a:fillRect/>
                      </a:stretch>
                    </p:blipFill>
                    <p:spPr bwMode="auto">
                      <a:xfrm>
                        <a:off x="6399975" y="3061394"/>
                        <a:ext cx="14144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5720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22" name="TextBox 40"/>
          <p:cNvSpPr txBox="1">
            <a:spLocks noChangeArrowheads="1"/>
          </p:cNvSpPr>
          <p:nvPr/>
        </p:nvSpPr>
        <p:spPr bwMode="auto">
          <a:xfrm>
            <a:off x="0" y="481561"/>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2. Quan hệ vuông góc giữa đường kính và dây</a:t>
            </a:r>
          </a:p>
        </p:txBody>
      </p:sp>
      <p:sp>
        <p:nvSpPr>
          <p:cNvPr id="23" name="Rectangle 22"/>
          <p:cNvSpPr/>
          <p:nvPr/>
        </p:nvSpPr>
        <p:spPr>
          <a:xfrm>
            <a:off x="80564" y="1364757"/>
            <a:ext cx="4516066" cy="587841"/>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2: </a:t>
            </a:r>
            <a:r>
              <a:rPr lang="en-US" sz="2800">
                <a:solidFill>
                  <a:srgbClr val="0000CC"/>
                </a:solidFill>
                <a:latin typeface="Times New Roman"/>
                <a:ea typeface="Times New Roman"/>
                <a:cs typeface="Times New Roman"/>
              </a:rPr>
              <a:t>(SGK Tr. 103)</a:t>
            </a:r>
            <a:endParaRPr lang="en-US" sz="2800">
              <a:solidFill>
                <a:srgbClr val="0000CC"/>
              </a:solidFill>
              <a:latin typeface=".VnTime"/>
              <a:ea typeface="Times New Roman"/>
              <a:cs typeface="Times New Roman"/>
            </a:endParaRPr>
          </a:p>
        </p:txBody>
      </p:sp>
      <p:sp>
        <p:nvSpPr>
          <p:cNvPr id="64" name="Rectangle 7"/>
          <p:cNvSpPr>
            <a:spLocks noChangeArrowheads="1"/>
          </p:cNvSpPr>
          <p:nvPr/>
        </p:nvSpPr>
        <p:spPr bwMode="auto">
          <a:xfrm>
            <a:off x="-36939" y="2340111"/>
            <a:ext cx="438393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just" fontAlgn="base">
              <a:spcBef>
                <a:spcPct val="0"/>
              </a:spcBef>
              <a:spcAft>
                <a:spcPct val="0"/>
              </a:spcAft>
            </a:pPr>
            <a:r>
              <a:rPr lang="en-US" sz="2800" b="1">
                <a:solidFill>
                  <a:srgbClr val="006600"/>
                </a:solidFill>
                <a:latin typeface="Times New Roman" pitchFamily="18" charset="0"/>
                <a:cs typeface="Times New Roman" pitchFamily="18" charset="0"/>
              </a:rPr>
              <a:t>* Điền vào chỗ </a:t>
            </a:r>
            <a:r>
              <a:rPr lang="en-US" sz="2800" b="1" dirty="0">
                <a:solidFill>
                  <a:srgbClr val="006600"/>
                </a:solidFill>
                <a:latin typeface="Times New Roman" pitchFamily="18" charset="0"/>
                <a:cs typeface="Times New Roman" pitchFamily="18" charset="0"/>
              </a:rPr>
              <a:t>trống (...) để có mệnh đề đảo của định lí 2:</a:t>
            </a:r>
          </a:p>
        </p:txBody>
      </p:sp>
      <p:sp>
        <p:nvSpPr>
          <p:cNvPr id="65" name="Rectangle 8"/>
          <p:cNvSpPr>
            <a:spLocks noChangeArrowheads="1"/>
          </p:cNvSpPr>
          <p:nvPr/>
        </p:nvSpPr>
        <p:spPr bwMode="auto">
          <a:xfrm>
            <a:off x="-36939" y="3300611"/>
            <a:ext cx="4602181" cy="8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fontAlgn="base">
              <a:lnSpc>
                <a:spcPct val="80000"/>
              </a:lnSpc>
              <a:spcBef>
                <a:spcPct val="20000"/>
              </a:spcBef>
              <a:spcAft>
                <a:spcPct val="0"/>
              </a:spcAft>
            </a:pPr>
            <a:r>
              <a:rPr lang="en-US" sz="2800">
                <a:solidFill>
                  <a:prstClr val="white"/>
                </a:solidFill>
                <a:latin typeface="Times New Roman" pitchFamily="18" charset="0"/>
                <a:cs typeface="Times New Roman" pitchFamily="18" charset="0"/>
              </a:rPr>
              <a:t> </a:t>
            </a:r>
            <a:r>
              <a:rPr lang="en-US" sz="2800">
                <a:solidFill>
                  <a:srgbClr val="0000CC"/>
                </a:solidFill>
                <a:latin typeface="Times New Roman" pitchFamily="18" charset="0"/>
                <a:cs typeface="Times New Roman" pitchFamily="18" charset="0"/>
              </a:rPr>
              <a:t>Trong một đường tròn, đường  kính.................................... của một dây thì......................với dây ấy.</a:t>
            </a:r>
          </a:p>
        </p:txBody>
      </p:sp>
      <p:sp>
        <p:nvSpPr>
          <p:cNvPr id="66" name="Text Box 39"/>
          <p:cNvSpPr txBox="1">
            <a:spLocks noChangeArrowheads="1"/>
          </p:cNvSpPr>
          <p:nvPr/>
        </p:nvSpPr>
        <p:spPr bwMode="auto">
          <a:xfrm>
            <a:off x="1706305" y="3815883"/>
            <a:ext cx="2196132"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dirty="0">
                <a:solidFill>
                  <a:srgbClr val="FF0000"/>
                </a:solidFill>
                <a:latin typeface="Times New Roman" pitchFamily="18" charset="0"/>
                <a:cs typeface="Times New Roman" pitchFamily="18" charset="0"/>
              </a:rPr>
              <a:t>vuông góc</a:t>
            </a:r>
          </a:p>
        </p:txBody>
      </p:sp>
      <p:sp>
        <p:nvSpPr>
          <p:cNvPr id="67" name="Rectangle 40"/>
          <p:cNvSpPr>
            <a:spLocks noChangeArrowheads="1"/>
          </p:cNvSpPr>
          <p:nvPr/>
        </p:nvSpPr>
        <p:spPr bwMode="auto">
          <a:xfrm>
            <a:off x="819330" y="3474954"/>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2" rIns="92063" bIns="46032" anchor="b"/>
          <a:lstStyle/>
          <a:p>
            <a:pPr algn="ctr" fontAlgn="base">
              <a:spcBef>
                <a:spcPct val="0"/>
              </a:spcBef>
              <a:spcAft>
                <a:spcPct val="0"/>
              </a:spcAft>
            </a:pPr>
            <a:r>
              <a:rPr lang="en-US" sz="2800" dirty="0">
                <a:solidFill>
                  <a:srgbClr val="FF0000"/>
                </a:solidFill>
                <a:latin typeface="Times New Roman" pitchFamily="18" charset="0"/>
                <a:cs typeface="Times New Roman" pitchFamily="18" charset="0"/>
              </a:rPr>
              <a:t>đi qua trung điểm</a:t>
            </a:r>
          </a:p>
        </p:txBody>
      </p:sp>
      <p:sp>
        <p:nvSpPr>
          <p:cNvPr id="68" name="Text Box 41"/>
          <p:cNvSpPr txBox="1">
            <a:spLocks noChangeArrowheads="1"/>
          </p:cNvSpPr>
          <p:nvPr/>
        </p:nvSpPr>
        <p:spPr bwMode="auto">
          <a:xfrm>
            <a:off x="4667949" y="2888670"/>
            <a:ext cx="4403243" cy="2246757"/>
          </a:xfrm>
          <a:prstGeom prst="rect">
            <a:avLst/>
          </a:prstGeom>
          <a:noFill/>
          <a:ln w="12700" cap="sq">
            <a:noFill/>
            <a:miter lim="800000"/>
            <a:headEnd type="none" w="sm" len="sm"/>
            <a:tailEnd type="none" w="sm" len="sm"/>
          </a:ln>
        </p:spPr>
        <p:txBody>
          <a:bodyPr wrap="square"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dirty="0">
                <a:solidFill>
                  <a:srgbClr val="0000CC"/>
                </a:solidFill>
                <a:latin typeface="Times New Roman" pitchFamily="18" charset="0"/>
                <a:cs typeface="Arial" charset="0"/>
              </a:rPr>
              <a:t>Hãy bổ sung thêm điều kiện vào mệnh đề đảo trên để được một mệnh đề đúng và phát biểu lại dưới dạng định lí?</a:t>
            </a:r>
          </a:p>
        </p:txBody>
      </p:sp>
      <p:sp>
        <p:nvSpPr>
          <p:cNvPr id="6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70" name="Rectangle 69"/>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5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0490" y="4313546"/>
            <a:ext cx="953819" cy="7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915" y="822524"/>
            <a:ext cx="1791681" cy="2034119"/>
          </a:xfrm>
          <a:prstGeom prst="rect">
            <a:avLst/>
          </a:prstGeom>
          <a:noFill/>
          <a:extLst>
            <a:ext uri="{909E8E84-426E-40DD-AFC4-6F175D3DCCD1}">
              <a14:hiddenFill xmlns:a14="http://schemas.microsoft.com/office/drawing/2010/main">
                <a:solidFill>
                  <a:srgbClr val="FFFFFF"/>
                </a:solidFill>
              </a14:hiddenFill>
            </a:ext>
          </a:extLst>
        </p:spPr>
      </p:pic>
      <p:sp>
        <p:nvSpPr>
          <p:cNvPr id="6" name="Line 2"/>
          <p:cNvSpPr>
            <a:spLocks noChangeShapeType="1"/>
          </p:cNvSpPr>
          <p:nvPr/>
        </p:nvSpPr>
        <p:spPr bwMode="auto">
          <a:xfrm>
            <a:off x="7528141" y="2050031"/>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3"/>
          <p:cNvSpPr>
            <a:spLocks noChangeShapeType="1"/>
          </p:cNvSpPr>
          <p:nvPr/>
        </p:nvSpPr>
        <p:spPr bwMode="auto">
          <a:xfrm>
            <a:off x="8213941" y="2069081"/>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
          <p:cNvSpPr>
            <a:spLocks noChangeArrowheads="1"/>
          </p:cNvSpPr>
          <p:nvPr/>
        </p:nvSpPr>
        <p:spPr bwMode="auto">
          <a:xfrm>
            <a:off x="6"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52403" y="196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434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055" y="1136207"/>
            <a:ext cx="1950571" cy="163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6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linds(horizont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linds(horizontal)">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blinds(horizontal)">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345"/>
                                        </p:tgtEl>
                                        <p:attrNameLst>
                                          <p:attrName>style.visibility</p:attrName>
                                        </p:attrNameLst>
                                      </p:cBhvr>
                                      <p:to>
                                        <p:strVal val="visible"/>
                                      </p:to>
                                    </p:set>
                                    <p:animEffect transition="in" filter="wipe(down)">
                                      <p:cBhvr>
                                        <p:cTn id="30" dur="500"/>
                                        <p:tgtEl>
                                          <p:spTgt spid="143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nodeType="withEffect">
                                  <p:stCondLst>
                                    <p:cond delay="0"/>
                                  </p:stCondLst>
                                  <p:childTnLst>
                                    <p:set>
                                      <p:cBhvr>
                                        <p:cTn id="37" dur="1" fill="hold">
                                          <p:stCondLst>
                                            <p:cond delay="0"/>
                                          </p:stCondLst>
                                        </p:cTn>
                                        <p:tgtEl>
                                          <p:spTgt spid="14337"/>
                                        </p:tgtEl>
                                        <p:attrNameLst>
                                          <p:attrName>style.visibility</p:attrName>
                                        </p:attrNameLst>
                                      </p:cBhvr>
                                      <p:to>
                                        <p:strVal val="visible"/>
                                      </p:to>
                                    </p:set>
                                    <p:animEffect transition="in" filter="wipe(down)">
                                      <p:cBhvr>
                                        <p:cTn id="38" dur="500"/>
                                        <p:tgtEl>
                                          <p:spTgt spid="1433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9530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22" name="TextBox 40"/>
          <p:cNvSpPr txBox="1">
            <a:spLocks noChangeArrowheads="1"/>
          </p:cNvSpPr>
          <p:nvPr/>
        </p:nvSpPr>
        <p:spPr bwMode="auto">
          <a:xfrm>
            <a:off x="-21947" y="587308"/>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2. Quan hệ vuông góc giữa đường kính và dây</a:t>
            </a:r>
          </a:p>
        </p:txBody>
      </p:sp>
      <p:sp>
        <p:nvSpPr>
          <p:cNvPr id="23" name="Rectangle 22"/>
          <p:cNvSpPr/>
          <p:nvPr/>
        </p:nvSpPr>
        <p:spPr>
          <a:xfrm>
            <a:off x="76200" y="1528807"/>
            <a:ext cx="4516066" cy="587841"/>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2: </a:t>
            </a:r>
            <a:r>
              <a:rPr lang="en-US" sz="2800">
                <a:solidFill>
                  <a:srgbClr val="0000CC"/>
                </a:solidFill>
                <a:latin typeface="Times New Roman"/>
                <a:ea typeface="Times New Roman"/>
                <a:cs typeface="Times New Roman"/>
              </a:rPr>
              <a:t>(SGK Tr.103)</a:t>
            </a:r>
            <a:endParaRPr lang="en-US" sz="2800">
              <a:solidFill>
                <a:srgbClr val="0000CC"/>
              </a:solidFill>
              <a:latin typeface=".VnTime"/>
              <a:ea typeface="Times New Roman"/>
              <a:cs typeface="Times New Roman"/>
            </a:endParaRPr>
          </a:p>
        </p:txBody>
      </p:sp>
      <p:sp>
        <p:nvSpPr>
          <p:cNvPr id="17" name="Rectangle 16"/>
          <p:cNvSpPr/>
          <p:nvPr/>
        </p:nvSpPr>
        <p:spPr>
          <a:xfrm>
            <a:off x="76200" y="2081115"/>
            <a:ext cx="4876800" cy="2074402"/>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3: </a:t>
            </a:r>
            <a:r>
              <a:rPr lang="en-US" sz="2800">
                <a:solidFill>
                  <a:srgbClr val="0000CC"/>
                </a:solidFill>
                <a:latin typeface="Times New Roman"/>
                <a:ea typeface="Times New Roman"/>
                <a:cs typeface="Times New Roman"/>
              </a:rPr>
              <a:t>Trong một đường tròn, đường kính đi qua trung điểm của một dây không đi qua tâm thì vuông góc với dây ấy</a:t>
            </a:r>
            <a:endParaRPr lang="en-US" sz="2800">
              <a:solidFill>
                <a:srgbClr val="0000CC"/>
              </a:solidFill>
              <a:latin typeface=".VnTime"/>
              <a:ea typeface="Times New Roman"/>
              <a:cs typeface="Times New Roman"/>
            </a:endParaRPr>
          </a:p>
        </p:txBody>
      </p:sp>
      <p:sp>
        <p:nvSpPr>
          <p:cNvPr id="10"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1" name="Rectangle 10"/>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1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5779" y="625269"/>
            <a:ext cx="1757901" cy="1995769"/>
          </a:xfrm>
          <a:prstGeom prst="rect">
            <a:avLst/>
          </a:prstGeom>
          <a:noFill/>
          <a:extLst>
            <a:ext uri="{909E8E84-426E-40DD-AFC4-6F175D3DCCD1}">
              <a14:hiddenFill xmlns:a14="http://schemas.microsoft.com/office/drawing/2010/main">
                <a:solidFill>
                  <a:srgbClr val="FFFFFF"/>
                </a:solidFill>
              </a14:hiddenFill>
            </a:ext>
          </a:extLst>
        </p:spPr>
      </p:pic>
      <p:sp>
        <p:nvSpPr>
          <p:cNvPr id="13" name="Line 2"/>
          <p:cNvSpPr>
            <a:spLocks noChangeShapeType="1"/>
          </p:cNvSpPr>
          <p:nvPr/>
        </p:nvSpPr>
        <p:spPr bwMode="auto">
          <a:xfrm>
            <a:off x="6533301" y="1823266"/>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3"/>
          <p:cNvSpPr>
            <a:spLocks noChangeShapeType="1"/>
          </p:cNvSpPr>
          <p:nvPr/>
        </p:nvSpPr>
        <p:spPr bwMode="auto">
          <a:xfrm>
            <a:off x="7219101" y="1842316"/>
            <a:ext cx="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5674468" y="3030858"/>
            <a:ext cx="2250332"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 là đường kính   </a:t>
            </a:r>
          </a:p>
        </p:txBody>
      </p:sp>
      <p:graphicFrame>
        <p:nvGraphicFramePr>
          <p:cNvPr id="16" name="Object 15"/>
          <p:cNvGraphicFramePr>
            <a:graphicFrameLocks noChangeAspect="1"/>
          </p:cNvGraphicFramePr>
          <p:nvPr>
            <p:extLst>
              <p:ext uri="{D42A27DB-BD31-4B8C-83A1-F6EECF244321}">
                <p14:modId xmlns:p14="http://schemas.microsoft.com/office/powerpoint/2010/main" val="3651349104"/>
              </p:ext>
            </p:extLst>
          </p:nvPr>
        </p:nvGraphicFramePr>
        <p:xfrm>
          <a:off x="7600966" y="2604185"/>
          <a:ext cx="493713" cy="425450"/>
        </p:xfrm>
        <a:graphic>
          <a:graphicData uri="http://schemas.openxmlformats.org/presentationml/2006/ole">
            <mc:AlternateContent xmlns:mc="http://schemas.openxmlformats.org/markup-compatibility/2006">
              <mc:Choice xmlns:v="urn:schemas-microsoft-com:vml" Requires="v">
                <p:oleObj spid="_x0000_s15460" name="Equation" r:id="rId5" imgW="507960" imgH="431640" progId="Equation.DSMT4">
                  <p:embed/>
                </p:oleObj>
              </mc:Choice>
              <mc:Fallback>
                <p:oleObj name="Equation" r:id="rId5" imgW="507960" imgH="431640" progId="Equation.DSMT4">
                  <p:embed/>
                  <p:pic>
                    <p:nvPicPr>
                      <p:cNvPr id="0" name=""/>
                      <p:cNvPicPr>
                        <a:picLocks noChangeAspect="1" noChangeArrowheads="1"/>
                      </p:cNvPicPr>
                      <p:nvPr/>
                    </p:nvPicPr>
                    <p:blipFill>
                      <a:blip r:embed="rId6"/>
                      <a:srcRect/>
                      <a:stretch>
                        <a:fillRect/>
                      </a:stretch>
                    </p:blipFill>
                    <p:spPr bwMode="auto">
                      <a:xfrm>
                        <a:off x="7600966" y="2604185"/>
                        <a:ext cx="4937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83227929"/>
              </p:ext>
            </p:extLst>
          </p:nvPr>
        </p:nvGraphicFramePr>
        <p:xfrm>
          <a:off x="5278454" y="3157539"/>
          <a:ext cx="504825" cy="298450"/>
        </p:xfrm>
        <a:graphic>
          <a:graphicData uri="http://schemas.openxmlformats.org/presentationml/2006/ole">
            <mc:AlternateContent xmlns:mc="http://schemas.openxmlformats.org/markup-compatibility/2006">
              <mc:Choice xmlns:v="urn:schemas-microsoft-com:vml" Requires="v">
                <p:oleObj spid="_x0000_s15461" name="Equation" r:id="rId7" imgW="520560" imgH="304560" progId="Equation.DSMT4">
                  <p:embed/>
                </p:oleObj>
              </mc:Choice>
              <mc:Fallback>
                <p:oleObj name="Equation" r:id="rId7" imgW="520560" imgH="304560" progId="Equation.DSMT4">
                  <p:embed/>
                  <p:pic>
                    <p:nvPicPr>
                      <p:cNvPr id="0" name=""/>
                      <p:cNvPicPr>
                        <a:picLocks noChangeAspect="1" noChangeArrowheads="1"/>
                      </p:cNvPicPr>
                      <p:nvPr/>
                    </p:nvPicPr>
                    <p:blipFill>
                      <a:blip r:embed="rId8"/>
                      <a:srcRect/>
                      <a:stretch>
                        <a:fillRect/>
                      </a:stretch>
                    </p:blipFill>
                    <p:spPr bwMode="auto">
                      <a:xfrm>
                        <a:off x="5278454" y="3157539"/>
                        <a:ext cx="5048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p:nvPr/>
        </p:nvSpPr>
        <p:spPr>
          <a:xfrm>
            <a:off x="5798515" y="3521812"/>
            <a:ext cx="3352800"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là một dây không đi qua tâm </a:t>
            </a:r>
          </a:p>
        </p:txBody>
      </p:sp>
      <p:graphicFrame>
        <p:nvGraphicFramePr>
          <p:cNvPr id="20" name="Object 19"/>
          <p:cNvGraphicFramePr>
            <a:graphicFrameLocks noChangeAspect="1"/>
          </p:cNvGraphicFramePr>
          <p:nvPr>
            <p:extLst>
              <p:ext uri="{D42A27DB-BD31-4B8C-83A1-F6EECF244321}">
                <p14:modId xmlns:p14="http://schemas.microsoft.com/office/powerpoint/2010/main" val="4111177203"/>
              </p:ext>
            </p:extLst>
          </p:nvPr>
        </p:nvGraphicFramePr>
        <p:xfrm>
          <a:off x="5319718" y="3649663"/>
          <a:ext cx="517525" cy="311150"/>
        </p:xfrm>
        <a:graphic>
          <a:graphicData uri="http://schemas.openxmlformats.org/presentationml/2006/ole">
            <mc:AlternateContent xmlns:mc="http://schemas.openxmlformats.org/markup-compatibility/2006">
              <mc:Choice xmlns:v="urn:schemas-microsoft-com:vml" Requires="v">
                <p:oleObj spid="_x0000_s15462" name="Equation" r:id="rId9" imgW="533160" imgH="317160" progId="Equation.DSMT4">
                  <p:embed/>
                </p:oleObj>
              </mc:Choice>
              <mc:Fallback>
                <p:oleObj name="Equation" r:id="rId9" imgW="533160" imgH="317160" progId="Equation.DSMT4">
                  <p:embed/>
                  <p:pic>
                    <p:nvPicPr>
                      <p:cNvPr id="0" name=""/>
                      <p:cNvPicPr>
                        <a:picLocks noChangeAspect="1" noChangeArrowheads="1"/>
                      </p:cNvPicPr>
                      <p:nvPr/>
                    </p:nvPicPr>
                    <p:blipFill>
                      <a:blip r:embed="rId10"/>
                      <a:srcRect/>
                      <a:stretch>
                        <a:fillRect/>
                      </a:stretch>
                    </p:blipFill>
                    <p:spPr bwMode="auto">
                      <a:xfrm>
                        <a:off x="5319718" y="3649663"/>
                        <a:ext cx="5175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20"/>
          <p:cNvSpPr/>
          <p:nvPr/>
        </p:nvSpPr>
        <p:spPr>
          <a:xfrm>
            <a:off x="5238600" y="2511774"/>
            <a:ext cx="3554285"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Xét đường tròn</a:t>
            </a:r>
            <a:r>
              <a:rPr lang="en-US" sz="2800">
                <a:solidFill>
                  <a:srgbClr val="0156FF"/>
                </a:solidFill>
                <a:latin typeface="Times New Roman" pitchFamily="18" charset="0"/>
                <a:cs typeface="Times New Roman" pitchFamily="18" charset="0"/>
              </a:rPr>
              <a:t> </a:t>
            </a:r>
          </a:p>
        </p:txBody>
      </p:sp>
      <p:graphicFrame>
        <p:nvGraphicFramePr>
          <p:cNvPr id="24" name="Object 23"/>
          <p:cNvGraphicFramePr>
            <a:graphicFrameLocks noChangeAspect="1"/>
          </p:cNvGraphicFramePr>
          <p:nvPr>
            <p:extLst>
              <p:ext uri="{D42A27DB-BD31-4B8C-83A1-F6EECF244321}">
                <p14:modId xmlns:p14="http://schemas.microsoft.com/office/powerpoint/2010/main" val="563921918"/>
              </p:ext>
            </p:extLst>
          </p:nvPr>
        </p:nvGraphicFramePr>
        <p:xfrm>
          <a:off x="5238584" y="4545428"/>
          <a:ext cx="1009650" cy="384175"/>
        </p:xfrm>
        <a:graphic>
          <a:graphicData uri="http://schemas.openxmlformats.org/presentationml/2006/ole">
            <mc:AlternateContent xmlns:mc="http://schemas.openxmlformats.org/markup-compatibility/2006">
              <mc:Choice xmlns:v="urn:schemas-microsoft-com:vml" Requires="v">
                <p:oleObj spid="_x0000_s15463" name="Equation" r:id="rId11" imgW="1041120" imgH="393480" progId="Equation.DSMT4">
                  <p:embed/>
                </p:oleObj>
              </mc:Choice>
              <mc:Fallback>
                <p:oleObj name="Equation" r:id="rId11" imgW="1041120" imgH="393480" progId="Equation.DSMT4">
                  <p:embed/>
                  <p:pic>
                    <p:nvPicPr>
                      <p:cNvPr id="0" name=""/>
                      <p:cNvPicPr>
                        <a:picLocks noChangeAspect="1" noChangeArrowheads="1"/>
                      </p:cNvPicPr>
                      <p:nvPr/>
                    </p:nvPicPr>
                    <p:blipFill>
                      <a:blip r:embed="rId12"/>
                      <a:srcRect/>
                      <a:stretch>
                        <a:fillRect/>
                      </a:stretch>
                    </p:blipFill>
                    <p:spPr bwMode="auto">
                      <a:xfrm>
                        <a:off x="5238584" y="4545428"/>
                        <a:ext cx="10096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6788533" y="1753530"/>
            <a:ext cx="119482" cy="133786"/>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28699080"/>
              </p:ext>
            </p:extLst>
          </p:nvPr>
        </p:nvGraphicFramePr>
        <p:xfrm>
          <a:off x="6333688" y="4556973"/>
          <a:ext cx="1771650" cy="309563"/>
        </p:xfrm>
        <a:graphic>
          <a:graphicData uri="http://schemas.openxmlformats.org/presentationml/2006/ole">
            <mc:AlternateContent xmlns:mc="http://schemas.openxmlformats.org/markup-compatibility/2006">
              <mc:Choice xmlns:v="urn:schemas-microsoft-com:vml" Requires="v">
                <p:oleObj spid="_x0000_s15464" name="Equation" r:id="rId13" imgW="1828800" imgH="317160" progId="Equation.DSMT4">
                  <p:embed/>
                </p:oleObj>
              </mc:Choice>
              <mc:Fallback>
                <p:oleObj name="Equation" r:id="rId13" imgW="1828800" imgH="317160" progId="Equation.DSMT4">
                  <p:embed/>
                  <p:pic>
                    <p:nvPicPr>
                      <p:cNvPr id="0" name="Object 23"/>
                      <p:cNvPicPr>
                        <a:picLocks noChangeAspect="1" noChangeArrowheads="1"/>
                      </p:cNvPicPr>
                      <p:nvPr/>
                    </p:nvPicPr>
                    <p:blipFill>
                      <a:blip r:embed="rId14"/>
                      <a:srcRect/>
                      <a:stretch>
                        <a:fillRect/>
                      </a:stretch>
                    </p:blipFill>
                    <p:spPr bwMode="auto">
                      <a:xfrm>
                        <a:off x="6333688" y="4556973"/>
                        <a:ext cx="17716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17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par>
                                <p:cTn id="44" presetID="2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9" grpId="0"/>
      <p:bldP spid="21"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828800" y="1284736"/>
            <a:ext cx="5257800"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FF0000"/>
                </a:solidFill>
                <a:latin typeface="Times New Roman" pitchFamily="18" charset="0"/>
                <a:cs typeface="Times New Roman" pitchFamily="18" charset="0"/>
              </a:rPr>
              <a:t>HOẠT ĐỘNG 3: LUYỆN TẬP</a:t>
            </a:r>
          </a:p>
          <a:p>
            <a:pPr eaLnBrk="1" fontAlgn="base" hangingPunct="1">
              <a:spcBef>
                <a:spcPct val="0"/>
              </a:spcBef>
              <a:spcAft>
                <a:spcPct val="0"/>
              </a:spcAft>
            </a:pPr>
            <a:r>
              <a:rPr lang="en-US" sz="2800" b="1">
                <a:solidFill>
                  <a:srgbClr val="00FFFF"/>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a:t>
            </a:r>
          </a:p>
        </p:txBody>
      </p:sp>
      <p:pic>
        <p:nvPicPr>
          <p:cNvPr id="3" name="Picture 21"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7278">
            <a:off x="159631" y="2547851"/>
            <a:ext cx="1970407" cy="236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4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7244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9436" y="743009"/>
            <a:ext cx="5190764" cy="461653"/>
          </a:xfrm>
          <a:prstGeom prst="rect">
            <a:avLst/>
          </a:prstGeom>
        </p:spPr>
        <p:txBody>
          <a:bodyPr wrap="square" lIns="91428" tIns="45714" rIns="91428" bIns="45714">
            <a:spAutoFit/>
          </a:bodyPr>
          <a:lstStyle/>
          <a:p>
            <a:pPr fontAlgn="base">
              <a:spcBef>
                <a:spcPct val="0"/>
              </a:spcBef>
              <a:spcAft>
                <a:spcPct val="0"/>
              </a:spcAft>
            </a:pPr>
            <a:r>
              <a:rPr lang="en-US" sz="2400" b="1">
                <a:solidFill>
                  <a:srgbClr val="0000CC"/>
                </a:solidFill>
                <a:latin typeface="Times New Roman" pitchFamily="18" charset="0"/>
                <a:cs typeface="Times New Roman" pitchFamily="18" charset="0"/>
              </a:rPr>
              <a:t>Bài 1: </a:t>
            </a:r>
            <a:r>
              <a:rPr lang="en-US" sz="2400">
                <a:solidFill>
                  <a:srgbClr val="0000CC"/>
                </a:solidFill>
                <a:latin typeface="Times New Roman" pitchFamily="18" charset="0"/>
                <a:cs typeface="Times New Roman" pitchFamily="18" charset="0"/>
              </a:rPr>
              <a:t>Hãy tính độ dài dây       , biết                                                                                                 </a:t>
            </a:r>
          </a:p>
        </p:txBody>
      </p:sp>
      <p:graphicFrame>
        <p:nvGraphicFramePr>
          <p:cNvPr id="11" name="Object 10"/>
          <p:cNvGraphicFramePr>
            <a:graphicFrameLocks noChangeAspect="1"/>
          </p:cNvGraphicFramePr>
          <p:nvPr>
            <p:extLst>
              <p:ext uri="{D42A27DB-BD31-4B8C-83A1-F6EECF244321}">
                <p14:modId xmlns:p14="http://schemas.microsoft.com/office/powerpoint/2010/main" val="2040816592"/>
              </p:ext>
            </p:extLst>
          </p:nvPr>
        </p:nvGraphicFramePr>
        <p:xfrm>
          <a:off x="3581418" y="842964"/>
          <a:ext cx="442913" cy="260350"/>
        </p:xfrm>
        <a:graphic>
          <a:graphicData uri="http://schemas.openxmlformats.org/presentationml/2006/ole">
            <mc:AlternateContent xmlns:mc="http://schemas.openxmlformats.org/markup-compatibility/2006">
              <mc:Choice xmlns:v="urn:schemas-microsoft-com:vml" Requires="v">
                <p:oleObj spid="_x0000_s19590" name="Equation" r:id="rId4" imgW="457200" imgH="266400" progId="Equation.DSMT4">
                  <p:embed/>
                </p:oleObj>
              </mc:Choice>
              <mc:Fallback>
                <p:oleObj name="Equation" r:id="rId4" imgW="457200" imgH="266400" progId="Equation.DSMT4">
                  <p:embed/>
                  <p:pic>
                    <p:nvPicPr>
                      <p:cNvPr id="0" name=""/>
                      <p:cNvPicPr>
                        <a:picLocks noChangeAspect="1" noChangeArrowheads="1"/>
                      </p:cNvPicPr>
                      <p:nvPr/>
                    </p:nvPicPr>
                    <p:blipFill>
                      <a:blip r:embed="rId5"/>
                      <a:srcRect/>
                      <a:stretch>
                        <a:fillRect/>
                      </a:stretch>
                    </p:blipFill>
                    <p:spPr bwMode="auto">
                      <a:xfrm>
                        <a:off x="3581418" y="842964"/>
                        <a:ext cx="44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12640894"/>
              </p:ext>
            </p:extLst>
          </p:nvPr>
        </p:nvGraphicFramePr>
        <p:xfrm>
          <a:off x="503256" y="1258888"/>
          <a:ext cx="4016375" cy="322262"/>
        </p:xfrm>
        <a:graphic>
          <a:graphicData uri="http://schemas.openxmlformats.org/presentationml/2006/ole">
            <mc:AlternateContent xmlns:mc="http://schemas.openxmlformats.org/markup-compatibility/2006">
              <mc:Choice xmlns:v="urn:schemas-microsoft-com:vml" Requires="v">
                <p:oleObj spid="_x0000_s19591" name="Equation" r:id="rId6" imgW="4152600" imgH="330120" progId="Equation.DSMT4">
                  <p:embed/>
                </p:oleObj>
              </mc:Choice>
              <mc:Fallback>
                <p:oleObj name="Equation" r:id="rId6" imgW="4152600" imgH="330120" progId="Equation.DSMT4">
                  <p:embed/>
                  <p:pic>
                    <p:nvPicPr>
                      <p:cNvPr id="0" name=""/>
                      <p:cNvPicPr>
                        <a:picLocks noChangeAspect="1" noChangeArrowheads="1"/>
                      </p:cNvPicPr>
                      <p:nvPr/>
                    </p:nvPicPr>
                    <p:blipFill>
                      <a:blip r:embed="rId7"/>
                      <a:srcRect/>
                      <a:stretch>
                        <a:fillRect/>
                      </a:stretch>
                    </p:blipFill>
                    <p:spPr bwMode="auto">
                      <a:xfrm>
                        <a:off x="503256" y="1258888"/>
                        <a:ext cx="40163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5181618" y="814750"/>
            <a:ext cx="3458543"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CC"/>
                </a:solidFill>
                <a:latin typeface="Times New Roman" pitchFamily="18" charset="0"/>
                <a:cs typeface="Times New Roman" pitchFamily="18" charset="0"/>
              </a:rPr>
              <a:t>Ta có                                                                                                           </a:t>
            </a:r>
          </a:p>
        </p:txBody>
      </p:sp>
      <p:graphicFrame>
        <p:nvGraphicFramePr>
          <p:cNvPr id="4" name="Object 3"/>
          <p:cNvGraphicFramePr>
            <a:graphicFrameLocks noChangeAspect="1"/>
          </p:cNvGraphicFramePr>
          <p:nvPr>
            <p:extLst>
              <p:ext uri="{D42A27DB-BD31-4B8C-83A1-F6EECF244321}">
                <p14:modId xmlns:p14="http://schemas.microsoft.com/office/powerpoint/2010/main" val="962208506"/>
              </p:ext>
            </p:extLst>
          </p:nvPr>
        </p:nvGraphicFramePr>
        <p:xfrm>
          <a:off x="6040375" y="922285"/>
          <a:ext cx="1195387" cy="322262"/>
        </p:xfrm>
        <a:graphic>
          <a:graphicData uri="http://schemas.openxmlformats.org/presentationml/2006/ole">
            <mc:AlternateContent xmlns:mc="http://schemas.openxmlformats.org/markup-compatibility/2006">
              <mc:Choice xmlns:v="urn:schemas-microsoft-com:vml" Requires="v">
                <p:oleObj spid="_x0000_s19592" name="Equation" r:id="rId8" imgW="1231560" imgH="330120" progId="Equation.DSMT4">
                  <p:embed/>
                </p:oleObj>
              </mc:Choice>
              <mc:Fallback>
                <p:oleObj name="Equation" r:id="rId8" imgW="1231560" imgH="330120" progId="Equation.DSMT4">
                  <p:embed/>
                  <p:pic>
                    <p:nvPicPr>
                      <p:cNvPr id="0" name=""/>
                      <p:cNvPicPr>
                        <a:picLocks noChangeAspect="1" noChangeArrowheads="1"/>
                      </p:cNvPicPr>
                      <p:nvPr/>
                    </p:nvPicPr>
                    <p:blipFill>
                      <a:blip r:embed="rId9"/>
                      <a:srcRect/>
                      <a:stretch>
                        <a:fillRect/>
                      </a:stretch>
                    </p:blipFill>
                    <p:spPr bwMode="auto">
                      <a:xfrm>
                        <a:off x="6040375" y="922285"/>
                        <a:ext cx="11953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65581509"/>
              </p:ext>
            </p:extLst>
          </p:nvPr>
        </p:nvGraphicFramePr>
        <p:xfrm>
          <a:off x="5205413" y="1428752"/>
          <a:ext cx="1527175" cy="322263"/>
        </p:xfrm>
        <a:graphic>
          <a:graphicData uri="http://schemas.openxmlformats.org/presentationml/2006/ole">
            <mc:AlternateContent xmlns:mc="http://schemas.openxmlformats.org/markup-compatibility/2006">
              <mc:Choice xmlns:v="urn:schemas-microsoft-com:vml" Requires="v">
                <p:oleObj spid="_x0000_s19593" name="Equation" r:id="rId10" imgW="1574640" imgH="330120" progId="Equation.DSMT4">
                  <p:embed/>
                </p:oleObj>
              </mc:Choice>
              <mc:Fallback>
                <p:oleObj name="Equation" r:id="rId10" imgW="1574640" imgH="330120" progId="Equation.DSMT4">
                  <p:embed/>
                  <p:pic>
                    <p:nvPicPr>
                      <p:cNvPr id="0" name=""/>
                      <p:cNvPicPr>
                        <a:picLocks noChangeAspect="1" noChangeArrowheads="1"/>
                      </p:cNvPicPr>
                      <p:nvPr/>
                    </p:nvPicPr>
                    <p:blipFill>
                      <a:blip r:embed="rId11"/>
                      <a:srcRect/>
                      <a:stretch>
                        <a:fillRect/>
                      </a:stretch>
                    </p:blipFill>
                    <p:spPr bwMode="auto">
                      <a:xfrm>
                        <a:off x="5205413" y="1428752"/>
                        <a:ext cx="1527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6755686" y="1296946"/>
            <a:ext cx="1828800"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 Định lí 3)                                                                                          </a:t>
            </a:r>
          </a:p>
        </p:txBody>
      </p:sp>
      <p:sp>
        <p:nvSpPr>
          <p:cNvPr id="14" name="Rectangle 13"/>
          <p:cNvSpPr/>
          <p:nvPr/>
        </p:nvSpPr>
        <p:spPr>
          <a:xfrm>
            <a:off x="5969555" y="1817942"/>
            <a:ext cx="2375722"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CC"/>
                </a:solidFill>
                <a:latin typeface="Times New Roman" pitchFamily="18" charset="0"/>
                <a:cs typeface="Times New Roman" pitchFamily="18" charset="0"/>
              </a:rPr>
              <a:t>vuông tại       có:                                                                                                           </a:t>
            </a:r>
          </a:p>
        </p:txBody>
      </p:sp>
      <p:graphicFrame>
        <p:nvGraphicFramePr>
          <p:cNvPr id="15" name="Object 14"/>
          <p:cNvGraphicFramePr>
            <a:graphicFrameLocks noChangeAspect="1"/>
          </p:cNvGraphicFramePr>
          <p:nvPr>
            <p:extLst>
              <p:ext uri="{D42A27DB-BD31-4B8C-83A1-F6EECF244321}">
                <p14:modId xmlns:p14="http://schemas.microsoft.com/office/powerpoint/2010/main" val="1197759327"/>
              </p:ext>
            </p:extLst>
          </p:nvPr>
        </p:nvGraphicFramePr>
        <p:xfrm>
          <a:off x="5029203" y="1938339"/>
          <a:ext cx="911225" cy="271462"/>
        </p:xfrm>
        <a:graphic>
          <a:graphicData uri="http://schemas.openxmlformats.org/presentationml/2006/ole">
            <mc:AlternateContent xmlns:mc="http://schemas.openxmlformats.org/markup-compatibility/2006">
              <mc:Choice xmlns:v="urn:schemas-microsoft-com:vml" Requires="v">
                <p:oleObj spid="_x0000_s19594" name="Equation" r:id="rId12" imgW="939600" imgH="279360" progId="Equation.DSMT4">
                  <p:embed/>
                </p:oleObj>
              </mc:Choice>
              <mc:Fallback>
                <p:oleObj name="Equation" r:id="rId12" imgW="939600" imgH="279360" progId="Equation.DSMT4">
                  <p:embed/>
                  <p:pic>
                    <p:nvPicPr>
                      <p:cNvPr id="0" name=""/>
                      <p:cNvPicPr>
                        <a:picLocks noChangeAspect="1" noChangeArrowheads="1"/>
                      </p:cNvPicPr>
                      <p:nvPr/>
                    </p:nvPicPr>
                    <p:blipFill>
                      <a:blip r:embed="rId13"/>
                      <a:srcRect/>
                      <a:stretch>
                        <a:fillRect/>
                      </a:stretch>
                    </p:blipFill>
                    <p:spPr bwMode="auto">
                      <a:xfrm>
                        <a:off x="5029203" y="1938339"/>
                        <a:ext cx="9112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33391107"/>
              </p:ext>
            </p:extLst>
          </p:nvPr>
        </p:nvGraphicFramePr>
        <p:xfrm>
          <a:off x="7315216" y="1928786"/>
          <a:ext cx="346075" cy="322263"/>
        </p:xfrm>
        <a:graphic>
          <a:graphicData uri="http://schemas.openxmlformats.org/presentationml/2006/ole">
            <mc:AlternateContent xmlns:mc="http://schemas.openxmlformats.org/markup-compatibility/2006">
              <mc:Choice xmlns:v="urn:schemas-microsoft-com:vml" Requires="v">
                <p:oleObj spid="_x0000_s19595" name="Equation" r:id="rId14" imgW="355320" imgH="330120" progId="Equation.DSMT4">
                  <p:embed/>
                </p:oleObj>
              </mc:Choice>
              <mc:Fallback>
                <p:oleObj name="Equation" r:id="rId14" imgW="355320" imgH="330120" progId="Equation.DSMT4">
                  <p:embed/>
                  <p:pic>
                    <p:nvPicPr>
                      <p:cNvPr id="0" name=""/>
                      <p:cNvPicPr>
                        <a:picLocks noChangeAspect="1" noChangeArrowheads="1"/>
                      </p:cNvPicPr>
                      <p:nvPr/>
                    </p:nvPicPr>
                    <p:blipFill>
                      <a:blip r:embed="rId15"/>
                      <a:srcRect/>
                      <a:stretch>
                        <a:fillRect/>
                      </a:stretch>
                    </p:blipFill>
                    <p:spPr bwMode="auto">
                      <a:xfrm>
                        <a:off x="7315216" y="1928786"/>
                        <a:ext cx="3460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7092894"/>
              </p:ext>
            </p:extLst>
          </p:nvPr>
        </p:nvGraphicFramePr>
        <p:xfrm>
          <a:off x="4800600" y="2405062"/>
          <a:ext cx="2414588" cy="395288"/>
        </p:xfrm>
        <a:graphic>
          <a:graphicData uri="http://schemas.openxmlformats.org/presentationml/2006/ole">
            <mc:AlternateContent xmlns:mc="http://schemas.openxmlformats.org/markup-compatibility/2006">
              <mc:Choice xmlns:v="urn:schemas-microsoft-com:vml" Requires="v">
                <p:oleObj spid="_x0000_s19596" name="Equation" r:id="rId16" imgW="2489040" imgH="406080" progId="Equation.DSMT4">
                  <p:embed/>
                </p:oleObj>
              </mc:Choice>
              <mc:Fallback>
                <p:oleObj name="Equation" r:id="rId16" imgW="2489040" imgH="406080" progId="Equation.DSMT4">
                  <p:embed/>
                  <p:pic>
                    <p:nvPicPr>
                      <p:cNvPr id="0" name=""/>
                      <p:cNvPicPr>
                        <a:picLocks noChangeAspect="1" noChangeArrowheads="1"/>
                      </p:cNvPicPr>
                      <p:nvPr/>
                    </p:nvPicPr>
                    <p:blipFill>
                      <a:blip r:embed="rId17"/>
                      <a:srcRect/>
                      <a:stretch>
                        <a:fillRect/>
                      </a:stretch>
                    </p:blipFill>
                    <p:spPr bwMode="auto">
                      <a:xfrm>
                        <a:off x="4800600" y="2405062"/>
                        <a:ext cx="24145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7007614" y="2375195"/>
            <a:ext cx="2364986"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CC"/>
                </a:solidFill>
                <a:latin typeface="Times New Roman" pitchFamily="18" charset="0"/>
                <a:cs typeface="Times New Roman" pitchFamily="18" charset="0"/>
              </a:rPr>
              <a:t>( Định lí Pytago)                                                                                                         </a:t>
            </a:r>
          </a:p>
        </p:txBody>
      </p:sp>
      <p:graphicFrame>
        <p:nvGraphicFramePr>
          <p:cNvPr id="8" name="Object 7"/>
          <p:cNvGraphicFramePr>
            <a:graphicFrameLocks noChangeAspect="1"/>
          </p:cNvGraphicFramePr>
          <p:nvPr>
            <p:extLst>
              <p:ext uri="{D42A27DB-BD31-4B8C-83A1-F6EECF244321}">
                <p14:modId xmlns:p14="http://schemas.microsoft.com/office/powerpoint/2010/main" val="4193172141"/>
              </p:ext>
            </p:extLst>
          </p:nvPr>
        </p:nvGraphicFramePr>
        <p:xfrm>
          <a:off x="4860946" y="2876603"/>
          <a:ext cx="2759075" cy="395287"/>
        </p:xfrm>
        <a:graphic>
          <a:graphicData uri="http://schemas.openxmlformats.org/presentationml/2006/ole">
            <mc:AlternateContent xmlns:mc="http://schemas.openxmlformats.org/markup-compatibility/2006">
              <mc:Choice xmlns:v="urn:schemas-microsoft-com:vml" Requires="v">
                <p:oleObj spid="_x0000_s19597" name="Equation" r:id="rId18" imgW="2844720" imgH="406080" progId="Equation.DSMT4">
                  <p:embed/>
                </p:oleObj>
              </mc:Choice>
              <mc:Fallback>
                <p:oleObj name="Equation" r:id="rId18" imgW="2844720" imgH="406080" progId="Equation.DSMT4">
                  <p:embed/>
                  <p:pic>
                    <p:nvPicPr>
                      <p:cNvPr id="0" name=""/>
                      <p:cNvPicPr>
                        <a:picLocks noChangeAspect="1" noChangeArrowheads="1"/>
                      </p:cNvPicPr>
                      <p:nvPr/>
                    </p:nvPicPr>
                    <p:blipFill>
                      <a:blip r:embed="rId19"/>
                      <a:srcRect/>
                      <a:stretch>
                        <a:fillRect/>
                      </a:stretch>
                    </p:blipFill>
                    <p:spPr bwMode="auto">
                      <a:xfrm>
                        <a:off x="4860946" y="2876603"/>
                        <a:ext cx="27590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6844562"/>
              </p:ext>
            </p:extLst>
          </p:nvPr>
        </p:nvGraphicFramePr>
        <p:xfrm>
          <a:off x="4827588" y="3319516"/>
          <a:ext cx="2857500" cy="395287"/>
        </p:xfrm>
        <a:graphic>
          <a:graphicData uri="http://schemas.openxmlformats.org/presentationml/2006/ole">
            <mc:AlternateContent xmlns:mc="http://schemas.openxmlformats.org/markup-compatibility/2006">
              <mc:Choice xmlns:v="urn:schemas-microsoft-com:vml" Requires="v">
                <p:oleObj spid="_x0000_s19598" name="Equation" r:id="rId20" imgW="2946240" imgH="406080" progId="Equation.DSMT4">
                  <p:embed/>
                </p:oleObj>
              </mc:Choice>
              <mc:Fallback>
                <p:oleObj name="Equation" r:id="rId20" imgW="2946240" imgH="406080" progId="Equation.DSMT4">
                  <p:embed/>
                  <p:pic>
                    <p:nvPicPr>
                      <p:cNvPr id="0" name=""/>
                      <p:cNvPicPr>
                        <a:picLocks noChangeAspect="1" noChangeArrowheads="1"/>
                      </p:cNvPicPr>
                      <p:nvPr/>
                    </p:nvPicPr>
                    <p:blipFill>
                      <a:blip r:embed="rId21"/>
                      <a:srcRect/>
                      <a:stretch>
                        <a:fillRect/>
                      </a:stretch>
                    </p:blipFill>
                    <p:spPr bwMode="auto">
                      <a:xfrm>
                        <a:off x="4827588" y="3319516"/>
                        <a:ext cx="28575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91374233"/>
              </p:ext>
            </p:extLst>
          </p:nvPr>
        </p:nvGraphicFramePr>
        <p:xfrm>
          <a:off x="4876825" y="3838576"/>
          <a:ext cx="1982787" cy="333375"/>
        </p:xfrm>
        <a:graphic>
          <a:graphicData uri="http://schemas.openxmlformats.org/presentationml/2006/ole">
            <mc:AlternateContent xmlns:mc="http://schemas.openxmlformats.org/markup-compatibility/2006">
              <mc:Choice xmlns:v="urn:schemas-microsoft-com:vml" Requires="v">
                <p:oleObj spid="_x0000_s19599" name="Equation" r:id="rId22" imgW="2044440" imgH="342720" progId="Equation.DSMT4">
                  <p:embed/>
                </p:oleObj>
              </mc:Choice>
              <mc:Fallback>
                <p:oleObj name="Equation" r:id="rId22" imgW="2044440" imgH="342720" progId="Equation.DSMT4">
                  <p:embed/>
                  <p:pic>
                    <p:nvPicPr>
                      <p:cNvPr id="0" name=""/>
                      <p:cNvPicPr>
                        <a:picLocks noChangeAspect="1" noChangeArrowheads="1"/>
                      </p:cNvPicPr>
                      <p:nvPr/>
                    </p:nvPicPr>
                    <p:blipFill>
                      <a:blip r:embed="rId23"/>
                      <a:srcRect/>
                      <a:stretch>
                        <a:fillRect/>
                      </a:stretch>
                    </p:blipFill>
                    <p:spPr bwMode="auto">
                      <a:xfrm>
                        <a:off x="4876825" y="3838576"/>
                        <a:ext cx="19827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20"/>
          <p:cNvSpPr/>
          <p:nvPr/>
        </p:nvSpPr>
        <p:spPr>
          <a:xfrm>
            <a:off x="4771071" y="4293016"/>
            <a:ext cx="3458543"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CC"/>
                </a:solidFill>
                <a:latin typeface="Times New Roman" pitchFamily="18" charset="0"/>
                <a:cs typeface="Times New Roman" pitchFamily="18" charset="0"/>
              </a:rPr>
              <a:t>Ta có                                                                                                           </a:t>
            </a:r>
          </a:p>
        </p:txBody>
      </p:sp>
      <p:graphicFrame>
        <p:nvGraphicFramePr>
          <p:cNvPr id="22" name="Object 21"/>
          <p:cNvGraphicFramePr>
            <a:graphicFrameLocks noChangeAspect="1"/>
          </p:cNvGraphicFramePr>
          <p:nvPr>
            <p:extLst>
              <p:ext uri="{D42A27DB-BD31-4B8C-83A1-F6EECF244321}">
                <p14:modId xmlns:p14="http://schemas.microsoft.com/office/powerpoint/2010/main" val="3641464228"/>
              </p:ext>
            </p:extLst>
          </p:nvPr>
        </p:nvGraphicFramePr>
        <p:xfrm>
          <a:off x="5608638" y="4395788"/>
          <a:ext cx="3154362" cy="333375"/>
        </p:xfrm>
        <a:graphic>
          <a:graphicData uri="http://schemas.openxmlformats.org/presentationml/2006/ole">
            <mc:AlternateContent xmlns:mc="http://schemas.openxmlformats.org/markup-compatibility/2006">
              <mc:Choice xmlns:v="urn:schemas-microsoft-com:vml" Requires="v">
                <p:oleObj spid="_x0000_s19600" name="Equation" r:id="rId24" imgW="3251160" imgH="342720" progId="Equation.DSMT4">
                  <p:embed/>
                </p:oleObj>
              </mc:Choice>
              <mc:Fallback>
                <p:oleObj name="Equation" r:id="rId24" imgW="3251160" imgH="342720" progId="Equation.DSMT4">
                  <p:embed/>
                  <p:pic>
                    <p:nvPicPr>
                      <p:cNvPr id="0" name=""/>
                      <p:cNvPicPr>
                        <a:picLocks noChangeAspect="1" noChangeArrowheads="1"/>
                      </p:cNvPicPr>
                      <p:nvPr/>
                    </p:nvPicPr>
                    <p:blipFill>
                      <a:blip r:embed="rId25"/>
                      <a:srcRect/>
                      <a:stretch>
                        <a:fillRect/>
                      </a:stretch>
                    </p:blipFill>
                    <p:spPr bwMode="auto">
                      <a:xfrm>
                        <a:off x="5608638" y="4395788"/>
                        <a:ext cx="31543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24" name="Rectangle 23"/>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25"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66800" y="1733558"/>
            <a:ext cx="2362200" cy="229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descr="A picture containing toy, doll&#10;&#10;Description automatically generated"/>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82375" y="423193"/>
            <a:ext cx="1404222" cy="9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7244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23"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24" name="Rectangle 23"/>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sp>
        <p:nvSpPr>
          <p:cNvPr id="27" name="Rectangle 26"/>
          <p:cNvSpPr/>
          <p:nvPr/>
        </p:nvSpPr>
        <p:spPr>
          <a:xfrm>
            <a:off x="76200" y="712490"/>
            <a:ext cx="4276364" cy="1569648"/>
          </a:xfrm>
          <a:prstGeom prst="rect">
            <a:avLst/>
          </a:prstGeom>
        </p:spPr>
        <p:txBody>
          <a:bodyPr wrap="square" lIns="91428" tIns="45714" rIns="91428" bIns="45714">
            <a:spAutoFit/>
          </a:bodyPr>
          <a:lstStyle/>
          <a:p>
            <a:pPr fontAlgn="base">
              <a:spcBef>
                <a:spcPct val="0"/>
              </a:spcBef>
              <a:spcAft>
                <a:spcPct val="0"/>
              </a:spcAft>
            </a:pPr>
            <a:r>
              <a:rPr lang="en-US" sz="2400" b="1">
                <a:solidFill>
                  <a:srgbClr val="0000FF"/>
                </a:solidFill>
                <a:latin typeface="Times New Roman" pitchFamily="18" charset="0"/>
                <a:cs typeface="Times New Roman" pitchFamily="18" charset="0"/>
              </a:rPr>
              <a:t>Bài 2: </a:t>
            </a:r>
            <a:r>
              <a:rPr lang="en-US" sz="2400">
                <a:solidFill>
                  <a:srgbClr val="0000FF"/>
                </a:solidFill>
                <a:latin typeface="Times New Roman" pitchFamily="18" charset="0"/>
                <a:cs typeface="Times New Roman" pitchFamily="18" charset="0"/>
              </a:rPr>
              <a:t>Cho đường tròn           . Vẽ hai dây       và       vuông góc với nhau. Chứng minh rằng                                                </a:t>
            </a:r>
          </a:p>
          <a:p>
            <a:pPr fontAlgn="base">
              <a:spcBef>
                <a:spcPct val="0"/>
              </a:spcBef>
              <a:spcAft>
                <a:spcPct val="0"/>
              </a:spcAft>
            </a:pPr>
            <a:r>
              <a:rPr lang="en-US" sz="2400">
                <a:solidFill>
                  <a:srgbClr val="0000FF"/>
                </a:solidFill>
                <a:latin typeface="Times New Roman" pitchFamily="18" charset="0"/>
                <a:cs typeface="Times New Roman" pitchFamily="18"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654696754"/>
              </p:ext>
            </p:extLst>
          </p:nvPr>
        </p:nvGraphicFramePr>
        <p:xfrm>
          <a:off x="3046927" y="792955"/>
          <a:ext cx="736600" cy="371475"/>
        </p:xfrm>
        <a:graphic>
          <a:graphicData uri="http://schemas.openxmlformats.org/presentationml/2006/ole">
            <mc:AlternateContent xmlns:mc="http://schemas.openxmlformats.org/markup-compatibility/2006">
              <mc:Choice xmlns:v="urn:schemas-microsoft-com:vml" Requires="v">
                <p:oleObj spid="_x0000_s21630" name="Equation" r:id="rId4" imgW="761760" imgH="380880" progId="Equation.DSMT4">
                  <p:embed/>
                </p:oleObj>
              </mc:Choice>
              <mc:Fallback>
                <p:oleObj name="Equation" r:id="rId4" imgW="761760" imgH="380880" progId="Equation.DSMT4">
                  <p:embed/>
                  <p:pic>
                    <p:nvPicPr>
                      <p:cNvPr id="0" name=""/>
                      <p:cNvPicPr>
                        <a:picLocks noChangeAspect="1" noChangeArrowheads="1"/>
                      </p:cNvPicPr>
                      <p:nvPr/>
                    </p:nvPicPr>
                    <p:blipFill>
                      <a:blip r:embed="rId5"/>
                      <a:srcRect/>
                      <a:stretch>
                        <a:fillRect/>
                      </a:stretch>
                    </p:blipFill>
                    <p:spPr bwMode="auto">
                      <a:xfrm>
                        <a:off x="3046927" y="792955"/>
                        <a:ext cx="73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50332498"/>
              </p:ext>
            </p:extLst>
          </p:nvPr>
        </p:nvGraphicFramePr>
        <p:xfrm>
          <a:off x="1487807" y="1188848"/>
          <a:ext cx="479425" cy="322263"/>
        </p:xfrm>
        <a:graphic>
          <a:graphicData uri="http://schemas.openxmlformats.org/presentationml/2006/ole">
            <mc:AlternateContent xmlns:mc="http://schemas.openxmlformats.org/markup-compatibility/2006">
              <mc:Choice xmlns:v="urn:schemas-microsoft-com:vml" Requires="v">
                <p:oleObj spid="_x0000_s21631" name="Equation" r:id="rId6" imgW="495000" imgH="330120" progId="Equation.DSMT4">
                  <p:embed/>
                </p:oleObj>
              </mc:Choice>
              <mc:Fallback>
                <p:oleObj name="Equation" r:id="rId6" imgW="495000" imgH="330120" progId="Equation.DSMT4">
                  <p:embed/>
                  <p:pic>
                    <p:nvPicPr>
                      <p:cNvPr id="0" name=""/>
                      <p:cNvPicPr>
                        <a:picLocks noChangeAspect="1" noChangeArrowheads="1"/>
                      </p:cNvPicPr>
                      <p:nvPr/>
                    </p:nvPicPr>
                    <p:blipFill>
                      <a:blip r:embed="rId7"/>
                      <a:srcRect/>
                      <a:stretch>
                        <a:fillRect/>
                      </a:stretch>
                    </p:blipFill>
                    <p:spPr bwMode="auto">
                      <a:xfrm>
                        <a:off x="1487807" y="1188848"/>
                        <a:ext cx="4794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603838861"/>
              </p:ext>
            </p:extLst>
          </p:nvPr>
        </p:nvGraphicFramePr>
        <p:xfrm>
          <a:off x="2296739" y="1192900"/>
          <a:ext cx="492125" cy="322262"/>
        </p:xfrm>
        <a:graphic>
          <a:graphicData uri="http://schemas.openxmlformats.org/presentationml/2006/ole">
            <mc:AlternateContent xmlns:mc="http://schemas.openxmlformats.org/markup-compatibility/2006">
              <mc:Choice xmlns:v="urn:schemas-microsoft-com:vml" Requires="v">
                <p:oleObj spid="_x0000_s21632" name="Equation" r:id="rId8" imgW="507960" imgH="330120" progId="Equation.DSMT4">
                  <p:embed/>
                </p:oleObj>
              </mc:Choice>
              <mc:Fallback>
                <p:oleObj name="Equation" r:id="rId8" imgW="507960" imgH="330120" progId="Equation.DSMT4">
                  <p:embed/>
                  <p:pic>
                    <p:nvPicPr>
                      <p:cNvPr id="0" name=""/>
                      <p:cNvPicPr>
                        <a:picLocks noChangeAspect="1" noChangeArrowheads="1"/>
                      </p:cNvPicPr>
                      <p:nvPr/>
                    </p:nvPicPr>
                    <p:blipFill>
                      <a:blip r:embed="rId9"/>
                      <a:srcRect/>
                      <a:stretch>
                        <a:fillRect/>
                      </a:stretch>
                    </p:blipFill>
                    <p:spPr bwMode="auto">
                      <a:xfrm>
                        <a:off x="2296739" y="1192900"/>
                        <a:ext cx="4921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313913667"/>
              </p:ext>
            </p:extLst>
          </p:nvPr>
        </p:nvGraphicFramePr>
        <p:xfrm>
          <a:off x="1528453" y="1874529"/>
          <a:ext cx="1525587" cy="407988"/>
        </p:xfrm>
        <a:graphic>
          <a:graphicData uri="http://schemas.openxmlformats.org/presentationml/2006/ole">
            <mc:AlternateContent xmlns:mc="http://schemas.openxmlformats.org/markup-compatibility/2006">
              <mc:Choice xmlns:v="urn:schemas-microsoft-com:vml" Requires="v">
                <p:oleObj spid="_x0000_s21633" name="Equation" r:id="rId10" imgW="1574640" imgH="419040" progId="Equation.DSMT4">
                  <p:embed/>
                </p:oleObj>
              </mc:Choice>
              <mc:Fallback>
                <p:oleObj name="Equation" r:id="rId10" imgW="1574640" imgH="419040" progId="Equation.DSMT4">
                  <p:embed/>
                  <p:pic>
                    <p:nvPicPr>
                      <p:cNvPr id="0" name=""/>
                      <p:cNvPicPr>
                        <a:picLocks noChangeAspect="1" noChangeArrowheads="1"/>
                      </p:cNvPicPr>
                      <p:nvPr/>
                    </p:nvPicPr>
                    <p:blipFill>
                      <a:blip r:embed="rId11"/>
                      <a:srcRect/>
                      <a:stretch>
                        <a:fillRect/>
                      </a:stretch>
                    </p:blipFill>
                    <p:spPr bwMode="auto">
                      <a:xfrm>
                        <a:off x="1528453" y="1874529"/>
                        <a:ext cx="15255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l="13469" t="5545" r="554" b="2258"/>
          <a:stretch>
            <a:fillRect/>
          </a:stretch>
        </p:blipFill>
        <p:spPr bwMode="auto">
          <a:xfrm>
            <a:off x="616027" y="2358161"/>
            <a:ext cx="1915031" cy="18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12"/>
          <p:cNvGraphicFramePr>
            <a:graphicFrameLocks noChangeAspect="1"/>
          </p:cNvGraphicFramePr>
          <p:nvPr>
            <p:extLst>
              <p:ext uri="{D42A27DB-BD31-4B8C-83A1-F6EECF244321}">
                <p14:modId xmlns:p14="http://schemas.microsoft.com/office/powerpoint/2010/main" val="3560656118"/>
              </p:ext>
            </p:extLst>
          </p:nvPr>
        </p:nvGraphicFramePr>
        <p:xfrm>
          <a:off x="5814383" y="1089326"/>
          <a:ext cx="1538287" cy="407988"/>
        </p:xfrm>
        <a:graphic>
          <a:graphicData uri="http://schemas.openxmlformats.org/presentationml/2006/ole">
            <mc:AlternateContent xmlns:mc="http://schemas.openxmlformats.org/markup-compatibility/2006">
              <mc:Choice xmlns:v="urn:schemas-microsoft-com:vml" Requires="v">
                <p:oleObj spid="_x0000_s21634" name="Equation" r:id="rId13" imgW="1587240" imgH="419040" progId="Equation.DSMT4">
                  <p:embed/>
                </p:oleObj>
              </mc:Choice>
              <mc:Fallback>
                <p:oleObj name="Equation" r:id="rId13" imgW="1587240" imgH="419040" progId="Equation.DSMT4">
                  <p:embed/>
                  <p:pic>
                    <p:nvPicPr>
                      <p:cNvPr id="0" name="Object 24"/>
                      <p:cNvPicPr>
                        <a:picLocks noChangeAspect="1" noChangeArrowheads="1"/>
                      </p:cNvPicPr>
                      <p:nvPr/>
                    </p:nvPicPr>
                    <p:blipFill>
                      <a:blip r:embed="rId14"/>
                      <a:srcRect/>
                      <a:stretch>
                        <a:fillRect/>
                      </a:stretch>
                    </p:blipFill>
                    <p:spPr bwMode="auto">
                      <a:xfrm>
                        <a:off x="5814383" y="1089326"/>
                        <a:ext cx="15382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71101830"/>
              </p:ext>
            </p:extLst>
          </p:nvPr>
        </p:nvGraphicFramePr>
        <p:xfrm>
          <a:off x="5739865" y="1813969"/>
          <a:ext cx="1809750" cy="703263"/>
        </p:xfrm>
        <a:graphic>
          <a:graphicData uri="http://schemas.openxmlformats.org/presentationml/2006/ole">
            <mc:AlternateContent xmlns:mc="http://schemas.openxmlformats.org/markup-compatibility/2006">
              <mc:Choice xmlns:v="urn:schemas-microsoft-com:vml" Requires="v">
                <p:oleObj spid="_x0000_s21635" name="Equation" r:id="rId15" imgW="1866600" imgH="723600" progId="Equation.DSMT4">
                  <p:embed/>
                </p:oleObj>
              </mc:Choice>
              <mc:Fallback>
                <p:oleObj name="Equation" r:id="rId15" imgW="1866600" imgH="723600" progId="Equation.DSMT4">
                  <p:embed/>
                  <p:pic>
                    <p:nvPicPr>
                      <p:cNvPr id="0" name="Object 24"/>
                      <p:cNvPicPr>
                        <a:picLocks noChangeAspect="1" noChangeArrowheads="1"/>
                      </p:cNvPicPr>
                      <p:nvPr/>
                    </p:nvPicPr>
                    <p:blipFill>
                      <a:blip r:embed="rId16"/>
                      <a:srcRect/>
                      <a:stretch>
                        <a:fillRect/>
                      </a:stretch>
                    </p:blipFill>
                    <p:spPr bwMode="auto">
                      <a:xfrm>
                        <a:off x="5739865" y="1813969"/>
                        <a:ext cx="1809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956096425"/>
              </p:ext>
            </p:extLst>
          </p:nvPr>
        </p:nvGraphicFramePr>
        <p:xfrm>
          <a:off x="6079836" y="3100470"/>
          <a:ext cx="1155700" cy="322263"/>
        </p:xfrm>
        <a:graphic>
          <a:graphicData uri="http://schemas.openxmlformats.org/presentationml/2006/ole">
            <mc:AlternateContent xmlns:mc="http://schemas.openxmlformats.org/markup-compatibility/2006">
              <mc:Choice xmlns:v="urn:schemas-microsoft-com:vml" Requires="v">
                <p:oleObj spid="_x0000_s21636" name="Equation" r:id="rId17" imgW="1193760" imgH="330120" progId="Equation.DSMT4">
                  <p:embed/>
                </p:oleObj>
              </mc:Choice>
              <mc:Fallback>
                <p:oleObj name="Equation" r:id="rId17" imgW="1193760" imgH="330120" progId="Equation.DSMT4">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79836" y="3100470"/>
                        <a:ext cx="11557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62925508"/>
              </p:ext>
            </p:extLst>
          </p:nvPr>
        </p:nvGraphicFramePr>
        <p:xfrm>
          <a:off x="6067136" y="2819483"/>
          <a:ext cx="1168400" cy="322262"/>
        </p:xfrm>
        <a:graphic>
          <a:graphicData uri="http://schemas.openxmlformats.org/presentationml/2006/ole">
            <mc:AlternateContent xmlns:mc="http://schemas.openxmlformats.org/markup-compatibility/2006">
              <mc:Choice xmlns:v="urn:schemas-microsoft-com:vml" Requires="v">
                <p:oleObj spid="_x0000_s21637" name="Equation" r:id="rId19" imgW="1206360" imgH="330120" progId="Equation.DSMT4">
                  <p:embed/>
                </p:oleObj>
              </mc:Choice>
              <mc:Fallback>
                <p:oleObj name="Equation" r:id="rId19" imgW="1206360" imgH="330120" progId="Equation.DSMT4">
                  <p:embed/>
                  <p:pic>
                    <p:nvPicPr>
                      <p:cNvPr id="0"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67136" y="2819483"/>
                        <a:ext cx="1168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Rectangle 42"/>
          <p:cNvSpPr/>
          <p:nvPr/>
        </p:nvSpPr>
        <p:spPr>
          <a:xfrm>
            <a:off x="4866872" y="4068194"/>
            <a:ext cx="4276364"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          </a:t>
            </a:r>
          </a:p>
        </p:txBody>
      </p:sp>
      <p:sp>
        <p:nvSpPr>
          <p:cNvPr id="44" name="Rectangle 43"/>
          <p:cNvSpPr/>
          <p:nvPr/>
        </p:nvSpPr>
        <p:spPr>
          <a:xfrm>
            <a:off x="4724400" y="3704782"/>
            <a:ext cx="4667769" cy="461653"/>
          </a:xfrm>
          <a:prstGeom prst="rect">
            <a:avLst/>
          </a:prstGeom>
        </p:spPr>
        <p:txBody>
          <a:bodyPr wrap="square" lIns="91428" tIns="45714" rIns="91428" bIns="45714">
            <a:spAutoFit/>
          </a:bodyPr>
          <a:lstStyle/>
          <a:p>
            <a:pPr>
              <a:defRPr/>
            </a:pPr>
            <a:r>
              <a:rPr lang="en-US" sz="2400">
                <a:solidFill>
                  <a:srgbClr val="0000CC"/>
                </a:solidFill>
                <a:latin typeface="Times New Roman" pitchFamily="18" charset="0"/>
                <a:cs typeface="Times New Roman" pitchFamily="18" charset="0"/>
              </a:rPr>
              <a:t>             là hai dây của đường tròn</a:t>
            </a:r>
          </a:p>
        </p:txBody>
      </p:sp>
      <p:graphicFrame>
        <p:nvGraphicFramePr>
          <p:cNvPr id="45" name="Object 44"/>
          <p:cNvGraphicFramePr>
            <a:graphicFrameLocks noChangeAspect="1"/>
          </p:cNvGraphicFramePr>
          <p:nvPr>
            <p:extLst>
              <p:ext uri="{D42A27DB-BD31-4B8C-83A1-F6EECF244321}">
                <p14:modId xmlns:p14="http://schemas.microsoft.com/office/powerpoint/2010/main" val="4257540058"/>
              </p:ext>
            </p:extLst>
          </p:nvPr>
        </p:nvGraphicFramePr>
        <p:xfrm>
          <a:off x="4762903" y="3809373"/>
          <a:ext cx="552450" cy="322263"/>
        </p:xfrm>
        <a:graphic>
          <a:graphicData uri="http://schemas.openxmlformats.org/presentationml/2006/ole">
            <mc:AlternateContent xmlns:mc="http://schemas.openxmlformats.org/markup-compatibility/2006">
              <mc:Choice xmlns:v="urn:schemas-microsoft-com:vml" Requires="v">
                <p:oleObj spid="_x0000_s21638" name="Equation" r:id="rId21" imgW="571320" imgH="330120" progId="Equation.DSMT4">
                  <p:embed/>
                </p:oleObj>
              </mc:Choice>
              <mc:Fallback>
                <p:oleObj name="Equation" r:id="rId21" imgW="571320" imgH="330120" progId="Equation.DSMT4">
                  <p:embed/>
                  <p:pic>
                    <p:nvPicPr>
                      <p:cNvPr id="0" name="Object 28"/>
                      <p:cNvPicPr>
                        <a:picLocks noChangeAspect="1" noChangeArrowheads="1"/>
                      </p:cNvPicPr>
                      <p:nvPr/>
                    </p:nvPicPr>
                    <p:blipFill>
                      <a:blip r:embed="rId22"/>
                      <a:srcRect/>
                      <a:stretch>
                        <a:fillRect/>
                      </a:stretch>
                    </p:blipFill>
                    <p:spPr bwMode="auto">
                      <a:xfrm>
                        <a:off x="4762903" y="3809373"/>
                        <a:ext cx="5524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210897475"/>
              </p:ext>
            </p:extLst>
          </p:nvPr>
        </p:nvGraphicFramePr>
        <p:xfrm>
          <a:off x="5269663" y="3823035"/>
          <a:ext cx="492125" cy="322262"/>
        </p:xfrm>
        <a:graphic>
          <a:graphicData uri="http://schemas.openxmlformats.org/presentationml/2006/ole">
            <mc:AlternateContent xmlns:mc="http://schemas.openxmlformats.org/markup-compatibility/2006">
              <mc:Choice xmlns:v="urn:schemas-microsoft-com:vml" Requires="v">
                <p:oleObj spid="_x0000_s21639" name="Equation" r:id="rId23" imgW="507960" imgH="330120" progId="Equation.DSMT4">
                  <p:embed/>
                </p:oleObj>
              </mc:Choice>
              <mc:Fallback>
                <p:oleObj name="Equation" r:id="rId23" imgW="507960" imgH="330120" progId="Equation.DSMT4">
                  <p:embed/>
                  <p:pic>
                    <p:nvPicPr>
                      <p:cNvPr id="0"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9663" y="3823035"/>
                        <a:ext cx="4921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Up Arrow 46"/>
          <p:cNvSpPr/>
          <p:nvPr/>
        </p:nvSpPr>
        <p:spPr>
          <a:xfrm>
            <a:off x="6443623" y="1461369"/>
            <a:ext cx="219154" cy="3116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p:cNvSpPr/>
          <p:nvPr/>
        </p:nvSpPr>
        <p:spPr>
          <a:xfrm>
            <a:off x="6504079" y="2442177"/>
            <a:ext cx="219154" cy="3116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 Arrow 48"/>
          <p:cNvSpPr/>
          <p:nvPr/>
        </p:nvSpPr>
        <p:spPr>
          <a:xfrm>
            <a:off x="6575871" y="3462375"/>
            <a:ext cx="219154" cy="3116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
          <p:cNvPicPr>
            <a:picLocks noChangeAspect="1"/>
          </p:cNvPicPr>
          <p:nvPr/>
        </p:nvPicPr>
        <p:blipFill>
          <a:blip r:embed="rId25" cstate="print">
            <a:extLst>
              <a:ext uri="{28A0092B-C50C-407E-A947-70E740481C1C}">
                <a14:useLocalDpi xmlns:a14="http://schemas.microsoft.com/office/drawing/2010/main" val="0"/>
              </a:ext>
            </a:extLst>
          </a:blip>
          <a:srcRect b="8820"/>
          <a:stretch>
            <a:fillRect/>
          </a:stretch>
        </p:blipFill>
        <p:spPr bwMode="auto">
          <a:xfrm>
            <a:off x="7892089" y="712490"/>
            <a:ext cx="1032866" cy="90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0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par>
                                <p:cTn id="21" presetID="2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par>
                                <p:cTn id="24" presetID="22" presetClass="entr" presetSubtype="4"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down)">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down)">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7" grpId="0" animBg="1"/>
      <p:bldP spid="48"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472440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23"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24" name="Rectangle 23"/>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sp>
        <p:nvSpPr>
          <p:cNvPr id="27" name="Rectangle 26"/>
          <p:cNvSpPr/>
          <p:nvPr/>
        </p:nvSpPr>
        <p:spPr>
          <a:xfrm>
            <a:off x="76200" y="712490"/>
            <a:ext cx="4276364" cy="1569648"/>
          </a:xfrm>
          <a:prstGeom prst="rect">
            <a:avLst/>
          </a:prstGeom>
        </p:spPr>
        <p:txBody>
          <a:bodyPr wrap="square" lIns="91428" tIns="45714" rIns="91428" bIns="45714">
            <a:spAutoFit/>
          </a:bodyPr>
          <a:lstStyle/>
          <a:p>
            <a:pPr fontAlgn="base">
              <a:spcBef>
                <a:spcPct val="0"/>
              </a:spcBef>
              <a:spcAft>
                <a:spcPct val="0"/>
              </a:spcAft>
            </a:pPr>
            <a:r>
              <a:rPr lang="en-US" sz="2400" b="1">
                <a:solidFill>
                  <a:srgbClr val="0000FF"/>
                </a:solidFill>
                <a:latin typeface="Times New Roman" pitchFamily="18" charset="0"/>
                <a:cs typeface="Times New Roman" pitchFamily="18" charset="0"/>
              </a:rPr>
              <a:t>Bài 2: </a:t>
            </a:r>
            <a:r>
              <a:rPr lang="en-US" sz="2400">
                <a:solidFill>
                  <a:srgbClr val="0000FF"/>
                </a:solidFill>
                <a:latin typeface="Times New Roman" pitchFamily="18" charset="0"/>
                <a:cs typeface="Times New Roman" pitchFamily="18" charset="0"/>
              </a:rPr>
              <a:t>Cho đường tròn           . Vẽ hai dây       và       vuông góc với nhau. Chứng minh rằng                                                </a:t>
            </a:r>
          </a:p>
          <a:p>
            <a:pPr fontAlgn="base">
              <a:spcBef>
                <a:spcPct val="0"/>
              </a:spcBef>
              <a:spcAft>
                <a:spcPct val="0"/>
              </a:spcAft>
            </a:pPr>
            <a:r>
              <a:rPr lang="en-US" sz="2400">
                <a:solidFill>
                  <a:srgbClr val="0000FF"/>
                </a:solidFill>
                <a:latin typeface="Times New Roman" pitchFamily="18" charset="0"/>
                <a:cs typeface="Times New Roman" pitchFamily="18"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3627893441"/>
              </p:ext>
            </p:extLst>
          </p:nvPr>
        </p:nvGraphicFramePr>
        <p:xfrm>
          <a:off x="3046927" y="792955"/>
          <a:ext cx="736600" cy="371475"/>
        </p:xfrm>
        <a:graphic>
          <a:graphicData uri="http://schemas.openxmlformats.org/presentationml/2006/ole">
            <mc:AlternateContent xmlns:mc="http://schemas.openxmlformats.org/markup-compatibility/2006">
              <mc:Choice xmlns:v="urn:schemas-microsoft-com:vml" Requires="v">
                <p:oleObj spid="_x0000_s22650" name="Equation" r:id="rId4" imgW="761760" imgH="380880" progId="Equation.DSMT4">
                  <p:embed/>
                </p:oleObj>
              </mc:Choice>
              <mc:Fallback>
                <p:oleObj name="Equation" r:id="rId4" imgW="761760" imgH="380880" progId="Equation.DSMT4">
                  <p:embed/>
                  <p:pic>
                    <p:nvPicPr>
                      <p:cNvPr id="0" name=""/>
                      <p:cNvPicPr>
                        <a:picLocks noChangeAspect="1" noChangeArrowheads="1"/>
                      </p:cNvPicPr>
                      <p:nvPr/>
                    </p:nvPicPr>
                    <p:blipFill>
                      <a:blip r:embed="rId5"/>
                      <a:srcRect/>
                      <a:stretch>
                        <a:fillRect/>
                      </a:stretch>
                    </p:blipFill>
                    <p:spPr bwMode="auto">
                      <a:xfrm>
                        <a:off x="3046927" y="792955"/>
                        <a:ext cx="736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530340834"/>
              </p:ext>
            </p:extLst>
          </p:nvPr>
        </p:nvGraphicFramePr>
        <p:xfrm>
          <a:off x="1487807" y="1188848"/>
          <a:ext cx="479425" cy="322263"/>
        </p:xfrm>
        <a:graphic>
          <a:graphicData uri="http://schemas.openxmlformats.org/presentationml/2006/ole">
            <mc:AlternateContent xmlns:mc="http://schemas.openxmlformats.org/markup-compatibility/2006">
              <mc:Choice xmlns:v="urn:schemas-microsoft-com:vml" Requires="v">
                <p:oleObj spid="_x0000_s22651" name="Equation" r:id="rId6" imgW="495000" imgH="330120" progId="Equation.DSMT4">
                  <p:embed/>
                </p:oleObj>
              </mc:Choice>
              <mc:Fallback>
                <p:oleObj name="Equation" r:id="rId6" imgW="495000" imgH="330120" progId="Equation.DSMT4">
                  <p:embed/>
                  <p:pic>
                    <p:nvPicPr>
                      <p:cNvPr id="0" name=""/>
                      <p:cNvPicPr>
                        <a:picLocks noChangeAspect="1" noChangeArrowheads="1"/>
                      </p:cNvPicPr>
                      <p:nvPr/>
                    </p:nvPicPr>
                    <p:blipFill>
                      <a:blip r:embed="rId7"/>
                      <a:srcRect/>
                      <a:stretch>
                        <a:fillRect/>
                      </a:stretch>
                    </p:blipFill>
                    <p:spPr bwMode="auto">
                      <a:xfrm>
                        <a:off x="1487807" y="1188848"/>
                        <a:ext cx="4794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324900607"/>
              </p:ext>
            </p:extLst>
          </p:nvPr>
        </p:nvGraphicFramePr>
        <p:xfrm>
          <a:off x="2296739" y="1192900"/>
          <a:ext cx="492125" cy="322262"/>
        </p:xfrm>
        <a:graphic>
          <a:graphicData uri="http://schemas.openxmlformats.org/presentationml/2006/ole">
            <mc:AlternateContent xmlns:mc="http://schemas.openxmlformats.org/markup-compatibility/2006">
              <mc:Choice xmlns:v="urn:schemas-microsoft-com:vml" Requires="v">
                <p:oleObj spid="_x0000_s22652" name="Equation" r:id="rId8" imgW="507960" imgH="330120" progId="Equation.DSMT4">
                  <p:embed/>
                </p:oleObj>
              </mc:Choice>
              <mc:Fallback>
                <p:oleObj name="Equation" r:id="rId8" imgW="507960" imgH="330120" progId="Equation.DSMT4">
                  <p:embed/>
                  <p:pic>
                    <p:nvPicPr>
                      <p:cNvPr id="0" name=""/>
                      <p:cNvPicPr>
                        <a:picLocks noChangeAspect="1" noChangeArrowheads="1"/>
                      </p:cNvPicPr>
                      <p:nvPr/>
                    </p:nvPicPr>
                    <p:blipFill>
                      <a:blip r:embed="rId9"/>
                      <a:srcRect/>
                      <a:stretch>
                        <a:fillRect/>
                      </a:stretch>
                    </p:blipFill>
                    <p:spPr bwMode="auto">
                      <a:xfrm>
                        <a:off x="2296739" y="1192900"/>
                        <a:ext cx="4921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28910254"/>
              </p:ext>
            </p:extLst>
          </p:nvPr>
        </p:nvGraphicFramePr>
        <p:xfrm>
          <a:off x="1528453" y="1874529"/>
          <a:ext cx="1525587" cy="407988"/>
        </p:xfrm>
        <a:graphic>
          <a:graphicData uri="http://schemas.openxmlformats.org/presentationml/2006/ole">
            <mc:AlternateContent xmlns:mc="http://schemas.openxmlformats.org/markup-compatibility/2006">
              <mc:Choice xmlns:v="urn:schemas-microsoft-com:vml" Requires="v">
                <p:oleObj spid="_x0000_s22653" name="Equation" r:id="rId10" imgW="1574640" imgH="419040" progId="Equation.DSMT4">
                  <p:embed/>
                </p:oleObj>
              </mc:Choice>
              <mc:Fallback>
                <p:oleObj name="Equation" r:id="rId10" imgW="1574640" imgH="419040" progId="Equation.DSMT4">
                  <p:embed/>
                  <p:pic>
                    <p:nvPicPr>
                      <p:cNvPr id="0" name=""/>
                      <p:cNvPicPr>
                        <a:picLocks noChangeAspect="1" noChangeArrowheads="1"/>
                      </p:cNvPicPr>
                      <p:nvPr/>
                    </p:nvPicPr>
                    <p:blipFill>
                      <a:blip r:embed="rId11"/>
                      <a:srcRect/>
                      <a:stretch>
                        <a:fillRect/>
                      </a:stretch>
                    </p:blipFill>
                    <p:spPr bwMode="auto">
                      <a:xfrm>
                        <a:off x="1528453" y="1874529"/>
                        <a:ext cx="15255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l="13469" t="5545" r="554" b="2258"/>
          <a:stretch>
            <a:fillRect/>
          </a:stretch>
        </p:blipFill>
        <p:spPr bwMode="auto">
          <a:xfrm>
            <a:off x="616027" y="2358161"/>
            <a:ext cx="1915031" cy="18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4866872" y="4068194"/>
            <a:ext cx="4276364"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          </a:t>
            </a:r>
          </a:p>
        </p:txBody>
      </p:sp>
      <p:graphicFrame>
        <p:nvGraphicFramePr>
          <p:cNvPr id="33" name="Object 32"/>
          <p:cNvGraphicFramePr>
            <a:graphicFrameLocks noChangeAspect="1"/>
          </p:cNvGraphicFramePr>
          <p:nvPr>
            <p:extLst>
              <p:ext uri="{D42A27DB-BD31-4B8C-83A1-F6EECF244321}">
                <p14:modId xmlns:p14="http://schemas.microsoft.com/office/powerpoint/2010/main" val="1956724243"/>
              </p:ext>
            </p:extLst>
          </p:nvPr>
        </p:nvGraphicFramePr>
        <p:xfrm>
          <a:off x="5200133" y="2849757"/>
          <a:ext cx="1096962" cy="322263"/>
        </p:xfrm>
        <a:graphic>
          <a:graphicData uri="http://schemas.openxmlformats.org/presentationml/2006/ole">
            <mc:AlternateContent xmlns:mc="http://schemas.openxmlformats.org/markup-compatibility/2006">
              <mc:Choice xmlns:v="urn:schemas-microsoft-com:vml" Requires="v">
                <p:oleObj spid="_x0000_s22654" name="Equation" r:id="rId13" imgW="1130040" imgH="330120" progId="Equation.DSMT4">
                  <p:embed/>
                </p:oleObj>
              </mc:Choice>
              <mc:Fallback>
                <p:oleObj name="Equation" r:id="rId13" imgW="1130040" imgH="330120" progId="Equation.DSMT4">
                  <p:embed/>
                  <p:pic>
                    <p:nvPicPr>
                      <p:cNvPr id="0" name=""/>
                      <p:cNvPicPr>
                        <a:picLocks noChangeAspect="1" noChangeArrowheads="1"/>
                      </p:cNvPicPr>
                      <p:nvPr/>
                    </p:nvPicPr>
                    <p:blipFill>
                      <a:blip r:embed="rId14"/>
                      <a:srcRect/>
                      <a:stretch>
                        <a:fillRect/>
                      </a:stretch>
                    </p:blipFill>
                    <p:spPr bwMode="auto">
                      <a:xfrm>
                        <a:off x="5200133" y="2849757"/>
                        <a:ext cx="10969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4308816"/>
              </p:ext>
            </p:extLst>
          </p:nvPr>
        </p:nvGraphicFramePr>
        <p:xfrm>
          <a:off x="5190412" y="1423164"/>
          <a:ext cx="479425" cy="322262"/>
        </p:xfrm>
        <a:graphic>
          <a:graphicData uri="http://schemas.openxmlformats.org/presentationml/2006/ole">
            <mc:AlternateContent xmlns:mc="http://schemas.openxmlformats.org/markup-compatibility/2006">
              <mc:Choice xmlns:v="urn:schemas-microsoft-com:vml" Requires="v">
                <p:oleObj spid="_x0000_s22655" name="Equation" r:id="rId15" imgW="495000" imgH="330120" progId="Equation.DSMT4">
                  <p:embed/>
                </p:oleObj>
              </mc:Choice>
              <mc:Fallback>
                <p:oleObj name="Equation" r:id="rId15" imgW="495000" imgH="330120" progId="Equation.DSMT4">
                  <p:embed/>
                  <p:pic>
                    <p:nvPicPr>
                      <p:cNvPr id="0" name=""/>
                      <p:cNvPicPr>
                        <a:picLocks noChangeAspect="1" noChangeArrowheads="1"/>
                      </p:cNvPicPr>
                      <p:nvPr/>
                    </p:nvPicPr>
                    <p:blipFill>
                      <a:blip r:embed="rId16"/>
                      <a:srcRect/>
                      <a:stretch>
                        <a:fillRect/>
                      </a:stretch>
                    </p:blipFill>
                    <p:spPr bwMode="auto">
                      <a:xfrm>
                        <a:off x="5190412" y="1423164"/>
                        <a:ext cx="4794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139131528"/>
              </p:ext>
            </p:extLst>
          </p:nvPr>
        </p:nvGraphicFramePr>
        <p:xfrm>
          <a:off x="6036940" y="1423163"/>
          <a:ext cx="492125" cy="322263"/>
        </p:xfrm>
        <a:graphic>
          <a:graphicData uri="http://schemas.openxmlformats.org/presentationml/2006/ole">
            <mc:AlternateContent xmlns:mc="http://schemas.openxmlformats.org/markup-compatibility/2006">
              <mc:Choice xmlns:v="urn:schemas-microsoft-com:vml" Requires="v">
                <p:oleObj spid="_x0000_s22656" name="Equation" r:id="rId17" imgW="507960" imgH="330120" progId="Equation.DSMT4">
                  <p:embed/>
                </p:oleObj>
              </mc:Choice>
              <mc:Fallback>
                <p:oleObj name="Equation" r:id="rId17" imgW="507960" imgH="330120" progId="Equation.DSMT4">
                  <p:embed/>
                  <p:pic>
                    <p:nvPicPr>
                      <p:cNvPr id="0" name=""/>
                      <p:cNvPicPr>
                        <a:picLocks noChangeAspect="1" noChangeArrowheads="1"/>
                      </p:cNvPicPr>
                      <p:nvPr/>
                    </p:nvPicPr>
                    <p:blipFill>
                      <a:blip r:embed="rId18"/>
                      <a:srcRect/>
                      <a:stretch>
                        <a:fillRect/>
                      </a:stretch>
                    </p:blipFill>
                    <p:spPr bwMode="auto">
                      <a:xfrm>
                        <a:off x="6036940" y="1423163"/>
                        <a:ext cx="4921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Rectangle 38"/>
          <p:cNvSpPr/>
          <p:nvPr/>
        </p:nvSpPr>
        <p:spPr>
          <a:xfrm>
            <a:off x="4762979" y="1307263"/>
            <a:ext cx="3753787" cy="830985"/>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Vì        và       là hai dây của đường tròn nên</a:t>
            </a:r>
            <a:r>
              <a:rPr lang="en-US" sz="2400" b="1">
                <a:solidFill>
                  <a:srgbClr val="0000FF"/>
                </a:solidFill>
                <a:latin typeface="Times New Roman" pitchFamily="18" charset="0"/>
                <a:cs typeface="Times New Roman" pitchFamily="18" charset="0"/>
              </a:rPr>
              <a:t>                                                                                                              </a:t>
            </a:r>
          </a:p>
        </p:txBody>
      </p:sp>
      <p:graphicFrame>
        <p:nvGraphicFramePr>
          <p:cNvPr id="40" name="Object 39"/>
          <p:cNvGraphicFramePr>
            <a:graphicFrameLocks noChangeAspect="1"/>
          </p:cNvGraphicFramePr>
          <p:nvPr>
            <p:extLst>
              <p:ext uri="{D42A27DB-BD31-4B8C-83A1-F6EECF244321}">
                <p14:modId xmlns:p14="http://schemas.microsoft.com/office/powerpoint/2010/main" val="3295870185"/>
              </p:ext>
            </p:extLst>
          </p:nvPr>
        </p:nvGraphicFramePr>
        <p:xfrm>
          <a:off x="5933870" y="2448181"/>
          <a:ext cx="1155700" cy="322262"/>
        </p:xfrm>
        <a:graphic>
          <a:graphicData uri="http://schemas.openxmlformats.org/presentationml/2006/ole">
            <mc:AlternateContent xmlns:mc="http://schemas.openxmlformats.org/markup-compatibility/2006">
              <mc:Choice xmlns:v="urn:schemas-microsoft-com:vml" Requires="v">
                <p:oleObj spid="_x0000_s22657" name="Equation" r:id="rId19" imgW="1193760" imgH="330120" progId="Equation.DSMT4">
                  <p:embed/>
                </p:oleObj>
              </mc:Choice>
              <mc:Fallback>
                <p:oleObj name="Equation" r:id="rId19" imgW="1193760" imgH="330120" progId="Equation.DSMT4">
                  <p:embed/>
                  <p:pic>
                    <p:nvPicPr>
                      <p:cNvPr id="0" name=""/>
                      <p:cNvPicPr>
                        <a:picLocks noChangeAspect="1" noChangeArrowheads="1"/>
                      </p:cNvPicPr>
                      <p:nvPr/>
                    </p:nvPicPr>
                    <p:blipFill>
                      <a:blip r:embed="rId20"/>
                      <a:srcRect/>
                      <a:stretch>
                        <a:fillRect/>
                      </a:stretch>
                    </p:blipFill>
                    <p:spPr bwMode="auto">
                      <a:xfrm>
                        <a:off x="5933870" y="2448181"/>
                        <a:ext cx="11557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21407943"/>
              </p:ext>
            </p:extLst>
          </p:nvPr>
        </p:nvGraphicFramePr>
        <p:xfrm>
          <a:off x="5906057" y="2121006"/>
          <a:ext cx="1168400" cy="322263"/>
        </p:xfrm>
        <a:graphic>
          <a:graphicData uri="http://schemas.openxmlformats.org/presentationml/2006/ole">
            <mc:AlternateContent xmlns:mc="http://schemas.openxmlformats.org/markup-compatibility/2006">
              <mc:Choice xmlns:v="urn:schemas-microsoft-com:vml" Requires="v">
                <p:oleObj spid="_x0000_s22658" name="Equation" r:id="rId21" imgW="1206360" imgH="330120" progId="Equation.DSMT4">
                  <p:embed/>
                </p:oleObj>
              </mc:Choice>
              <mc:Fallback>
                <p:oleObj name="Equation" r:id="rId21" imgW="1206360" imgH="330120" progId="Equation.DSMT4">
                  <p:embed/>
                  <p:pic>
                    <p:nvPicPr>
                      <p:cNvPr id="0" name=""/>
                      <p:cNvPicPr>
                        <a:picLocks noChangeAspect="1" noChangeArrowheads="1"/>
                      </p:cNvPicPr>
                      <p:nvPr/>
                    </p:nvPicPr>
                    <p:blipFill>
                      <a:blip r:embed="rId22"/>
                      <a:srcRect/>
                      <a:stretch>
                        <a:fillRect/>
                      </a:stretch>
                    </p:blipFill>
                    <p:spPr bwMode="auto">
                      <a:xfrm>
                        <a:off x="5906057" y="2121006"/>
                        <a:ext cx="1168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ectangle 41"/>
          <p:cNvSpPr/>
          <p:nvPr/>
        </p:nvSpPr>
        <p:spPr>
          <a:xfrm>
            <a:off x="4724400" y="2733857"/>
            <a:ext cx="4198506" cy="830985"/>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Vì                nên diện tích của tứ giác             là                                                                                                           </a:t>
            </a:r>
          </a:p>
        </p:txBody>
      </p:sp>
      <p:graphicFrame>
        <p:nvGraphicFramePr>
          <p:cNvPr id="50" name="Object 49"/>
          <p:cNvGraphicFramePr>
            <a:graphicFrameLocks noChangeAspect="1"/>
          </p:cNvGraphicFramePr>
          <p:nvPr>
            <p:extLst>
              <p:ext uri="{D42A27DB-BD31-4B8C-83A1-F6EECF244321}">
                <p14:modId xmlns:p14="http://schemas.microsoft.com/office/powerpoint/2010/main" val="2812852671"/>
              </p:ext>
            </p:extLst>
          </p:nvPr>
        </p:nvGraphicFramePr>
        <p:xfrm>
          <a:off x="5377575" y="3219908"/>
          <a:ext cx="898525" cy="322263"/>
        </p:xfrm>
        <a:graphic>
          <a:graphicData uri="http://schemas.openxmlformats.org/presentationml/2006/ole">
            <mc:AlternateContent xmlns:mc="http://schemas.openxmlformats.org/markup-compatibility/2006">
              <mc:Choice xmlns:v="urn:schemas-microsoft-com:vml" Requires="v">
                <p:oleObj spid="_x0000_s22659" name="Equation" r:id="rId23" imgW="927000" imgH="330120" progId="Equation.DSMT4">
                  <p:embed/>
                </p:oleObj>
              </mc:Choice>
              <mc:Fallback>
                <p:oleObj name="Equation" r:id="rId23" imgW="927000" imgH="330120" progId="Equation.DSMT4">
                  <p:embed/>
                  <p:pic>
                    <p:nvPicPr>
                      <p:cNvPr id="0" name=""/>
                      <p:cNvPicPr>
                        <a:picLocks noChangeAspect="1" noChangeArrowheads="1"/>
                      </p:cNvPicPr>
                      <p:nvPr/>
                    </p:nvPicPr>
                    <p:blipFill>
                      <a:blip r:embed="rId24"/>
                      <a:srcRect/>
                      <a:stretch>
                        <a:fillRect/>
                      </a:stretch>
                    </p:blipFill>
                    <p:spPr bwMode="auto">
                      <a:xfrm>
                        <a:off x="5377575" y="3219908"/>
                        <a:ext cx="8985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959195996"/>
              </p:ext>
            </p:extLst>
          </p:nvPr>
        </p:nvGraphicFramePr>
        <p:xfrm>
          <a:off x="4866872" y="3614476"/>
          <a:ext cx="3889375" cy="703262"/>
        </p:xfrm>
        <a:graphic>
          <a:graphicData uri="http://schemas.openxmlformats.org/presentationml/2006/ole">
            <mc:AlternateContent xmlns:mc="http://schemas.openxmlformats.org/markup-compatibility/2006">
              <mc:Choice xmlns:v="urn:schemas-microsoft-com:vml" Requires="v">
                <p:oleObj spid="_x0000_s22660" name="Equation" r:id="rId25" imgW="4012920" imgH="723600" progId="Equation.DSMT4">
                  <p:embed/>
                </p:oleObj>
              </mc:Choice>
              <mc:Fallback>
                <p:oleObj name="Equation" r:id="rId25" imgW="4012920" imgH="723600" progId="Equation.DSMT4">
                  <p:embed/>
                  <p:pic>
                    <p:nvPicPr>
                      <p:cNvPr id="0" name=""/>
                      <p:cNvPicPr>
                        <a:picLocks noChangeAspect="1" noChangeArrowheads="1"/>
                      </p:cNvPicPr>
                      <p:nvPr/>
                    </p:nvPicPr>
                    <p:blipFill>
                      <a:blip r:embed="rId26"/>
                      <a:srcRect/>
                      <a:stretch>
                        <a:fillRect/>
                      </a:stretch>
                    </p:blipFill>
                    <p:spPr bwMode="auto">
                      <a:xfrm>
                        <a:off x="4866872" y="3614476"/>
                        <a:ext cx="38893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3068184288"/>
              </p:ext>
            </p:extLst>
          </p:nvPr>
        </p:nvGraphicFramePr>
        <p:xfrm>
          <a:off x="5715348" y="4614990"/>
          <a:ext cx="1525587" cy="407988"/>
        </p:xfrm>
        <a:graphic>
          <a:graphicData uri="http://schemas.openxmlformats.org/presentationml/2006/ole">
            <mc:AlternateContent xmlns:mc="http://schemas.openxmlformats.org/markup-compatibility/2006">
              <mc:Choice xmlns:v="urn:schemas-microsoft-com:vml" Requires="v">
                <p:oleObj spid="_x0000_s22661" name="Equation" r:id="rId27" imgW="1574640" imgH="419040" progId="Equation.DSMT4">
                  <p:embed/>
                </p:oleObj>
              </mc:Choice>
              <mc:Fallback>
                <p:oleObj name="Equation" r:id="rId27" imgW="1574640" imgH="419040" progId="Equation.DSMT4">
                  <p:embed/>
                  <p:pic>
                    <p:nvPicPr>
                      <p:cNvPr id="0" name=""/>
                      <p:cNvPicPr>
                        <a:picLocks noChangeAspect="1" noChangeArrowheads="1"/>
                      </p:cNvPicPr>
                      <p:nvPr/>
                    </p:nvPicPr>
                    <p:blipFill>
                      <a:blip r:embed="rId28"/>
                      <a:srcRect/>
                      <a:stretch>
                        <a:fillRect/>
                      </a:stretch>
                    </p:blipFill>
                    <p:spPr bwMode="auto">
                      <a:xfrm>
                        <a:off x="5715348" y="4614990"/>
                        <a:ext cx="15255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Rectangle 52"/>
          <p:cNvSpPr/>
          <p:nvPr/>
        </p:nvSpPr>
        <p:spPr>
          <a:xfrm>
            <a:off x="4975139" y="4570445"/>
            <a:ext cx="3458543"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Vậy                                                                                                         </a:t>
            </a:r>
          </a:p>
        </p:txBody>
      </p:sp>
    </p:spTree>
    <p:extLst>
      <p:ext uri="{BB962C8B-B14F-4D97-AF65-F5344CB8AC3E}">
        <p14:creationId xmlns:p14="http://schemas.microsoft.com/office/powerpoint/2010/main" val="95049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22" presetClass="entr" presetSubtype="4"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down)">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3" name="TextBox 3"/>
          <p:cNvSpPr txBox="1">
            <a:spLocks noChangeArrowheads="1"/>
          </p:cNvSpPr>
          <p:nvPr/>
        </p:nvSpPr>
        <p:spPr bwMode="auto">
          <a:xfrm>
            <a:off x="1143000" y="1617365"/>
            <a:ext cx="35052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solidFill>
                <a:prstClr val="black"/>
              </a:solidFill>
            </a:endParaRPr>
          </a:p>
        </p:txBody>
      </p:sp>
      <p:sp>
        <p:nvSpPr>
          <p:cNvPr id="76804" name="TextBox 4"/>
          <p:cNvSpPr txBox="1">
            <a:spLocks noChangeArrowheads="1"/>
          </p:cNvSpPr>
          <p:nvPr/>
        </p:nvSpPr>
        <p:spPr bwMode="auto">
          <a:xfrm>
            <a:off x="1371600" y="474361"/>
            <a:ext cx="632460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FF0000"/>
                </a:solidFill>
                <a:latin typeface="Times New Roman" pitchFamily="18" charset="0"/>
                <a:cs typeface="Times New Roman" pitchFamily="18" charset="0"/>
              </a:rPr>
              <a:t>THIẾT BỊ DẠY HỌC VÀ HỌC LIỆU</a:t>
            </a:r>
          </a:p>
        </p:txBody>
      </p:sp>
      <p:sp>
        <p:nvSpPr>
          <p:cNvPr id="17" name="Rectangle 16"/>
          <p:cNvSpPr/>
          <p:nvPr/>
        </p:nvSpPr>
        <p:spPr>
          <a:xfrm>
            <a:off x="1295400" y="1123996"/>
            <a:ext cx="7010400" cy="954095"/>
          </a:xfrm>
          <a:prstGeom prst="rect">
            <a:avLst/>
          </a:prstGeom>
        </p:spPr>
        <p:txBody>
          <a:bodyPr lIns="91428" tIns="45714" rIns="91428" bIns="45714">
            <a:spAutoFit/>
          </a:bodyPr>
          <a:lstStyle/>
          <a:p>
            <a:pPr>
              <a:defRPr/>
            </a:pPr>
            <a:r>
              <a:rPr lang="vi-VN" sz="2800" b="1">
                <a:solidFill>
                  <a:srgbClr val="006600"/>
                </a:solidFill>
                <a:latin typeface="Times New Roman"/>
                <a:cs typeface="Arial" charset="0"/>
              </a:rPr>
              <a:t>1. Giáo viên: </a:t>
            </a:r>
            <a:r>
              <a:rPr lang="vi-VN" sz="2800">
                <a:solidFill>
                  <a:srgbClr val="0000CC"/>
                </a:solidFill>
                <a:latin typeface="Times New Roman"/>
                <a:cs typeface="Arial" charset="0"/>
              </a:rPr>
              <a:t>SGK, kế hoạch bài dạy, thước thẳng, </a:t>
            </a:r>
            <a:r>
              <a:rPr lang="en-US" sz="2800">
                <a:solidFill>
                  <a:srgbClr val="0000CC"/>
                </a:solidFill>
                <a:latin typeface="Times New Roman" pitchFamily="18" charset="0"/>
                <a:cs typeface="Times New Roman" pitchFamily="18" charset="0"/>
              </a:rPr>
              <a:t>compa, </a:t>
            </a:r>
            <a:r>
              <a:rPr lang="vi-VN" sz="2800">
                <a:solidFill>
                  <a:srgbClr val="0000CC"/>
                </a:solidFill>
                <a:latin typeface="Times New Roman"/>
                <a:cs typeface="Arial" charset="0"/>
              </a:rPr>
              <a:t>bảng phụ</a:t>
            </a:r>
            <a:r>
              <a:rPr lang="en-US" sz="2800">
                <a:solidFill>
                  <a:srgbClr val="0000CC"/>
                </a:solidFill>
                <a:latin typeface="Calibri Light"/>
                <a:cs typeface="Arial" charset="0"/>
              </a:rPr>
              <a:t>, </a:t>
            </a:r>
            <a:r>
              <a:rPr lang="vi-VN" sz="2800">
                <a:solidFill>
                  <a:srgbClr val="0000CC"/>
                </a:solidFill>
                <a:latin typeface="Times New Roman"/>
                <a:cs typeface="Arial" charset="0"/>
              </a:rPr>
              <a:t>máy chiếu.</a:t>
            </a:r>
            <a:endParaRPr lang="en-US" sz="2800">
              <a:solidFill>
                <a:srgbClr val="0000CC"/>
              </a:solidFill>
              <a:latin typeface="Calibri Light"/>
              <a:cs typeface="Arial" charset="0"/>
            </a:endParaRPr>
          </a:p>
        </p:txBody>
      </p:sp>
      <p:sp>
        <p:nvSpPr>
          <p:cNvPr id="18" name="Rectangle 17"/>
          <p:cNvSpPr/>
          <p:nvPr/>
        </p:nvSpPr>
        <p:spPr>
          <a:xfrm>
            <a:off x="1371600" y="2038416"/>
            <a:ext cx="7315200" cy="954095"/>
          </a:xfrm>
          <a:prstGeom prst="rect">
            <a:avLst/>
          </a:prstGeom>
        </p:spPr>
        <p:txBody>
          <a:bodyPr lIns="91428" tIns="45714" rIns="91428" bIns="45714">
            <a:spAutoFit/>
          </a:bodyPr>
          <a:lstStyle/>
          <a:p>
            <a:pPr>
              <a:defRPr/>
            </a:pPr>
            <a:r>
              <a:rPr lang="vi-VN" sz="2800" b="1">
                <a:solidFill>
                  <a:srgbClr val="006600"/>
                </a:solidFill>
                <a:latin typeface="Times New Roman"/>
                <a:cs typeface="Arial" charset="0"/>
              </a:rPr>
              <a:t>2. Học sinh: </a:t>
            </a:r>
            <a:r>
              <a:rPr lang="vi-VN" sz="2800">
                <a:solidFill>
                  <a:srgbClr val="0000CC"/>
                </a:solidFill>
                <a:latin typeface="Times New Roman"/>
                <a:cs typeface="Arial" charset="0"/>
              </a:rPr>
              <a:t>SGK, thước thẳng,</a:t>
            </a:r>
            <a:r>
              <a:rPr lang="en-US" sz="2800">
                <a:solidFill>
                  <a:srgbClr val="0000CC"/>
                </a:solidFill>
                <a:latin typeface="Calibri Light"/>
                <a:cs typeface="Arial" charset="0"/>
              </a:rPr>
              <a:t> </a:t>
            </a:r>
            <a:r>
              <a:rPr lang="en-US" sz="2800">
                <a:solidFill>
                  <a:srgbClr val="0000CC"/>
                </a:solidFill>
                <a:latin typeface="Times New Roman" pitchFamily="18" charset="0"/>
                <a:cs typeface="Times New Roman" pitchFamily="18" charset="0"/>
              </a:rPr>
              <a:t>compa,</a:t>
            </a:r>
            <a:r>
              <a:rPr lang="vi-VN" sz="2800">
                <a:solidFill>
                  <a:srgbClr val="0000CC"/>
                </a:solidFill>
                <a:latin typeface="Times New Roman" pitchFamily="18" charset="0"/>
                <a:cs typeface="Times New Roman" pitchFamily="18" charset="0"/>
              </a:rPr>
              <a:t> </a:t>
            </a:r>
            <a:r>
              <a:rPr lang="vi-VN" sz="2800">
                <a:solidFill>
                  <a:srgbClr val="0000CC"/>
                </a:solidFill>
                <a:latin typeface="Times New Roman"/>
                <a:cs typeface="Arial" charset="0"/>
              </a:rPr>
              <a:t>bảng nhóm.</a:t>
            </a:r>
            <a:endParaRPr lang="en-US" sz="2800">
              <a:solidFill>
                <a:srgbClr val="0000CC"/>
              </a:solidFill>
              <a:latin typeface="Calibri Light"/>
              <a:cs typeface="Arial" charset="0"/>
            </a:endParaRPr>
          </a:p>
        </p:txBody>
      </p:sp>
      <p:pic>
        <p:nvPicPr>
          <p:cNvPr id="6" name="Picture 21"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7278">
            <a:off x="42605" y="2547851"/>
            <a:ext cx="1970407" cy="2368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4E7A6ED-E86C-4B2C-BF30-3F643844A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014" y="1231329"/>
            <a:ext cx="3109020" cy="4397482"/>
          </a:xfrm>
          <a:prstGeom prst="rect">
            <a:avLst/>
          </a:prstGeom>
        </p:spPr>
      </p:pic>
    </p:spTree>
    <p:extLst>
      <p:ext uri="{BB962C8B-B14F-4D97-AF65-F5344CB8AC3E}">
        <p14:creationId xmlns:p14="http://schemas.microsoft.com/office/powerpoint/2010/main" val="407456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0" name="Rectangle 9"/>
          <p:cNvSpPr/>
          <p:nvPr/>
        </p:nvSpPr>
        <p:spPr>
          <a:xfrm>
            <a:off x="136309" y="765632"/>
            <a:ext cx="8924564" cy="1938980"/>
          </a:xfrm>
          <a:prstGeom prst="rect">
            <a:avLst/>
          </a:prstGeom>
        </p:spPr>
        <p:txBody>
          <a:bodyPr wrap="square" lIns="91428" tIns="45714" rIns="91428" bIns="45714">
            <a:spAutoFit/>
          </a:bodyPr>
          <a:lstStyle/>
          <a:p>
            <a:pPr fontAlgn="base">
              <a:spcBef>
                <a:spcPct val="0"/>
              </a:spcBef>
              <a:spcAft>
                <a:spcPct val="0"/>
              </a:spcAft>
            </a:pPr>
            <a:r>
              <a:rPr lang="en-US" sz="2400" b="1">
                <a:solidFill>
                  <a:srgbClr val="0000CC"/>
                </a:solidFill>
                <a:latin typeface="Times New Roman" pitchFamily="18" charset="0"/>
                <a:cs typeface="Times New Roman" pitchFamily="18" charset="0"/>
              </a:rPr>
              <a:t>Bài 3: </a:t>
            </a:r>
            <a:r>
              <a:rPr lang="en-US" sz="2400">
                <a:solidFill>
                  <a:srgbClr val="0000CC"/>
                </a:solidFill>
                <a:latin typeface="Times New Roman" pitchFamily="18" charset="0"/>
                <a:cs typeface="Times New Roman" pitchFamily="18" charset="0"/>
              </a:rPr>
              <a:t>Đường hầm vượt eo biển Măng – Sơ nối hai nước Anh và Pháp có chiều dài khoảng          . Giả sử rằng vị trí hai đầu đường hầm thuộc Anh và Pháp nằm trên cùng một kinh tuyến ở bề mặt Trái Đất ( Trái Đất được xem như một hình cầu có bán kính              ).     </a:t>
            </a:r>
          </a:p>
          <a:p>
            <a:pPr fontAlgn="base">
              <a:spcBef>
                <a:spcPct val="0"/>
              </a:spcBef>
              <a:spcAft>
                <a:spcPct val="0"/>
              </a:spcAft>
            </a:pPr>
            <a:r>
              <a:rPr lang="en-US" sz="2400">
                <a:solidFill>
                  <a:prstClr val="black"/>
                </a:solidFill>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 Hãy tính độ sâu nhất của đường hầm so với bề mặt Trái Đất.                                               </a:t>
            </a:r>
          </a:p>
        </p:txBody>
      </p:sp>
      <p:graphicFrame>
        <p:nvGraphicFramePr>
          <p:cNvPr id="19" name="Object 18"/>
          <p:cNvGraphicFramePr>
            <a:graphicFrameLocks noChangeAspect="1"/>
          </p:cNvGraphicFramePr>
          <p:nvPr>
            <p:extLst>
              <p:ext uri="{D42A27DB-BD31-4B8C-83A1-F6EECF244321}">
                <p14:modId xmlns:p14="http://schemas.microsoft.com/office/powerpoint/2010/main" val="2598213920"/>
              </p:ext>
            </p:extLst>
          </p:nvPr>
        </p:nvGraphicFramePr>
        <p:xfrm>
          <a:off x="2660087" y="1246676"/>
          <a:ext cx="750887" cy="322263"/>
        </p:xfrm>
        <a:graphic>
          <a:graphicData uri="http://schemas.openxmlformats.org/presentationml/2006/ole">
            <mc:AlternateContent xmlns:mc="http://schemas.openxmlformats.org/markup-compatibility/2006">
              <mc:Choice xmlns:v="urn:schemas-microsoft-com:vml" Requires="v">
                <p:oleObj spid="_x0000_s8256" name="Equation" r:id="rId4" imgW="774360" imgH="330120" progId="Equation.DSMT4">
                  <p:embed/>
                </p:oleObj>
              </mc:Choice>
              <mc:Fallback>
                <p:oleObj name="Equation" r:id="rId4" imgW="774360" imgH="330120" progId="Equation.DSMT4">
                  <p:embed/>
                  <p:pic>
                    <p:nvPicPr>
                      <p:cNvPr id="0" name=""/>
                      <p:cNvPicPr>
                        <a:picLocks noChangeAspect="1" noChangeArrowheads="1"/>
                      </p:cNvPicPr>
                      <p:nvPr/>
                    </p:nvPicPr>
                    <p:blipFill>
                      <a:blip r:embed="rId5"/>
                      <a:srcRect/>
                      <a:stretch>
                        <a:fillRect/>
                      </a:stretch>
                    </p:blipFill>
                    <p:spPr bwMode="auto">
                      <a:xfrm>
                        <a:off x="2660087" y="1246676"/>
                        <a:ext cx="7508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ectangle 30"/>
          <p:cNvSpPr>
            <a:spLocks noChangeArrowheads="1"/>
          </p:cNvSpPr>
          <p:nvPr/>
        </p:nvSpPr>
        <p:spPr bwMode="auto">
          <a:xfrm>
            <a:off x="6"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cs typeface="Arial" charset="0"/>
            </a:endParaRPr>
          </a:p>
        </p:txBody>
      </p:sp>
      <p:sp>
        <p:nvSpPr>
          <p:cNvPr id="42" name="Rectangle 41"/>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graphicFrame>
        <p:nvGraphicFramePr>
          <p:cNvPr id="2" name="Object 1"/>
          <p:cNvGraphicFramePr>
            <a:graphicFrameLocks noChangeAspect="1"/>
          </p:cNvGraphicFramePr>
          <p:nvPr>
            <p:extLst>
              <p:ext uri="{D42A27DB-BD31-4B8C-83A1-F6EECF244321}">
                <p14:modId xmlns:p14="http://schemas.microsoft.com/office/powerpoint/2010/main" val="2086319009"/>
              </p:ext>
            </p:extLst>
          </p:nvPr>
        </p:nvGraphicFramePr>
        <p:xfrm>
          <a:off x="5708073" y="1967360"/>
          <a:ext cx="1071562" cy="322263"/>
        </p:xfrm>
        <a:graphic>
          <a:graphicData uri="http://schemas.openxmlformats.org/presentationml/2006/ole">
            <mc:AlternateContent xmlns:mc="http://schemas.openxmlformats.org/markup-compatibility/2006">
              <mc:Choice xmlns:v="urn:schemas-microsoft-com:vml" Requires="v">
                <p:oleObj spid="_x0000_s8257" name="Equation" r:id="rId6" imgW="1104840" imgH="330120" progId="Equation.DSMT4">
                  <p:embed/>
                </p:oleObj>
              </mc:Choice>
              <mc:Fallback>
                <p:oleObj name="Equation" r:id="rId6" imgW="1104840" imgH="330120" progId="Equation.DSMT4">
                  <p:embed/>
                  <p:pic>
                    <p:nvPicPr>
                      <p:cNvPr id="0" name=""/>
                      <p:cNvPicPr>
                        <a:picLocks noChangeAspect="1" noChangeArrowheads="1"/>
                      </p:cNvPicPr>
                      <p:nvPr/>
                    </p:nvPicPr>
                    <p:blipFill>
                      <a:blip r:embed="rId7"/>
                      <a:srcRect/>
                      <a:stretch>
                        <a:fillRect/>
                      </a:stretch>
                    </p:blipFill>
                    <p:spPr bwMode="auto">
                      <a:xfrm>
                        <a:off x="5708073" y="1967360"/>
                        <a:ext cx="10715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99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30" y="2952750"/>
            <a:ext cx="4014107" cy="203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2" y="2756965"/>
            <a:ext cx="2169497" cy="222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A picture containing toy, doll&#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39884" y="4209265"/>
            <a:ext cx="1262813" cy="84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9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0" name="Rectangle 9"/>
          <p:cNvSpPr/>
          <p:nvPr/>
        </p:nvSpPr>
        <p:spPr>
          <a:xfrm>
            <a:off x="87464" y="556618"/>
            <a:ext cx="979336" cy="461653"/>
          </a:xfrm>
          <a:prstGeom prst="rect">
            <a:avLst/>
          </a:prstGeom>
        </p:spPr>
        <p:txBody>
          <a:bodyPr wrap="square" lIns="91428" tIns="45714" rIns="91428" bIns="45714">
            <a:spAutoFit/>
          </a:bodyPr>
          <a:lstStyle/>
          <a:p>
            <a:pPr fontAlgn="base">
              <a:spcBef>
                <a:spcPct val="0"/>
              </a:spcBef>
              <a:spcAft>
                <a:spcPct val="0"/>
              </a:spcAft>
            </a:pPr>
            <a:r>
              <a:rPr lang="en-US" sz="2400" b="1" dirty="0" err="1">
                <a:solidFill>
                  <a:srgbClr val="0000CC"/>
                </a:solidFill>
                <a:latin typeface="Times New Roman" pitchFamily="18" charset="0"/>
                <a:cs typeface="Times New Roman" pitchFamily="18" charset="0"/>
              </a:rPr>
              <a:t>Bài</a:t>
            </a:r>
            <a:r>
              <a:rPr lang="en-US" sz="2400" b="1" dirty="0">
                <a:solidFill>
                  <a:srgbClr val="0000CC"/>
                </a:solidFill>
                <a:latin typeface="Times New Roman" pitchFamily="18" charset="0"/>
                <a:cs typeface="Times New Roman" pitchFamily="18" charset="0"/>
              </a:rPr>
              <a:t> 3:</a:t>
            </a:r>
          </a:p>
        </p:txBody>
      </p:sp>
      <p:sp>
        <p:nvSpPr>
          <p:cNvPr id="23" name="Rectangle 30"/>
          <p:cNvSpPr>
            <a:spLocks noChangeArrowheads="1"/>
          </p:cNvSpPr>
          <p:nvPr/>
        </p:nvSpPr>
        <p:spPr bwMode="auto">
          <a:xfrm>
            <a:off x="6"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cs typeface="Arial" charset="0"/>
            </a:endParaRPr>
          </a:p>
        </p:txBody>
      </p:sp>
      <p:sp>
        <p:nvSpPr>
          <p:cNvPr id="42" name="Rectangle 41"/>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210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787396"/>
            <a:ext cx="2057400" cy="222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19125" y="2952798"/>
            <a:ext cx="1638300" cy="461653"/>
          </a:xfrm>
          <a:prstGeom prst="rect">
            <a:avLst/>
          </a:prstGeom>
        </p:spPr>
        <p:txBody>
          <a:bodyPr wrap="square" lIns="91428" tIns="45714" rIns="91428" bIns="45714">
            <a:spAutoFit/>
          </a:bodyPr>
          <a:lstStyle/>
          <a:p>
            <a:pPr fontAlgn="base">
              <a:spcBef>
                <a:spcPct val="0"/>
              </a:spcBef>
              <a:spcAft>
                <a:spcPct val="0"/>
              </a:spcAft>
            </a:pPr>
            <a:r>
              <a:rPr lang="en-US" sz="2400" b="1">
                <a:solidFill>
                  <a:srgbClr val="FF0000"/>
                </a:solidFill>
                <a:latin typeface="Times New Roman" pitchFamily="18" charset="0"/>
                <a:cs typeface="Times New Roman" pitchFamily="18" charset="0"/>
              </a:rPr>
              <a:t>Giải</a:t>
            </a:r>
            <a:r>
              <a:rPr lang="en-US" sz="2400">
                <a:solidFill>
                  <a:srgbClr val="FF0000"/>
                </a:solidFill>
                <a:latin typeface="Times New Roman" pitchFamily="18" charset="0"/>
                <a:cs typeface="Times New Roman" pitchFamily="18" charset="0"/>
              </a:rPr>
              <a:t>                                                                                             </a:t>
            </a:r>
          </a:p>
        </p:txBody>
      </p:sp>
      <p:sp>
        <p:nvSpPr>
          <p:cNvPr id="12" name="Rectangle 11"/>
          <p:cNvSpPr/>
          <p:nvPr/>
        </p:nvSpPr>
        <p:spPr>
          <a:xfrm>
            <a:off x="142875" y="3333798"/>
            <a:ext cx="2590800"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Kẻ                tại                                                                        </a:t>
            </a:r>
          </a:p>
        </p:txBody>
      </p:sp>
      <p:graphicFrame>
        <p:nvGraphicFramePr>
          <p:cNvPr id="3" name="Object 2"/>
          <p:cNvGraphicFramePr>
            <a:graphicFrameLocks noChangeAspect="1"/>
          </p:cNvGraphicFramePr>
          <p:nvPr>
            <p:extLst>
              <p:ext uri="{D42A27DB-BD31-4B8C-83A1-F6EECF244321}">
                <p14:modId xmlns:p14="http://schemas.microsoft.com/office/powerpoint/2010/main" val="707918500"/>
              </p:ext>
            </p:extLst>
          </p:nvPr>
        </p:nvGraphicFramePr>
        <p:xfrm>
          <a:off x="644409" y="3436885"/>
          <a:ext cx="1084263" cy="322262"/>
        </p:xfrm>
        <a:graphic>
          <a:graphicData uri="http://schemas.openxmlformats.org/presentationml/2006/ole">
            <mc:AlternateContent xmlns:mc="http://schemas.openxmlformats.org/markup-compatibility/2006">
              <mc:Choice xmlns:v="urn:schemas-microsoft-com:vml" Requires="v">
                <p:oleObj spid="_x0000_s9666" name="Equation" r:id="rId5" imgW="1117440" imgH="330120" progId="Equation.DSMT4">
                  <p:embed/>
                </p:oleObj>
              </mc:Choice>
              <mc:Fallback>
                <p:oleObj name="Equation" r:id="rId5" imgW="1117440" imgH="330120" progId="Equation.DSMT4">
                  <p:embed/>
                  <p:pic>
                    <p:nvPicPr>
                      <p:cNvPr id="0" name=""/>
                      <p:cNvPicPr>
                        <a:picLocks noChangeAspect="1" noChangeArrowheads="1"/>
                      </p:cNvPicPr>
                      <p:nvPr/>
                    </p:nvPicPr>
                    <p:blipFill>
                      <a:blip r:embed="rId6"/>
                      <a:srcRect/>
                      <a:stretch>
                        <a:fillRect/>
                      </a:stretch>
                    </p:blipFill>
                    <p:spPr bwMode="auto">
                      <a:xfrm>
                        <a:off x="644409" y="3436885"/>
                        <a:ext cx="10842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16380756"/>
              </p:ext>
            </p:extLst>
          </p:nvPr>
        </p:nvGraphicFramePr>
        <p:xfrm>
          <a:off x="2180564" y="3451906"/>
          <a:ext cx="233362" cy="273050"/>
        </p:xfrm>
        <a:graphic>
          <a:graphicData uri="http://schemas.openxmlformats.org/presentationml/2006/ole">
            <mc:AlternateContent xmlns:mc="http://schemas.openxmlformats.org/markup-compatibility/2006">
              <mc:Choice xmlns:v="urn:schemas-microsoft-com:vml" Requires="v">
                <p:oleObj spid="_x0000_s9667" name="Equation" r:id="rId7" imgW="241200" imgH="279360" progId="Equation.DSMT4">
                  <p:embed/>
                </p:oleObj>
              </mc:Choice>
              <mc:Fallback>
                <p:oleObj name="Equation" r:id="rId7" imgW="241200" imgH="279360" progId="Equation.DSMT4">
                  <p:embed/>
                  <p:pic>
                    <p:nvPicPr>
                      <p:cNvPr id="0" name=""/>
                      <p:cNvPicPr>
                        <a:picLocks noChangeAspect="1" noChangeArrowheads="1"/>
                      </p:cNvPicPr>
                      <p:nvPr/>
                    </p:nvPicPr>
                    <p:blipFill>
                      <a:blip r:embed="rId8"/>
                      <a:srcRect/>
                      <a:stretch>
                        <a:fillRect/>
                      </a:stretch>
                    </p:blipFill>
                    <p:spPr bwMode="auto">
                      <a:xfrm>
                        <a:off x="2180564" y="3451906"/>
                        <a:ext cx="2333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62906259"/>
              </p:ext>
            </p:extLst>
          </p:nvPr>
        </p:nvGraphicFramePr>
        <p:xfrm>
          <a:off x="22225" y="3841750"/>
          <a:ext cx="590550" cy="273050"/>
        </p:xfrm>
        <a:graphic>
          <a:graphicData uri="http://schemas.openxmlformats.org/presentationml/2006/ole">
            <mc:AlternateContent xmlns:mc="http://schemas.openxmlformats.org/markup-compatibility/2006">
              <mc:Choice xmlns:v="urn:schemas-microsoft-com:vml" Requires="v">
                <p:oleObj spid="_x0000_s9668" name="Equation" r:id="rId9" imgW="609480" imgH="279360" progId="Equation.DSMT4">
                  <p:embed/>
                </p:oleObj>
              </mc:Choice>
              <mc:Fallback>
                <p:oleObj name="Equation" r:id="rId9" imgW="609480" imgH="279360" progId="Equation.DSMT4">
                  <p:embed/>
                  <p:pic>
                    <p:nvPicPr>
                      <p:cNvPr id="0" name=""/>
                      <p:cNvPicPr>
                        <a:picLocks noChangeAspect="1" noChangeArrowheads="1"/>
                      </p:cNvPicPr>
                      <p:nvPr/>
                    </p:nvPicPr>
                    <p:blipFill>
                      <a:blip r:embed="rId10"/>
                      <a:srcRect/>
                      <a:stretch>
                        <a:fillRect/>
                      </a:stretch>
                    </p:blipFill>
                    <p:spPr bwMode="auto">
                      <a:xfrm>
                        <a:off x="22225" y="3841750"/>
                        <a:ext cx="5905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585667" y="3742149"/>
            <a:ext cx="4464077" cy="830985"/>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là trung điểm của       ( Quan hệ giữa đường kính và dây)                                                                      </a:t>
            </a:r>
          </a:p>
        </p:txBody>
      </p:sp>
      <p:graphicFrame>
        <p:nvGraphicFramePr>
          <p:cNvPr id="6" name="Object 5"/>
          <p:cNvGraphicFramePr>
            <a:graphicFrameLocks noChangeAspect="1"/>
          </p:cNvGraphicFramePr>
          <p:nvPr>
            <p:extLst>
              <p:ext uri="{D42A27DB-BD31-4B8C-83A1-F6EECF244321}">
                <p14:modId xmlns:p14="http://schemas.microsoft.com/office/powerpoint/2010/main" val="2955681908"/>
              </p:ext>
            </p:extLst>
          </p:nvPr>
        </p:nvGraphicFramePr>
        <p:xfrm>
          <a:off x="2897093" y="3830640"/>
          <a:ext cx="419100" cy="260350"/>
        </p:xfrm>
        <a:graphic>
          <a:graphicData uri="http://schemas.openxmlformats.org/presentationml/2006/ole">
            <mc:AlternateContent xmlns:mc="http://schemas.openxmlformats.org/markup-compatibility/2006">
              <mc:Choice xmlns:v="urn:schemas-microsoft-com:vml" Requires="v">
                <p:oleObj spid="_x0000_s9669" name="Equation" r:id="rId11" imgW="431640" imgH="266400" progId="Equation.DSMT4">
                  <p:embed/>
                </p:oleObj>
              </mc:Choice>
              <mc:Fallback>
                <p:oleObj name="Equation" r:id="rId11" imgW="431640" imgH="266400" progId="Equation.DSMT4">
                  <p:embed/>
                  <p:pic>
                    <p:nvPicPr>
                      <p:cNvPr id="0" name=""/>
                      <p:cNvPicPr>
                        <a:picLocks noChangeAspect="1" noChangeArrowheads="1"/>
                      </p:cNvPicPr>
                      <p:nvPr/>
                    </p:nvPicPr>
                    <p:blipFill>
                      <a:blip r:embed="rId12"/>
                      <a:srcRect/>
                      <a:stretch>
                        <a:fillRect/>
                      </a:stretch>
                    </p:blipFill>
                    <p:spPr bwMode="auto">
                      <a:xfrm>
                        <a:off x="2897093" y="3830640"/>
                        <a:ext cx="419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19736784"/>
              </p:ext>
            </p:extLst>
          </p:nvPr>
        </p:nvGraphicFramePr>
        <p:xfrm>
          <a:off x="-11113" y="4465638"/>
          <a:ext cx="4033838" cy="620712"/>
        </p:xfrm>
        <a:graphic>
          <a:graphicData uri="http://schemas.openxmlformats.org/presentationml/2006/ole">
            <mc:AlternateContent xmlns:mc="http://schemas.openxmlformats.org/markup-compatibility/2006">
              <mc:Choice xmlns:v="urn:schemas-microsoft-com:vml" Requires="v">
                <p:oleObj spid="_x0000_s9670" name="Equation" r:id="rId13" imgW="4165560" imgH="634680" progId="Equation.DSMT4">
                  <p:embed/>
                </p:oleObj>
              </mc:Choice>
              <mc:Fallback>
                <p:oleObj name="Equation" r:id="rId13" imgW="4165560" imgH="634680" progId="Equation.DSMT4">
                  <p:embed/>
                  <p:pic>
                    <p:nvPicPr>
                      <p:cNvPr id="0" name=""/>
                      <p:cNvPicPr>
                        <a:picLocks noChangeAspect="1" noChangeArrowheads="1"/>
                      </p:cNvPicPr>
                      <p:nvPr/>
                    </p:nvPicPr>
                    <p:blipFill>
                      <a:blip r:embed="rId14"/>
                      <a:srcRect/>
                      <a:stretch>
                        <a:fillRect/>
                      </a:stretch>
                    </p:blipFill>
                    <p:spPr bwMode="auto">
                      <a:xfrm>
                        <a:off x="-11113" y="4465638"/>
                        <a:ext cx="40338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118493364"/>
              </p:ext>
            </p:extLst>
          </p:nvPr>
        </p:nvGraphicFramePr>
        <p:xfrm>
          <a:off x="5019675" y="891069"/>
          <a:ext cx="838200" cy="271463"/>
        </p:xfrm>
        <a:graphic>
          <a:graphicData uri="http://schemas.openxmlformats.org/presentationml/2006/ole">
            <mc:AlternateContent xmlns:mc="http://schemas.openxmlformats.org/markup-compatibility/2006">
              <mc:Choice xmlns:v="urn:schemas-microsoft-com:vml" Requires="v">
                <p:oleObj spid="_x0000_s9671" name="Equation" r:id="rId15" imgW="863280" imgH="279360" progId="Equation.DSMT4">
                  <p:embed/>
                </p:oleObj>
              </mc:Choice>
              <mc:Fallback>
                <p:oleObj name="Equation" r:id="rId15" imgW="863280" imgH="279360" progId="Equation.DSMT4">
                  <p:embed/>
                  <p:pic>
                    <p:nvPicPr>
                      <p:cNvPr id="0" name=""/>
                      <p:cNvPicPr>
                        <a:picLocks noChangeAspect="1" noChangeArrowheads="1"/>
                      </p:cNvPicPr>
                      <p:nvPr/>
                    </p:nvPicPr>
                    <p:blipFill>
                      <a:blip r:embed="rId16"/>
                      <a:srcRect/>
                      <a:stretch>
                        <a:fillRect/>
                      </a:stretch>
                    </p:blipFill>
                    <p:spPr bwMode="auto">
                      <a:xfrm>
                        <a:off x="5019675" y="891069"/>
                        <a:ext cx="838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268572734"/>
              </p:ext>
            </p:extLst>
          </p:nvPr>
        </p:nvGraphicFramePr>
        <p:xfrm>
          <a:off x="7164131" y="883774"/>
          <a:ext cx="234950" cy="273050"/>
        </p:xfrm>
        <a:graphic>
          <a:graphicData uri="http://schemas.openxmlformats.org/presentationml/2006/ole">
            <mc:AlternateContent xmlns:mc="http://schemas.openxmlformats.org/markup-compatibility/2006">
              <mc:Choice xmlns:v="urn:schemas-microsoft-com:vml" Requires="v">
                <p:oleObj spid="_x0000_s9672" name="Equation" r:id="rId17" imgW="241200" imgH="279360" progId="Equation.DSMT4">
                  <p:embed/>
                </p:oleObj>
              </mc:Choice>
              <mc:Fallback>
                <p:oleObj name="Equation" r:id="rId17" imgW="241200" imgH="279360" progId="Equation.DSMT4">
                  <p:embed/>
                  <p:pic>
                    <p:nvPicPr>
                      <p:cNvPr id="0" name=""/>
                      <p:cNvPicPr>
                        <a:picLocks noChangeAspect="1" noChangeArrowheads="1"/>
                      </p:cNvPicPr>
                      <p:nvPr/>
                    </p:nvPicPr>
                    <p:blipFill>
                      <a:blip r:embed="rId18"/>
                      <a:srcRect/>
                      <a:stretch>
                        <a:fillRect/>
                      </a:stretch>
                    </p:blipFill>
                    <p:spPr bwMode="auto">
                      <a:xfrm>
                        <a:off x="7164131" y="883774"/>
                        <a:ext cx="2349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53787336"/>
              </p:ext>
            </p:extLst>
          </p:nvPr>
        </p:nvGraphicFramePr>
        <p:xfrm>
          <a:off x="4827588" y="1357747"/>
          <a:ext cx="2266950" cy="395288"/>
        </p:xfrm>
        <a:graphic>
          <a:graphicData uri="http://schemas.openxmlformats.org/presentationml/2006/ole">
            <mc:AlternateContent xmlns:mc="http://schemas.openxmlformats.org/markup-compatibility/2006">
              <mc:Choice xmlns:v="urn:schemas-microsoft-com:vml" Requires="v">
                <p:oleObj spid="_x0000_s9673" name="Equation" r:id="rId19" imgW="2336760" imgH="406080" progId="Equation.DSMT4">
                  <p:embed/>
                </p:oleObj>
              </mc:Choice>
              <mc:Fallback>
                <p:oleObj name="Equation" r:id="rId19" imgW="2336760" imgH="406080" progId="Equation.DSMT4">
                  <p:embed/>
                  <p:pic>
                    <p:nvPicPr>
                      <p:cNvPr id="0" name=""/>
                      <p:cNvPicPr>
                        <a:picLocks noChangeAspect="1" noChangeArrowheads="1"/>
                      </p:cNvPicPr>
                      <p:nvPr/>
                    </p:nvPicPr>
                    <p:blipFill>
                      <a:blip r:embed="rId20"/>
                      <a:srcRect/>
                      <a:stretch>
                        <a:fillRect/>
                      </a:stretch>
                    </p:blipFill>
                    <p:spPr bwMode="auto">
                      <a:xfrm>
                        <a:off x="4827588" y="1357747"/>
                        <a:ext cx="22669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31"/>
          <p:cNvSpPr/>
          <p:nvPr/>
        </p:nvSpPr>
        <p:spPr>
          <a:xfrm>
            <a:off x="6960947" y="1327905"/>
            <a:ext cx="2364986"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 Định lí Pytago)                                                                                                         </a:t>
            </a:r>
          </a:p>
        </p:txBody>
      </p:sp>
      <p:graphicFrame>
        <p:nvGraphicFramePr>
          <p:cNvPr id="33" name="Object 32"/>
          <p:cNvGraphicFramePr>
            <a:graphicFrameLocks noChangeAspect="1"/>
          </p:cNvGraphicFramePr>
          <p:nvPr>
            <p:extLst>
              <p:ext uri="{D42A27DB-BD31-4B8C-83A1-F6EECF244321}">
                <p14:modId xmlns:p14="http://schemas.microsoft.com/office/powerpoint/2010/main" val="1548967880"/>
              </p:ext>
            </p:extLst>
          </p:nvPr>
        </p:nvGraphicFramePr>
        <p:xfrm>
          <a:off x="4889500" y="1789558"/>
          <a:ext cx="2609850" cy="395287"/>
        </p:xfrm>
        <a:graphic>
          <a:graphicData uri="http://schemas.openxmlformats.org/presentationml/2006/ole">
            <mc:AlternateContent xmlns:mc="http://schemas.openxmlformats.org/markup-compatibility/2006">
              <mc:Choice xmlns:v="urn:schemas-microsoft-com:vml" Requires="v">
                <p:oleObj spid="_x0000_s9674" name="Equation" r:id="rId21" imgW="2692080" imgH="406080" progId="Equation.DSMT4">
                  <p:embed/>
                </p:oleObj>
              </mc:Choice>
              <mc:Fallback>
                <p:oleObj name="Equation" r:id="rId21" imgW="2692080" imgH="406080" progId="Equation.DSMT4">
                  <p:embed/>
                  <p:pic>
                    <p:nvPicPr>
                      <p:cNvPr id="0" name=""/>
                      <p:cNvPicPr>
                        <a:picLocks noChangeAspect="1" noChangeArrowheads="1"/>
                      </p:cNvPicPr>
                      <p:nvPr/>
                    </p:nvPicPr>
                    <p:blipFill>
                      <a:blip r:embed="rId22"/>
                      <a:srcRect/>
                      <a:stretch>
                        <a:fillRect/>
                      </a:stretch>
                    </p:blipFill>
                    <p:spPr bwMode="auto">
                      <a:xfrm>
                        <a:off x="4889500" y="1789558"/>
                        <a:ext cx="26098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30658194"/>
              </p:ext>
            </p:extLst>
          </p:nvPr>
        </p:nvGraphicFramePr>
        <p:xfrm>
          <a:off x="5233996" y="2272147"/>
          <a:ext cx="2538413" cy="395288"/>
        </p:xfrm>
        <a:graphic>
          <a:graphicData uri="http://schemas.openxmlformats.org/presentationml/2006/ole">
            <mc:AlternateContent xmlns:mc="http://schemas.openxmlformats.org/markup-compatibility/2006">
              <mc:Choice xmlns:v="urn:schemas-microsoft-com:vml" Requires="v">
                <p:oleObj spid="_x0000_s9675" name="Equation" r:id="rId23" imgW="2616120" imgH="406080" progId="Equation.DSMT4">
                  <p:embed/>
                </p:oleObj>
              </mc:Choice>
              <mc:Fallback>
                <p:oleObj name="Equation" r:id="rId23" imgW="2616120" imgH="406080" progId="Equation.DSMT4">
                  <p:embed/>
                  <p:pic>
                    <p:nvPicPr>
                      <p:cNvPr id="0" name=""/>
                      <p:cNvPicPr>
                        <a:picLocks noChangeAspect="1" noChangeArrowheads="1"/>
                      </p:cNvPicPr>
                      <p:nvPr/>
                    </p:nvPicPr>
                    <p:blipFill>
                      <a:blip r:embed="rId24"/>
                      <a:srcRect/>
                      <a:stretch>
                        <a:fillRect/>
                      </a:stretch>
                    </p:blipFill>
                    <p:spPr bwMode="auto">
                      <a:xfrm>
                        <a:off x="5233996" y="2272147"/>
                        <a:ext cx="25384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21024672"/>
              </p:ext>
            </p:extLst>
          </p:nvPr>
        </p:nvGraphicFramePr>
        <p:xfrm>
          <a:off x="4953019" y="2791259"/>
          <a:ext cx="2646363" cy="333375"/>
        </p:xfrm>
        <a:graphic>
          <a:graphicData uri="http://schemas.openxmlformats.org/presentationml/2006/ole">
            <mc:AlternateContent xmlns:mc="http://schemas.openxmlformats.org/markup-compatibility/2006">
              <mc:Choice xmlns:v="urn:schemas-microsoft-com:vml" Requires="v">
                <p:oleObj spid="_x0000_s9676" name="Equation" r:id="rId25" imgW="2730240" imgH="342720" progId="Equation.DSMT4">
                  <p:embed/>
                </p:oleObj>
              </mc:Choice>
              <mc:Fallback>
                <p:oleObj name="Equation" r:id="rId25" imgW="2730240" imgH="342720" progId="Equation.DSMT4">
                  <p:embed/>
                  <p:pic>
                    <p:nvPicPr>
                      <p:cNvPr id="0" name=""/>
                      <p:cNvPicPr>
                        <a:picLocks noChangeAspect="1" noChangeArrowheads="1"/>
                      </p:cNvPicPr>
                      <p:nvPr/>
                    </p:nvPicPr>
                    <p:blipFill>
                      <a:blip r:embed="rId26"/>
                      <a:srcRect/>
                      <a:stretch>
                        <a:fillRect/>
                      </a:stretch>
                    </p:blipFill>
                    <p:spPr bwMode="auto">
                      <a:xfrm>
                        <a:off x="4953019" y="2791259"/>
                        <a:ext cx="26463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Rectangle 35"/>
          <p:cNvSpPr/>
          <p:nvPr/>
        </p:nvSpPr>
        <p:spPr>
          <a:xfrm>
            <a:off x="4724419" y="3245726"/>
            <a:ext cx="3458543"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Ta có                                                                                                           </a:t>
            </a:r>
          </a:p>
        </p:txBody>
      </p:sp>
      <p:graphicFrame>
        <p:nvGraphicFramePr>
          <p:cNvPr id="37" name="Object 36"/>
          <p:cNvGraphicFramePr>
            <a:graphicFrameLocks noChangeAspect="1"/>
          </p:cNvGraphicFramePr>
          <p:nvPr>
            <p:extLst>
              <p:ext uri="{D42A27DB-BD31-4B8C-83A1-F6EECF244321}">
                <p14:modId xmlns:p14="http://schemas.microsoft.com/office/powerpoint/2010/main" val="2644169562"/>
              </p:ext>
            </p:extLst>
          </p:nvPr>
        </p:nvGraphicFramePr>
        <p:xfrm>
          <a:off x="5567859" y="3362851"/>
          <a:ext cx="1787525" cy="320675"/>
        </p:xfrm>
        <a:graphic>
          <a:graphicData uri="http://schemas.openxmlformats.org/presentationml/2006/ole">
            <mc:AlternateContent xmlns:mc="http://schemas.openxmlformats.org/markup-compatibility/2006">
              <mc:Choice xmlns:v="urn:schemas-microsoft-com:vml" Requires="v">
                <p:oleObj spid="_x0000_s9677" name="Equation" r:id="rId27" imgW="1841400" imgH="330120" progId="Equation.DSMT4">
                  <p:embed/>
                </p:oleObj>
              </mc:Choice>
              <mc:Fallback>
                <p:oleObj name="Equation" r:id="rId27" imgW="1841400" imgH="330120" progId="Equation.DSMT4">
                  <p:embed/>
                  <p:pic>
                    <p:nvPicPr>
                      <p:cNvPr id="0" name=""/>
                      <p:cNvPicPr>
                        <a:picLocks noChangeAspect="1" noChangeArrowheads="1"/>
                      </p:cNvPicPr>
                      <p:nvPr/>
                    </p:nvPicPr>
                    <p:blipFill>
                      <a:blip r:embed="rId28"/>
                      <a:srcRect/>
                      <a:stretch>
                        <a:fillRect/>
                      </a:stretch>
                    </p:blipFill>
                    <p:spPr bwMode="auto">
                      <a:xfrm>
                        <a:off x="5567859" y="3362851"/>
                        <a:ext cx="1787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8" name="Straight Connector 37"/>
          <p:cNvCxnSpPr/>
          <p:nvPr/>
        </p:nvCxnSpPr>
        <p:spPr>
          <a:xfrm>
            <a:off x="4572000" y="631252"/>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859029" y="769087"/>
            <a:ext cx="2375722"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vuông tại     có:                                                                                                           </a:t>
            </a:r>
          </a:p>
        </p:txBody>
      </p:sp>
      <p:graphicFrame>
        <p:nvGraphicFramePr>
          <p:cNvPr id="2" name="Object 1"/>
          <p:cNvGraphicFramePr>
            <a:graphicFrameLocks noChangeAspect="1"/>
          </p:cNvGraphicFramePr>
          <p:nvPr>
            <p:extLst>
              <p:ext uri="{D42A27DB-BD31-4B8C-83A1-F6EECF244321}">
                <p14:modId xmlns:p14="http://schemas.microsoft.com/office/powerpoint/2010/main" val="1492401514"/>
              </p:ext>
            </p:extLst>
          </p:nvPr>
        </p:nvGraphicFramePr>
        <p:xfrm>
          <a:off x="5121290" y="3777097"/>
          <a:ext cx="3349625" cy="333375"/>
        </p:xfrm>
        <a:graphic>
          <a:graphicData uri="http://schemas.openxmlformats.org/presentationml/2006/ole">
            <mc:AlternateContent xmlns:mc="http://schemas.openxmlformats.org/markup-compatibility/2006">
              <mc:Choice xmlns:v="urn:schemas-microsoft-com:vml" Requires="v">
                <p:oleObj spid="_x0000_s9678" name="Equation" r:id="rId29" imgW="3454200" imgH="342720" progId="Equation.DSMT4">
                  <p:embed/>
                </p:oleObj>
              </mc:Choice>
              <mc:Fallback>
                <p:oleObj name="Equation" r:id="rId29" imgW="3454200" imgH="342720" progId="Equation.DSMT4">
                  <p:embed/>
                  <p:pic>
                    <p:nvPicPr>
                      <p:cNvPr id="0" name=""/>
                      <p:cNvPicPr>
                        <a:picLocks noChangeAspect="1" noChangeArrowheads="1"/>
                      </p:cNvPicPr>
                      <p:nvPr/>
                    </p:nvPicPr>
                    <p:blipFill>
                      <a:blip r:embed="rId30"/>
                      <a:srcRect/>
                      <a:stretch>
                        <a:fillRect/>
                      </a:stretch>
                    </p:blipFill>
                    <p:spPr bwMode="auto">
                      <a:xfrm>
                        <a:off x="5121290" y="3777097"/>
                        <a:ext cx="3349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4572000" y="4081944"/>
            <a:ext cx="4572000" cy="830997"/>
          </a:xfrm>
          <a:prstGeom prst="rect">
            <a:avLst/>
          </a:prstGeom>
        </p:spPr>
        <p:txBody>
          <a:bodyPr>
            <a:spAutoFit/>
          </a:bodyPr>
          <a:lstStyle/>
          <a:p>
            <a:pPr fontAlgn="base">
              <a:spcBef>
                <a:spcPct val="0"/>
              </a:spcBef>
              <a:spcAft>
                <a:spcPct val="0"/>
              </a:spcAft>
            </a:pPr>
            <a:r>
              <a:rPr lang="en-US" sz="2400">
                <a:solidFill>
                  <a:srgbClr val="0000CC"/>
                </a:solidFill>
                <a:latin typeface="Times New Roman" pitchFamily="18" charset="0"/>
                <a:cs typeface="Times New Roman" pitchFamily="18" charset="0"/>
              </a:rPr>
              <a:t>Độ sâu nhất của đường hầm so với bề mặt Trái Đất là </a:t>
            </a:r>
            <a:endParaRPr lang="en-US" sz="2400">
              <a:solidFill>
                <a:srgbClr val="0000CC"/>
              </a:solidFill>
              <a:cs typeface="Arial"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19842797"/>
              </p:ext>
            </p:extLst>
          </p:nvPr>
        </p:nvGraphicFramePr>
        <p:xfrm>
          <a:off x="6954348" y="4549571"/>
          <a:ext cx="1157288" cy="333375"/>
        </p:xfrm>
        <a:graphic>
          <a:graphicData uri="http://schemas.openxmlformats.org/presentationml/2006/ole">
            <mc:AlternateContent xmlns:mc="http://schemas.openxmlformats.org/markup-compatibility/2006">
              <mc:Choice xmlns:v="urn:schemas-microsoft-com:vml" Requires="v">
                <p:oleObj spid="_x0000_s9679" name="Equation" r:id="rId31" imgW="1193760" imgH="342720" progId="Equation.DSMT4">
                  <p:embed/>
                </p:oleObj>
              </mc:Choice>
              <mc:Fallback>
                <p:oleObj name="Equation" r:id="rId31" imgW="1193760" imgH="342720" progId="Equation.DSMT4">
                  <p:embed/>
                  <p:pic>
                    <p:nvPicPr>
                      <p:cNvPr id="0" name=""/>
                      <p:cNvPicPr>
                        <a:picLocks noChangeAspect="1" noChangeArrowheads="1"/>
                      </p:cNvPicPr>
                      <p:nvPr/>
                    </p:nvPicPr>
                    <p:blipFill>
                      <a:blip r:embed="rId32"/>
                      <a:srcRect/>
                      <a:stretch>
                        <a:fillRect/>
                      </a:stretch>
                    </p:blipFill>
                    <p:spPr bwMode="auto">
                      <a:xfrm>
                        <a:off x="6954348" y="4549571"/>
                        <a:ext cx="11572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5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barn(inVertical)">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00"/>
                                        <p:tgtEl>
                                          <p:spTgt spid="8"/>
                                        </p:tgtEl>
                                      </p:cBhvr>
                                    </p:animEffect>
                                  </p:childTnLst>
                                </p:cTn>
                              </p:par>
                              <p:par>
                                <p:cTn id="87" presetID="22" presetClass="entr" presetSubtype="4"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down)">
                                      <p:cBhvr>
                                        <p:cTn id="8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32" grpId="0"/>
      <p:bldP spid="36" grpId="0"/>
      <p:bldP spid="3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66800" y="971617"/>
            <a:ext cx="7797282" cy="138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HOẠT ĐỘNG 4 : </a:t>
            </a:r>
          </a:p>
          <a:p>
            <a:pPr algn="ctr" eaLnBrk="1" fontAlgn="base" hangingPunct="1">
              <a:spcBef>
                <a:spcPct val="0"/>
              </a:spcBef>
              <a:spcAft>
                <a:spcPct val="0"/>
              </a:spcAft>
            </a:pPr>
            <a:r>
              <a:rPr lang="en-US" sz="2800" b="1" dirty="0">
                <a:solidFill>
                  <a:srgbClr val="FF0000"/>
                </a:solidFill>
                <a:latin typeface="Times New Roman" pitchFamily="18" charset="0"/>
                <a:cs typeface="Times New Roman" pitchFamily="18" charset="0"/>
              </a:rPr>
              <a:t>VẬN DỤNG – LIÊN HỆ THỰC TẾ</a:t>
            </a:r>
          </a:p>
          <a:p>
            <a:pPr eaLnBrk="1" fontAlgn="base" hangingPunct="1">
              <a:spcBef>
                <a:spcPct val="0"/>
              </a:spcBef>
              <a:spcAft>
                <a:spcPct val="0"/>
              </a:spcAft>
            </a:pPr>
            <a:r>
              <a:rPr lang="en-US" sz="2800" b="1" dirty="0">
                <a:solidFill>
                  <a:srgbClr val="00FFFF"/>
                </a:solidFill>
                <a:latin typeface="Times New Roman" pitchFamily="18" charset="0"/>
                <a:cs typeface="Times New Roman" pitchFamily="18" charset="0"/>
              </a:rPr>
              <a:t>                               </a:t>
            </a:r>
            <a:r>
              <a:rPr lang="en-US" sz="2800" b="1" dirty="0">
                <a:solidFill>
                  <a:srgbClr val="0156FF"/>
                </a:solidFill>
                <a:latin typeface="Times New Roman" pitchFamily="18" charset="0"/>
                <a:cs typeface="Times New Roman" pitchFamily="18" charset="0"/>
              </a:rPr>
              <a:t>*********</a:t>
            </a:r>
          </a:p>
        </p:txBody>
      </p:sp>
      <p:pic>
        <p:nvPicPr>
          <p:cNvPr id="3" name="Picture 21"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7278">
            <a:off x="42605" y="2547851"/>
            <a:ext cx="1970407" cy="236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01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844" b="100000" l="9786" r="89602"/>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64302" y="1461929"/>
            <a:ext cx="1020848" cy="2219643"/>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flipH="1">
            <a:off x="3196029" y="82511"/>
            <a:ext cx="2202288" cy="643231"/>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4436" y="2487506"/>
            <a:ext cx="1591329" cy="1193497"/>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7206" y="2487506"/>
            <a:ext cx="1562864" cy="1193497"/>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1998" y="1463381"/>
            <a:ext cx="1018120" cy="2217612"/>
          </a:xfrm>
          <a:prstGeom prst="rect">
            <a:avLst/>
          </a:prstGeom>
        </p:spPr>
      </p:pic>
      <p:sp>
        <p:nvSpPr>
          <p:cNvPr id="19" name="Oval 18"/>
          <p:cNvSpPr/>
          <p:nvPr/>
        </p:nvSpPr>
        <p:spPr>
          <a:xfrm>
            <a:off x="3707606" y="557222"/>
            <a:ext cx="95250" cy="34289"/>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40956" y="557222"/>
            <a:ext cx="95250" cy="34289"/>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3325" y="1912887"/>
            <a:ext cx="2097206" cy="2670280"/>
          </a:xfrm>
          <a:prstGeom prst="rect">
            <a:avLst/>
          </a:prstGeom>
        </p:spPr>
      </p:pic>
      <p:pic>
        <p:nvPicPr>
          <p:cNvPr id="9" name="Picture 2" descr="Káº¿t quáº£ hÃ¬nh áº£nh cho frame cartoon light bulb"/>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5889" y1="9231" x2="4222" y2="89038"/>
                        <a14:foregroundMark x1="7333" y1="7885" x2="93778" y2="7500"/>
                        <a14:foregroundMark x1="94778" y1="10000" x2="94667" y2="83077"/>
                        <a14:foregroundMark x1="92222" y1="89615" x2="6111" y2="90192"/>
                        <a14:foregroundMark x1="6333" y1="33077" x2="76778" y2="93462"/>
                        <a14:foregroundMark x1="95889" y1="80000" x2="90556" y2="94615"/>
                        <a14:foregroundMark x1="93889" y1="27500" x2="88778" y2="48462"/>
                        <a14:foregroundMark x1="92556" y1="15769" x2="92222" y2="86538"/>
                        <a14:foregroundMark x1="8889" y1="85769" x2="89667" y2="84615"/>
                        <a14:foregroundMark x1="7333" y1="17308" x2="7667" y2="80577"/>
                        <a14:foregroundMark x1="96111" y1="9423" x2="96889" y2="22500"/>
                        <a14:foregroundMark x1="96778" y1="85192" x2="93444" y2="92885"/>
                        <a14:foregroundMark x1="15333" y1="14423" x2="85778" y2="14615"/>
                      </a14:backgroundRemoval>
                    </a14:imgEffect>
                  </a14:imgLayer>
                </a14:imgProps>
              </a:ext>
              <a:ext uri="{28A0092B-C50C-407E-A947-70E740481C1C}">
                <a14:useLocalDpi xmlns:a14="http://schemas.microsoft.com/office/drawing/2010/main" val="0"/>
              </a:ext>
            </a:extLst>
          </a:blip>
          <a:srcRect/>
          <a:stretch>
            <a:fillRect/>
          </a:stretch>
        </p:blipFill>
        <p:spPr bwMode="auto">
          <a:xfrm>
            <a:off x="1311276" y="2"/>
            <a:ext cx="6744154" cy="237311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807902" y="453085"/>
            <a:ext cx="5750933" cy="1754326"/>
          </a:xfrm>
          <a:prstGeom prst="rect">
            <a:avLst/>
          </a:prstGeom>
          <a:noFill/>
        </p:spPr>
        <p:txBody>
          <a:bodyPr wrap="none" rtlCol="0">
            <a:spAutoFit/>
          </a:bodyPr>
          <a:lstStyle/>
          <a:p>
            <a:pPr algn="ctr"/>
            <a:r>
              <a:rPr lang="en-US" sz="5400" b="1">
                <a:solidFill>
                  <a:srgbClr val="0000FF"/>
                </a:solidFill>
                <a:latin typeface="Times New Roman" panose="02020603050405020304" pitchFamily="18" charset="0"/>
                <a:cs typeface="Times New Roman" panose="02020603050405020304" pitchFamily="18" charset="0"/>
              </a:rPr>
              <a:t>TẮT ĐỒ ĐIỆN </a:t>
            </a:r>
          </a:p>
          <a:p>
            <a:pPr algn="ctr"/>
            <a:r>
              <a:rPr lang="en-US" sz="5400" b="1">
                <a:solidFill>
                  <a:srgbClr val="0000FF"/>
                </a:solidFill>
                <a:latin typeface="Times New Roman" panose="02020603050405020304" pitchFamily="18" charset="0"/>
                <a:cs typeface="Times New Roman" panose="02020603050405020304" pitchFamily="18" charset="0"/>
              </a:rPr>
              <a:t>BẬT TƯƠNG LAI</a:t>
            </a:r>
            <a:endParaRPr lang="en-US" sz="5400" b="1" dirty="0">
              <a:solidFill>
                <a:srgbClr val="0000FF"/>
              </a:solidFill>
              <a:latin typeface="Times New Roman" panose="02020603050405020304" pitchFamily="18" charset="0"/>
              <a:cs typeface="Times New Roman" panose="02020603050405020304" pitchFamily="18" charset="0"/>
            </a:endParaRPr>
          </a:p>
        </p:txBody>
      </p:sp>
      <p:pic>
        <p:nvPicPr>
          <p:cNvPr id="34" name="Picture 11" descr="C:\Users\ADMIN\Desktop\Tai nguyen thiet ke tro choi\Angry birds epic birds\1505573783630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54972" y="2352147"/>
            <a:ext cx="1069648" cy="439225"/>
          </a:xfrm>
          <a:prstGeom prst="rect">
            <a:avLst/>
          </a:prstGeom>
          <a:noFill/>
          <a:extLst>
            <a:ext uri="{909E8E84-426E-40DD-AFC4-6F175D3DCCD1}">
              <a14:hiddenFill xmlns:a14="http://schemas.microsoft.com/office/drawing/2010/main">
                <a:solidFill>
                  <a:srgbClr val="FFFFFF"/>
                </a:solidFill>
              </a14:hiddenFill>
            </a:ext>
          </a:extLst>
        </p:spPr>
      </p:pic>
      <p:pic>
        <p:nvPicPr>
          <p:cNvPr id="2" name="Tiet kiem di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457386" y="3907934"/>
            <a:ext cx="609600" cy="457200"/>
          </a:xfrm>
          <a:prstGeom prst="rect">
            <a:avLst/>
          </a:prstGeom>
        </p:spPr>
      </p:pic>
    </p:spTree>
    <p:extLst>
      <p:ext uri="{BB962C8B-B14F-4D97-AF65-F5344CB8AC3E}">
        <p14:creationId xmlns:p14="http://schemas.microsoft.com/office/powerpoint/2010/main" val="1057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1000"/>
                                        <p:tgtEl>
                                          <p:spTgt spid="30"/>
                                        </p:tgtEl>
                                      </p:cBhvr>
                                    </p:animEffect>
                                    <p:anim calcmode="lin" valueType="num">
                                      <p:cBhvr>
                                        <p:cTn id="10" dur="1000" fill="hold"/>
                                        <p:tgtEl>
                                          <p:spTgt spid="30"/>
                                        </p:tgtEl>
                                        <p:attrNameLst>
                                          <p:attrName>ppt_x</p:attrName>
                                        </p:attrNameLst>
                                      </p:cBhvr>
                                      <p:tavLst>
                                        <p:tav tm="0">
                                          <p:val>
                                            <p:strVal val="#ppt_x"/>
                                          </p:val>
                                        </p:tav>
                                        <p:tav tm="100000">
                                          <p:val>
                                            <p:strVal val="#ppt_x"/>
                                          </p:val>
                                        </p:tav>
                                      </p:tavLst>
                                    </p:anim>
                                    <p:anim calcmode="lin" valueType="num">
                                      <p:cBhvr>
                                        <p:cTn id="11" dur="1000" fill="hold"/>
                                        <p:tgtEl>
                                          <p:spTgt spid="30"/>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1212" numSld="8">
                <p:cTn id="21" repeatCount="indefinite" fill="hold" display="0">
                  <p:stCondLst>
                    <p:cond delay="indefinite"/>
                  </p:stCondLst>
                  <p:endCondLst>
                    <p:cond evt="onStopAudio" delay="0">
                      <p:tgtEl>
                        <p:sldTgt/>
                      </p:tgtEl>
                    </p:cond>
                  </p:endCondLst>
                </p:cTn>
                <p:tgtEl>
                  <p:spTgt spid="2"/>
                </p:tgtEl>
              </p:cMediaNode>
            </p:audio>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6087" l="0" r="100000"/>
                    </a14:imgEffect>
                  </a14:imgLayer>
                </a14:imgProps>
              </a:ext>
              <a:ext uri="{28A0092B-C50C-407E-A947-70E740481C1C}">
                <a14:useLocalDpi xmlns:a14="http://schemas.microsoft.com/office/drawing/2010/main" val="0"/>
              </a:ext>
            </a:extLst>
          </a:blip>
          <a:stretch>
            <a:fillRect/>
          </a:stretch>
        </p:blipFill>
        <p:spPr>
          <a:xfrm rot="10800000" flipV="1">
            <a:off x="7431304" y="4446446"/>
            <a:ext cx="1612771" cy="618229"/>
          </a:xfrm>
          <a:prstGeom prst="rect">
            <a:avLst/>
          </a:prstGeom>
        </p:spPr>
      </p:pic>
      <p:pic>
        <p:nvPicPr>
          <p:cNvPr id="8" name="Picture 2" descr="Káº¿t quáº£ hÃ¬nh áº£nh cho frame cartoon light bulb"/>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5889" y1="9231" x2="4222" y2="89038"/>
                        <a14:foregroundMark x1="7333" y1="7885" x2="93778" y2="7500"/>
                        <a14:foregroundMark x1="94778" y1="10000" x2="94667" y2="83077"/>
                        <a14:foregroundMark x1="92222" y1="89615" x2="6111" y2="90192"/>
                        <a14:foregroundMark x1="6333" y1="33077" x2="76778" y2="93462"/>
                        <a14:foregroundMark x1="95889" y1="80000" x2="90556" y2="94615"/>
                        <a14:foregroundMark x1="93889" y1="27500" x2="88778" y2="48462"/>
                        <a14:foregroundMark x1="92556" y1="15769" x2="92222" y2="86538"/>
                        <a14:foregroundMark x1="8889" y1="85769" x2="89667" y2="84615"/>
                        <a14:foregroundMark x1="7333" y1="17308" x2="7667" y2="80577"/>
                        <a14:foregroundMark x1="96111" y1="9423" x2="96889" y2="22500"/>
                        <a14:foregroundMark x1="96778" y1="85192" x2="93444" y2="92885"/>
                        <a14:foregroundMark x1="15333" y1="14423" x2="85778" y2="14615"/>
                      </a14:backgroundRemoval>
                    </a14:imgEffect>
                  </a14:imgLayer>
                </a14:imgProps>
              </a:ext>
              <a:ext uri="{28A0092B-C50C-407E-A947-70E740481C1C}">
                <a14:useLocalDpi xmlns:a14="http://schemas.microsoft.com/office/drawing/2010/main" val="0"/>
              </a:ext>
            </a:extLst>
          </a:blip>
          <a:srcRect/>
          <a:stretch>
            <a:fillRect/>
          </a:stretch>
        </p:blipFill>
        <p:spPr bwMode="auto">
          <a:xfrm>
            <a:off x="387123" y="775898"/>
            <a:ext cx="8369754" cy="3591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7619" y="1284350"/>
            <a:ext cx="6923313" cy="2862322"/>
          </a:xfrm>
          <a:prstGeom prst="rect">
            <a:avLst/>
          </a:prstGeom>
          <a:noFill/>
        </p:spPr>
        <p:txBody>
          <a:bodyPr wrap="square" rtlCol="0">
            <a:spAutoFit/>
          </a:bodyPr>
          <a:lstStyle/>
          <a:p>
            <a:pPr algn="ctr"/>
            <a:r>
              <a:rPr lang="en-US" sz="3600">
                <a:solidFill>
                  <a:srgbClr val="0000FF"/>
                </a:solidFill>
              </a:rPr>
              <a:t>Ai đó đã ra khỏi phòng nhưng lại quên tắt các đồ điện.</a:t>
            </a:r>
          </a:p>
          <a:p>
            <a:pPr algn="ctr"/>
            <a:r>
              <a:rPr lang="en-US" sz="3600">
                <a:solidFill>
                  <a:srgbClr val="0000FF"/>
                </a:solidFill>
              </a:rPr>
              <a:t>Em hãy giúp </a:t>
            </a:r>
            <a:r>
              <a:rPr lang="en-US" sz="3600">
                <a:solidFill>
                  <a:srgbClr val="FF0000"/>
                </a:solidFill>
              </a:rPr>
              <a:t>tắt các đồ điện </a:t>
            </a:r>
          </a:p>
          <a:p>
            <a:pPr algn="ctr"/>
            <a:r>
              <a:rPr lang="en-US" sz="3600">
                <a:solidFill>
                  <a:srgbClr val="0000FF"/>
                </a:solidFill>
              </a:rPr>
              <a:t>bằng cách trả lời nhanh và chính xác </a:t>
            </a:r>
          </a:p>
          <a:p>
            <a:pPr algn="ctr"/>
            <a:r>
              <a:rPr lang="en-US" sz="3600">
                <a:solidFill>
                  <a:srgbClr val="0000FF"/>
                </a:solidFill>
              </a:rPr>
              <a:t>các câu hỏi.</a:t>
            </a:r>
            <a:endParaRPr lang="en-US" sz="3600" dirty="0">
              <a:solidFill>
                <a:srgbClr val="0000FF"/>
              </a:solidFill>
            </a:endParaRPr>
          </a:p>
        </p:txBody>
      </p:sp>
    </p:spTree>
    <p:extLst>
      <p:ext uri="{BB962C8B-B14F-4D97-AF65-F5344CB8AC3E}">
        <p14:creationId xmlns:p14="http://schemas.microsoft.com/office/powerpoint/2010/main" val="37828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backgroundRemoval t="844" b="100000" l="9786" r="89602"/>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64302" y="1461929"/>
            <a:ext cx="1020848" cy="2219643"/>
          </a:xfrm>
          <a:prstGeom prst="rect">
            <a:avLst/>
          </a:prstGeom>
        </p:spPr>
      </p:pic>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tretch>
            <a:fillRect/>
          </a:stretch>
        </p:blipFill>
        <p:spPr>
          <a:xfrm flipH="1">
            <a:off x="3196029" y="82511"/>
            <a:ext cx="2202288" cy="643231"/>
          </a:xfrm>
          <a:prstGeom prst="rect">
            <a:avLst/>
          </a:prstGeom>
        </p:spPr>
      </p:pic>
      <p:pic>
        <p:nvPicPr>
          <p:cNvPr id="1026" name="Picture 2" descr="Káº¿t quáº£ hÃ¬nh áº£nh cho gif cartoon"/>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9398" y="2179953"/>
            <a:ext cx="869181" cy="1134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450" y="1900247"/>
            <a:ext cx="2097912" cy="2671763"/>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4436" y="2487506"/>
            <a:ext cx="1591329" cy="1193497"/>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27206" y="2487506"/>
            <a:ext cx="1562864" cy="1193497"/>
          </a:xfrm>
          <a:prstGeom prst="rect">
            <a:avLst/>
          </a:prstGeom>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58208" y="2560321"/>
            <a:ext cx="1123739" cy="842804"/>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61998" y="1463381"/>
            <a:ext cx="1018120" cy="2217612"/>
          </a:xfrm>
          <a:prstGeom prst="rect">
            <a:avLst/>
          </a:prstGeom>
        </p:spPr>
      </p:pic>
      <p:sp>
        <p:nvSpPr>
          <p:cNvPr id="19" name="Oval 18"/>
          <p:cNvSpPr/>
          <p:nvPr/>
        </p:nvSpPr>
        <p:spPr>
          <a:xfrm>
            <a:off x="3707606" y="557222"/>
            <a:ext cx="95250" cy="34289"/>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40956" y="557222"/>
            <a:ext cx="95250" cy="34289"/>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698401">
            <a:off x="5436417" y="81121"/>
            <a:ext cx="1070806" cy="830997"/>
          </a:xfrm>
          <a:prstGeom prst="rect">
            <a:avLst/>
          </a:prstGeom>
          <a:noFill/>
        </p:spPr>
        <p:txBody>
          <a:bodyPr wrap="none" rtlCol="0">
            <a:spAutoFit/>
          </a:bodyPr>
          <a:lstStyle/>
          <a:p>
            <a:r>
              <a:rPr lang="en-US" sz="4800" b="1">
                <a:solidFill>
                  <a:srgbClr val="FF0000"/>
                </a:solidFill>
              </a:rPr>
              <a:t>TẮT</a:t>
            </a:r>
          </a:p>
        </p:txBody>
      </p:sp>
      <p:pic>
        <p:nvPicPr>
          <p:cNvPr id="28"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430064" y="17303"/>
            <a:ext cx="609600" cy="457200"/>
          </a:xfrm>
          <a:prstGeom prst="rect">
            <a:avLst/>
          </a:prstGeom>
        </p:spPr>
      </p:pic>
      <p:pic>
        <p:nvPicPr>
          <p:cNvPr id="31"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582464" y="131603"/>
            <a:ext cx="609600" cy="457200"/>
          </a:xfrm>
          <a:prstGeom prst="rect">
            <a:avLst/>
          </a:prstGeom>
        </p:spPr>
      </p:pic>
      <p:pic>
        <p:nvPicPr>
          <p:cNvPr id="32"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734864" y="245903"/>
            <a:ext cx="609600" cy="457200"/>
          </a:xfrm>
          <a:prstGeom prst="rect">
            <a:avLst/>
          </a:prstGeom>
        </p:spPr>
      </p:pic>
      <p:pic>
        <p:nvPicPr>
          <p:cNvPr id="33" name="Dung-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887264" y="360203"/>
            <a:ext cx="609600" cy="457200"/>
          </a:xfrm>
          <a:prstGeom prst="rect">
            <a:avLst/>
          </a:prstGeom>
        </p:spPr>
      </p:pic>
      <p:sp>
        <p:nvSpPr>
          <p:cNvPr id="18" name="Oval 17">
            <a:hlinkClick r:id="rId18" action="ppaction://hlinksldjump"/>
          </p:cNvPr>
          <p:cNvSpPr/>
          <p:nvPr/>
        </p:nvSpPr>
        <p:spPr>
          <a:xfrm>
            <a:off x="84171" y="61189"/>
            <a:ext cx="566670" cy="415343"/>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a:t>
            </a:r>
          </a:p>
        </p:txBody>
      </p:sp>
      <p:sp>
        <p:nvSpPr>
          <p:cNvPr id="20" name="Oval 19">
            <a:hlinkClick r:id="rId19" action="ppaction://hlinksldjump"/>
          </p:cNvPr>
          <p:cNvSpPr/>
          <p:nvPr/>
        </p:nvSpPr>
        <p:spPr>
          <a:xfrm>
            <a:off x="908038" y="61189"/>
            <a:ext cx="566670" cy="415343"/>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2</a:t>
            </a:r>
          </a:p>
        </p:txBody>
      </p:sp>
      <p:sp>
        <p:nvSpPr>
          <p:cNvPr id="21" name="Oval 20">
            <a:hlinkClick r:id="rId20" action="ppaction://hlinksldjump"/>
          </p:cNvPr>
          <p:cNvSpPr/>
          <p:nvPr/>
        </p:nvSpPr>
        <p:spPr>
          <a:xfrm>
            <a:off x="1731905" y="51529"/>
            <a:ext cx="566670" cy="415343"/>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a:t>
            </a:r>
          </a:p>
        </p:txBody>
      </p:sp>
      <p:sp>
        <p:nvSpPr>
          <p:cNvPr id="22" name="Oval 21">
            <a:hlinkClick r:id="rId21" action="ppaction://hlinksldjump"/>
          </p:cNvPr>
          <p:cNvSpPr/>
          <p:nvPr/>
        </p:nvSpPr>
        <p:spPr>
          <a:xfrm>
            <a:off x="2489612" y="49918"/>
            <a:ext cx="566670" cy="415343"/>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a:t>
            </a:r>
          </a:p>
        </p:txBody>
      </p:sp>
      <p:pic>
        <p:nvPicPr>
          <p:cNvPr id="2" name="Tieng vo tay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582464" y="1461929"/>
            <a:ext cx="609600" cy="457200"/>
          </a:xfrm>
          <a:prstGeom prst="rect">
            <a:avLst/>
          </a:prstGeom>
        </p:spPr>
      </p:pic>
      <p:pic>
        <p:nvPicPr>
          <p:cNvPr id="24" name="Tieng vo tay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734864" y="1576229"/>
            <a:ext cx="609600" cy="457200"/>
          </a:xfrm>
          <a:prstGeom prst="rect">
            <a:avLst/>
          </a:prstGeom>
        </p:spPr>
      </p:pic>
      <p:pic>
        <p:nvPicPr>
          <p:cNvPr id="25" name="Tieng vo tay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887264" y="1690528"/>
            <a:ext cx="609600" cy="457200"/>
          </a:xfrm>
          <a:prstGeom prst="rect">
            <a:avLst/>
          </a:prstGeom>
        </p:spPr>
      </p:pic>
      <p:pic>
        <p:nvPicPr>
          <p:cNvPr id="29" name="Tieng vo tay ok">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0039664" y="1804829"/>
            <a:ext cx="609600" cy="457200"/>
          </a:xfrm>
          <a:prstGeom prst="rect">
            <a:avLst/>
          </a:prstGeom>
        </p:spPr>
      </p:pic>
    </p:spTree>
    <p:extLst>
      <p:ext uri="{BB962C8B-B14F-4D97-AF65-F5344CB8AC3E}">
        <p14:creationId xmlns:p14="http://schemas.microsoft.com/office/powerpoint/2010/main" val="39408611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2" presetClass="emph" presetSubtype="0" fill="hold" grpId="0" nodeType="clickEffect">
                                  <p:stCondLst>
                                    <p:cond delay="0"/>
                                  </p:stCondLst>
                                  <p:childTnLst>
                                    <p:animClr clrSpc="hsl" dir="cw">
                                      <p:cBhvr override="childStyle">
                                        <p:cTn id="11" dur="500" fill="hold"/>
                                        <p:tgtEl>
                                          <p:spTgt spid="19"/>
                                        </p:tgtEl>
                                        <p:attrNameLst>
                                          <p:attrName>style.color</p:attrName>
                                        </p:attrNameLst>
                                      </p:cBhvr>
                                      <p:by>
                                        <p:hsl h="-7200000" s="0" l="0"/>
                                      </p:by>
                                    </p:animClr>
                                    <p:animClr clrSpc="hsl" dir="cw">
                                      <p:cBhvr>
                                        <p:cTn id="12" dur="500" fill="hold"/>
                                        <p:tgtEl>
                                          <p:spTgt spid="19"/>
                                        </p:tgtEl>
                                        <p:attrNameLst>
                                          <p:attrName>fillcolor</p:attrName>
                                        </p:attrNameLst>
                                      </p:cBhvr>
                                      <p:by>
                                        <p:hsl h="-7200000" s="0" l="0"/>
                                      </p:by>
                                    </p:animClr>
                                    <p:animClr clrSpc="hsl" dir="cw">
                                      <p:cBhvr>
                                        <p:cTn id="13" dur="500" fill="hold"/>
                                        <p:tgtEl>
                                          <p:spTgt spid="19"/>
                                        </p:tgtEl>
                                        <p:attrNameLst>
                                          <p:attrName>stroke.color</p:attrName>
                                        </p:attrNameLst>
                                      </p:cBhvr>
                                      <p:by>
                                        <p:hsl h="-7200000" s="0" l="0"/>
                                      </p:by>
                                    </p:animClr>
                                    <p:set>
                                      <p:cBhvr>
                                        <p:cTn id="14" dur="500" fill="hold"/>
                                        <p:tgtEl>
                                          <p:spTgt spid="19"/>
                                        </p:tgtEl>
                                        <p:attrNameLst>
                                          <p:attrName>fill.type</p:attrName>
                                        </p:attrNameLst>
                                      </p:cBhvr>
                                      <p:to>
                                        <p:strVal val="solid"/>
                                      </p:to>
                                    </p:set>
                                  </p:childTnLst>
                                </p:cTn>
                              </p:par>
                              <p:par>
                                <p:cTn id="15" presetID="22" presetClass="emph" presetSubtype="0" fill="hold" grpId="0" nodeType="withEffect">
                                  <p:stCondLst>
                                    <p:cond delay="0"/>
                                  </p:stCondLst>
                                  <p:childTnLst>
                                    <p:animClr clrSpc="hsl" dir="cw">
                                      <p:cBhvr override="childStyle">
                                        <p:cTn id="16" dur="500" fill="hold"/>
                                        <p:tgtEl>
                                          <p:spTgt spid="27"/>
                                        </p:tgtEl>
                                        <p:attrNameLst>
                                          <p:attrName>style.color</p:attrName>
                                        </p:attrNameLst>
                                      </p:cBhvr>
                                      <p:by>
                                        <p:hsl h="-7200000" s="0" l="0"/>
                                      </p:by>
                                    </p:animClr>
                                    <p:animClr clrSpc="hsl" dir="cw">
                                      <p:cBhvr>
                                        <p:cTn id="17" dur="500" fill="hold"/>
                                        <p:tgtEl>
                                          <p:spTgt spid="27"/>
                                        </p:tgtEl>
                                        <p:attrNameLst>
                                          <p:attrName>fillcolor</p:attrName>
                                        </p:attrNameLst>
                                      </p:cBhvr>
                                      <p:by>
                                        <p:hsl h="-7200000" s="0" l="0"/>
                                      </p:by>
                                    </p:animClr>
                                    <p:animClr clrSpc="hsl" dir="cw">
                                      <p:cBhvr>
                                        <p:cTn id="18" dur="500" fill="hold"/>
                                        <p:tgtEl>
                                          <p:spTgt spid="27"/>
                                        </p:tgtEl>
                                        <p:attrNameLst>
                                          <p:attrName>stroke.color</p:attrName>
                                        </p:attrNameLst>
                                      </p:cBhvr>
                                      <p:by>
                                        <p:hsl h="-7200000" s="0" l="0"/>
                                      </p:by>
                                    </p:animClr>
                                    <p:set>
                                      <p:cBhvr>
                                        <p:cTn id="19" dur="500" fill="hold"/>
                                        <p:tgtEl>
                                          <p:spTgt spid="27"/>
                                        </p:tgtEl>
                                        <p:attrNameLst>
                                          <p:attrName>fill.type</p:attrName>
                                        </p:attrNameLst>
                                      </p:cBhvr>
                                      <p:to>
                                        <p:strVal val="solid"/>
                                      </p:to>
                                    </p:set>
                                  </p:childTnLst>
                                </p:cTn>
                              </p:par>
                              <p:par>
                                <p:cTn id="20" presetID="1" presetClass="mediacall" presetSubtype="0" fill="hold" nodeType="withEffect">
                                  <p:stCondLst>
                                    <p:cond delay="0"/>
                                  </p:stCondLst>
                                  <p:childTnLst>
                                    <p:cmd type="call" cmd="playFrom(0.0)">
                                      <p:cBhvr>
                                        <p:cTn id="21" dur="1526" fill="hold"/>
                                        <p:tgtEl>
                                          <p:spTgt spid="28"/>
                                        </p:tgtEl>
                                      </p:cBhvr>
                                    </p:cmd>
                                  </p:childTnLst>
                                </p:cTn>
                              </p:par>
                              <p:par>
                                <p:cTn id="22" presetID="1" presetClass="mediacall" presetSubtype="0" fill="hold" nodeType="withEffect">
                                  <p:stCondLst>
                                    <p:cond delay="0"/>
                                  </p:stCondLst>
                                  <p:childTnLst>
                                    <p:cmd type="call" cmd="playFrom(0.0)">
                                      <p:cBhvr>
                                        <p:cTn id="23" dur="2902" fill="hold"/>
                                        <p:tgtEl>
                                          <p:spTgt spid="25"/>
                                        </p:tgtEl>
                                      </p:cBhvr>
                                    </p:cmd>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xit" presetSubtype="0" fill="hold" grpId="1" nodeType="withEffect">
                                  <p:stCondLst>
                                    <p:cond delay="3000"/>
                                  </p:stCondLst>
                                  <p:childTnLst>
                                    <p:set>
                                      <p:cBhvr>
                                        <p:cTn id="2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mediacall" presetSubtype="0" fill="hold" nodeType="withEffect">
                                  <p:stCondLst>
                                    <p:cond delay="0"/>
                                  </p:stCondLst>
                                  <p:childTnLst>
                                    <p:cmd type="call" cmd="playFrom(0.0)">
                                      <p:cBhvr>
                                        <p:cTn id="34" dur="1526" fill="hold"/>
                                        <p:tgtEl>
                                          <p:spTgt spid="33"/>
                                        </p:tgtEl>
                                      </p:cBhvr>
                                    </p:cmd>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2902" fill="hold"/>
                                        <p:tgtEl>
                                          <p:spTgt spid="29"/>
                                        </p:tgtEl>
                                      </p:cBhvr>
                                    </p:cmd>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mediacall" presetSubtype="0" fill="hold" nodeType="withEffect">
                                  <p:stCondLst>
                                    <p:cond delay="0"/>
                                  </p:stCondLst>
                                  <p:childTnLst>
                                    <p:cmd type="call" cmd="playFrom(0.0)">
                                      <p:cBhvr>
                                        <p:cTn id="47" dur="1526" fill="hold"/>
                                        <p:tgtEl>
                                          <p:spTgt spid="32"/>
                                        </p:tgtEl>
                                      </p:cBhvr>
                                    </p:cmd>
                                  </p:childTnLst>
                                </p:cTn>
                              </p:par>
                              <p:par>
                                <p:cTn id="48" presetID="1" presetClass="mediacall" presetSubtype="0" fill="hold" nodeType="withEffect">
                                  <p:stCondLst>
                                    <p:cond delay="0"/>
                                  </p:stCondLst>
                                  <p:childTnLst>
                                    <p:cmd type="call" cmd="playFrom(0.0)">
                                      <p:cBhvr>
                                        <p:cTn id="49" dur="2902" fill="hold"/>
                                        <p:tgtEl>
                                          <p:spTgt spid="2"/>
                                        </p:tgtEl>
                                      </p:cBhvr>
                                    </p:cmd>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mediacall" presetSubtype="0" fill="hold" nodeType="withEffect">
                                  <p:stCondLst>
                                    <p:cond delay="0"/>
                                  </p:stCondLst>
                                  <p:childTnLst>
                                    <p:cmd type="call" cmd="playFrom(0.0)">
                                      <p:cBhvr>
                                        <p:cTn id="56" dur="1526" fill="hold"/>
                                        <p:tgtEl>
                                          <p:spTgt spid="31"/>
                                        </p:tgtEl>
                                      </p:cBhvr>
                                    </p:cmd>
                                  </p:childTnLst>
                                </p:cTn>
                              </p:par>
                              <p:par>
                                <p:cTn id="57" presetID="1" presetClass="exit" presetSubtype="0" fill="hold" nodeType="withEffect">
                                  <p:stCondLst>
                                    <p:cond delay="0"/>
                                  </p:stCondLst>
                                  <p:childTnLst>
                                    <p:set>
                                      <p:cBhvr>
                                        <p:cTn id="58" dur="1" fill="hold">
                                          <p:stCondLst>
                                            <p:cond delay="0"/>
                                          </p:stCondLst>
                                        </p:cTn>
                                        <p:tgtEl>
                                          <p:spTgt spid="1026"/>
                                        </p:tgtEl>
                                        <p:attrNameLst>
                                          <p:attrName>style.visibility</p:attrName>
                                        </p:attrNameLst>
                                      </p:cBhvr>
                                      <p:to>
                                        <p:strVal val="hidden"/>
                                      </p:to>
                                    </p:set>
                                  </p:childTnLst>
                                </p:cTn>
                              </p:par>
                              <p:par>
                                <p:cTn id="59" presetID="1" presetClass="mediacall" presetSubtype="0" fill="hold" nodeType="withEffect">
                                  <p:stCondLst>
                                    <p:cond delay="0"/>
                                  </p:stCondLst>
                                  <p:childTnLst>
                                    <p:cmd type="call" cmd="playFrom(0.0)">
                                      <p:cBhvr>
                                        <p:cTn id="60" dur="2902" fill="hold"/>
                                        <p:tgtEl>
                                          <p:spTgt spid="2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28"/>
                </p:tgtEl>
              </p:cMediaNode>
            </p:audio>
            <p:audio>
              <p:cMediaNode vol="80000">
                <p:cTn id="62" fill="hold" display="0">
                  <p:stCondLst>
                    <p:cond delay="indefinite"/>
                  </p:stCondLst>
                  <p:endCondLst>
                    <p:cond evt="onStopAudio" delay="0">
                      <p:tgtEl>
                        <p:sldTgt/>
                      </p:tgtEl>
                    </p:cond>
                  </p:endCondLst>
                </p:cTn>
                <p:tgtEl>
                  <p:spTgt spid="31"/>
                </p:tgtEl>
              </p:cMediaNode>
            </p:audio>
            <p:audio>
              <p:cMediaNode vol="80000">
                <p:cTn id="63" fill="hold" display="0">
                  <p:stCondLst>
                    <p:cond delay="indefinite"/>
                  </p:stCondLst>
                  <p:endCondLst>
                    <p:cond evt="onStopAudio" delay="0">
                      <p:tgtEl>
                        <p:sldTgt/>
                      </p:tgtEl>
                    </p:cond>
                  </p:endCondLst>
                </p:cTn>
                <p:tgtEl>
                  <p:spTgt spid="32"/>
                </p:tgtEl>
              </p:cMediaNode>
            </p:audio>
            <p:audio>
              <p:cMediaNode vol="80000">
                <p:cTn id="64" fill="hold" display="0">
                  <p:stCondLst>
                    <p:cond delay="indefinite"/>
                  </p:stCondLst>
                  <p:endCondLst>
                    <p:cond evt="onStopAudio" delay="0">
                      <p:tgtEl>
                        <p:sldTgt/>
                      </p:tgtEl>
                    </p:cond>
                  </p:endCondLst>
                </p:cTn>
                <p:tgtEl>
                  <p:spTgt spid="33"/>
                </p:tgtEl>
              </p:cMediaNode>
            </p:audio>
            <p:seq concurrent="1" nextAc="seek">
              <p:cTn id="65" restart="whenNotActive" fill="hold" evtFilter="cancelBubble" nodeType="interactiveSeq">
                <p:stCondLst>
                  <p:cond evt="onClick" delay="0">
                    <p:tgtEl>
                      <p:spTgt spid="18"/>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5" restart="whenNotActive" fill="hold" evtFilter="cancelBubble" nodeType="interactiveSeq">
                <p:stCondLst>
                  <p:cond evt="onClick" delay="0">
                    <p:tgtEl>
                      <p:spTgt spid="21"/>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85" fill="hold" display="0">
                  <p:stCondLst>
                    <p:cond delay="indefinite"/>
                  </p:stCondLst>
                  <p:endCondLst>
                    <p:cond evt="onStopAudio" delay="0">
                      <p:tgtEl>
                        <p:sldTgt/>
                      </p:tgtEl>
                    </p:cond>
                  </p:endCondLst>
                </p:cTn>
                <p:tgtEl>
                  <p:spTgt spid="2"/>
                </p:tgtEl>
              </p:cMediaNode>
            </p:audio>
            <p:audio>
              <p:cMediaNode vol="80000">
                <p:cTn id="86" fill="hold" display="0">
                  <p:stCondLst>
                    <p:cond delay="indefinite"/>
                  </p:stCondLst>
                  <p:endCondLst>
                    <p:cond evt="onStopAudio" delay="0">
                      <p:tgtEl>
                        <p:sldTgt/>
                      </p:tgtEl>
                    </p:cond>
                  </p:endCondLst>
                </p:cTn>
                <p:tgtEl>
                  <p:spTgt spid="24"/>
                </p:tgtEl>
              </p:cMediaNode>
            </p:audio>
            <p:audio>
              <p:cMediaNode vol="80000">
                <p:cTn id="87" fill="hold" display="0">
                  <p:stCondLst>
                    <p:cond delay="indefinite"/>
                  </p:stCondLst>
                  <p:endCondLst>
                    <p:cond evt="onStopAudio" delay="0">
                      <p:tgtEl>
                        <p:sldTgt/>
                      </p:tgtEl>
                    </p:cond>
                  </p:endCondLst>
                </p:cTn>
                <p:tgtEl>
                  <p:spTgt spid="25"/>
                </p:tgtEl>
              </p:cMediaNode>
            </p:audio>
            <p:audio>
              <p:cMediaNode vol="80000">
                <p:cTn id="88" fill="hold" display="0">
                  <p:stCondLst>
                    <p:cond delay="indefinite"/>
                  </p:stCondLst>
                  <p:endCondLst>
                    <p:cond evt="onStopAudio" delay="0">
                      <p:tgtEl>
                        <p:sldTgt/>
                      </p:tgtEl>
                    </p:cond>
                  </p:endCondLst>
                </p:cTn>
                <p:tgtEl>
                  <p:spTgt spid="29"/>
                </p:tgtEl>
              </p:cMediaNode>
            </p:audio>
          </p:childTnLst>
        </p:cTn>
      </p:par>
    </p:tnLst>
    <p:bldLst>
      <p:bldP spid="19" grpId="0" animBg="1"/>
      <p:bldP spid="27" grpId="0" animBg="1"/>
      <p:bldP spid="26" grpId="0"/>
      <p:bldP spid="26" grpId="1"/>
      <p:bldP spid="18"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39" y="74877"/>
            <a:ext cx="8323263" cy="280035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294" y="2895602"/>
            <a:ext cx="6734119" cy="2200275"/>
          </a:xfrm>
          <a:prstGeom prst="rect">
            <a:avLst/>
          </a:prstGeom>
        </p:spPr>
      </p:pic>
      <p:pic>
        <p:nvPicPr>
          <p:cNvPr id="3" name="Picture 2">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6087" l="0" r="100000"/>
                    </a14:imgEffect>
                  </a14:imgLayer>
                </a14:imgProps>
              </a:ext>
              <a:ext uri="{28A0092B-C50C-407E-A947-70E740481C1C}">
                <a14:useLocalDpi xmlns:a14="http://schemas.microsoft.com/office/drawing/2010/main" val="0"/>
              </a:ext>
            </a:extLst>
          </a:blip>
          <a:stretch>
            <a:fillRect/>
          </a:stretch>
        </p:blipFill>
        <p:spPr>
          <a:xfrm rot="10800000" flipV="1">
            <a:off x="8063808" y="4692931"/>
            <a:ext cx="1051183" cy="402953"/>
          </a:xfrm>
          <a:prstGeom prst="rect">
            <a:avLst/>
          </a:prstGeom>
        </p:spPr>
      </p:pic>
      <p:sp>
        <p:nvSpPr>
          <p:cNvPr id="8" name="TextBox 7"/>
          <p:cNvSpPr txBox="1"/>
          <p:nvPr/>
        </p:nvSpPr>
        <p:spPr>
          <a:xfrm>
            <a:off x="1966607" y="3764913"/>
            <a:ext cx="4771021" cy="461665"/>
          </a:xfrm>
          <a:prstGeom prst="rect">
            <a:avLst/>
          </a:prstGeom>
          <a:noFill/>
        </p:spPr>
        <p:txBody>
          <a:bodyPr wrap="square" rtlCol="0">
            <a:spAutoFit/>
          </a:bodyPr>
          <a:lstStyle/>
          <a:p>
            <a:pPr algn="ctr"/>
            <a:r>
              <a:rPr lang="en-US" sz="2400">
                <a:solidFill>
                  <a:srgbClr val="0000CC"/>
                </a:solidFill>
                <a:latin typeface="Times New Roman" pitchFamily="18" charset="0"/>
                <a:cs typeface="Times New Roman" pitchFamily="18" charset="0"/>
              </a:rPr>
              <a:t>B. Góc vuông</a:t>
            </a:r>
            <a:endParaRPr lang="en-US" sz="2400" dirty="0">
              <a:solidFill>
                <a:srgbClr val="0000CC"/>
              </a:solidFill>
              <a:latin typeface="Times New Roman" pitchFamily="18" charset="0"/>
              <a:cs typeface="Times New Roman" pitchFamily="18" charset="0"/>
            </a:endParaRPr>
          </a:p>
        </p:txBody>
      </p:sp>
      <p:sp>
        <p:nvSpPr>
          <p:cNvPr id="9" name="Rectangle 3"/>
          <p:cNvSpPr>
            <a:spLocks noChangeArrowheads="1"/>
          </p:cNvSpPr>
          <p:nvPr/>
        </p:nvSpPr>
        <p:spPr bwMode="auto">
          <a:xfrm>
            <a:off x="1642784" y="569042"/>
            <a:ext cx="3104789" cy="461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nchor="ctr">
            <a:spAutoFit/>
          </a:bodyPr>
          <a:lstStyle/>
          <a:p>
            <a:pPr defTabSz="914360" eaLnBrk="0" hangingPunct="0"/>
            <a:r>
              <a:rPr lang="en-US" sz="2400" b="1">
                <a:solidFill>
                  <a:srgbClr val="0000CC"/>
                </a:solidFill>
                <a:latin typeface="Times New Roman" pitchFamily="18" charset="0"/>
              </a:rPr>
              <a:t> </a:t>
            </a:r>
            <a:r>
              <a:rPr lang="en-US" sz="2400">
                <a:solidFill>
                  <a:srgbClr val="0000CC"/>
                </a:solidFill>
                <a:latin typeface="Times New Roman" pitchFamily="18" charset="0"/>
              </a:rPr>
              <a:t>Góc           là </a:t>
            </a:r>
            <a:r>
              <a:rPr lang="en-US" sz="2400" dirty="0">
                <a:solidFill>
                  <a:srgbClr val="0000CC"/>
                </a:solidFill>
                <a:latin typeface="Times New Roman" pitchFamily="18" charset="0"/>
              </a:rPr>
              <a:t>góc gì?</a:t>
            </a:r>
          </a:p>
        </p:txBody>
      </p:sp>
      <p:sp>
        <p:nvSpPr>
          <p:cNvPr id="10" name="Rectangle 5"/>
          <p:cNvSpPr>
            <a:spLocks noChangeArrowheads="1"/>
          </p:cNvSpPr>
          <p:nvPr/>
        </p:nvSpPr>
        <p:spPr bwMode="auto">
          <a:xfrm>
            <a:off x="1611372" y="1700455"/>
            <a:ext cx="1980021" cy="461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nchor="ctr">
            <a:spAutoFit/>
          </a:bodyPr>
          <a:lstStyle/>
          <a:p>
            <a:pPr defTabSz="914360" eaLnBrk="0" hangingPunct="0">
              <a:tabLst>
                <a:tab pos="1142951" algn="l"/>
              </a:tabLst>
            </a:pPr>
            <a:r>
              <a:rPr lang="en-US" sz="2400">
                <a:solidFill>
                  <a:srgbClr val="0000CC"/>
                </a:solidFill>
                <a:latin typeface="Times New Roman" pitchFamily="18" charset="0"/>
              </a:rPr>
              <a:t>B.</a:t>
            </a:r>
            <a:r>
              <a:rPr lang="en-US" sz="2400" b="1">
                <a:solidFill>
                  <a:srgbClr val="0000CC"/>
                </a:solidFill>
                <a:latin typeface="Times New Roman" pitchFamily="18" charset="0"/>
              </a:rPr>
              <a:t> </a:t>
            </a:r>
            <a:r>
              <a:rPr lang="en-US" sz="2400">
                <a:solidFill>
                  <a:srgbClr val="0000CC"/>
                </a:solidFill>
                <a:latin typeface="Times New Roman" pitchFamily="18" charset="0"/>
              </a:rPr>
              <a:t>Góc vuông </a:t>
            </a:r>
          </a:p>
        </p:txBody>
      </p:sp>
      <p:sp>
        <p:nvSpPr>
          <p:cNvPr id="11" name="Rectangle 6"/>
          <p:cNvSpPr>
            <a:spLocks noChangeArrowheads="1"/>
          </p:cNvSpPr>
          <p:nvPr/>
        </p:nvSpPr>
        <p:spPr bwMode="auto">
          <a:xfrm>
            <a:off x="1611372" y="1098682"/>
            <a:ext cx="1843766" cy="461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nchor="ctr">
            <a:spAutoFit/>
          </a:bodyPr>
          <a:lstStyle/>
          <a:p>
            <a:pPr defTabSz="914360" eaLnBrk="0" hangingPunct="0">
              <a:tabLst>
                <a:tab pos="1142951" algn="l"/>
              </a:tabLst>
            </a:pPr>
            <a:r>
              <a:rPr lang="en-US" sz="2400">
                <a:solidFill>
                  <a:srgbClr val="0000CC"/>
                </a:solidFill>
                <a:latin typeface="Times New Roman" pitchFamily="18" charset="0"/>
              </a:rPr>
              <a:t>A. Góc nhọn </a:t>
            </a:r>
          </a:p>
        </p:txBody>
      </p:sp>
      <p:sp>
        <p:nvSpPr>
          <p:cNvPr id="12" name="Rectangle 7"/>
          <p:cNvSpPr>
            <a:spLocks noChangeArrowheads="1"/>
          </p:cNvSpPr>
          <p:nvPr/>
        </p:nvSpPr>
        <p:spPr bwMode="auto">
          <a:xfrm>
            <a:off x="3767352" y="1119996"/>
            <a:ext cx="1526372" cy="461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nchor="ctr">
            <a:spAutoFit/>
          </a:bodyPr>
          <a:lstStyle/>
          <a:p>
            <a:pPr defTabSz="914360" eaLnBrk="0" hangingPunct="0">
              <a:tabLst>
                <a:tab pos="1142951" algn="l"/>
              </a:tabLst>
            </a:pPr>
            <a:r>
              <a:rPr lang="en-US" sz="2400">
                <a:solidFill>
                  <a:srgbClr val="0000CC"/>
                </a:solidFill>
                <a:latin typeface="Times New Roman" pitchFamily="18" charset="0"/>
              </a:rPr>
              <a:t>C.</a:t>
            </a:r>
            <a:r>
              <a:rPr lang="en-US" sz="2400" b="1">
                <a:solidFill>
                  <a:srgbClr val="0000CC"/>
                </a:solidFill>
                <a:latin typeface="Times New Roman" pitchFamily="18" charset="0"/>
              </a:rPr>
              <a:t> </a:t>
            </a:r>
            <a:r>
              <a:rPr lang="en-US" sz="2400">
                <a:solidFill>
                  <a:srgbClr val="0000CC"/>
                </a:solidFill>
                <a:latin typeface="Times New Roman" pitchFamily="18" charset="0"/>
              </a:rPr>
              <a:t>Góc tù  </a:t>
            </a:r>
          </a:p>
        </p:txBody>
      </p:sp>
      <p:sp>
        <p:nvSpPr>
          <p:cNvPr id="13" name="Rectangle 8"/>
          <p:cNvSpPr>
            <a:spLocks noChangeArrowheads="1"/>
          </p:cNvSpPr>
          <p:nvPr/>
        </p:nvSpPr>
        <p:spPr bwMode="auto">
          <a:xfrm>
            <a:off x="3749920" y="1673563"/>
            <a:ext cx="1603316" cy="4616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nchor="ctr">
            <a:spAutoFit/>
          </a:bodyPr>
          <a:lstStyle/>
          <a:p>
            <a:pPr defTabSz="914360" eaLnBrk="0" hangingPunct="0">
              <a:tabLst>
                <a:tab pos="1142951" algn="l"/>
              </a:tabLst>
            </a:pPr>
            <a:r>
              <a:rPr lang="en-US" sz="2400">
                <a:solidFill>
                  <a:srgbClr val="0000CC"/>
                </a:solidFill>
                <a:latin typeface="Times New Roman" pitchFamily="18" charset="0"/>
              </a:rPr>
              <a:t>D. Góc bẹt </a:t>
            </a:r>
          </a:p>
        </p:txBody>
      </p:sp>
      <p:pic>
        <p:nvPicPr>
          <p:cNvPr id="1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375" y="510841"/>
            <a:ext cx="1925942" cy="1679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517174044"/>
              </p:ext>
            </p:extLst>
          </p:nvPr>
        </p:nvGraphicFramePr>
        <p:xfrm>
          <a:off x="2378104" y="663340"/>
          <a:ext cx="723900" cy="273050"/>
        </p:xfrm>
        <a:graphic>
          <a:graphicData uri="http://schemas.openxmlformats.org/presentationml/2006/ole">
            <mc:AlternateContent xmlns:mc="http://schemas.openxmlformats.org/markup-compatibility/2006">
              <mc:Choice xmlns:v="urn:schemas-microsoft-com:vml" Requires="v">
                <p:oleObj spid="_x0000_s13342" name="Equation" r:id="rId9" imgW="749160" imgH="279360" progId="Equation.DSMT4">
                  <p:embed/>
                </p:oleObj>
              </mc:Choice>
              <mc:Fallback>
                <p:oleObj name="Equation" r:id="rId9" imgW="749160" imgH="279360" progId="Equation.DSMT4">
                  <p:embed/>
                  <p:pic>
                    <p:nvPicPr>
                      <p:cNvPr id="0" name="Object 4"/>
                      <p:cNvPicPr>
                        <a:picLocks noChangeAspect="1" noChangeArrowheads="1"/>
                      </p:cNvPicPr>
                      <p:nvPr/>
                    </p:nvPicPr>
                    <p:blipFill>
                      <a:blip r:embed="rId10"/>
                      <a:srcRect/>
                      <a:stretch>
                        <a:fillRect/>
                      </a:stretch>
                    </p:blipFill>
                    <p:spPr bwMode="auto">
                      <a:xfrm>
                        <a:off x="2378104" y="663340"/>
                        <a:ext cx="7239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799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8" y="0"/>
            <a:ext cx="9144000" cy="5143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22" y="47627"/>
            <a:ext cx="8323263" cy="252412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704" y="2860243"/>
            <a:ext cx="7666330" cy="2179930"/>
          </a:xfrm>
          <a:prstGeom prst="rect">
            <a:avLst/>
          </a:prstGeom>
        </p:spPr>
      </p:pic>
      <p:pic>
        <p:nvPicPr>
          <p:cNvPr id="8" name="Picture 7">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6087" l="0" r="100000"/>
                    </a14:imgEffect>
                  </a14:imgLayer>
                </a14:imgProps>
              </a:ext>
              <a:ext uri="{28A0092B-C50C-407E-A947-70E740481C1C}">
                <a14:useLocalDpi xmlns:a14="http://schemas.microsoft.com/office/drawing/2010/main" val="0"/>
              </a:ext>
            </a:extLst>
          </a:blip>
          <a:stretch>
            <a:fillRect/>
          </a:stretch>
        </p:blipFill>
        <p:spPr>
          <a:xfrm rot="10800000" flipV="1">
            <a:off x="8063808" y="4692931"/>
            <a:ext cx="1051183" cy="402953"/>
          </a:xfrm>
          <a:prstGeom prst="rect">
            <a:avLst/>
          </a:prstGeom>
        </p:spPr>
      </p:pic>
      <p:sp>
        <p:nvSpPr>
          <p:cNvPr id="9" name="TextBox 8"/>
          <p:cNvSpPr txBox="1"/>
          <p:nvPr/>
        </p:nvSpPr>
        <p:spPr>
          <a:xfrm>
            <a:off x="1603845" y="397440"/>
            <a:ext cx="5943600" cy="830997"/>
          </a:xfrm>
          <a:prstGeom prst="rect">
            <a:avLst/>
          </a:prstGeom>
          <a:noFill/>
        </p:spPr>
        <p:txBody>
          <a:bodyPr wrap="square" rtlCol="0">
            <a:spAutoFit/>
          </a:bodyPr>
          <a:lstStyle/>
          <a:p>
            <a:pPr algn="ctr"/>
            <a:r>
              <a:rPr lang="en-US" sz="2400">
                <a:solidFill>
                  <a:srgbClr val="0000CC"/>
                </a:solidFill>
                <a:latin typeface="Times New Roman" pitchFamily="18" charset="0"/>
                <a:cs typeface="Times New Roman" pitchFamily="18" charset="0"/>
              </a:rPr>
              <a:t>Cho đường tròn            . Khi đó dây lớn nhất của đường tròn có độ dài là               . </a:t>
            </a:r>
            <a:endParaRPr lang="en-US" sz="2400" dirty="0">
              <a:solidFill>
                <a:srgbClr val="0000CC"/>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682464"/>
              </p:ext>
            </p:extLst>
          </p:nvPr>
        </p:nvGraphicFramePr>
        <p:xfrm>
          <a:off x="3844955" y="396625"/>
          <a:ext cx="869950" cy="471488"/>
        </p:xfrm>
        <a:graphic>
          <a:graphicData uri="http://schemas.openxmlformats.org/presentationml/2006/ole">
            <mc:AlternateContent xmlns:mc="http://schemas.openxmlformats.org/markup-compatibility/2006">
              <mc:Choice xmlns:v="urn:schemas-microsoft-com:vml" Requires="v">
                <p:oleObj spid="_x0000_s10404" name="Equation" r:id="rId8" imgW="901440" imgH="482400" progId="Equation.DSMT4">
                  <p:embed/>
                </p:oleObj>
              </mc:Choice>
              <mc:Fallback>
                <p:oleObj name="Equation" r:id="rId8" imgW="901440" imgH="482400" progId="Equation.DSMT4">
                  <p:embed/>
                  <p:pic>
                    <p:nvPicPr>
                      <p:cNvPr id="0" name=""/>
                      <p:cNvPicPr>
                        <a:picLocks noChangeAspect="1" noChangeArrowheads="1"/>
                      </p:cNvPicPr>
                      <p:nvPr/>
                    </p:nvPicPr>
                    <p:blipFill>
                      <a:blip r:embed="rId9"/>
                      <a:srcRect/>
                      <a:stretch>
                        <a:fillRect/>
                      </a:stretch>
                    </p:blipFill>
                    <p:spPr bwMode="auto">
                      <a:xfrm>
                        <a:off x="3844955" y="396625"/>
                        <a:ext cx="8699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7505775"/>
              </p:ext>
            </p:extLst>
          </p:nvPr>
        </p:nvGraphicFramePr>
        <p:xfrm>
          <a:off x="1825625" y="1309688"/>
          <a:ext cx="1300163" cy="322262"/>
        </p:xfrm>
        <a:graphic>
          <a:graphicData uri="http://schemas.openxmlformats.org/presentationml/2006/ole">
            <mc:AlternateContent xmlns:mc="http://schemas.openxmlformats.org/markup-compatibility/2006">
              <mc:Choice xmlns:v="urn:schemas-microsoft-com:vml" Requires="v">
                <p:oleObj spid="_x0000_s10405" name="Equation" r:id="rId10" imgW="1346040" imgH="330120" progId="Equation.DSMT4">
                  <p:embed/>
                </p:oleObj>
              </mc:Choice>
              <mc:Fallback>
                <p:oleObj name="Equation" r:id="rId10" imgW="1346040" imgH="330120" progId="Equation.DSMT4">
                  <p:embed/>
                  <p:pic>
                    <p:nvPicPr>
                      <p:cNvPr id="0" name=""/>
                      <p:cNvPicPr>
                        <a:picLocks noChangeAspect="1" noChangeArrowheads="1"/>
                      </p:cNvPicPr>
                      <p:nvPr/>
                    </p:nvPicPr>
                    <p:blipFill>
                      <a:blip r:embed="rId11"/>
                      <a:srcRect/>
                      <a:stretch>
                        <a:fillRect/>
                      </a:stretch>
                    </p:blipFill>
                    <p:spPr bwMode="auto">
                      <a:xfrm>
                        <a:off x="1825625" y="1309688"/>
                        <a:ext cx="13001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82654735"/>
              </p:ext>
            </p:extLst>
          </p:nvPr>
        </p:nvGraphicFramePr>
        <p:xfrm>
          <a:off x="1886449" y="1717954"/>
          <a:ext cx="1041400" cy="322263"/>
        </p:xfrm>
        <a:graphic>
          <a:graphicData uri="http://schemas.openxmlformats.org/presentationml/2006/ole">
            <mc:AlternateContent xmlns:mc="http://schemas.openxmlformats.org/markup-compatibility/2006">
              <mc:Choice xmlns:v="urn:schemas-microsoft-com:vml" Requires="v">
                <p:oleObj spid="_x0000_s10406" name="Equation" r:id="rId12" imgW="1079280" imgH="330120" progId="Equation.DSMT4">
                  <p:embed/>
                </p:oleObj>
              </mc:Choice>
              <mc:Fallback>
                <p:oleObj name="Equation" r:id="rId12" imgW="1079280" imgH="330120" progId="Equation.DSMT4">
                  <p:embed/>
                  <p:pic>
                    <p:nvPicPr>
                      <p:cNvPr id="0" name="Object 12"/>
                      <p:cNvPicPr>
                        <a:picLocks noChangeAspect="1" noChangeArrowheads="1"/>
                      </p:cNvPicPr>
                      <p:nvPr/>
                    </p:nvPicPr>
                    <p:blipFill>
                      <a:blip r:embed="rId13"/>
                      <a:srcRect/>
                      <a:stretch>
                        <a:fillRect/>
                      </a:stretch>
                    </p:blipFill>
                    <p:spPr bwMode="auto">
                      <a:xfrm>
                        <a:off x="1886449" y="1717954"/>
                        <a:ext cx="1041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72427109"/>
              </p:ext>
            </p:extLst>
          </p:nvPr>
        </p:nvGraphicFramePr>
        <p:xfrm>
          <a:off x="4365625" y="1309688"/>
          <a:ext cx="1054100" cy="322262"/>
        </p:xfrm>
        <a:graphic>
          <a:graphicData uri="http://schemas.openxmlformats.org/presentationml/2006/ole">
            <mc:AlternateContent xmlns:mc="http://schemas.openxmlformats.org/markup-compatibility/2006">
              <mc:Choice xmlns:v="urn:schemas-microsoft-com:vml" Requires="v">
                <p:oleObj spid="_x0000_s10407" name="Equation" r:id="rId14" imgW="1091880" imgH="330120" progId="Equation.DSMT4">
                  <p:embed/>
                </p:oleObj>
              </mc:Choice>
              <mc:Fallback>
                <p:oleObj name="Equation" r:id="rId14" imgW="1091880" imgH="330120" progId="Equation.DSMT4">
                  <p:embed/>
                  <p:pic>
                    <p:nvPicPr>
                      <p:cNvPr id="0" name="Object 12"/>
                      <p:cNvPicPr>
                        <a:picLocks noChangeAspect="1" noChangeArrowheads="1"/>
                      </p:cNvPicPr>
                      <p:nvPr/>
                    </p:nvPicPr>
                    <p:blipFill>
                      <a:blip r:embed="rId15"/>
                      <a:srcRect/>
                      <a:stretch>
                        <a:fillRect/>
                      </a:stretch>
                    </p:blipFill>
                    <p:spPr bwMode="auto">
                      <a:xfrm>
                        <a:off x="4365625" y="1309688"/>
                        <a:ext cx="10541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4761924"/>
              </p:ext>
            </p:extLst>
          </p:nvPr>
        </p:nvGraphicFramePr>
        <p:xfrm>
          <a:off x="4442105" y="1717675"/>
          <a:ext cx="1066800" cy="322263"/>
        </p:xfrm>
        <a:graphic>
          <a:graphicData uri="http://schemas.openxmlformats.org/presentationml/2006/ole">
            <mc:AlternateContent xmlns:mc="http://schemas.openxmlformats.org/markup-compatibility/2006">
              <mc:Choice xmlns:v="urn:schemas-microsoft-com:vml" Requires="v">
                <p:oleObj spid="_x0000_s10408" name="Equation" r:id="rId16" imgW="1104840" imgH="330120" progId="Equation.DSMT4">
                  <p:embed/>
                </p:oleObj>
              </mc:Choice>
              <mc:Fallback>
                <p:oleObj name="Equation" r:id="rId16" imgW="1104840" imgH="330120" progId="Equation.DSMT4">
                  <p:embed/>
                  <p:pic>
                    <p:nvPicPr>
                      <p:cNvPr id="0" name="Object 12"/>
                      <p:cNvPicPr>
                        <a:picLocks noChangeAspect="1" noChangeArrowheads="1"/>
                      </p:cNvPicPr>
                      <p:nvPr/>
                    </p:nvPicPr>
                    <p:blipFill>
                      <a:blip r:embed="rId17"/>
                      <a:srcRect/>
                      <a:stretch>
                        <a:fillRect/>
                      </a:stretch>
                    </p:blipFill>
                    <p:spPr bwMode="auto">
                      <a:xfrm>
                        <a:off x="4442105" y="1717675"/>
                        <a:ext cx="10668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48921269"/>
              </p:ext>
            </p:extLst>
          </p:nvPr>
        </p:nvGraphicFramePr>
        <p:xfrm>
          <a:off x="3992753" y="3515995"/>
          <a:ext cx="1041400" cy="322263"/>
        </p:xfrm>
        <a:graphic>
          <a:graphicData uri="http://schemas.openxmlformats.org/presentationml/2006/ole">
            <mc:AlternateContent xmlns:mc="http://schemas.openxmlformats.org/markup-compatibility/2006">
              <mc:Choice xmlns:v="urn:schemas-microsoft-com:vml" Requires="v">
                <p:oleObj spid="_x0000_s10409" name="Equation" r:id="rId18" imgW="1079280" imgH="330120" progId="Equation.DSMT4">
                  <p:embed/>
                </p:oleObj>
              </mc:Choice>
              <mc:Fallback>
                <p:oleObj name="Equation" r:id="rId18" imgW="1079280" imgH="330120" progId="Equation.DSMT4">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2753" y="3515995"/>
                        <a:ext cx="1041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92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22" y="105699"/>
            <a:ext cx="8323263" cy="253171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02" y="2720531"/>
            <a:ext cx="7677938" cy="2398017"/>
          </a:xfrm>
          <a:prstGeom prst="rect">
            <a:avLst/>
          </a:prstGeom>
        </p:spPr>
      </p:pic>
      <p:pic>
        <p:nvPicPr>
          <p:cNvPr id="8" name="Picture 7">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6087" l="0" r="100000"/>
                    </a14:imgEffect>
                  </a14:imgLayer>
                </a14:imgProps>
              </a:ext>
              <a:ext uri="{28A0092B-C50C-407E-A947-70E740481C1C}">
                <a14:useLocalDpi xmlns:a14="http://schemas.microsoft.com/office/drawing/2010/main" val="0"/>
              </a:ext>
            </a:extLst>
          </a:blip>
          <a:stretch>
            <a:fillRect/>
          </a:stretch>
        </p:blipFill>
        <p:spPr>
          <a:xfrm rot="10800000" flipV="1">
            <a:off x="8063808" y="4692931"/>
            <a:ext cx="1051183" cy="402953"/>
          </a:xfrm>
          <a:prstGeom prst="rect">
            <a:avLst/>
          </a:prstGeom>
        </p:spPr>
      </p:pic>
      <p:sp>
        <p:nvSpPr>
          <p:cNvPr id="7" name="AutoShape 33"/>
          <p:cNvSpPr>
            <a:spLocks noChangeArrowheads="1"/>
          </p:cNvSpPr>
          <p:nvPr/>
        </p:nvSpPr>
        <p:spPr bwMode="auto">
          <a:xfrm>
            <a:off x="1952625" y="4796323"/>
            <a:ext cx="3563938" cy="451485"/>
          </a:xfrm>
          <a:prstGeom prst="vertic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44" name="TextBox 43"/>
          <p:cNvSpPr txBox="1"/>
          <p:nvPr/>
        </p:nvSpPr>
        <p:spPr>
          <a:xfrm>
            <a:off x="1603845" y="865600"/>
            <a:ext cx="5943600" cy="830997"/>
          </a:xfrm>
          <a:prstGeom prst="rect">
            <a:avLst/>
          </a:prstGeom>
          <a:noFill/>
        </p:spPr>
        <p:txBody>
          <a:bodyPr wrap="square" rtlCol="0">
            <a:spAutoFit/>
          </a:bodyPr>
          <a:lstStyle/>
          <a:p>
            <a:pPr algn="ctr"/>
            <a:r>
              <a:rPr lang="en-US" sz="2400">
                <a:solidFill>
                  <a:srgbClr val="0000CC"/>
                </a:solidFill>
                <a:latin typeface="Times New Roman" pitchFamily="18" charset="0"/>
                <a:cs typeface="Times New Roman" pitchFamily="18" charset="0"/>
              </a:rPr>
              <a:t>Cho đường tròn        dây lớn nhất bằng              . Tính bán kính của đường tròn    </a:t>
            </a:r>
            <a:endParaRPr lang="en-US" sz="2400" dirty="0">
              <a:solidFill>
                <a:srgbClr val="0000CC"/>
              </a:solidFill>
              <a:latin typeface="Times New Roman" pitchFamily="18" charset="0"/>
              <a:cs typeface="Times New Roman"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900280778"/>
              </p:ext>
            </p:extLst>
          </p:nvPr>
        </p:nvGraphicFramePr>
        <p:xfrm>
          <a:off x="4202599" y="865381"/>
          <a:ext cx="490537" cy="471487"/>
        </p:xfrm>
        <a:graphic>
          <a:graphicData uri="http://schemas.openxmlformats.org/presentationml/2006/ole">
            <mc:AlternateContent xmlns:mc="http://schemas.openxmlformats.org/markup-compatibility/2006">
              <mc:Choice xmlns:v="urn:schemas-microsoft-com:vml" Requires="v">
                <p:oleObj spid="_x0000_s12433" name="Equation" r:id="rId8" imgW="507960" imgH="482400" progId="Equation.DSMT4">
                  <p:embed/>
                </p:oleObj>
              </mc:Choice>
              <mc:Fallback>
                <p:oleObj name="Equation" r:id="rId8" imgW="507960" imgH="482400" progId="Equation.DSMT4">
                  <p:embed/>
                  <p:pic>
                    <p:nvPicPr>
                      <p:cNvPr id="0" name=""/>
                      <p:cNvPicPr>
                        <a:picLocks noChangeAspect="1" noChangeArrowheads="1"/>
                      </p:cNvPicPr>
                      <p:nvPr/>
                    </p:nvPicPr>
                    <p:blipFill>
                      <a:blip r:embed="rId9"/>
                      <a:srcRect/>
                      <a:stretch>
                        <a:fillRect/>
                      </a:stretch>
                    </p:blipFill>
                    <p:spPr bwMode="auto">
                      <a:xfrm>
                        <a:off x="4202599" y="865381"/>
                        <a:ext cx="4905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367247508"/>
              </p:ext>
            </p:extLst>
          </p:nvPr>
        </p:nvGraphicFramePr>
        <p:xfrm>
          <a:off x="2011128" y="1327258"/>
          <a:ext cx="674688" cy="322263"/>
        </p:xfrm>
        <a:graphic>
          <a:graphicData uri="http://schemas.openxmlformats.org/presentationml/2006/ole">
            <mc:AlternateContent xmlns:mc="http://schemas.openxmlformats.org/markup-compatibility/2006">
              <mc:Choice xmlns:v="urn:schemas-microsoft-com:vml" Requires="v">
                <p:oleObj spid="_x0000_s12434" name="Equation" r:id="rId10" imgW="698400" imgH="330120" progId="Equation.DSMT4">
                  <p:embed/>
                </p:oleObj>
              </mc:Choice>
              <mc:Fallback>
                <p:oleObj name="Equation" r:id="rId10" imgW="698400" imgH="330120" progId="Equation.DSMT4">
                  <p:embed/>
                  <p:pic>
                    <p:nvPicPr>
                      <p:cNvPr id="0" name=""/>
                      <p:cNvPicPr>
                        <a:picLocks noChangeAspect="1" noChangeArrowheads="1"/>
                      </p:cNvPicPr>
                      <p:nvPr/>
                    </p:nvPicPr>
                    <p:blipFill>
                      <a:blip r:embed="rId11"/>
                      <a:srcRect/>
                      <a:stretch>
                        <a:fillRect/>
                      </a:stretch>
                    </p:blipFill>
                    <p:spPr bwMode="auto">
                      <a:xfrm>
                        <a:off x="2011128" y="1327258"/>
                        <a:ext cx="6746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TextBox 46"/>
          <p:cNvSpPr txBox="1"/>
          <p:nvPr/>
        </p:nvSpPr>
        <p:spPr>
          <a:xfrm>
            <a:off x="1550833" y="3231419"/>
            <a:ext cx="6344107" cy="830997"/>
          </a:xfrm>
          <a:prstGeom prst="rect">
            <a:avLst/>
          </a:prstGeom>
          <a:noFill/>
        </p:spPr>
        <p:txBody>
          <a:bodyPr wrap="square" rtlCol="0">
            <a:spAutoFit/>
          </a:bodyPr>
          <a:lstStyle/>
          <a:p>
            <a:pPr algn="ctr"/>
            <a:r>
              <a:rPr lang="en-US" sz="2400">
                <a:solidFill>
                  <a:srgbClr val="0000CC"/>
                </a:solidFill>
                <a:latin typeface="Times New Roman" pitchFamily="18" charset="0"/>
                <a:cs typeface="Times New Roman" pitchFamily="18" charset="0"/>
              </a:rPr>
              <a:t>Dây lớn nhất bằng         . Đường kính của đường tròn là         . Bán kính của đường tròn là      </a:t>
            </a:r>
            <a:endParaRPr lang="en-US" sz="2400" dirty="0">
              <a:solidFill>
                <a:srgbClr val="0000CC"/>
              </a:solidFill>
              <a:latin typeface="Times New Roman" pitchFamily="18" charset="0"/>
              <a:cs typeface="Times New Roman"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4202889058"/>
              </p:ext>
            </p:extLst>
          </p:nvPr>
        </p:nvGraphicFramePr>
        <p:xfrm>
          <a:off x="4033574" y="3331962"/>
          <a:ext cx="674687" cy="322263"/>
        </p:xfrm>
        <a:graphic>
          <a:graphicData uri="http://schemas.openxmlformats.org/presentationml/2006/ole">
            <mc:AlternateContent xmlns:mc="http://schemas.openxmlformats.org/markup-compatibility/2006">
              <mc:Choice xmlns:v="urn:schemas-microsoft-com:vml" Requires="v">
                <p:oleObj spid="_x0000_s12435" name="Equation" r:id="rId12" imgW="698400" imgH="330120" progId="Equation.DSMT4">
                  <p:embed/>
                </p:oleObj>
              </mc:Choice>
              <mc:Fallback>
                <p:oleObj name="Equation" r:id="rId12" imgW="698400" imgH="330120" progId="Equation.DSMT4">
                  <p:embed/>
                  <p:pic>
                    <p:nvPicPr>
                      <p:cNvPr id="0" name=""/>
                      <p:cNvPicPr>
                        <a:picLocks noChangeAspect="1" noChangeArrowheads="1"/>
                      </p:cNvPicPr>
                      <p:nvPr/>
                    </p:nvPicPr>
                    <p:blipFill>
                      <a:blip r:embed="rId13"/>
                      <a:srcRect/>
                      <a:stretch>
                        <a:fillRect/>
                      </a:stretch>
                    </p:blipFill>
                    <p:spPr bwMode="auto">
                      <a:xfrm>
                        <a:off x="4033574" y="3331962"/>
                        <a:ext cx="6746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4095427647"/>
              </p:ext>
            </p:extLst>
          </p:nvPr>
        </p:nvGraphicFramePr>
        <p:xfrm>
          <a:off x="3779386" y="4122174"/>
          <a:ext cx="1336675" cy="619125"/>
        </p:xfrm>
        <a:graphic>
          <a:graphicData uri="http://schemas.openxmlformats.org/presentationml/2006/ole">
            <mc:AlternateContent xmlns:mc="http://schemas.openxmlformats.org/markup-compatibility/2006">
              <mc:Choice xmlns:v="urn:schemas-microsoft-com:vml" Requires="v">
                <p:oleObj spid="_x0000_s12436" name="Equation" r:id="rId14" imgW="1384200" imgH="634680" progId="Equation.DSMT4">
                  <p:embed/>
                </p:oleObj>
              </mc:Choice>
              <mc:Fallback>
                <p:oleObj name="Equation" r:id="rId14" imgW="1384200" imgH="634680" progId="Equation.DSMT4">
                  <p:embed/>
                  <p:pic>
                    <p:nvPicPr>
                      <p:cNvPr id="0" name=""/>
                      <p:cNvPicPr>
                        <a:picLocks noChangeAspect="1" noChangeArrowheads="1"/>
                      </p:cNvPicPr>
                      <p:nvPr/>
                    </p:nvPicPr>
                    <p:blipFill>
                      <a:blip r:embed="rId15"/>
                      <a:srcRect/>
                      <a:stretch>
                        <a:fillRect/>
                      </a:stretch>
                    </p:blipFill>
                    <p:spPr bwMode="auto">
                      <a:xfrm>
                        <a:off x="3779386" y="4122174"/>
                        <a:ext cx="13366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782518290"/>
              </p:ext>
            </p:extLst>
          </p:nvPr>
        </p:nvGraphicFramePr>
        <p:xfrm>
          <a:off x="3069976" y="3704337"/>
          <a:ext cx="674687" cy="322263"/>
        </p:xfrm>
        <a:graphic>
          <a:graphicData uri="http://schemas.openxmlformats.org/presentationml/2006/ole">
            <mc:AlternateContent xmlns:mc="http://schemas.openxmlformats.org/markup-compatibility/2006">
              <mc:Choice xmlns:v="urn:schemas-microsoft-com:vml" Requires="v">
                <p:oleObj spid="_x0000_s12437" name="Equation" r:id="rId16" imgW="698400" imgH="330120" progId="Equation.DSMT4">
                  <p:embed/>
                </p:oleObj>
              </mc:Choice>
              <mc:Fallback>
                <p:oleObj name="Equation" r:id="rId16" imgW="698400" imgH="3301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9976" y="3704337"/>
                        <a:ext cx="6746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35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par>
                                <p:cTn id="18" presetID="22" presetClass="entr" presetSubtype="4"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down)">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55" y="47633"/>
            <a:ext cx="8048214" cy="222703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29" y="2355998"/>
            <a:ext cx="8040329" cy="2763457"/>
          </a:xfrm>
          <a:prstGeom prst="rect">
            <a:avLst/>
          </a:prstGeom>
        </p:spPr>
      </p:pic>
      <p:pic>
        <p:nvPicPr>
          <p:cNvPr id="8" name="Picture 7">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6087" l="0" r="100000"/>
                    </a14:imgEffect>
                  </a14:imgLayer>
                </a14:imgProps>
              </a:ext>
              <a:ext uri="{28A0092B-C50C-407E-A947-70E740481C1C}">
                <a14:useLocalDpi xmlns:a14="http://schemas.microsoft.com/office/drawing/2010/main" val="0"/>
              </a:ext>
            </a:extLst>
          </a:blip>
          <a:stretch>
            <a:fillRect/>
          </a:stretch>
        </p:blipFill>
        <p:spPr>
          <a:xfrm rot="10800000" flipV="1">
            <a:off x="7943289" y="4617361"/>
            <a:ext cx="1051183" cy="402953"/>
          </a:xfrm>
          <a:prstGeom prst="rect">
            <a:avLst/>
          </a:prstGeom>
        </p:spPr>
      </p:pic>
      <p:sp>
        <p:nvSpPr>
          <p:cNvPr id="23" name="Rectangle 22"/>
          <p:cNvSpPr/>
          <p:nvPr/>
        </p:nvSpPr>
        <p:spPr>
          <a:xfrm>
            <a:off x="1259181" y="798459"/>
            <a:ext cx="4572000" cy="830997"/>
          </a:xfrm>
          <a:prstGeom prst="rect">
            <a:avLst/>
          </a:prstGeom>
        </p:spPr>
        <p:txBody>
          <a:bodyPr>
            <a:spAutoFit/>
          </a:bodyPr>
          <a:lstStyle/>
          <a:p>
            <a:r>
              <a:rPr lang="en-US" sz="2400">
                <a:solidFill>
                  <a:srgbClr val="0000FF"/>
                </a:solidFill>
                <a:latin typeface="Times New Roman" pitchFamily="18" charset="0"/>
                <a:cs typeface="Times New Roman" pitchFamily="18" charset="0"/>
              </a:rPr>
              <a:t>Cho hình vẽ sau biết                    . Tính  </a:t>
            </a:r>
            <a:endParaRPr lang="en-US" sz="2400" dirty="0">
              <a:solidFill>
                <a:srgbClr val="0000FF"/>
              </a:solidFill>
              <a:latin typeface="Times New Roman" pitchFamily="18" charset="0"/>
              <a:cs typeface="Times New Roman"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592457910"/>
              </p:ext>
            </p:extLst>
          </p:nvPr>
        </p:nvGraphicFramePr>
        <p:xfrm>
          <a:off x="3901736" y="908051"/>
          <a:ext cx="1484313" cy="322263"/>
        </p:xfrm>
        <a:graphic>
          <a:graphicData uri="http://schemas.openxmlformats.org/presentationml/2006/ole">
            <mc:AlternateContent xmlns:mc="http://schemas.openxmlformats.org/markup-compatibility/2006">
              <mc:Choice xmlns:v="urn:schemas-microsoft-com:vml" Requires="v">
                <p:oleObj spid="_x0000_s11639" name="Equation" r:id="rId8" imgW="1536480" imgH="330120" progId="Equation.DSMT4">
                  <p:embed/>
                </p:oleObj>
              </mc:Choice>
              <mc:Fallback>
                <p:oleObj name="Equation" r:id="rId8" imgW="1536480" imgH="330120" progId="Equation.DSMT4">
                  <p:embed/>
                  <p:pic>
                    <p:nvPicPr>
                      <p:cNvPr id="0" name=""/>
                      <p:cNvPicPr>
                        <a:picLocks noChangeAspect="1" noChangeArrowheads="1"/>
                      </p:cNvPicPr>
                      <p:nvPr/>
                    </p:nvPicPr>
                    <p:blipFill>
                      <a:blip r:embed="rId9"/>
                      <a:srcRect/>
                      <a:stretch>
                        <a:fillRect/>
                      </a:stretch>
                    </p:blipFill>
                    <p:spPr bwMode="auto">
                      <a:xfrm>
                        <a:off x="3901736" y="908051"/>
                        <a:ext cx="14843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706600877"/>
              </p:ext>
            </p:extLst>
          </p:nvPr>
        </p:nvGraphicFramePr>
        <p:xfrm>
          <a:off x="2022440" y="1268313"/>
          <a:ext cx="404813" cy="260350"/>
        </p:xfrm>
        <a:graphic>
          <a:graphicData uri="http://schemas.openxmlformats.org/presentationml/2006/ole">
            <mc:AlternateContent xmlns:mc="http://schemas.openxmlformats.org/markup-compatibility/2006">
              <mc:Choice xmlns:v="urn:schemas-microsoft-com:vml" Requires="v">
                <p:oleObj spid="_x0000_s11640" name="Equation" r:id="rId10" imgW="419040" imgH="266400" progId="Equation.DSMT4">
                  <p:embed/>
                </p:oleObj>
              </mc:Choice>
              <mc:Fallback>
                <p:oleObj name="Equation" r:id="rId10" imgW="419040" imgH="266400" progId="Equation.DSMT4">
                  <p:embed/>
                  <p:pic>
                    <p:nvPicPr>
                      <p:cNvPr id="0" name=""/>
                      <p:cNvPicPr>
                        <a:picLocks noChangeAspect="1" noChangeArrowheads="1"/>
                      </p:cNvPicPr>
                      <p:nvPr/>
                    </p:nvPicPr>
                    <p:blipFill>
                      <a:blip r:embed="rId11"/>
                      <a:srcRect/>
                      <a:stretch>
                        <a:fillRect/>
                      </a:stretch>
                    </p:blipFill>
                    <p:spPr bwMode="auto">
                      <a:xfrm>
                        <a:off x="2022440" y="1268313"/>
                        <a:ext cx="404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 name="Group 35"/>
          <p:cNvGrpSpPr>
            <a:grpSpLocks/>
          </p:cNvGrpSpPr>
          <p:nvPr/>
        </p:nvGrpSpPr>
        <p:grpSpPr bwMode="auto">
          <a:xfrm>
            <a:off x="5579712" y="256039"/>
            <a:ext cx="2027822" cy="1887824"/>
            <a:chOff x="3792" y="2352"/>
            <a:chExt cx="1602" cy="1666"/>
          </a:xfrm>
        </p:grpSpPr>
        <p:sp>
          <p:nvSpPr>
            <p:cNvPr id="30" name="Line 36"/>
            <p:cNvSpPr>
              <a:spLocks noChangeShapeType="1"/>
            </p:cNvSpPr>
            <p:nvPr/>
          </p:nvSpPr>
          <p:spPr bwMode="auto">
            <a:xfrm>
              <a:off x="4008" y="3228"/>
              <a:ext cx="1107"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31" name="Group 37"/>
            <p:cNvGrpSpPr>
              <a:grpSpLocks/>
            </p:cNvGrpSpPr>
            <p:nvPr/>
          </p:nvGrpSpPr>
          <p:grpSpPr bwMode="auto">
            <a:xfrm>
              <a:off x="3792" y="2352"/>
              <a:ext cx="1602" cy="1666"/>
              <a:chOff x="3792" y="2352"/>
              <a:chExt cx="1602" cy="1666"/>
            </a:xfrm>
          </p:grpSpPr>
          <p:sp>
            <p:nvSpPr>
              <p:cNvPr id="32" name="Line 38"/>
              <p:cNvSpPr>
                <a:spLocks noChangeShapeType="1"/>
              </p:cNvSpPr>
              <p:nvPr/>
            </p:nvSpPr>
            <p:spPr bwMode="auto">
              <a:xfrm>
                <a:off x="4944" y="3125"/>
                <a:ext cx="0"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3" name="Line 39"/>
              <p:cNvSpPr>
                <a:spLocks noChangeShapeType="1"/>
              </p:cNvSpPr>
              <p:nvPr/>
            </p:nvSpPr>
            <p:spPr bwMode="auto">
              <a:xfrm>
                <a:off x="4848" y="2688"/>
                <a:ext cx="0" cy="100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34" name="Group 40"/>
              <p:cNvGrpSpPr>
                <a:grpSpLocks/>
              </p:cNvGrpSpPr>
              <p:nvPr/>
            </p:nvGrpSpPr>
            <p:grpSpPr bwMode="auto">
              <a:xfrm>
                <a:off x="3792" y="2352"/>
                <a:ext cx="1602" cy="1666"/>
                <a:chOff x="3792" y="2352"/>
                <a:chExt cx="1602" cy="1666"/>
              </a:xfrm>
            </p:grpSpPr>
            <p:sp>
              <p:nvSpPr>
                <p:cNvPr id="35" name="Oval 41"/>
                <p:cNvSpPr>
                  <a:spLocks noChangeArrowheads="1"/>
                </p:cNvSpPr>
                <p:nvPr/>
              </p:nvSpPr>
              <p:spPr bwMode="auto">
                <a:xfrm>
                  <a:off x="4011" y="2597"/>
                  <a:ext cx="1107" cy="1200"/>
                </a:xfrm>
                <a:prstGeom prst="ellipse">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6" name="Text Box 42"/>
                <p:cNvSpPr txBox="1">
                  <a:spLocks noChangeArrowheads="1"/>
                </p:cNvSpPr>
                <p:nvPr/>
              </p:nvSpPr>
              <p:spPr bwMode="auto">
                <a:xfrm>
                  <a:off x="4608" y="2352"/>
                  <a:ext cx="528" cy="353"/>
                </a:xfrm>
                <a:prstGeom prst="rect">
                  <a:avLst/>
                </a:prstGeom>
                <a:noFill/>
                <a:ln w="952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FF0000"/>
                      </a:solidFill>
                      <a:latin typeface="Times New Roman" pitchFamily="18" charset="0"/>
                      <a:cs typeface="Times New Roman" pitchFamily="18" charset="0"/>
                    </a:rPr>
                    <a:t>M</a:t>
                  </a:r>
                </a:p>
              </p:txBody>
            </p:sp>
            <p:sp>
              <p:nvSpPr>
                <p:cNvPr id="37" name="Text Box 43"/>
                <p:cNvSpPr txBox="1">
                  <a:spLocks noChangeArrowheads="1"/>
                </p:cNvSpPr>
                <p:nvPr/>
              </p:nvSpPr>
              <p:spPr bwMode="auto">
                <a:xfrm>
                  <a:off x="4632" y="3665"/>
                  <a:ext cx="528" cy="353"/>
                </a:xfrm>
                <a:prstGeom prst="rect">
                  <a:avLst/>
                </a:prstGeom>
                <a:noFill/>
                <a:ln w="9525"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FF0000"/>
                      </a:solidFill>
                      <a:latin typeface="Times New Roman" pitchFamily="18" charset="0"/>
                      <a:cs typeface="Times New Roman" pitchFamily="18" charset="0"/>
                    </a:rPr>
                    <a:t>N</a:t>
                  </a:r>
                </a:p>
              </p:txBody>
            </p:sp>
            <p:sp>
              <p:nvSpPr>
                <p:cNvPr id="38" name="Text Box 44"/>
                <p:cNvSpPr txBox="1">
                  <a:spLocks noChangeArrowheads="1"/>
                </p:cNvSpPr>
                <p:nvPr/>
              </p:nvSpPr>
              <p:spPr bwMode="auto">
                <a:xfrm>
                  <a:off x="3792" y="3025"/>
                  <a:ext cx="267" cy="353"/>
                </a:xfrm>
                <a:prstGeom prst="rect">
                  <a:avLst/>
                </a:prstGeom>
                <a:noFill/>
                <a:ln w="9525" cap="rnd"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FF0000"/>
                      </a:solidFill>
                      <a:latin typeface="Times New Roman" pitchFamily="18" charset="0"/>
                      <a:cs typeface="Times New Roman" pitchFamily="18" charset="0"/>
                    </a:rPr>
                    <a:t>P</a:t>
                  </a:r>
                </a:p>
              </p:txBody>
            </p:sp>
            <p:sp>
              <p:nvSpPr>
                <p:cNvPr id="39" name="Text Box 45"/>
                <p:cNvSpPr txBox="1">
                  <a:spLocks noChangeArrowheads="1"/>
                </p:cNvSpPr>
                <p:nvPr/>
              </p:nvSpPr>
              <p:spPr bwMode="auto">
                <a:xfrm>
                  <a:off x="5079" y="2702"/>
                  <a:ext cx="315" cy="679"/>
                </a:xfrm>
                <a:prstGeom prst="rect">
                  <a:avLst/>
                </a:prstGeom>
                <a:noFill/>
                <a:ln w="9525"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solidFill>
                        <a:srgbClr val="4E39C9"/>
                      </a:solidFill>
                      <a:latin typeface=".VnTime" pitchFamily="34" charset="0"/>
                      <a:cs typeface="Arial" charset="0"/>
                    </a:rPr>
                    <a:t> </a:t>
                  </a:r>
                  <a:r>
                    <a:rPr lang="en-US" sz="2000" b="1" dirty="0">
                      <a:solidFill>
                        <a:srgbClr val="FF0000"/>
                      </a:solidFill>
                      <a:latin typeface="Times New Roman" pitchFamily="18" charset="0"/>
                      <a:cs typeface="Times New Roman" pitchFamily="18" charset="0"/>
                    </a:rPr>
                    <a:t>Q</a:t>
                  </a:r>
                </a:p>
              </p:txBody>
            </p:sp>
            <p:sp>
              <p:nvSpPr>
                <p:cNvPr id="40" name="Line 46"/>
                <p:cNvSpPr>
                  <a:spLocks noChangeShapeType="1"/>
                </p:cNvSpPr>
                <p:nvPr/>
              </p:nvSpPr>
              <p:spPr bwMode="auto">
                <a:xfrm>
                  <a:off x="4848" y="3120"/>
                  <a:ext cx="9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1" name="Text Box 47"/>
                <p:cNvSpPr txBox="1">
                  <a:spLocks noChangeArrowheads="1"/>
                </p:cNvSpPr>
                <p:nvPr/>
              </p:nvSpPr>
              <p:spPr bwMode="auto">
                <a:xfrm>
                  <a:off x="4410" y="2739"/>
                  <a:ext cx="336" cy="869"/>
                </a:xfrm>
                <a:prstGeom prst="rect">
                  <a:avLst/>
                </a:prstGeom>
                <a:noFill/>
                <a:ln w="9525"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800" dirty="0">
                    <a:solidFill>
                      <a:srgbClr val="4E39C9"/>
                    </a:solidFill>
                    <a:latin typeface=".VnTime" pitchFamily="34" charset="0"/>
                    <a:cs typeface="Arial" charset="0"/>
                  </a:endParaRPr>
                </a:p>
                <a:p>
                  <a:pPr algn="ctr">
                    <a:spcBef>
                      <a:spcPct val="50000"/>
                    </a:spcBef>
                  </a:pPr>
                  <a:r>
                    <a:rPr lang="en-US" sz="2000">
                      <a:solidFill>
                        <a:srgbClr val="FF0000"/>
                      </a:solidFill>
                      <a:latin typeface="Times New Roman" pitchFamily="18" charset="0"/>
                      <a:cs typeface="Times New Roman" pitchFamily="18" charset="0"/>
                    </a:rPr>
                    <a:t>.</a:t>
                  </a:r>
                  <a:r>
                    <a:rPr lang="en-US" sz="2000" b="1">
                      <a:solidFill>
                        <a:srgbClr val="FF0000"/>
                      </a:solidFill>
                      <a:latin typeface="Times New Roman" pitchFamily="18" charset="0"/>
                      <a:cs typeface="Times New Roman" pitchFamily="18" charset="0"/>
                    </a:rPr>
                    <a:t>O</a:t>
                  </a:r>
                  <a:endParaRPr lang="en-US" sz="2000" b="1" dirty="0">
                    <a:solidFill>
                      <a:srgbClr val="FF0000"/>
                    </a:solidFill>
                    <a:latin typeface="Times New Roman" pitchFamily="18" charset="0"/>
                    <a:cs typeface="Times New Roman" pitchFamily="18" charset="0"/>
                  </a:endParaRPr>
                </a:p>
              </p:txBody>
            </p:sp>
            <p:sp>
              <p:nvSpPr>
                <p:cNvPr id="42" name="Text Box 48"/>
                <p:cNvSpPr txBox="1">
                  <a:spLocks noChangeArrowheads="1"/>
                </p:cNvSpPr>
                <p:nvPr/>
              </p:nvSpPr>
              <p:spPr bwMode="auto">
                <a:xfrm>
                  <a:off x="4776" y="3168"/>
                  <a:ext cx="288" cy="353"/>
                </a:xfrm>
                <a:prstGeom prst="rect">
                  <a:avLst/>
                </a:prstGeom>
                <a:noFill/>
                <a:ln w="9525" algn="ctr">
                  <a:no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FF0000"/>
                      </a:solidFill>
                      <a:latin typeface="Times New Roman" pitchFamily="18" charset="0"/>
                      <a:cs typeface="Times New Roman" pitchFamily="18" charset="0"/>
                    </a:rPr>
                    <a:t>I</a:t>
                  </a:r>
                </a:p>
              </p:txBody>
            </p:sp>
          </p:grpSp>
        </p:grpSp>
      </p:grpSp>
      <p:sp>
        <p:nvSpPr>
          <p:cNvPr id="43" name="Oval 42"/>
          <p:cNvSpPr/>
          <p:nvPr/>
        </p:nvSpPr>
        <p:spPr>
          <a:xfrm>
            <a:off x="2342065" y="45663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925177" y="2920759"/>
            <a:ext cx="3458543"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Ta có                                                                                                           </a:t>
            </a:r>
          </a:p>
        </p:txBody>
      </p:sp>
      <p:graphicFrame>
        <p:nvGraphicFramePr>
          <p:cNvPr id="45" name="Object 44"/>
          <p:cNvGraphicFramePr>
            <a:graphicFrameLocks noChangeAspect="1"/>
          </p:cNvGraphicFramePr>
          <p:nvPr>
            <p:extLst>
              <p:ext uri="{D42A27DB-BD31-4B8C-83A1-F6EECF244321}">
                <p14:modId xmlns:p14="http://schemas.microsoft.com/office/powerpoint/2010/main" val="1716896244"/>
              </p:ext>
            </p:extLst>
          </p:nvPr>
        </p:nvGraphicFramePr>
        <p:xfrm>
          <a:off x="1567228" y="3516521"/>
          <a:ext cx="1306513" cy="322263"/>
        </p:xfrm>
        <a:graphic>
          <a:graphicData uri="http://schemas.openxmlformats.org/presentationml/2006/ole">
            <mc:AlternateContent xmlns:mc="http://schemas.openxmlformats.org/markup-compatibility/2006">
              <mc:Choice xmlns:v="urn:schemas-microsoft-com:vml" Requires="v">
                <p:oleObj spid="_x0000_s11641" name="Equation" r:id="rId12" imgW="1346040" imgH="330120" progId="Equation.DSMT4">
                  <p:embed/>
                </p:oleObj>
              </mc:Choice>
              <mc:Fallback>
                <p:oleObj name="Equation" r:id="rId12" imgW="1346040" imgH="330120" progId="Equation.DSMT4">
                  <p:embed/>
                  <p:pic>
                    <p:nvPicPr>
                      <p:cNvPr id="0" name=""/>
                      <p:cNvPicPr>
                        <a:picLocks noChangeAspect="1" noChangeArrowheads="1"/>
                      </p:cNvPicPr>
                      <p:nvPr/>
                    </p:nvPicPr>
                    <p:blipFill>
                      <a:blip r:embed="rId13"/>
                      <a:srcRect/>
                      <a:stretch>
                        <a:fillRect/>
                      </a:stretch>
                    </p:blipFill>
                    <p:spPr bwMode="auto">
                      <a:xfrm>
                        <a:off x="1567228" y="3516521"/>
                        <a:ext cx="13065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289510371"/>
              </p:ext>
            </p:extLst>
          </p:nvPr>
        </p:nvGraphicFramePr>
        <p:xfrm>
          <a:off x="2748322" y="3044984"/>
          <a:ext cx="1144587" cy="322263"/>
        </p:xfrm>
        <a:graphic>
          <a:graphicData uri="http://schemas.openxmlformats.org/presentationml/2006/ole">
            <mc:AlternateContent xmlns:mc="http://schemas.openxmlformats.org/markup-compatibility/2006">
              <mc:Choice xmlns:v="urn:schemas-microsoft-com:vml" Requires="v">
                <p:oleObj spid="_x0000_s11642" name="Equation" r:id="rId14" imgW="1180800" imgH="330120" progId="Equation.DSMT4">
                  <p:embed/>
                </p:oleObj>
              </mc:Choice>
              <mc:Fallback>
                <p:oleObj name="Equation" r:id="rId14" imgW="1180800" imgH="330120" progId="Equation.DSMT4">
                  <p:embed/>
                  <p:pic>
                    <p:nvPicPr>
                      <p:cNvPr id="0" name=""/>
                      <p:cNvPicPr>
                        <a:picLocks noChangeAspect="1" noChangeArrowheads="1"/>
                      </p:cNvPicPr>
                      <p:nvPr/>
                    </p:nvPicPr>
                    <p:blipFill>
                      <a:blip r:embed="rId15"/>
                      <a:srcRect/>
                      <a:stretch>
                        <a:fillRect/>
                      </a:stretch>
                    </p:blipFill>
                    <p:spPr bwMode="auto">
                      <a:xfrm>
                        <a:off x="2748322" y="3044984"/>
                        <a:ext cx="11445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Rectangle 46"/>
          <p:cNvSpPr/>
          <p:nvPr/>
        </p:nvSpPr>
        <p:spPr>
          <a:xfrm>
            <a:off x="2811214" y="3377139"/>
            <a:ext cx="5131220" cy="461653"/>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FF"/>
                </a:solidFill>
                <a:latin typeface="Times New Roman" pitchFamily="18" charset="0"/>
                <a:cs typeface="Times New Roman" pitchFamily="18" charset="0"/>
              </a:rPr>
              <a:t>( Quan hệ giữa đường kính và dây )                                                                                          </a:t>
            </a:r>
          </a:p>
        </p:txBody>
      </p:sp>
      <p:graphicFrame>
        <p:nvGraphicFramePr>
          <p:cNvPr id="48" name="Object 47"/>
          <p:cNvGraphicFramePr>
            <a:graphicFrameLocks noChangeAspect="1"/>
          </p:cNvGraphicFramePr>
          <p:nvPr>
            <p:extLst>
              <p:ext uri="{D42A27DB-BD31-4B8C-83A1-F6EECF244321}">
                <p14:modId xmlns:p14="http://schemas.microsoft.com/office/powerpoint/2010/main" val="468328694"/>
              </p:ext>
            </p:extLst>
          </p:nvPr>
        </p:nvGraphicFramePr>
        <p:xfrm>
          <a:off x="1560600" y="3838784"/>
          <a:ext cx="3032125" cy="619125"/>
        </p:xfrm>
        <a:graphic>
          <a:graphicData uri="http://schemas.openxmlformats.org/presentationml/2006/ole">
            <mc:AlternateContent xmlns:mc="http://schemas.openxmlformats.org/markup-compatibility/2006">
              <mc:Choice xmlns:v="urn:schemas-microsoft-com:vml" Requires="v">
                <p:oleObj spid="_x0000_s11643" name="Equation" r:id="rId16" imgW="3124080" imgH="634680" progId="Equation.DSMT4">
                  <p:embed/>
                </p:oleObj>
              </mc:Choice>
              <mc:Fallback>
                <p:oleObj name="Equation" r:id="rId16" imgW="3124080" imgH="634680" progId="Equation.DSMT4">
                  <p:embed/>
                  <p:pic>
                    <p:nvPicPr>
                      <p:cNvPr id="0" name=""/>
                      <p:cNvPicPr>
                        <a:picLocks noChangeAspect="1" noChangeArrowheads="1"/>
                      </p:cNvPicPr>
                      <p:nvPr/>
                    </p:nvPicPr>
                    <p:blipFill>
                      <a:blip r:embed="rId17"/>
                      <a:srcRect/>
                      <a:stretch>
                        <a:fillRect/>
                      </a:stretch>
                    </p:blipFill>
                    <p:spPr bwMode="auto">
                      <a:xfrm>
                        <a:off x="1560600" y="3838784"/>
                        <a:ext cx="3032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92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22" presetClass="entr" presetSubtype="4"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4"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7" name="Picture 3" descr="A picture containing toy, doll&#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997" y="2412207"/>
            <a:ext cx="2466975" cy="16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p:cNvPicPr>
            <a:picLocks noChangeAspect="1"/>
          </p:cNvPicPr>
          <p:nvPr/>
        </p:nvPicPr>
        <p:blipFill>
          <a:blip r:embed="rId3" cstate="print">
            <a:extLst>
              <a:ext uri="{28A0092B-C50C-407E-A947-70E740481C1C}">
                <a14:useLocalDpi xmlns:a14="http://schemas.microsoft.com/office/drawing/2010/main" val="0"/>
              </a:ext>
            </a:extLst>
          </a:blip>
          <a:srcRect b="8820"/>
          <a:stretch>
            <a:fillRect/>
          </a:stretch>
        </p:blipFill>
        <p:spPr bwMode="auto">
          <a:xfrm>
            <a:off x="5930935" y="2332578"/>
            <a:ext cx="2300287" cy="172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18" y="2386013"/>
            <a:ext cx="2035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112" y="1143001"/>
            <a:ext cx="2700338" cy="1385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783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9020" y="1207294"/>
            <a:ext cx="27003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0712" y="1157290"/>
            <a:ext cx="2681288" cy="127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Box 9"/>
          <p:cNvSpPr txBox="1">
            <a:spLocks noChangeArrowheads="1"/>
          </p:cNvSpPr>
          <p:nvPr/>
        </p:nvSpPr>
        <p:spPr bwMode="auto">
          <a:xfrm>
            <a:off x="2615423" y="171451"/>
            <a:ext cx="320040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FF0000"/>
                </a:solidFill>
                <a:latin typeface="Times New Roman" pitchFamily="18" charset="0"/>
                <a:cs typeface="Times New Roman" pitchFamily="18" charset="0"/>
              </a:rPr>
              <a:t>CHÚ THÍCH</a:t>
            </a:r>
          </a:p>
        </p:txBody>
      </p:sp>
    </p:spTree>
    <p:extLst>
      <p:ext uri="{BB962C8B-B14F-4D97-AF65-F5344CB8AC3E}">
        <p14:creationId xmlns:p14="http://schemas.microsoft.com/office/powerpoint/2010/main" val="7889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42" y="1181165"/>
            <a:ext cx="3389313" cy="120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7" y="539379"/>
            <a:ext cx="35829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64608"/>
            <a:ext cx="2324100" cy="79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59" y="2046749"/>
            <a:ext cx="1420813" cy="75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6555" y="1064421"/>
            <a:ext cx="2017713"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5610225" y="1790651"/>
            <a:ext cx="2057400"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a:solidFill>
                  <a:prstClr val="black"/>
                </a:solidFill>
                <a:latin typeface="Times New Roman" pitchFamily="18" charset="0"/>
                <a:cs typeface="Times New Roman" pitchFamily="18" charset="0"/>
              </a:rPr>
              <a:t>Đường kính</a:t>
            </a:r>
          </a:p>
        </p:txBody>
      </p:sp>
      <p:sp>
        <p:nvSpPr>
          <p:cNvPr id="22536" name="Rectangle 8"/>
          <p:cNvSpPr>
            <a:spLocks noChangeArrowheads="1"/>
          </p:cNvSpPr>
          <p:nvPr/>
        </p:nvSpPr>
        <p:spPr bwMode="auto">
          <a:xfrm>
            <a:off x="5867400" y="1800225"/>
            <a:ext cx="1600200" cy="3429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p>
            <a:endParaRPr lang="en-US">
              <a:solidFill>
                <a:prstClr val="black"/>
              </a:solidFill>
              <a:cs typeface="Arial" charset="0"/>
            </a:endParaRPr>
          </a:p>
        </p:txBody>
      </p:sp>
      <p:sp>
        <p:nvSpPr>
          <p:cNvPr id="22537" name="Text Box 9"/>
          <p:cNvSpPr txBox="1">
            <a:spLocks noChangeArrowheads="1"/>
          </p:cNvSpPr>
          <p:nvPr/>
        </p:nvSpPr>
        <p:spPr bwMode="auto">
          <a:xfrm>
            <a:off x="1851025" y="2775351"/>
            <a:ext cx="2286000"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a:solidFill>
                  <a:prstClr val="black"/>
                </a:solidFill>
                <a:latin typeface="Times New Roman" pitchFamily="18" charset="0"/>
                <a:cs typeface="Times New Roman" pitchFamily="18" charset="0"/>
              </a:rPr>
              <a:t>vuông góc với dây</a:t>
            </a:r>
          </a:p>
        </p:txBody>
      </p:sp>
      <p:sp>
        <p:nvSpPr>
          <p:cNvPr id="22538" name="Text Box 10"/>
          <p:cNvSpPr txBox="1">
            <a:spLocks noChangeArrowheads="1"/>
          </p:cNvSpPr>
          <p:nvPr/>
        </p:nvSpPr>
        <p:spPr bwMode="auto">
          <a:xfrm>
            <a:off x="6010292" y="2757494"/>
            <a:ext cx="3209925"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solidFill>
                  <a:prstClr val="black"/>
                </a:solidFill>
                <a:latin typeface="Times New Roman" pitchFamily="18" charset="0"/>
                <a:cs typeface="Times New Roman" pitchFamily="18" charset="0"/>
              </a:rPr>
              <a:t>đi qua trung điểm của dây</a:t>
            </a:r>
          </a:p>
        </p:txBody>
      </p:sp>
      <p:sp>
        <p:nvSpPr>
          <p:cNvPr id="22539" name="Line 11"/>
          <p:cNvSpPr>
            <a:spLocks noChangeShapeType="1"/>
          </p:cNvSpPr>
          <p:nvPr/>
        </p:nvSpPr>
        <p:spPr bwMode="auto">
          <a:xfrm>
            <a:off x="4241800" y="2847975"/>
            <a:ext cx="16002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91428" tIns="45714" rIns="91428" bIns="45714"/>
          <a:lstStyle/>
          <a:p>
            <a:endParaRPr lang="en-US">
              <a:solidFill>
                <a:prstClr val="black"/>
              </a:solidFill>
              <a:cs typeface="Arial" charset="0"/>
            </a:endParaRPr>
          </a:p>
        </p:txBody>
      </p:sp>
      <p:sp>
        <p:nvSpPr>
          <p:cNvPr id="22540" name="Line 12"/>
          <p:cNvSpPr>
            <a:spLocks noChangeShapeType="1"/>
          </p:cNvSpPr>
          <p:nvPr/>
        </p:nvSpPr>
        <p:spPr bwMode="auto">
          <a:xfrm flipH="1">
            <a:off x="4267200" y="3014663"/>
            <a:ext cx="15763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1428" tIns="45714" rIns="91428" bIns="45714"/>
          <a:lstStyle/>
          <a:p>
            <a:endParaRPr lang="en-US">
              <a:solidFill>
                <a:prstClr val="black"/>
              </a:solidFill>
              <a:cs typeface="Arial" charset="0"/>
            </a:endParaRPr>
          </a:p>
        </p:txBody>
      </p:sp>
      <p:sp>
        <p:nvSpPr>
          <p:cNvPr id="22541" name="Rectangle 13"/>
          <p:cNvSpPr>
            <a:spLocks noChangeArrowheads="1"/>
          </p:cNvSpPr>
          <p:nvPr/>
        </p:nvSpPr>
        <p:spPr bwMode="auto">
          <a:xfrm>
            <a:off x="448093" y="2114602"/>
            <a:ext cx="3066841"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a:spcBef>
                <a:spcPct val="50000"/>
              </a:spcBef>
            </a:pPr>
            <a:r>
              <a:rPr lang="en-US" sz="2000">
                <a:solidFill>
                  <a:srgbClr val="336600"/>
                </a:solidFill>
                <a:cs typeface="Arial" charset="0"/>
              </a:rPr>
              <a:t> </a:t>
            </a:r>
            <a:r>
              <a:rPr lang="en-US" sz="2000">
                <a:solidFill>
                  <a:srgbClr val="336600"/>
                </a:solidFill>
                <a:latin typeface="Times New Roman" pitchFamily="18" charset="0"/>
                <a:cs typeface="Times New Roman" pitchFamily="18" charset="0"/>
              </a:rPr>
              <a:t>Đường kính là dây lớn nhất</a:t>
            </a:r>
          </a:p>
        </p:txBody>
      </p:sp>
      <p:sp>
        <p:nvSpPr>
          <p:cNvPr id="22542" name="Rectangle 14"/>
          <p:cNvSpPr>
            <a:spLocks noChangeArrowheads="1"/>
          </p:cNvSpPr>
          <p:nvPr/>
        </p:nvSpPr>
        <p:spPr bwMode="auto">
          <a:xfrm>
            <a:off x="1854200" y="2781300"/>
            <a:ext cx="2286000" cy="3429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p>
            <a:endParaRPr lang="en-US">
              <a:solidFill>
                <a:prstClr val="black"/>
              </a:solidFill>
              <a:cs typeface="Arial" charset="0"/>
            </a:endParaRPr>
          </a:p>
        </p:txBody>
      </p:sp>
      <p:sp>
        <p:nvSpPr>
          <p:cNvPr id="22543" name="Rectangle 15"/>
          <p:cNvSpPr>
            <a:spLocks noChangeArrowheads="1"/>
          </p:cNvSpPr>
          <p:nvPr/>
        </p:nvSpPr>
        <p:spPr bwMode="auto">
          <a:xfrm>
            <a:off x="450878" y="2172891"/>
            <a:ext cx="3198813" cy="342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p>
            <a:endParaRPr lang="en-US">
              <a:solidFill>
                <a:prstClr val="black"/>
              </a:solidFill>
              <a:cs typeface="Arial" charset="0"/>
            </a:endParaRPr>
          </a:p>
        </p:txBody>
      </p:sp>
      <p:sp>
        <p:nvSpPr>
          <p:cNvPr id="22544" name="Rectangle 16"/>
          <p:cNvSpPr>
            <a:spLocks noChangeArrowheads="1"/>
          </p:cNvSpPr>
          <p:nvPr/>
        </p:nvSpPr>
        <p:spPr bwMode="auto">
          <a:xfrm>
            <a:off x="5916638" y="2755106"/>
            <a:ext cx="3024187" cy="3429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p>
            <a:endParaRPr lang="en-US">
              <a:solidFill>
                <a:prstClr val="black"/>
              </a:solidFill>
              <a:cs typeface="Arial" charset="0"/>
            </a:endParaRPr>
          </a:p>
        </p:txBody>
      </p:sp>
      <p:grpSp>
        <p:nvGrpSpPr>
          <p:cNvPr id="21521" name="Group 20"/>
          <p:cNvGrpSpPr>
            <a:grpSpLocks/>
          </p:cNvGrpSpPr>
          <p:nvPr/>
        </p:nvGrpSpPr>
        <p:grpSpPr bwMode="auto">
          <a:xfrm>
            <a:off x="31750" y="33362"/>
            <a:ext cx="9074150" cy="5083969"/>
            <a:chOff x="20" y="28"/>
            <a:chExt cx="5716" cy="4270"/>
          </a:xfrm>
        </p:grpSpPr>
        <p:grpSp>
          <p:nvGrpSpPr>
            <p:cNvPr id="21523" name="Group 21"/>
            <p:cNvGrpSpPr>
              <a:grpSpLocks/>
            </p:cNvGrpSpPr>
            <p:nvPr/>
          </p:nvGrpSpPr>
          <p:grpSpPr bwMode="auto">
            <a:xfrm>
              <a:off x="20" y="28"/>
              <a:ext cx="5520" cy="3936"/>
              <a:chOff x="158" y="164"/>
              <a:chExt cx="4854" cy="3265"/>
            </a:xfrm>
          </p:grpSpPr>
          <p:sp>
            <p:nvSpPr>
              <p:cNvPr id="21529" name="Line 22"/>
              <p:cNvSpPr>
                <a:spLocks noChangeShapeType="1"/>
              </p:cNvSpPr>
              <p:nvPr/>
            </p:nvSpPr>
            <p:spPr bwMode="auto">
              <a:xfrm flipH="1" flipV="1">
                <a:off x="249" y="254"/>
                <a:ext cx="4627" cy="0"/>
              </a:xfrm>
              <a:prstGeom prst="line">
                <a:avLst/>
              </a:prstGeom>
              <a:noFill/>
              <a:ln w="28575">
                <a:solidFill>
                  <a:srgbClr val="33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sp>
            <p:nvSpPr>
              <p:cNvPr id="21530" name="Line 23"/>
              <p:cNvSpPr>
                <a:spLocks noChangeShapeType="1"/>
              </p:cNvSpPr>
              <p:nvPr/>
            </p:nvSpPr>
            <p:spPr bwMode="auto">
              <a:xfrm flipH="1" flipV="1">
                <a:off x="158" y="164"/>
                <a:ext cx="4854" cy="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sp>
            <p:nvSpPr>
              <p:cNvPr id="21531" name="Line 24"/>
              <p:cNvSpPr>
                <a:spLocks noChangeShapeType="1"/>
              </p:cNvSpPr>
              <p:nvPr/>
            </p:nvSpPr>
            <p:spPr bwMode="auto">
              <a:xfrm flipH="1">
                <a:off x="158" y="164"/>
                <a:ext cx="0" cy="3265"/>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sp>
            <p:nvSpPr>
              <p:cNvPr id="21532" name="Line 25"/>
              <p:cNvSpPr>
                <a:spLocks noChangeShapeType="1"/>
              </p:cNvSpPr>
              <p:nvPr/>
            </p:nvSpPr>
            <p:spPr bwMode="auto">
              <a:xfrm flipH="1">
                <a:off x="249" y="254"/>
                <a:ext cx="0" cy="3085"/>
              </a:xfrm>
              <a:prstGeom prst="line">
                <a:avLst/>
              </a:prstGeom>
              <a:noFill/>
              <a:ln w="28575">
                <a:solidFill>
                  <a:srgbClr val="3333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grpSp>
        <p:grpSp>
          <p:nvGrpSpPr>
            <p:cNvPr id="21524" name="Group 26"/>
            <p:cNvGrpSpPr>
              <a:grpSpLocks/>
            </p:cNvGrpSpPr>
            <p:nvPr/>
          </p:nvGrpSpPr>
          <p:grpSpPr bwMode="auto">
            <a:xfrm>
              <a:off x="792" y="288"/>
              <a:ext cx="4944" cy="4010"/>
              <a:chOff x="748" y="845"/>
              <a:chExt cx="4854" cy="3265"/>
            </a:xfrm>
          </p:grpSpPr>
          <p:sp>
            <p:nvSpPr>
              <p:cNvPr id="21525" name="Line 27"/>
              <p:cNvSpPr>
                <a:spLocks noChangeShapeType="1"/>
              </p:cNvSpPr>
              <p:nvPr/>
            </p:nvSpPr>
            <p:spPr bwMode="auto">
              <a:xfrm>
                <a:off x="884" y="4020"/>
                <a:ext cx="4627" cy="0"/>
              </a:xfrm>
              <a:prstGeom prst="line">
                <a:avLst/>
              </a:prstGeom>
              <a:noFill/>
              <a:ln w="28575">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sp>
            <p:nvSpPr>
              <p:cNvPr id="21526" name="Line 28"/>
              <p:cNvSpPr>
                <a:spLocks noChangeShapeType="1"/>
              </p:cNvSpPr>
              <p:nvPr/>
            </p:nvSpPr>
            <p:spPr bwMode="auto">
              <a:xfrm>
                <a:off x="748" y="4110"/>
                <a:ext cx="4854" cy="0"/>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sp>
            <p:nvSpPr>
              <p:cNvPr id="21527" name="Line 29"/>
              <p:cNvSpPr>
                <a:spLocks noChangeShapeType="1"/>
              </p:cNvSpPr>
              <p:nvPr/>
            </p:nvSpPr>
            <p:spPr bwMode="auto">
              <a:xfrm flipV="1">
                <a:off x="5602" y="845"/>
                <a:ext cx="0" cy="3265"/>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sp>
            <p:nvSpPr>
              <p:cNvPr id="21528" name="Line 30"/>
              <p:cNvSpPr>
                <a:spLocks noChangeShapeType="1"/>
              </p:cNvSpPr>
              <p:nvPr/>
            </p:nvSpPr>
            <p:spPr bwMode="auto">
              <a:xfrm flipV="1">
                <a:off x="5511" y="935"/>
                <a:ext cx="0" cy="3085"/>
              </a:xfrm>
              <a:prstGeom prst="line">
                <a:avLst/>
              </a:prstGeom>
              <a:noFill/>
              <a:ln w="28575">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cs typeface="Arial" charset="0"/>
                </a:endParaRPr>
              </a:p>
            </p:txBody>
          </p:sp>
        </p:grpSp>
      </p:grpSp>
      <p:sp>
        <p:nvSpPr>
          <p:cNvPr id="22557" name="Text Box 29"/>
          <p:cNvSpPr txBox="1">
            <a:spLocks noChangeArrowheads="1"/>
          </p:cNvSpPr>
          <p:nvPr/>
        </p:nvSpPr>
        <p:spPr bwMode="auto">
          <a:xfrm>
            <a:off x="4305300" y="3009905"/>
            <a:ext cx="19812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solidFill>
                  <a:srgbClr val="0000FF"/>
                </a:solidFill>
                <a:latin typeface="Times New Roman" pitchFamily="18" charset="0"/>
                <a:cs typeface="Arial" charset="0"/>
              </a:rPr>
              <a:t>Không qua tâm</a:t>
            </a:r>
          </a:p>
        </p:txBody>
      </p:sp>
    </p:spTree>
    <p:extLst>
      <p:ext uri="{BB962C8B-B14F-4D97-AF65-F5344CB8AC3E}">
        <p14:creationId xmlns:p14="http://schemas.microsoft.com/office/powerpoint/2010/main" val="610210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heel(1)">
                                      <p:cBhvr>
                                        <p:cTn id="7" dur="20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strips(downLeft)">
                                      <p:cBhvr>
                                        <p:cTn id="12" dur="500"/>
                                        <p:tgtEl>
                                          <p:spTgt spid="22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22541">
                                            <p:txEl>
                                              <p:pRg st="0" end="0"/>
                                            </p:txEl>
                                          </p:spTgt>
                                        </p:tgtEl>
                                        <p:attrNameLst>
                                          <p:attrName>style.visibility</p:attrName>
                                        </p:attrNameLst>
                                      </p:cBhvr>
                                      <p:to>
                                        <p:strVal val="visible"/>
                                      </p:to>
                                    </p:set>
                                    <p:anim calcmode="discrete" valueType="clr">
                                      <p:cBhvr override="childStyle">
                                        <p:cTn id="17" dur="80"/>
                                        <p:tgtEl>
                                          <p:spTgt spid="225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254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2541">
                                            <p:txEl>
                                              <p:pRg st="0" end="0"/>
                                            </p:txEl>
                                          </p:spTgt>
                                        </p:tgtEl>
                                        <p:attrNameLst>
                                          <p:attrName>fill.type</p:attrName>
                                        </p:attrNameLst>
                                      </p:cBhvr>
                                      <p:to>
                                        <p:strVal val="solid"/>
                                      </p:to>
                                    </p:set>
                                  </p:childTnLst>
                                </p:cTn>
                              </p:par>
                              <p:par>
                                <p:cTn id="20" presetID="21" presetClass="entr" presetSubtype="1" fill="hold" grpId="0" nodeType="withEffect">
                                  <p:stCondLst>
                                    <p:cond delay="0"/>
                                  </p:stCondLst>
                                  <p:childTnLst>
                                    <p:set>
                                      <p:cBhvr>
                                        <p:cTn id="21" dur="1" fill="hold">
                                          <p:stCondLst>
                                            <p:cond delay="0"/>
                                          </p:stCondLst>
                                        </p:cTn>
                                        <p:tgtEl>
                                          <p:spTgt spid="22543"/>
                                        </p:tgtEl>
                                        <p:attrNameLst>
                                          <p:attrName>style.visibility</p:attrName>
                                        </p:attrNameLst>
                                      </p:cBhvr>
                                      <p:to>
                                        <p:strVal val="visible"/>
                                      </p:to>
                                    </p:set>
                                    <p:animEffect transition="in" filter="wheel(1)">
                                      <p:cBhvr>
                                        <p:cTn id="22" dur="2000"/>
                                        <p:tgtEl>
                                          <p:spTgt spid="225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2531"/>
                                        </p:tgtEl>
                                        <p:attrNameLst>
                                          <p:attrName>style.visibility</p:attrName>
                                        </p:attrNameLst>
                                      </p:cBhvr>
                                      <p:to>
                                        <p:strVal val="visible"/>
                                      </p:to>
                                    </p:set>
                                    <p:animEffect transition="in" filter="strips(downRight)">
                                      <p:cBhvr>
                                        <p:cTn id="27" dur="500"/>
                                        <p:tgtEl>
                                          <p:spTgt spid="225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2535"/>
                                        </p:tgtEl>
                                        <p:attrNameLst>
                                          <p:attrName>style.visibility</p:attrName>
                                        </p:attrNameLst>
                                      </p:cBhvr>
                                      <p:to>
                                        <p:strVal val="visible"/>
                                      </p:to>
                                    </p:set>
                                    <p:anim calcmode="discrete" valueType="clr">
                                      <p:cBhvr override="childStyle">
                                        <p:cTn id="32" dur="80"/>
                                        <p:tgtEl>
                                          <p:spTgt spid="2253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2535"/>
                                        </p:tgtEl>
                                        <p:attrNameLst>
                                          <p:attrName>fillcolor</p:attrName>
                                        </p:attrNameLst>
                                      </p:cBhvr>
                                      <p:tavLst>
                                        <p:tav tm="0">
                                          <p:val>
                                            <p:clrVal>
                                              <a:schemeClr val="accent2"/>
                                            </p:clrVal>
                                          </p:val>
                                        </p:tav>
                                        <p:tav tm="50000">
                                          <p:val>
                                            <p:clrVal>
                                              <a:schemeClr val="hlink"/>
                                            </p:clrVal>
                                          </p:val>
                                        </p:tav>
                                      </p:tavLst>
                                    </p:anim>
                                    <p:set>
                                      <p:cBhvr>
                                        <p:cTn id="34" dur="80"/>
                                        <p:tgtEl>
                                          <p:spTgt spid="22535"/>
                                        </p:tgtEl>
                                        <p:attrNameLst>
                                          <p:attrName>fill.type</p:attrName>
                                        </p:attrNameLst>
                                      </p:cBhvr>
                                      <p:to>
                                        <p:strVal val="solid"/>
                                      </p:to>
                                    </p:set>
                                  </p:childTnLst>
                                </p:cTn>
                              </p:par>
                              <p:par>
                                <p:cTn id="35" presetID="21" presetClass="entr" presetSubtype="1" fill="hold" grpId="0" nodeType="withEffect">
                                  <p:stCondLst>
                                    <p:cond delay="0"/>
                                  </p:stCondLst>
                                  <p:childTnLst>
                                    <p:set>
                                      <p:cBhvr>
                                        <p:cTn id="36" dur="1" fill="hold">
                                          <p:stCondLst>
                                            <p:cond delay="0"/>
                                          </p:stCondLst>
                                        </p:cTn>
                                        <p:tgtEl>
                                          <p:spTgt spid="22536"/>
                                        </p:tgtEl>
                                        <p:attrNameLst>
                                          <p:attrName>style.visibility</p:attrName>
                                        </p:attrNameLst>
                                      </p:cBhvr>
                                      <p:to>
                                        <p:strVal val="visible"/>
                                      </p:to>
                                    </p:set>
                                    <p:animEffect transition="in" filter="wheel(1)">
                                      <p:cBhvr>
                                        <p:cTn id="37" dur="2000"/>
                                        <p:tgtEl>
                                          <p:spTgt spid="225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22532"/>
                                        </p:tgtEl>
                                        <p:attrNameLst>
                                          <p:attrName>style.visibility</p:attrName>
                                        </p:attrNameLst>
                                      </p:cBhvr>
                                      <p:to>
                                        <p:strVal val="visible"/>
                                      </p:to>
                                    </p:set>
                                    <p:animEffect transition="in" filter="strips(downLeft)">
                                      <p:cBhvr>
                                        <p:cTn id="42" dur="500"/>
                                        <p:tgtEl>
                                          <p:spTgt spid="22532"/>
                                        </p:tgtEl>
                                      </p:cBhvr>
                                    </p:animEffect>
                                  </p:childTnLst>
                                </p:cTn>
                              </p:par>
                            </p:childTnLst>
                          </p:cTn>
                        </p:par>
                        <p:par>
                          <p:cTn id="43" fill="hold" nodeType="afterGroup">
                            <p:stCondLst>
                              <p:cond delay="50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22537">
                                            <p:txEl>
                                              <p:pRg st="0" end="0"/>
                                            </p:txEl>
                                          </p:spTgt>
                                        </p:tgtEl>
                                        <p:attrNameLst>
                                          <p:attrName>style.visibility</p:attrName>
                                        </p:attrNameLst>
                                      </p:cBhvr>
                                      <p:to>
                                        <p:strVal val="visible"/>
                                      </p:to>
                                    </p:set>
                                    <p:anim calcmode="discrete" valueType="clr">
                                      <p:cBhvr override="childStyle">
                                        <p:cTn id="46" dur="80"/>
                                        <p:tgtEl>
                                          <p:spTgt spid="225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2537">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22537">
                                            <p:txEl>
                                              <p:pRg st="0" end="0"/>
                                            </p:txEl>
                                          </p:spTgt>
                                        </p:tgtEl>
                                        <p:attrNameLst>
                                          <p:attrName>fill.type</p:attrName>
                                        </p:attrNameLst>
                                      </p:cBhvr>
                                      <p:to>
                                        <p:strVal val="solid"/>
                                      </p:to>
                                    </p:set>
                                  </p:childTnLst>
                                </p:cTn>
                              </p:par>
                              <p:par>
                                <p:cTn id="49" presetID="21" presetClass="entr" presetSubtype="1" fill="hold" grpId="0" nodeType="withEffect">
                                  <p:stCondLst>
                                    <p:cond delay="0"/>
                                  </p:stCondLst>
                                  <p:childTnLst>
                                    <p:set>
                                      <p:cBhvr>
                                        <p:cTn id="50" dur="1" fill="hold">
                                          <p:stCondLst>
                                            <p:cond delay="0"/>
                                          </p:stCondLst>
                                        </p:cTn>
                                        <p:tgtEl>
                                          <p:spTgt spid="22542"/>
                                        </p:tgtEl>
                                        <p:attrNameLst>
                                          <p:attrName>style.visibility</p:attrName>
                                        </p:attrNameLst>
                                      </p:cBhvr>
                                      <p:to>
                                        <p:strVal val="visible"/>
                                      </p:to>
                                    </p:set>
                                    <p:animEffect transition="in" filter="wheel(1)">
                                      <p:cBhvr>
                                        <p:cTn id="51" dur="2000"/>
                                        <p:tgtEl>
                                          <p:spTgt spid="225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22539"/>
                                        </p:tgtEl>
                                        <p:attrNameLst>
                                          <p:attrName>style.visibility</p:attrName>
                                        </p:attrNameLst>
                                      </p:cBhvr>
                                      <p:to>
                                        <p:strVal val="visible"/>
                                      </p:to>
                                    </p:set>
                                    <p:animEffect transition="in" filter="strips(downRight)">
                                      <p:cBhvr>
                                        <p:cTn id="56" dur="2000"/>
                                        <p:tgtEl>
                                          <p:spTgt spid="2253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22538">
                                            <p:txEl>
                                              <p:pRg st="0" end="0"/>
                                            </p:txEl>
                                          </p:spTgt>
                                        </p:tgtEl>
                                        <p:attrNameLst>
                                          <p:attrName>style.visibility</p:attrName>
                                        </p:attrNameLst>
                                      </p:cBhvr>
                                      <p:to>
                                        <p:strVal val="visible"/>
                                      </p:to>
                                    </p:set>
                                    <p:anim calcmode="discrete" valueType="clr">
                                      <p:cBhvr override="childStyle">
                                        <p:cTn id="61" dur="80"/>
                                        <p:tgtEl>
                                          <p:spTgt spid="225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2538">
                                            <p:txEl>
                                              <p:pRg st="0" end="0"/>
                                            </p:txEl>
                                          </p:spTgt>
                                        </p:tgtEl>
                                        <p:attrNameLst>
                                          <p:attrName>fillcolor</p:attrName>
                                        </p:attrNameLst>
                                      </p:cBhvr>
                                      <p:tavLst>
                                        <p:tav tm="0">
                                          <p:val>
                                            <p:clrVal>
                                              <a:schemeClr val="accent2"/>
                                            </p:clrVal>
                                          </p:val>
                                        </p:tav>
                                        <p:tav tm="50000">
                                          <p:val>
                                            <p:clrVal>
                                              <a:schemeClr val="hlink"/>
                                            </p:clrVal>
                                          </p:val>
                                        </p:tav>
                                      </p:tavLst>
                                    </p:anim>
                                    <p:set>
                                      <p:cBhvr>
                                        <p:cTn id="63" dur="80"/>
                                        <p:tgtEl>
                                          <p:spTgt spid="22538">
                                            <p:txEl>
                                              <p:pRg st="0" end="0"/>
                                            </p:txEl>
                                          </p:spTgt>
                                        </p:tgtEl>
                                        <p:attrNameLst>
                                          <p:attrName>fill.type</p:attrName>
                                        </p:attrNameLst>
                                      </p:cBhvr>
                                      <p:to>
                                        <p:strVal val="solid"/>
                                      </p:to>
                                    </p:set>
                                  </p:childTnLst>
                                </p:cTn>
                              </p:par>
                              <p:par>
                                <p:cTn id="64" presetID="21" presetClass="entr" presetSubtype="1" fill="hold" grpId="0" nodeType="withEffect">
                                  <p:stCondLst>
                                    <p:cond delay="0"/>
                                  </p:stCondLst>
                                  <p:childTnLst>
                                    <p:set>
                                      <p:cBhvr>
                                        <p:cTn id="65" dur="1" fill="hold">
                                          <p:stCondLst>
                                            <p:cond delay="0"/>
                                          </p:stCondLst>
                                        </p:cTn>
                                        <p:tgtEl>
                                          <p:spTgt spid="22544"/>
                                        </p:tgtEl>
                                        <p:attrNameLst>
                                          <p:attrName>style.visibility</p:attrName>
                                        </p:attrNameLst>
                                      </p:cBhvr>
                                      <p:to>
                                        <p:strVal val="visible"/>
                                      </p:to>
                                    </p:set>
                                    <p:animEffect transition="in" filter="wheel(1)">
                                      <p:cBhvr>
                                        <p:cTn id="66" dur="2000"/>
                                        <p:tgtEl>
                                          <p:spTgt spid="2254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6" fill="hold" nodeType="clickEffect">
                                  <p:stCondLst>
                                    <p:cond delay="0"/>
                                  </p:stCondLst>
                                  <p:childTnLst>
                                    <p:set>
                                      <p:cBhvr>
                                        <p:cTn id="70" dur="1" fill="hold">
                                          <p:stCondLst>
                                            <p:cond delay="0"/>
                                          </p:stCondLst>
                                        </p:cTn>
                                        <p:tgtEl>
                                          <p:spTgt spid="22533"/>
                                        </p:tgtEl>
                                        <p:attrNameLst>
                                          <p:attrName>style.visibility</p:attrName>
                                        </p:attrNameLst>
                                      </p:cBhvr>
                                      <p:to>
                                        <p:strVal val="visible"/>
                                      </p:to>
                                    </p:set>
                                    <p:animEffect transition="in" filter="strips(downRight)">
                                      <p:cBhvr>
                                        <p:cTn id="71" dur="500"/>
                                        <p:tgtEl>
                                          <p:spTgt spid="2253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22540"/>
                                        </p:tgtEl>
                                        <p:attrNameLst>
                                          <p:attrName>style.visibility</p:attrName>
                                        </p:attrNameLst>
                                      </p:cBhvr>
                                      <p:to>
                                        <p:strVal val="visible"/>
                                      </p:to>
                                    </p:set>
                                    <p:animEffect transition="in" filter="strips(downLeft)">
                                      <p:cBhvr>
                                        <p:cTn id="76" dur="2000"/>
                                        <p:tgtEl>
                                          <p:spTgt spid="22540"/>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2557"/>
                                        </p:tgtEl>
                                        <p:attrNameLst>
                                          <p:attrName>style.visibility</p:attrName>
                                        </p:attrNameLst>
                                      </p:cBhvr>
                                      <p:to>
                                        <p:strVal val="visible"/>
                                      </p:to>
                                    </p:set>
                                    <p:animEffect transition="in" filter="box(in)">
                                      <p:cBhvr>
                                        <p:cTn id="79" dur="500"/>
                                        <p:tgtEl>
                                          <p:spTgt spid="22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animBg="1"/>
      <p:bldP spid="22539" grpId="0" animBg="1"/>
      <p:bldP spid="22540" grpId="0" animBg="1"/>
      <p:bldP spid="22542" grpId="0" animBg="1"/>
      <p:bldP spid="22543" grpId="0" animBg="1"/>
      <p:bldP spid="22544" grpId="0" animBg="1"/>
      <p:bldP spid="2255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2438400" y="158236"/>
            <a:ext cx="441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3200" b="1">
                <a:solidFill>
                  <a:srgbClr val="FF0000"/>
                </a:solidFill>
                <a:latin typeface="Times New Roman" pitchFamily="18" charset="0"/>
                <a:cs typeface="Times New Roman" pitchFamily="18" charset="0"/>
              </a:rPr>
              <a:t>HƯỚNG DẪN VỀ NHÀ </a:t>
            </a:r>
          </a:p>
        </p:txBody>
      </p:sp>
      <p:sp>
        <p:nvSpPr>
          <p:cNvPr id="22" name="TextBox 6"/>
          <p:cNvSpPr txBox="1">
            <a:spLocks noChangeArrowheads="1"/>
          </p:cNvSpPr>
          <p:nvPr/>
        </p:nvSpPr>
        <p:spPr bwMode="auto">
          <a:xfrm>
            <a:off x="304800" y="776073"/>
            <a:ext cx="556260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sz="2800">
                <a:solidFill>
                  <a:srgbClr val="FF33CC"/>
                </a:solidFill>
                <a:latin typeface="Times New Roman" pitchFamily="18" charset="0"/>
                <a:cs typeface="Times New Roman" pitchFamily="18" charset="0"/>
              </a:rPr>
              <a:t>*</a:t>
            </a:r>
            <a:r>
              <a:rPr lang="vi-VN" sz="2800">
                <a:solidFill>
                  <a:srgbClr val="00206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Xem lại các dạng bài tập đã chữa</a:t>
            </a:r>
            <a:r>
              <a:rPr lang="vi-VN" sz="280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19" name="TextBox 6"/>
          <p:cNvSpPr txBox="1">
            <a:spLocks noChangeArrowheads="1"/>
          </p:cNvSpPr>
          <p:nvPr/>
        </p:nvSpPr>
        <p:spPr bwMode="auto">
          <a:xfrm>
            <a:off x="304800" y="1246150"/>
            <a:ext cx="8763000" cy="138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en-US" sz="2800">
                <a:solidFill>
                  <a:srgbClr val="FF33CC"/>
                </a:solidFill>
                <a:latin typeface="Times New Roman" pitchFamily="18" charset="0"/>
                <a:cs typeface="Times New Roman" pitchFamily="18" charset="0"/>
              </a:rPr>
              <a:t>*</a:t>
            </a:r>
            <a:r>
              <a:rPr lang="vi-VN" sz="2800">
                <a:solidFill>
                  <a:srgbClr val="FF33CC"/>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Học thuộc: </a:t>
            </a:r>
            <a:r>
              <a:rPr lang="en-US" sz="2800">
                <a:solidFill>
                  <a:srgbClr val="002060"/>
                </a:solidFill>
                <a:latin typeface="Times New Roman" pitchFamily="18" charset="0"/>
                <a:cs typeface="Times New Roman" pitchFamily="18" charset="0"/>
              </a:rPr>
              <a:t>Định lí về quan hệ vuông góc giữa đường kính và dây của đường tròn, nắm được đường kính là dây lớn nhất của đường tròn</a:t>
            </a:r>
            <a:r>
              <a:rPr lang="vi-VN" sz="280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20" name="TextBox 6"/>
          <p:cNvSpPr txBox="1">
            <a:spLocks noChangeArrowheads="1"/>
          </p:cNvSpPr>
          <p:nvPr/>
        </p:nvSpPr>
        <p:spPr bwMode="auto">
          <a:xfrm>
            <a:off x="304799" y="2554882"/>
            <a:ext cx="8444179"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r>
              <a:rPr lang="fr-FR" sz="2800">
                <a:solidFill>
                  <a:srgbClr val="FF33CC"/>
                </a:solidFill>
                <a:latin typeface="Times New Roman" pitchFamily="18" charset="0"/>
                <a:cs typeface="Times New Roman" pitchFamily="18" charset="0"/>
              </a:rPr>
              <a:t>*</a:t>
            </a:r>
            <a:r>
              <a:rPr lang="fr-FR" sz="2800">
                <a:solidFill>
                  <a:srgbClr val="002060"/>
                </a:solidFill>
                <a:latin typeface="Times New Roman" pitchFamily="18" charset="0"/>
                <a:cs typeface="Times New Roman" pitchFamily="18" charset="0"/>
              </a:rPr>
              <a:t> Làm bài tập </a:t>
            </a:r>
            <a:r>
              <a:rPr lang="en-US" sz="2800">
                <a:solidFill>
                  <a:srgbClr val="002060"/>
                </a:solidFill>
                <a:latin typeface="Times New Roman" pitchFamily="18" charset="0"/>
                <a:cs typeface="Times New Roman" pitchFamily="18" charset="0"/>
              </a:rPr>
              <a:t>10,11</a:t>
            </a:r>
            <a:r>
              <a:rPr lang="fr-FR" sz="2800">
                <a:solidFill>
                  <a:srgbClr val="002060"/>
                </a:solidFill>
                <a:latin typeface="Times New Roman" pitchFamily="18" charset="0"/>
                <a:cs typeface="Times New Roman" pitchFamily="18" charset="0"/>
              </a:rPr>
              <a:t> SGK trang 104. Thực hành tìm tâm của tấm bìa hình tròn bằng cách gấp hình.</a:t>
            </a:r>
            <a:endParaRPr lang="en-US" sz="2800">
              <a:solidFill>
                <a:srgbClr val="002060"/>
              </a:solidFill>
              <a:latin typeface="Times New Roman" pitchFamily="18" charset="0"/>
              <a:cs typeface="Times New Roman" pitchFamily="18" charset="0"/>
            </a:endParaRPr>
          </a:p>
        </p:txBody>
      </p:sp>
      <p:sp>
        <p:nvSpPr>
          <p:cNvPr id="2" name="Rectangle 1"/>
          <p:cNvSpPr/>
          <p:nvPr/>
        </p:nvSpPr>
        <p:spPr>
          <a:xfrm>
            <a:off x="399895" y="3407100"/>
            <a:ext cx="8686800"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FF33CC"/>
                </a:solidFill>
                <a:latin typeface="Times New Roman" pitchFamily="18" charset="0"/>
                <a:cs typeface="Times New Roman" pitchFamily="18" charset="0"/>
              </a:rPr>
              <a:t>*</a:t>
            </a:r>
            <a:r>
              <a:rPr lang="vi-VN" sz="2800">
                <a:solidFill>
                  <a:srgbClr val="002060"/>
                </a:solidFill>
                <a:latin typeface="Times New Roman" pitchFamily="18" charset="0"/>
                <a:cs typeface="Times New Roman" pitchFamily="18" charset="0"/>
              </a:rPr>
              <a:t> Chuẩn bị giờ sau:</a:t>
            </a:r>
            <a:r>
              <a:rPr lang="en-US" sz="2800">
                <a:solidFill>
                  <a:srgbClr val="002060"/>
                </a:solidFill>
                <a:latin typeface="Times New Roman" pitchFamily="18" charset="0"/>
                <a:cs typeface="Times New Roman" pitchFamily="18" charset="0"/>
              </a:rPr>
              <a:t> Hoàn thành các bài tập, giờ sau luyện tập </a:t>
            </a:r>
          </a:p>
        </p:txBody>
      </p:sp>
      <p:pic>
        <p:nvPicPr>
          <p:cNvPr id="7"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97278">
            <a:off x="-52488" y="2672206"/>
            <a:ext cx="1970407" cy="23688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74532" y="4253973"/>
            <a:ext cx="7514661" cy="707874"/>
          </a:xfrm>
          <a:prstGeom prst="rect">
            <a:avLst/>
          </a:prstGeom>
          <a:noFill/>
        </p:spPr>
        <p:txBody>
          <a:bodyPr wrap="square" lIns="91428" tIns="45714" rIns="91428" bIns="45714">
            <a:spAutoFit/>
          </a:bodyPr>
          <a:lstStyle/>
          <a:p>
            <a:pPr algn="ctr" fontAlgn="base">
              <a:spcBef>
                <a:spcPct val="0"/>
              </a:spcBef>
              <a:spcAft>
                <a:spcPct val="0"/>
              </a:spcAft>
            </a:pPr>
            <a:r>
              <a:rPr lang="en-US" sz="4000" b="1" cap="all">
                <a:ln w="9000" cmpd="sng">
                  <a:solidFill>
                    <a:srgbClr val="FFC000">
                      <a:shade val="50000"/>
                      <a:satMod val="120000"/>
                    </a:srgbClr>
                  </a:solidFill>
                  <a:prstDash val="solid"/>
                </a:ln>
                <a:solidFill>
                  <a:srgbClr val="009900"/>
                </a:solidFill>
                <a:effectLst>
                  <a:reflection blurRad="12700" stA="28000" endPos="45000" dist="1000" dir="5400000" sy="-100000" algn="bl" rotWithShape="0"/>
                </a:effectLst>
                <a:latin typeface="Times New Roman" pitchFamily="18" charset="0"/>
                <a:cs typeface="Times New Roman" pitchFamily="18" charset="0"/>
              </a:rPr>
              <a:t>Chúc các em học tốt.</a:t>
            </a:r>
          </a:p>
        </p:txBody>
      </p:sp>
    </p:spTree>
    <p:extLst>
      <p:ext uri="{BB962C8B-B14F-4D97-AF65-F5344CB8AC3E}">
        <p14:creationId xmlns:p14="http://schemas.microsoft.com/office/powerpoint/2010/main" val="387000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P spid="20"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33600" y="5921"/>
            <a:ext cx="5562600"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FF0000"/>
                </a:solidFill>
                <a:latin typeface="Times New Roman" pitchFamily="18" charset="0"/>
                <a:cs typeface="Times New Roman" pitchFamily="18" charset="0"/>
              </a:rPr>
              <a:t>HOẠT ĐỘNG 1: KHỞI ĐỘNG</a:t>
            </a:r>
            <a:r>
              <a:rPr lang="en-US" sz="2800" b="1">
                <a:solidFill>
                  <a:srgbClr val="FFFF00"/>
                </a:solidFill>
                <a:latin typeface="Times New Roman" pitchFamily="18" charset="0"/>
                <a:cs typeface="Times New Roman" pitchFamily="18" charset="0"/>
              </a:rPr>
              <a:t>           </a:t>
            </a:r>
            <a:endParaRPr lang="en-US" sz="2800" b="1">
              <a:solidFill>
                <a:srgbClr val="0156FF"/>
              </a:solidFill>
              <a:latin typeface="Times New Roman" pitchFamily="18" charset="0"/>
              <a:cs typeface="Times New Roman" pitchFamily="18" charset="0"/>
            </a:endParaRPr>
          </a:p>
        </p:txBody>
      </p:sp>
      <p:sp>
        <p:nvSpPr>
          <p:cNvPr id="6" name="Rectangle 5"/>
          <p:cNvSpPr/>
          <p:nvPr/>
        </p:nvSpPr>
        <p:spPr>
          <a:xfrm>
            <a:off x="152416" y="529600"/>
            <a:ext cx="4170883" cy="1815870"/>
          </a:xfrm>
          <a:prstGeom prst="rect">
            <a:avLst/>
          </a:prstGeom>
        </p:spPr>
        <p:txBody>
          <a:bodyPr wrap="square" lIns="91428" tIns="45714" rIns="91428" bIns="45714">
            <a:spAutoFit/>
          </a:bodyPr>
          <a:lstStyle/>
          <a:p>
            <a:pPr>
              <a:defRPr/>
            </a:pPr>
            <a:r>
              <a:rPr lang="vi-VN" sz="2400" b="1">
                <a:solidFill>
                  <a:srgbClr val="0000CC"/>
                </a:solidFill>
                <a:latin typeface="Times New Roman"/>
                <a:cs typeface="Arial" charset="0"/>
              </a:rPr>
              <a:t> </a:t>
            </a:r>
            <a:r>
              <a:rPr lang="en-US" sz="2800">
                <a:solidFill>
                  <a:srgbClr val="0000CC"/>
                </a:solidFill>
                <a:latin typeface="Times New Roman" pitchFamily="18" charset="0"/>
                <a:cs typeface="Times New Roman" pitchFamily="18" charset="0"/>
              </a:rPr>
              <a:t>Cho tam giác          vuông tại    . Vẽ đường tròn ngoại tiếp tam giác. Chỉ rõ tâm và đường kính của đường tròn.</a:t>
            </a:r>
          </a:p>
        </p:txBody>
      </p:sp>
      <p:graphicFrame>
        <p:nvGraphicFramePr>
          <p:cNvPr id="7" name="Object 6"/>
          <p:cNvGraphicFramePr>
            <a:graphicFrameLocks noChangeAspect="1"/>
          </p:cNvGraphicFramePr>
          <p:nvPr>
            <p:extLst>
              <p:ext uri="{D42A27DB-BD31-4B8C-83A1-F6EECF244321}">
                <p14:modId xmlns:p14="http://schemas.microsoft.com/office/powerpoint/2010/main" val="1400402150"/>
              </p:ext>
            </p:extLst>
          </p:nvPr>
        </p:nvGraphicFramePr>
        <p:xfrm>
          <a:off x="2284759" y="660686"/>
          <a:ext cx="739775" cy="312737"/>
        </p:xfrm>
        <a:graphic>
          <a:graphicData uri="http://schemas.openxmlformats.org/presentationml/2006/ole">
            <mc:AlternateContent xmlns:mc="http://schemas.openxmlformats.org/markup-compatibility/2006">
              <mc:Choice xmlns:v="urn:schemas-microsoft-com:vml" Requires="v">
                <p:oleObj spid="_x0000_s1304" name="Equation" r:id="rId3" imgW="761760" imgH="317160" progId="Equation.DSMT4">
                  <p:embed/>
                </p:oleObj>
              </mc:Choice>
              <mc:Fallback>
                <p:oleObj name="Equation" r:id="rId3" imgW="761760" imgH="317160" progId="Equation.DSMT4">
                  <p:embed/>
                  <p:pic>
                    <p:nvPicPr>
                      <p:cNvPr id="0" name=""/>
                      <p:cNvPicPr>
                        <a:picLocks noChangeAspect="1" noChangeArrowheads="1"/>
                      </p:cNvPicPr>
                      <p:nvPr/>
                    </p:nvPicPr>
                    <p:blipFill>
                      <a:blip r:embed="rId4"/>
                      <a:srcRect/>
                      <a:stretch>
                        <a:fillRect/>
                      </a:stretch>
                    </p:blipFill>
                    <p:spPr bwMode="auto">
                      <a:xfrm>
                        <a:off x="2284759" y="660686"/>
                        <a:ext cx="7397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01905380"/>
              </p:ext>
            </p:extLst>
          </p:nvPr>
        </p:nvGraphicFramePr>
        <p:xfrm>
          <a:off x="650278" y="1058842"/>
          <a:ext cx="296862" cy="300038"/>
        </p:xfrm>
        <a:graphic>
          <a:graphicData uri="http://schemas.openxmlformats.org/presentationml/2006/ole">
            <mc:AlternateContent xmlns:mc="http://schemas.openxmlformats.org/markup-compatibility/2006">
              <mc:Choice xmlns:v="urn:schemas-microsoft-com:vml" Requires="v">
                <p:oleObj spid="_x0000_s1305" name="Equation" r:id="rId5" imgW="304560" imgH="304560" progId="Equation.DSMT4">
                  <p:embed/>
                </p:oleObj>
              </mc:Choice>
              <mc:Fallback>
                <p:oleObj name="Equation" r:id="rId5" imgW="304560" imgH="304560" progId="Equation.DSMT4">
                  <p:embed/>
                  <p:pic>
                    <p:nvPicPr>
                      <p:cNvPr id="0" name=""/>
                      <p:cNvPicPr>
                        <a:picLocks noChangeAspect="1" noChangeArrowheads="1"/>
                      </p:cNvPicPr>
                      <p:nvPr/>
                    </p:nvPicPr>
                    <p:blipFill>
                      <a:blip r:embed="rId6"/>
                      <a:srcRect/>
                      <a:stretch>
                        <a:fillRect/>
                      </a:stretch>
                    </p:blipFill>
                    <p:spPr bwMode="auto">
                      <a:xfrm>
                        <a:off x="650278" y="1058842"/>
                        <a:ext cx="2968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36042" y="4180489"/>
            <a:ext cx="4406713" cy="954095"/>
          </a:xfrm>
          <a:prstGeom prst="rect">
            <a:avLst/>
          </a:prstGeom>
        </p:spPr>
        <p:txBody>
          <a:bodyPr wrap="square" lIns="91428" tIns="45714" rIns="91428" bIns="45714">
            <a:spAutoFit/>
          </a:bodyPr>
          <a:lstStyle/>
          <a:p>
            <a:pPr>
              <a:defRPr/>
            </a:pPr>
            <a:r>
              <a:rPr lang="vi-VN" sz="2400" b="1">
                <a:solidFill>
                  <a:srgbClr val="0000CC"/>
                </a:solidFill>
                <a:latin typeface="Times New Roman"/>
                <a:cs typeface="Arial" charset="0"/>
              </a:rPr>
              <a:t> </a:t>
            </a:r>
            <a:r>
              <a:rPr lang="en-US" sz="2800">
                <a:solidFill>
                  <a:srgbClr val="0000CC"/>
                </a:solidFill>
                <a:latin typeface="Times New Roman" pitchFamily="18" charset="0"/>
                <a:cs typeface="Times New Roman" pitchFamily="18" charset="0"/>
              </a:rPr>
              <a:t>Tâm     là trung điểm của                 cạnh  </a:t>
            </a:r>
          </a:p>
        </p:txBody>
      </p:sp>
      <p:graphicFrame>
        <p:nvGraphicFramePr>
          <p:cNvPr id="10" name="Object 9"/>
          <p:cNvGraphicFramePr>
            <a:graphicFrameLocks noChangeAspect="1"/>
          </p:cNvGraphicFramePr>
          <p:nvPr>
            <p:extLst>
              <p:ext uri="{D42A27DB-BD31-4B8C-83A1-F6EECF244321}">
                <p14:modId xmlns:p14="http://schemas.microsoft.com/office/powerpoint/2010/main" val="1945877036"/>
              </p:ext>
            </p:extLst>
          </p:nvPr>
        </p:nvGraphicFramePr>
        <p:xfrm>
          <a:off x="1052260" y="4305512"/>
          <a:ext cx="300446" cy="312738"/>
        </p:xfrm>
        <a:graphic>
          <a:graphicData uri="http://schemas.openxmlformats.org/presentationml/2006/ole">
            <mc:AlternateContent xmlns:mc="http://schemas.openxmlformats.org/markup-compatibility/2006">
              <mc:Choice xmlns:v="urn:schemas-microsoft-com:vml" Requires="v">
                <p:oleObj spid="_x0000_s1306" name="Equation" r:id="rId7" imgW="291960" imgH="317160" progId="Equation.DSMT4">
                  <p:embed/>
                </p:oleObj>
              </mc:Choice>
              <mc:Fallback>
                <p:oleObj name="Equation" r:id="rId7" imgW="291960" imgH="317160" progId="Equation.DSMT4">
                  <p:embed/>
                  <p:pic>
                    <p:nvPicPr>
                      <p:cNvPr id="0" name=""/>
                      <p:cNvPicPr>
                        <a:picLocks noChangeAspect="1" noChangeArrowheads="1"/>
                      </p:cNvPicPr>
                      <p:nvPr/>
                    </p:nvPicPr>
                    <p:blipFill>
                      <a:blip r:embed="rId8"/>
                      <a:srcRect/>
                      <a:stretch>
                        <a:fillRect/>
                      </a:stretch>
                    </p:blipFill>
                    <p:spPr bwMode="auto">
                      <a:xfrm>
                        <a:off x="1052260" y="4305512"/>
                        <a:ext cx="300446" cy="312738"/>
                      </a:xfrm>
                      <a:prstGeom prst="rect">
                        <a:avLst/>
                      </a:prstGeom>
                      <a:noFill/>
                      <a:ln>
                        <a:noFill/>
                      </a:ln>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25100943"/>
              </p:ext>
            </p:extLst>
          </p:nvPr>
        </p:nvGraphicFramePr>
        <p:xfrm>
          <a:off x="995678" y="4745804"/>
          <a:ext cx="524934" cy="312738"/>
        </p:xfrm>
        <a:graphic>
          <a:graphicData uri="http://schemas.openxmlformats.org/presentationml/2006/ole">
            <mc:AlternateContent xmlns:mc="http://schemas.openxmlformats.org/markup-compatibility/2006">
              <mc:Choice xmlns:v="urn:schemas-microsoft-com:vml" Requires="v">
                <p:oleObj spid="_x0000_s1307" name="Equation" r:id="rId9" imgW="507960" imgH="317160" progId="Equation.DSMT4">
                  <p:embed/>
                </p:oleObj>
              </mc:Choice>
              <mc:Fallback>
                <p:oleObj name="Equation" r:id="rId9" imgW="507960" imgH="317160" progId="Equation.DSMT4">
                  <p:embed/>
                  <p:pic>
                    <p:nvPicPr>
                      <p:cNvPr id="0" name=""/>
                      <p:cNvPicPr>
                        <a:picLocks noChangeAspect="1" noChangeArrowheads="1"/>
                      </p:cNvPicPr>
                      <p:nvPr/>
                    </p:nvPicPr>
                    <p:blipFill>
                      <a:blip r:embed="rId10"/>
                      <a:srcRect/>
                      <a:stretch>
                        <a:fillRect/>
                      </a:stretch>
                    </p:blipFill>
                    <p:spPr bwMode="auto">
                      <a:xfrm>
                        <a:off x="995678" y="4745804"/>
                        <a:ext cx="524934" cy="312738"/>
                      </a:xfrm>
                      <a:prstGeom prst="rect">
                        <a:avLst/>
                      </a:prstGeom>
                      <a:noFill/>
                      <a:ln>
                        <a:noFill/>
                      </a:ln>
                      <a:extLst/>
                    </p:spPr>
                  </p:pic>
                </p:oleObj>
              </mc:Fallback>
            </mc:AlternateContent>
          </a:graphicData>
        </a:graphic>
      </p:graphicFrame>
      <p:sp>
        <p:nvSpPr>
          <p:cNvPr id="12" name="Rectangle 11"/>
          <p:cNvSpPr/>
          <p:nvPr/>
        </p:nvSpPr>
        <p:spPr>
          <a:xfrm>
            <a:off x="4434852" y="453445"/>
            <a:ext cx="3048000" cy="523208"/>
          </a:xfrm>
          <a:prstGeom prst="rect">
            <a:avLst/>
          </a:prstGeom>
        </p:spPr>
        <p:txBody>
          <a:bodyPr wrap="square" lIns="91428" tIns="45714" rIns="91428" bIns="45714">
            <a:spAutoFit/>
          </a:bodyPr>
          <a:lstStyle/>
          <a:p>
            <a:pPr>
              <a:defRPr/>
            </a:pPr>
            <a:r>
              <a:rPr lang="vi-VN" sz="2800" b="1">
                <a:solidFill>
                  <a:srgbClr val="0000CC"/>
                </a:solidFill>
                <a:latin typeface="Times New Roman"/>
                <a:cs typeface="Arial" charset="0"/>
              </a:rPr>
              <a:t> </a:t>
            </a:r>
            <a:r>
              <a:rPr lang="en-US" sz="2800">
                <a:solidFill>
                  <a:srgbClr val="0000CC"/>
                </a:solidFill>
                <a:latin typeface="Times New Roman" pitchFamily="18" charset="0"/>
                <a:cs typeface="Times New Roman" pitchFamily="18" charset="0"/>
              </a:rPr>
              <a:t>Đường kính là  </a:t>
            </a:r>
          </a:p>
        </p:txBody>
      </p:sp>
      <p:cxnSp>
        <p:nvCxnSpPr>
          <p:cNvPr id="16" name="Straight Connector 15"/>
          <p:cNvCxnSpPr/>
          <p:nvPr/>
        </p:nvCxnSpPr>
        <p:spPr>
          <a:xfrm>
            <a:off x="4350120" y="534022"/>
            <a:ext cx="0" cy="4600556"/>
          </a:xfrm>
          <a:prstGeom prst="line">
            <a:avLst/>
          </a:prstGeom>
          <a:ln w="19050">
            <a:solidFill>
              <a:srgbClr val="D60093"/>
            </a:solidFill>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1646274878"/>
              </p:ext>
            </p:extLst>
          </p:nvPr>
        </p:nvGraphicFramePr>
        <p:xfrm>
          <a:off x="6211840" y="1101417"/>
          <a:ext cx="506412" cy="300037"/>
        </p:xfrm>
        <a:graphic>
          <a:graphicData uri="http://schemas.openxmlformats.org/presentationml/2006/ole">
            <mc:AlternateContent xmlns:mc="http://schemas.openxmlformats.org/markup-compatibility/2006">
              <mc:Choice xmlns:v="urn:schemas-microsoft-com:vml" Requires="v">
                <p:oleObj spid="_x0000_s1308" name="Equation" r:id="rId11" imgW="520560" imgH="304560" progId="Equation.DSMT4">
                  <p:embed/>
                </p:oleObj>
              </mc:Choice>
              <mc:Fallback>
                <p:oleObj name="Equation" r:id="rId11" imgW="520560" imgH="304560" progId="Equation.DSMT4">
                  <p:embed/>
                  <p:pic>
                    <p:nvPicPr>
                      <p:cNvPr id="0" name=""/>
                      <p:cNvPicPr>
                        <a:picLocks noChangeAspect="1" noChangeArrowheads="1"/>
                      </p:cNvPicPr>
                      <p:nvPr/>
                    </p:nvPicPr>
                    <p:blipFill>
                      <a:blip r:embed="rId12"/>
                      <a:srcRect/>
                      <a:stretch>
                        <a:fillRect/>
                      </a:stretch>
                    </p:blipFill>
                    <p:spPr bwMode="auto">
                      <a:xfrm>
                        <a:off x="6211840" y="1101417"/>
                        <a:ext cx="5064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413518" y="974469"/>
            <a:ext cx="4038600" cy="954095"/>
          </a:xfrm>
          <a:prstGeom prst="rect">
            <a:avLst/>
          </a:prstGeom>
        </p:spPr>
        <p:txBody>
          <a:bodyPr wrap="square" lIns="91428" tIns="45714" rIns="91428" bIns="45714">
            <a:spAutoFit/>
          </a:bodyPr>
          <a:lstStyle/>
          <a:p>
            <a:pPr>
              <a:defRPr/>
            </a:pPr>
            <a:r>
              <a:rPr lang="en-US" sz="2800">
                <a:solidFill>
                  <a:srgbClr val="0000CC"/>
                </a:solidFill>
                <a:latin typeface="Times New Roman" pitchFamily="18" charset="0"/>
                <a:cs typeface="Times New Roman" pitchFamily="18" charset="0"/>
              </a:rPr>
              <a:t>Đoạn thẳng       là một dây của đường tròn</a:t>
            </a:r>
          </a:p>
        </p:txBody>
      </p:sp>
      <p:pic>
        <p:nvPicPr>
          <p:cNvPr id="2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27804" y="60672"/>
            <a:ext cx="1053499" cy="57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861441406"/>
              </p:ext>
            </p:extLst>
          </p:nvPr>
        </p:nvGraphicFramePr>
        <p:xfrm>
          <a:off x="6729413" y="580540"/>
          <a:ext cx="493712" cy="312737"/>
        </p:xfrm>
        <a:graphic>
          <a:graphicData uri="http://schemas.openxmlformats.org/presentationml/2006/ole">
            <mc:AlternateContent xmlns:mc="http://schemas.openxmlformats.org/markup-compatibility/2006">
              <mc:Choice xmlns:v="urn:schemas-microsoft-com:vml" Requires="v">
                <p:oleObj spid="_x0000_s1309" name="Equation" r:id="rId14" imgW="507960" imgH="317160" progId="Equation.DSMT4">
                  <p:embed/>
                </p:oleObj>
              </mc:Choice>
              <mc:Fallback>
                <p:oleObj name="Equation" r:id="rId14" imgW="507960" imgH="317160" progId="Equation.DSMT4">
                  <p:embed/>
                  <p:pic>
                    <p:nvPicPr>
                      <p:cNvPr id="0" name=""/>
                      <p:cNvPicPr>
                        <a:picLocks noChangeAspect="1" noChangeArrowheads="1"/>
                      </p:cNvPicPr>
                      <p:nvPr/>
                    </p:nvPicPr>
                    <p:blipFill>
                      <a:blip r:embed="rId15"/>
                      <a:srcRect/>
                      <a:stretch>
                        <a:fillRect/>
                      </a:stretch>
                    </p:blipFill>
                    <p:spPr bwMode="auto">
                      <a:xfrm>
                        <a:off x="6729413" y="580540"/>
                        <a:ext cx="4937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52714" y="2313000"/>
            <a:ext cx="1965929" cy="171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3275848302"/>
              </p:ext>
            </p:extLst>
          </p:nvPr>
        </p:nvGraphicFramePr>
        <p:xfrm>
          <a:off x="4447208" y="1999414"/>
          <a:ext cx="1085850" cy="388938"/>
        </p:xfrm>
        <a:graphic>
          <a:graphicData uri="http://schemas.openxmlformats.org/presentationml/2006/ole">
            <mc:AlternateContent xmlns:mc="http://schemas.openxmlformats.org/markup-compatibility/2006">
              <mc:Choice xmlns:v="urn:schemas-microsoft-com:vml" Requires="v">
                <p:oleObj spid="_x0000_s1310" name="Equation" r:id="rId17" imgW="1117440" imgH="393480" progId="Equation.DSMT4">
                  <p:embed/>
                </p:oleObj>
              </mc:Choice>
              <mc:Fallback>
                <p:oleObj name="Equation" r:id="rId17" imgW="1117440" imgH="393480" progId="Equation.DSMT4">
                  <p:embed/>
                  <p:pic>
                    <p:nvPicPr>
                      <p:cNvPr id="0" name="Object 18"/>
                      <p:cNvPicPr>
                        <a:picLocks noChangeAspect="1" noChangeArrowheads="1"/>
                      </p:cNvPicPr>
                      <p:nvPr/>
                    </p:nvPicPr>
                    <p:blipFill>
                      <a:blip r:embed="rId18"/>
                      <a:srcRect/>
                      <a:stretch>
                        <a:fillRect/>
                      </a:stretch>
                    </p:blipFill>
                    <p:spPr bwMode="auto">
                      <a:xfrm>
                        <a:off x="4447208" y="1999414"/>
                        <a:ext cx="10858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4918332" y="1881916"/>
            <a:ext cx="4038600" cy="954095"/>
          </a:xfrm>
          <a:prstGeom prst="rect">
            <a:avLst/>
          </a:prstGeom>
        </p:spPr>
        <p:txBody>
          <a:bodyPr wrap="square" lIns="91428" tIns="45714" rIns="91428" bIns="45714">
            <a:spAutoFit/>
          </a:bodyPr>
          <a:lstStyle/>
          <a:p>
            <a:pPr>
              <a:defRPr/>
            </a:pPr>
            <a:r>
              <a:rPr lang="en-US" sz="2800">
                <a:solidFill>
                  <a:srgbClr val="0000CC"/>
                </a:solidFill>
                <a:latin typeface="Times New Roman" pitchFamily="18" charset="0"/>
                <a:cs typeface="Times New Roman" pitchFamily="18" charset="0"/>
              </a:rPr>
              <a:t>       là các dây của đường tròn</a:t>
            </a:r>
          </a:p>
        </p:txBody>
      </p:sp>
      <p:sp>
        <p:nvSpPr>
          <p:cNvPr id="18" name="Rectangle 17"/>
          <p:cNvSpPr/>
          <p:nvPr/>
        </p:nvSpPr>
        <p:spPr>
          <a:xfrm>
            <a:off x="4473993" y="2758517"/>
            <a:ext cx="4667769" cy="954095"/>
          </a:xfrm>
          <a:prstGeom prst="rect">
            <a:avLst/>
          </a:prstGeom>
        </p:spPr>
        <p:txBody>
          <a:bodyPr wrap="square" lIns="91428" tIns="45714" rIns="91428" bIns="45714">
            <a:spAutoFit/>
          </a:bodyPr>
          <a:lstStyle/>
          <a:p>
            <a:pPr>
              <a:defRPr/>
            </a:pPr>
            <a:r>
              <a:rPr lang="en-US" sz="2800">
                <a:solidFill>
                  <a:srgbClr val="0000CC"/>
                </a:solidFill>
                <a:latin typeface="Times New Roman" pitchFamily="18" charset="0"/>
                <a:cs typeface="Times New Roman" pitchFamily="18" charset="0"/>
              </a:rPr>
              <a:t>             là các dây không đi qua tâm</a:t>
            </a:r>
          </a:p>
        </p:txBody>
      </p:sp>
      <p:graphicFrame>
        <p:nvGraphicFramePr>
          <p:cNvPr id="5" name="Object 4"/>
          <p:cNvGraphicFramePr>
            <a:graphicFrameLocks noChangeAspect="1"/>
          </p:cNvGraphicFramePr>
          <p:nvPr>
            <p:extLst>
              <p:ext uri="{D42A27DB-BD31-4B8C-83A1-F6EECF244321}">
                <p14:modId xmlns:p14="http://schemas.microsoft.com/office/powerpoint/2010/main" val="1719587971"/>
              </p:ext>
            </p:extLst>
          </p:nvPr>
        </p:nvGraphicFramePr>
        <p:xfrm>
          <a:off x="4549910" y="2890325"/>
          <a:ext cx="1098550" cy="388937"/>
        </p:xfrm>
        <a:graphic>
          <a:graphicData uri="http://schemas.openxmlformats.org/presentationml/2006/ole">
            <mc:AlternateContent xmlns:mc="http://schemas.openxmlformats.org/markup-compatibility/2006">
              <mc:Choice xmlns:v="urn:schemas-microsoft-com:vml" Requires="v">
                <p:oleObj spid="_x0000_s1311" name="Equation" r:id="rId19" imgW="1130040" imgH="393480" progId="Equation.DSMT4">
                  <p:embed/>
                </p:oleObj>
              </mc:Choice>
              <mc:Fallback>
                <p:oleObj name="Equation" r:id="rId19" imgW="1130040" imgH="393480" progId="Equation.DSMT4">
                  <p:embed/>
                  <p:pic>
                    <p:nvPicPr>
                      <p:cNvPr id="0" name="Object 2"/>
                      <p:cNvPicPr>
                        <a:picLocks noChangeAspect="1" noChangeArrowheads="1"/>
                      </p:cNvPicPr>
                      <p:nvPr/>
                    </p:nvPicPr>
                    <p:blipFill>
                      <a:blip r:embed="rId20"/>
                      <a:srcRect/>
                      <a:stretch>
                        <a:fillRect/>
                      </a:stretch>
                    </p:blipFill>
                    <p:spPr bwMode="auto">
                      <a:xfrm>
                        <a:off x="4549910" y="2890325"/>
                        <a:ext cx="10985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21"/>
          <p:cNvSpPr/>
          <p:nvPr/>
        </p:nvSpPr>
        <p:spPr>
          <a:xfrm>
            <a:off x="3934943" y="3682376"/>
            <a:ext cx="4667769" cy="523208"/>
          </a:xfrm>
          <a:prstGeom prst="rect">
            <a:avLst/>
          </a:prstGeom>
        </p:spPr>
        <p:txBody>
          <a:bodyPr wrap="square" lIns="91428" tIns="45714" rIns="91428" bIns="45714">
            <a:spAutoFit/>
          </a:bodyPr>
          <a:lstStyle/>
          <a:p>
            <a:pPr>
              <a:defRPr/>
            </a:pPr>
            <a:r>
              <a:rPr lang="en-US" sz="2800">
                <a:solidFill>
                  <a:srgbClr val="0000CC"/>
                </a:solidFill>
                <a:latin typeface="Times New Roman" pitchFamily="18" charset="0"/>
                <a:cs typeface="Times New Roman" pitchFamily="18" charset="0"/>
              </a:rPr>
              <a:t>             là dây đi qua tâm</a:t>
            </a:r>
          </a:p>
        </p:txBody>
      </p:sp>
      <p:graphicFrame>
        <p:nvGraphicFramePr>
          <p:cNvPr id="23" name="Object 22"/>
          <p:cNvGraphicFramePr>
            <a:graphicFrameLocks noChangeAspect="1"/>
          </p:cNvGraphicFramePr>
          <p:nvPr>
            <p:extLst>
              <p:ext uri="{D42A27DB-BD31-4B8C-83A1-F6EECF244321}">
                <p14:modId xmlns:p14="http://schemas.microsoft.com/office/powerpoint/2010/main" val="2783034588"/>
              </p:ext>
            </p:extLst>
          </p:nvPr>
        </p:nvGraphicFramePr>
        <p:xfrm>
          <a:off x="4607521" y="3794775"/>
          <a:ext cx="493713" cy="314325"/>
        </p:xfrm>
        <a:graphic>
          <a:graphicData uri="http://schemas.openxmlformats.org/presentationml/2006/ole">
            <mc:AlternateContent xmlns:mc="http://schemas.openxmlformats.org/markup-compatibility/2006">
              <mc:Choice xmlns:v="urn:schemas-microsoft-com:vml" Requires="v">
                <p:oleObj spid="_x0000_s1312" name="Equation" r:id="rId21" imgW="507960" imgH="317160" progId="Equation.DSMT4">
                  <p:embed/>
                </p:oleObj>
              </mc:Choice>
              <mc:Fallback>
                <p:oleObj name="Equation" r:id="rId21" imgW="507960" imgH="317160" progId="Equation.DSMT4">
                  <p:embed/>
                  <p:pic>
                    <p:nvPicPr>
                      <p:cNvPr id="0" name=""/>
                      <p:cNvPicPr>
                        <a:picLocks noChangeAspect="1" noChangeArrowheads="1"/>
                      </p:cNvPicPr>
                      <p:nvPr/>
                    </p:nvPicPr>
                    <p:blipFill>
                      <a:blip r:embed="rId22"/>
                      <a:srcRect/>
                      <a:stretch>
                        <a:fillRect/>
                      </a:stretch>
                    </p:blipFill>
                    <p:spPr bwMode="auto">
                      <a:xfrm>
                        <a:off x="4607521" y="3794775"/>
                        <a:ext cx="4937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23"/>
          <p:cNvSpPr/>
          <p:nvPr/>
        </p:nvSpPr>
        <p:spPr>
          <a:xfrm>
            <a:off x="4484230" y="4180481"/>
            <a:ext cx="4223963" cy="523208"/>
          </a:xfrm>
          <a:prstGeom prst="rect">
            <a:avLst/>
          </a:prstGeom>
        </p:spPr>
        <p:txBody>
          <a:bodyPr wrap="square" lIns="91428" tIns="45714" rIns="91428" bIns="45714">
            <a:spAutoFit/>
          </a:bodyPr>
          <a:lstStyle/>
          <a:p>
            <a:pPr>
              <a:defRPr/>
            </a:pPr>
            <a:r>
              <a:rPr lang="en-US" sz="2800">
                <a:solidFill>
                  <a:srgbClr val="FF0000"/>
                </a:solidFill>
                <a:latin typeface="Times New Roman" pitchFamily="18" charset="0"/>
                <a:cs typeface="Times New Roman" pitchFamily="18" charset="0"/>
              </a:rPr>
              <a:t>So sánh dây        và       ?</a:t>
            </a:r>
          </a:p>
        </p:txBody>
      </p:sp>
      <p:graphicFrame>
        <p:nvGraphicFramePr>
          <p:cNvPr id="14" name="Object 13"/>
          <p:cNvGraphicFramePr>
            <a:graphicFrameLocks noChangeAspect="1"/>
          </p:cNvGraphicFramePr>
          <p:nvPr>
            <p:extLst>
              <p:ext uri="{D42A27DB-BD31-4B8C-83A1-F6EECF244321}">
                <p14:modId xmlns:p14="http://schemas.microsoft.com/office/powerpoint/2010/main" val="1506929787"/>
              </p:ext>
            </p:extLst>
          </p:nvPr>
        </p:nvGraphicFramePr>
        <p:xfrm>
          <a:off x="6432826" y="4316216"/>
          <a:ext cx="493713" cy="314325"/>
        </p:xfrm>
        <a:graphic>
          <a:graphicData uri="http://schemas.openxmlformats.org/presentationml/2006/ole">
            <mc:AlternateContent xmlns:mc="http://schemas.openxmlformats.org/markup-compatibility/2006">
              <mc:Choice xmlns:v="urn:schemas-microsoft-com:vml" Requires="v">
                <p:oleObj spid="_x0000_s1313" name="Equation" r:id="rId23" imgW="507960" imgH="317160" progId="Equation.DSMT4">
                  <p:embed/>
                </p:oleObj>
              </mc:Choice>
              <mc:Fallback>
                <p:oleObj name="Equation" r:id="rId23" imgW="507960" imgH="317160" progId="Equation.DSMT4">
                  <p:embed/>
                  <p:pic>
                    <p:nvPicPr>
                      <p:cNvPr id="0" name="Object 22"/>
                      <p:cNvPicPr>
                        <a:picLocks noChangeAspect="1" noChangeArrowheads="1"/>
                      </p:cNvPicPr>
                      <p:nvPr/>
                    </p:nvPicPr>
                    <p:blipFill>
                      <a:blip r:embed="rId24"/>
                      <a:srcRect/>
                      <a:stretch>
                        <a:fillRect/>
                      </a:stretch>
                    </p:blipFill>
                    <p:spPr bwMode="auto">
                      <a:xfrm>
                        <a:off x="6432826" y="4316216"/>
                        <a:ext cx="4937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22180588"/>
              </p:ext>
            </p:extLst>
          </p:nvPr>
        </p:nvGraphicFramePr>
        <p:xfrm>
          <a:off x="7438310" y="4305868"/>
          <a:ext cx="506413" cy="301625"/>
        </p:xfrm>
        <a:graphic>
          <a:graphicData uri="http://schemas.openxmlformats.org/presentationml/2006/ole">
            <mc:AlternateContent xmlns:mc="http://schemas.openxmlformats.org/markup-compatibility/2006">
              <mc:Choice xmlns:v="urn:schemas-microsoft-com:vml" Requires="v">
                <p:oleObj spid="_x0000_s1314" name="Equation" r:id="rId25" imgW="520560" imgH="304560" progId="Equation.DSMT4">
                  <p:embed/>
                </p:oleObj>
              </mc:Choice>
              <mc:Fallback>
                <p:oleObj name="Equation" r:id="rId25" imgW="520560" imgH="304560" progId="Equation.DSMT4">
                  <p:embed/>
                  <p:pic>
                    <p:nvPicPr>
                      <p:cNvPr id="0" name="Object 13"/>
                      <p:cNvPicPr>
                        <a:picLocks noChangeAspect="1" noChangeArrowheads="1"/>
                      </p:cNvPicPr>
                      <p:nvPr/>
                    </p:nvPicPr>
                    <p:blipFill>
                      <a:blip r:embed="rId26"/>
                      <a:srcRect/>
                      <a:stretch>
                        <a:fillRect/>
                      </a:stretch>
                    </p:blipFill>
                    <p:spPr bwMode="auto">
                      <a:xfrm>
                        <a:off x="7438310" y="4305868"/>
                        <a:ext cx="5064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721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00"/>
                                        <p:tgtEl>
                                          <p:spTgt spid="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par>
                                <p:cTn id="78" presetID="22" presetClass="entr" presetSubtype="4"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20" grpId="0"/>
      <p:bldP spid="17"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7215844" y="3943416"/>
            <a:ext cx="2385356" cy="104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3"/>
          <p:cNvSpPr>
            <a:spLocks noChangeArrowheads="1"/>
          </p:cNvSpPr>
          <p:nvPr/>
        </p:nvSpPr>
        <p:spPr bwMode="auto">
          <a:xfrm>
            <a:off x="3082546" y="1775270"/>
            <a:ext cx="3267644" cy="3168303"/>
          </a:xfrm>
          <a:prstGeom prst="ellipse">
            <a:avLst/>
          </a:prstGeom>
          <a:noFill/>
          <a:ln w="38100">
            <a:solidFill>
              <a:srgbClr val="0156FF"/>
            </a:solidFill>
            <a:round/>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p>
            <a:pPr fontAlgn="base">
              <a:spcBef>
                <a:spcPct val="0"/>
              </a:spcBef>
              <a:spcAft>
                <a:spcPct val="0"/>
              </a:spcAft>
            </a:pPr>
            <a:endParaRPr lang="en-US">
              <a:solidFill>
                <a:prstClr val="black"/>
              </a:solidFill>
              <a:cs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36" y="2965693"/>
            <a:ext cx="180725" cy="59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057" y="3794287"/>
            <a:ext cx="203181" cy="5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
          <p:cNvSpPr>
            <a:spLocks noChangeShapeType="1"/>
          </p:cNvSpPr>
          <p:nvPr/>
        </p:nvSpPr>
        <p:spPr bwMode="auto">
          <a:xfrm>
            <a:off x="3071684" y="3340412"/>
            <a:ext cx="3329116" cy="19049"/>
          </a:xfrm>
          <a:prstGeom prst="line">
            <a:avLst/>
          </a:prstGeom>
          <a:noFill/>
          <a:ln w="19050">
            <a:solidFill>
              <a:srgbClr val="00B050"/>
            </a:solidFill>
            <a:prstDash val="dash"/>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9" name="Line 7"/>
          <p:cNvSpPr>
            <a:spLocks noChangeShapeType="1"/>
          </p:cNvSpPr>
          <p:nvPr/>
        </p:nvSpPr>
        <p:spPr bwMode="auto">
          <a:xfrm rot="1530936" flipV="1">
            <a:off x="3111804" y="3314485"/>
            <a:ext cx="3075027" cy="743484"/>
          </a:xfrm>
          <a:prstGeom prst="line">
            <a:avLst/>
          </a:prstGeom>
          <a:noFill/>
          <a:ln w="19050">
            <a:solidFill>
              <a:srgbClr val="00B050"/>
            </a:solidFill>
            <a:prstDash val="dash"/>
            <a:round/>
            <a:headEnd/>
            <a:tailEnd/>
          </a:ln>
          <a:extLst>
            <a:ext uri="{909E8E84-426E-40DD-AFC4-6F175D3DCCD1}">
              <a14:hiddenFill xmlns:a14="http://schemas.microsoft.com/office/drawing/2010/main">
                <a:noFill/>
              </a14:hiddenFill>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12" name="Text Box 9"/>
          <p:cNvSpPr txBox="1">
            <a:spLocks noChangeArrowheads="1"/>
          </p:cNvSpPr>
          <p:nvPr/>
        </p:nvSpPr>
        <p:spPr bwMode="auto">
          <a:xfrm>
            <a:off x="4572001" y="3100806"/>
            <a:ext cx="459512"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a:solidFill>
                  <a:srgbClr val="0156FF"/>
                </a:solidFill>
                <a:cs typeface="Arial" charset="0"/>
                <a:sym typeface="Symbol" pitchFamily="18" charset="2"/>
              </a:rPr>
              <a:t></a:t>
            </a:r>
          </a:p>
        </p:txBody>
      </p:sp>
      <p:sp>
        <p:nvSpPr>
          <p:cNvPr id="13" name="Text Box 11"/>
          <p:cNvSpPr txBox="1">
            <a:spLocks noChangeArrowheads="1"/>
          </p:cNvSpPr>
          <p:nvPr/>
        </p:nvSpPr>
        <p:spPr bwMode="auto">
          <a:xfrm>
            <a:off x="171450" y="99351"/>
            <a:ext cx="8972550" cy="181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800" dirty="0">
                <a:solidFill>
                  <a:srgbClr val="FF0000"/>
                </a:solidFill>
                <a:latin typeface="Times New Roman" pitchFamily="18" charset="0"/>
                <a:cs typeface="Times New Roman" pitchFamily="18" charset="0"/>
                <a:sym typeface="Wingdings" pitchFamily="2" charset="2"/>
              </a:rPr>
              <a:t> </a:t>
            </a:r>
            <a:r>
              <a:rPr lang="en-US" sz="2800" dirty="0">
                <a:solidFill>
                  <a:srgbClr val="FF0000"/>
                </a:solidFill>
                <a:latin typeface="Times New Roman" pitchFamily="18" charset="0"/>
                <a:cs typeface="Times New Roman" pitchFamily="18" charset="0"/>
              </a:rPr>
              <a:t>Cầu thủ nào chạm </a:t>
            </a:r>
            <a:r>
              <a:rPr lang="en-US" sz="2800">
                <a:solidFill>
                  <a:srgbClr val="FF0000"/>
                </a:solidFill>
                <a:latin typeface="Times New Roman" pitchFamily="18" charset="0"/>
                <a:cs typeface="Times New Roman" pitchFamily="18" charset="0"/>
              </a:rPr>
              <a:t>bóng trước. </a:t>
            </a:r>
            <a:r>
              <a:rPr lang="en-US" sz="2800">
                <a:solidFill>
                  <a:srgbClr val="0000CC"/>
                </a:solidFill>
                <a:latin typeface="Times New Roman" pitchFamily="18" charset="0"/>
                <a:cs typeface="Times New Roman" pitchFamily="18" charset="0"/>
              </a:rPr>
              <a:t>Hai </a:t>
            </a:r>
            <a:r>
              <a:rPr lang="en-US" sz="2800" dirty="0">
                <a:solidFill>
                  <a:srgbClr val="0000CC"/>
                </a:solidFill>
                <a:latin typeface="Times New Roman" pitchFamily="18" charset="0"/>
                <a:cs typeface="Times New Roman" pitchFamily="18" charset="0"/>
              </a:rPr>
              <a:t>cầu thủ ở 2 vị trí như hình vẽ. Nếu cả 2 cầu thủ cùng bắt đầu chạy thẳng tới bóng và chạy với vận tốc bằng nhau. Hỏi cầu thủ nào chạm bóng trước?</a:t>
            </a:r>
          </a:p>
        </p:txBody>
      </p:sp>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924246" y="3232154"/>
            <a:ext cx="192487" cy="17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5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542" y="1962150"/>
            <a:ext cx="6594475" cy="3189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4" y="1671691"/>
            <a:ext cx="7183437" cy="1665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967"/>
            <a:ext cx="6691312" cy="2716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79553"/>
            <a:ext cx="4500563" cy="27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66800" y="971617"/>
            <a:ext cx="7391400"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FF0000"/>
                </a:solidFill>
                <a:latin typeface="Times New Roman" pitchFamily="18" charset="0"/>
                <a:cs typeface="Times New Roman" pitchFamily="18" charset="0"/>
              </a:rPr>
              <a:t>HOẠT ĐỘNG 2: HÌNH THÀNH KIẾN THỨC</a:t>
            </a:r>
          </a:p>
          <a:p>
            <a:pPr eaLnBrk="1" fontAlgn="base" hangingPunct="1">
              <a:spcBef>
                <a:spcPct val="0"/>
              </a:spcBef>
              <a:spcAft>
                <a:spcPct val="0"/>
              </a:spcAft>
            </a:pPr>
            <a:r>
              <a:rPr lang="en-US" sz="2800" b="1">
                <a:solidFill>
                  <a:srgbClr val="00FFFF"/>
                </a:solidFill>
                <a:latin typeface="Times New Roman" pitchFamily="18" charset="0"/>
                <a:cs typeface="Times New Roman" pitchFamily="18" charset="0"/>
              </a:rPr>
              <a:t>                               </a:t>
            </a:r>
            <a:r>
              <a:rPr lang="en-US" sz="2800" b="1">
                <a:solidFill>
                  <a:srgbClr val="0156FF"/>
                </a:solidFill>
                <a:latin typeface="Times New Roman" pitchFamily="18" charset="0"/>
                <a:cs typeface="Times New Roman" pitchFamily="18" charset="0"/>
              </a:rPr>
              <a:t>*********</a:t>
            </a:r>
          </a:p>
        </p:txBody>
      </p:sp>
      <p:pic>
        <p:nvPicPr>
          <p:cNvPr id="3" name="Picture 21"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7278">
            <a:off x="42605" y="2547851"/>
            <a:ext cx="1970407" cy="236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4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9"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4" name="TextBox 40"/>
          <p:cNvSpPr txBox="1">
            <a:spLocks noChangeArrowheads="1"/>
          </p:cNvSpPr>
          <p:nvPr/>
        </p:nvSpPr>
        <p:spPr bwMode="auto">
          <a:xfrm>
            <a:off x="35668" y="586117"/>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ED7D31">
                    <a:lumMod val="75000"/>
                  </a:srgbClr>
                </a:solidFill>
                <a:latin typeface="Times New Roman" pitchFamily="18" charset="0"/>
                <a:cs typeface="Times New Roman" pitchFamily="18" charset="0"/>
              </a:rPr>
              <a:t>1. So sánh độ dài của đường kính và dây </a:t>
            </a:r>
          </a:p>
        </p:txBody>
      </p:sp>
      <p:cxnSp>
        <p:nvCxnSpPr>
          <p:cNvPr id="3" name="Straight Connector 2"/>
          <p:cNvCxnSpPr/>
          <p:nvPr/>
        </p:nvCxnSpPr>
        <p:spPr>
          <a:xfrm>
            <a:off x="4876800" y="631252"/>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670" y="1514417"/>
            <a:ext cx="4516066" cy="1578882"/>
          </a:xfrm>
          <a:prstGeom prst="rect">
            <a:avLst/>
          </a:prstGeom>
        </p:spPr>
        <p:txBody>
          <a:bodyPr wrap="square" lIns="91428" tIns="45714" rIns="91428" bIns="45714">
            <a:spAutoFit/>
          </a:bodyPr>
          <a:lstStyle/>
          <a:p>
            <a:pPr fontAlgn="base">
              <a:lnSpc>
                <a:spcPct val="115000"/>
              </a:lnSpc>
              <a:spcBef>
                <a:spcPct val="0"/>
              </a:spcBef>
            </a:pPr>
            <a:r>
              <a:rPr lang="vi-VN" sz="2800">
                <a:solidFill>
                  <a:srgbClr val="0000CC"/>
                </a:solidFill>
                <a:latin typeface="Times New Roman"/>
                <a:ea typeface="Times New Roman"/>
                <a:cs typeface="Times New Roman"/>
              </a:rPr>
              <a:t>Bài</a:t>
            </a:r>
            <a:r>
              <a:rPr lang="en-US" sz="2800">
                <a:solidFill>
                  <a:srgbClr val="0000CC"/>
                </a:solidFill>
                <a:latin typeface="Times New Roman"/>
                <a:ea typeface="Times New Roman"/>
                <a:cs typeface="Times New Roman"/>
              </a:rPr>
              <a:t> toán: Gọi        là một dây bất kì của đường tròn          . Chứng minh rằng </a:t>
            </a:r>
            <a:endParaRPr lang="en-US" sz="2800">
              <a:solidFill>
                <a:srgbClr val="0000CC"/>
              </a:solidFill>
              <a:latin typeface=".VnTime"/>
              <a:ea typeface="Times New Roman"/>
              <a:cs typeface="Times New Roman"/>
            </a:endParaRPr>
          </a:p>
        </p:txBody>
      </p:sp>
      <p:sp>
        <p:nvSpPr>
          <p:cNvPr id="8" name="Rectangle 7"/>
          <p:cNvSpPr/>
          <p:nvPr/>
        </p:nvSpPr>
        <p:spPr>
          <a:xfrm>
            <a:off x="4876800" y="1385422"/>
            <a:ext cx="4231532" cy="954095"/>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*Trường hợp dây       là đường kính . Ta có </a:t>
            </a:r>
          </a:p>
        </p:txBody>
      </p:sp>
      <p:sp>
        <p:nvSpPr>
          <p:cNvPr id="27" name="Rectangle 26"/>
          <p:cNvSpPr/>
          <p:nvPr/>
        </p:nvSpPr>
        <p:spPr>
          <a:xfrm>
            <a:off x="5029205" y="721027"/>
            <a:ext cx="926833" cy="461653"/>
          </a:xfrm>
          <a:prstGeom prst="rect">
            <a:avLst/>
          </a:prstGeom>
        </p:spPr>
        <p:txBody>
          <a:bodyPr wrap="none" lIns="91428" tIns="45714" rIns="91428" bIns="45714">
            <a:spAutoFit/>
          </a:bodyPr>
          <a:lstStyle/>
          <a:p>
            <a:pPr fontAlgn="base">
              <a:spcBef>
                <a:spcPct val="0"/>
              </a:spcBef>
              <a:spcAft>
                <a:spcPct val="0"/>
              </a:spcAft>
            </a:pPr>
            <a:r>
              <a:rPr lang="en-US" sz="2400" b="1">
                <a:solidFill>
                  <a:srgbClr val="FF0000"/>
                </a:solidFill>
                <a:latin typeface="Times New Roman" pitchFamily="18" charset="0"/>
                <a:cs typeface="Times New Roman" pitchFamily="18" charset="0"/>
              </a:rPr>
              <a:t>Giải: </a:t>
            </a:r>
            <a:endParaRPr lang="en-US" sz="2400">
              <a:solidFill>
                <a:srgbClr val="FF0000"/>
              </a:solidFill>
              <a:cs typeface="Arial"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0939492"/>
              </p:ext>
            </p:extLst>
          </p:nvPr>
        </p:nvGraphicFramePr>
        <p:xfrm>
          <a:off x="2162876" y="1648510"/>
          <a:ext cx="506413" cy="300038"/>
        </p:xfrm>
        <a:graphic>
          <a:graphicData uri="http://schemas.openxmlformats.org/presentationml/2006/ole">
            <mc:AlternateContent xmlns:mc="http://schemas.openxmlformats.org/markup-compatibility/2006">
              <mc:Choice xmlns:v="urn:schemas-microsoft-com:vml" Requires="v">
                <p:oleObj spid="_x0000_s2320" name="Equation" r:id="rId4" imgW="520560" imgH="304560" progId="Equation.DSMT4">
                  <p:embed/>
                </p:oleObj>
              </mc:Choice>
              <mc:Fallback>
                <p:oleObj name="Equation" r:id="rId4" imgW="520560" imgH="304560" progId="Equation.DSMT4">
                  <p:embed/>
                  <p:pic>
                    <p:nvPicPr>
                      <p:cNvPr id="0" name=""/>
                      <p:cNvPicPr>
                        <a:picLocks noChangeAspect="1" noChangeArrowheads="1"/>
                      </p:cNvPicPr>
                      <p:nvPr/>
                    </p:nvPicPr>
                    <p:blipFill>
                      <a:blip r:embed="rId5"/>
                      <a:srcRect/>
                      <a:stretch>
                        <a:fillRect/>
                      </a:stretch>
                    </p:blipFill>
                    <p:spPr bwMode="auto">
                      <a:xfrm>
                        <a:off x="2162876" y="1648510"/>
                        <a:ext cx="5064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13527386"/>
              </p:ext>
            </p:extLst>
          </p:nvPr>
        </p:nvGraphicFramePr>
        <p:xfrm>
          <a:off x="3216275" y="2135190"/>
          <a:ext cx="838200" cy="423862"/>
        </p:xfrm>
        <a:graphic>
          <a:graphicData uri="http://schemas.openxmlformats.org/presentationml/2006/ole">
            <mc:AlternateContent xmlns:mc="http://schemas.openxmlformats.org/markup-compatibility/2006">
              <mc:Choice xmlns:v="urn:schemas-microsoft-com:vml" Requires="v">
                <p:oleObj spid="_x0000_s2321" name="Equation" r:id="rId6" imgW="863280" imgH="431640" progId="Equation.DSMT4">
                  <p:embed/>
                </p:oleObj>
              </mc:Choice>
              <mc:Fallback>
                <p:oleObj name="Equation" r:id="rId6" imgW="863280" imgH="431640" progId="Equation.DSMT4">
                  <p:embed/>
                  <p:pic>
                    <p:nvPicPr>
                      <p:cNvPr id="0" name=""/>
                      <p:cNvPicPr>
                        <a:picLocks noChangeAspect="1" noChangeArrowheads="1"/>
                      </p:cNvPicPr>
                      <p:nvPr/>
                    </p:nvPicPr>
                    <p:blipFill>
                      <a:blip r:embed="rId7"/>
                      <a:srcRect/>
                      <a:stretch>
                        <a:fillRect/>
                      </a:stretch>
                    </p:blipFill>
                    <p:spPr bwMode="auto">
                      <a:xfrm>
                        <a:off x="3216275" y="2135190"/>
                        <a:ext cx="838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62434322"/>
              </p:ext>
            </p:extLst>
          </p:nvPr>
        </p:nvGraphicFramePr>
        <p:xfrm>
          <a:off x="2653404" y="2673352"/>
          <a:ext cx="1271587" cy="300038"/>
        </p:xfrm>
        <a:graphic>
          <a:graphicData uri="http://schemas.openxmlformats.org/presentationml/2006/ole">
            <mc:AlternateContent xmlns:mc="http://schemas.openxmlformats.org/markup-compatibility/2006">
              <mc:Choice xmlns:v="urn:schemas-microsoft-com:vml" Requires="v">
                <p:oleObj spid="_x0000_s2322" name="Equation" r:id="rId8" imgW="1307880" imgH="304560" progId="Equation.DSMT4">
                  <p:embed/>
                </p:oleObj>
              </mc:Choice>
              <mc:Fallback>
                <p:oleObj name="Equation" r:id="rId8" imgW="1307880" imgH="304560" progId="Equation.DSMT4">
                  <p:embed/>
                  <p:pic>
                    <p:nvPicPr>
                      <p:cNvPr id="0" name=""/>
                      <p:cNvPicPr>
                        <a:picLocks noChangeAspect="1" noChangeArrowheads="1"/>
                      </p:cNvPicPr>
                      <p:nvPr/>
                    </p:nvPicPr>
                    <p:blipFill>
                      <a:blip r:embed="rId9"/>
                      <a:srcRect/>
                      <a:stretch>
                        <a:fillRect/>
                      </a:stretch>
                    </p:blipFill>
                    <p:spPr bwMode="auto">
                      <a:xfrm>
                        <a:off x="2653404" y="2673352"/>
                        <a:ext cx="12715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3729122"/>
              </p:ext>
            </p:extLst>
          </p:nvPr>
        </p:nvGraphicFramePr>
        <p:xfrm>
          <a:off x="7497615" y="1496322"/>
          <a:ext cx="506412" cy="300037"/>
        </p:xfrm>
        <a:graphic>
          <a:graphicData uri="http://schemas.openxmlformats.org/presentationml/2006/ole">
            <mc:AlternateContent xmlns:mc="http://schemas.openxmlformats.org/markup-compatibility/2006">
              <mc:Choice xmlns:v="urn:schemas-microsoft-com:vml" Requires="v">
                <p:oleObj spid="_x0000_s2323" name="Equation" r:id="rId10" imgW="520560" imgH="304560" progId="Equation.DSMT4">
                  <p:embed/>
                </p:oleObj>
              </mc:Choice>
              <mc:Fallback>
                <p:oleObj name="Equation" r:id="rId10" imgW="520560" imgH="304560" progId="Equation.DSMT4">
                  <p:embed/>
                  <p:pic>
                    <p:nvPicPr>
                      <p:cNvPr id="0" name=""/>
                      <p:cNvPicPr>
                        <a:picLocks noChangeAspect="1" noChangeArrowheads="1"/>
                      </p:cNvPicPr>
                      <p:nvPr/>
                    </p:nvPicPr>
                    <p:blipFill>
                      <a:blip r:embed="rId11"/>
                      <a:srcRect/>
                      <a:stretch>
                        <a:fillRect/>
                      </a:stretch>
                    </p:blipFill>
                    <p:spPr bwMode="auto">
                      <a:xfrm>
                        <a:off x="7497615" y="1496322"/>
                        <a:ext cx="5064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574894"/>
              </p:ext>
            </p:extLst>
          </p:nvPr>
        </p:nvGraphicFramePr>
        <p:xfrm>
          <a:off x="7723257" y="1925988"/>
          <a:ext cx="1198563" cy="385763"/>
        </p:xfrm>
        <a:graphic>
          <a:graphicData uri="http://schemas.openxmlformats.org/presentationml/2006/ole">
            <mc:AlternateContent xmlns:mc="http://schemas.openxmlformats.org/markup-compatibility/2006">
              <mc:Choice xmlns:v="urn:schemas-microsoft-com:vml" Requires="v">
                <p:oleObj spid="_x0000_s2324" name="Equation" r:id="rId12" imgW="1231560" imgH="393480" progId="Equation.DSMT4">
                  <p:embed/>
                </p:oleObj>
              </mc:Choice>
              <mc:Fallback>
                <p:oleObj name="Equation" r:id="rId12" imgW="1231560" imgH="393480" progId="Equation.DSMT4">
                  <p:embed/>
                  <p:pic>
                    <p:nvPicPr>
                      <p:cNvPr id="0" name=""/>
                      <p:cNvPicPr>
                        <a:picLocks noChangeAspect="1" noChangeArrowheads="1"/>
                      </p:cNvPicPr>
                      <p:nvPr/>
                    </p:nvPicPr>
                    <p:blipFill>
                      <a:blip r:embed="rId13"/>
                      <a:srcRect/>
                      <a:stretch>
                        <a:fillRect/>
                      </a:stretch>
                    </p:blipFill>
                    <p:spPr bwMode="auto">
                      <a:xfrm>
                        <a:off x="7723257" y="1925988"/>
                        <a:ext cx="1198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4966723" y="2332328"/>
            <a:ext cx="4231532" cy="892540"/>
          </a:xfrm>
          <a:prstGeom prst="rect">
            <a:avLst/>
          </a:prstGeom>
        </p:spPr>
        <p:txBody>
          <a:bodyPr wrap="square" lIns="91428" tIns="45714" rIns="91428" bIns="45714">
            <a:spAutoFit/>
          </a:bodyPr>
          <a:lstStyle/>
          <a:p>
            <a:pPr fontAlgn="base">
              <a:spcBef>
                <a:spcPct val="0"/>
              </a:spcBef>
              <a:spcAft>
                <a:spcPct val="0"/>
              </a:spcAft>
            </a:pPr>
            <a:r>
              <a:rPr lang="en-US" sz="2400">
                <a:solidFill>
                  <a:srgbClr val="0000CC"/>
                </a:solidFill>
                <a:latin typeface="Times New Roman" pitchFamily="18" charset="0"/>
                <a:cs typeface="Times New Roman" pitchFamily="18" charset="0"/>
              </a:rPr>
              <a:t>*</a:t>
            </a:r>
            <a:r>
              <a:rPr lang="en-US" sz="2800">
                <a:solidFill>
                  <a:srgbClr val="0000CC"/>
                </a:solidFill>
                <a:latin typeface="Times New Roman" pitchFamily="18" charset="0"/>
                <a:cs typeface="Times New Roman" pitchFamily="18" charset="0"/>
              </a:rPr>
              <a:t>Trường</a:t>
            </a:r>
            <a:r>
              <a:rPr lang="en-US" sz="2400">
                <a:solidFill>
                  <a:srgbClr val="0000CC"/>
                </a:solidFill>
                <a:latin typeface="Times New Roman" pitchFamily="18" charset="0"/>
                <a:cs typeface="Times New Roman" pitchFamily="18" charset="0"/>
              </a:rPr>
              <a:t> hợp dây        không là đường kính </a:t>
            </a:r>
            <a:r>
              <a:rPr lang="en-US" sz="2400">
                <a:solidFill>
                  <a:srgbClr val="0156FF"/>
                </a:solidFill>
                <a:latin typeface="Times New Roman" pitchFamily="18" charset="0"/>
                <a:cs typeface="Times New Roman" pitchFamily="18" charset="0"/>
              </a:rPr>
              <a:t>.</a:t>
            </a:r>
          </a:p>
        </p:txBody>
      </p:sp>
      <p:graphicFrame>
        <p:nvGraphicFramePr>
          <p:cNvPr id="36" name="Object 35"/>
          <p:cNvGraphicFramePr>
            <a:graphicFrameLocks noChangeAspect="1"/>
          </p:cNvGraphicFramePr>
          <p:nvPr>
            <p:extLst>
              <p:ext uri="{D42A27DB-BD31-4B8C-83A1-F6EECF244321}">
                <p14:modId xmlns:p14="http://schemas.microsoft.com/office/powerpoint/2010/main" val="2491458740"/>
              </p:ext>
            </p:extLst>
          </p:nvPr>
        </p:nvGraphicFramePr>
        <p:xfrm>
          <a:off x="7356663" y="2478305"/>
          <a:ext cx="506412" cy="298450"/>
        </p:xfrm>
        <a:graphic>
          <a:graphicData uri="http://schemas.openxmlformats.org/presentationml/2006/ole">
            <mc:AlternateContent xmlns:mc="http://schemas.openxmlformats.org/markup-compatibility/2006">
              <mc:Choice xmlns:v="urn:schemas-microsoft-com:vml" Requires="v">
                <p:oleObj spid="_x0000_s2325" name="Equation" r:id="rId14" imgW="520560" imgH="304560" progId="Equation.DSMT4">
                  <p:embed/>
                </p:oleObj>
              </mc:Choice>
              <mc:Fallback>
                <p:oleObj name="Equation" r:id="rId14" imgW="520560" imgH="304560" progId="Equation.DSMT4">
                  <p:embed/>
                  <p:pic>
                    <p:nvPicPr>
                      <p:cNvPr id="0" name=""/>
                      <p:cNvPicPr>
                        <a:picLocks noChangeAspect="1" noChangeArrowheads="1"/>
                      </p:cNvPicPr>
                      <p:nvPr/>
                    </p:nvPicPr>
                    <p:blipFill>
                      <a:blip r:embed="rId15"/>
                      <a:srcRect/>
                      <a:stretch>
                        <a:fillRect/>
                      </a:stretch>
                    </p:blipFill>
                    <p:spPr bwMode="auto">
                      <a:xfrm>
                        <a:off x="7356663" y="2478305"/>
                        <a:ext cx="5064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Rectangle 36"/>
          <p:cNvSpPr/>
          <p:nvPr/>
        </p:nvSpPr>
        <p:spPr>
          <a:xfrm>
            <a:off x="5029200" y="3220811"/>
            <a:ext cx="2743200"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Xét             có </a:t>
            </a:r>
          </a:p>
        </p:txBody>
      </p:sp>
      <p:graphicFrame>
        <p:nvGraphicFramePr>
          <p:cNvPr id="12" name="Object 11"/>
          <p:cNvGraphicFramePr>
            <a:graphicFrameLocks noChangeAspect="1"/>
          </p:cNvGraphicFramePr>
          <p:nvPr>
            <p:extLst>
              <p:ext uri="{D42A27DB-BD31-4B8C-83A1-F6EECF244321}">
                <p14:modId xmlns:p14="http://schemas.microsoft.com/office/powerpoint/2010/main" val="1442569492"/>
              </p:ext>
            </p:extLst>
          </p:nvPr>
        </p:nvGraphicFramePr>
        <p:xfrm>
          <a:off x="5716479" y="3351781"/>
          <a:ext cx="962025" cy="312737"/>
        </p:xfrm>
        <a:graphic>
          <a:graphicData uri="http://schemas.openxmlformats.org/presentationml/2006/ole">
            <mc:AlternateContent xmlns:mc="http://schemas.openxmlformats.org/markup-compatibility/2006">
              <mc:Choice xmlns:v="urn:schemas-microsoft-com:vml" Requires="v">
                <p:oleObj spid="_x0000_s2326" name="Equation" r:id="rId16" imgW="990360" imgH="317160" progId="Equation.DSMT4">
                  <p:embed/>
                </p:oleObj>
              </mc:Choice>
              <mc:Fallback>
                <p:oleObj name="Equation" r:id="rId16" imgW="990360" imgH="317160" progId="Equation.DSMT4">
                  <p:embed/>
                  <p:pic>
                    <p:nvPicPr>
                      <p:cNvPr id="0" name=""/>
                      <p:cNvPicPr>
                        <a:picLocks noChangeAspect="1" noChangeArrowheads="1"/>
                      </p:cNvPicPr>
                      <p:nvPr/>
                    </p:nvPicPr>
                    <p:blipFill>
                      <a:blip r:embed="rId17"/>
                      <a:srcRect/>
                      <a:stretch>
                        <a:fillRect/>
                      </a:stretch>
                    </p:blipFill>
                    <p:spPr bwMode="auto">
                      <a:xfrm>
                        <a:off x="5716479" y="3351781"/>
                        <a:ext cx="9620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93609294"/>
              </p:ext>
            </p:extLst>
          </p:nvPr>
        </p:nvGraphicFramePr>
        <p:xfrm>
          <a:off x="5276866" y="3781433"/>
          <a:ext cx="3762375" cy="385763"/>
        </p:xfrm>
        <a:graphic>
          <a:graphicData uri="http://schemas.openxmlformats.org/presentationml/2006/ole">
            <mc:AlternateContent xmlns:mc="http://schemas.openxmlformats.org/markup-compatibility/2006">
              <mc:Choice xmlns:v="urn:schemas-microsoft-com:vml" Requires="v">
                <p:oleObj spid="_x0000_s2327" name="Equation" r:id="rId18" imgW="3873240" imgH="393480" progId="Equation.DSMT4">
                  <p:embed/>
                </p:oleObj>
              </mc:Choice>
              <mc:Fallback>
                <p:oleObj name="Equation" r:id="rId18" imgW="3873240" imgH="393480" progId="Equation.DSMT4">
                  <p:embed/>
                  <p:pic>
                    <p:nvPicPr>
                      <p:cNvPr id="0" name=""/>
                      <p:cNvPicPr>
                        <a:picLocks noChangeAspect="1" noChangeArrowheads="1"/>
                      </p:cNvPicPr>
                      <p:nvPr/>
                    </p:nvPicPr>
                    <p:blipFill>
                      <a:blip r:embed="rId19"/>
                      <a:srcRect/>
                      <a:stretch>
                        <a:fillRect/>
                      </a:stretch>
                    </p:blipFill>
                    <p:spPr bwMode="auto">
                      <a:xfrm>
                        <a:off x="5276866" y="3781433"/>
                        <a:ext cx="37623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Rectangle 37"/>
          <p:cNvSpPr/>
          <p:nvPr/>
        </p:nvSpPr>
        <p:spPr>
          <a:xfrm>
            <a:off x="5188220" y="4219362"/>
            <a:ext cx="2743200"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Vậy</a:t>
            </a:r>
            <a:r>
              <a:rPr lang="en-US" sz="2800">
                <a:solidFill>
                  <a:srgbClr val="0156FF"/>
                </a:solidFill>
                <a:latin typeface="Times New Roman" pitchFamily="18" charset="0"/>
                <a:cs typeface="Times New Roman" pitchFamily="18"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3950498480"/>
              </p:ext>
            </p:extLst>
          </p:nvPr>
        </p:nvGraphicFramePr>
        <p:xfrm>
          <a:off x="5894402" y="4352926"/>
          <a:ext cx="1271587" cy="300038"/>
        </p:xfrm>
        <a:graphic>
          <a:graphicData uri="http://schemas.openxmlformats.org/presentationml/2006/ole">
            <mc:AlternateContent xmlns:mc="http://schemas.openxmlformats.org/markup-compatibility/2006">
              <mc:Choice xmlns:v="urn:schemas-microsoft-com:vml" Requires="v">
                <p:oleObj spid="_x0000_s2328" name="Equation" r:id="rId20" imgW="1307880" imgH="304560" progId="Equation.DSMT4">
                  <p:embed/>
                </p:oleObj>
              </mc:Choice>
              <mc:Fallback>
                <p:oleObj name="Equation" r:id="rId20" imgW="1307880" imgH="304560" progId="Equation.DSMT4">
                  <p:embed/>
                  <p:pic>
                    <p:nvPicPr>
                      <p:cNvPr id="0" name=""/>
                      <p:cNvPicPr>
                        <a:picLocks noChangeAspect="1" noChangeArrowheads="1"/>
                      </p:cNvPicPr>
                      <p:nvPr/>
                    </p:nvPicPr>
                    <p:blipFill>
                      <a:blip r:embed="rId21"/>
                      <a:srcRect/>
                      <a:stretch>
                        <a:fillRect/>
                      </a:stretch>
                    </p:blipFill>
                    <p:spPr bwMode="auto">
                      <a:xfrm>
                        <a:off x="5894402" y="4352926"/>
                        <a:ext cx="12715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21"/>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pic>
        <p:nvPicPr>
          <p:cNvPr id="24" name="Picture 3" descr="A picture containing toy, doll&#10;&#10;Description automatically generated"/>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47335" y="586111"/>
            <a:ext cx="1096681" cy="73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079" name="Picture 35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40092" y="3259343"/>
            <a:ext cx="1900234" cy="175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679" y="2969973"/>
            <a:ext cx="2453401" cy="212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47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2079"/>
                                        </p:tgtEl>
                                        <p:attrNameLst>
                                          <p:attrName>style.visibility</p:attrName>
                                        </p:attrNameLst>
                                      </p:cBhvr>
                                      <p:to>
                                        <p:strVal val="visible"/>
                                      </p:to>
                                    </p:set>
                                    <p:animEffect transition="in" filter="wipe(down)">
                                      <p:cBhvr>
                                        <p:cTn id="52" dur="500"/>
                                        <p:tgtEl>
                                          <p:spTgt spid="2020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down)">
                                      <p:cBhvr>
                                        <p:cTn id="65" dur="500"/>
                                        <p:tgtEl>
                                          <p:spTgt spid="37"/>
                                        </p:tgtEl>
                                      </p:cBhvr>
                                    </p:animEffect>
                                  </p:childTnLst>
                                </p:cTn>
                              </p:par>
                              <p:par>
                                <p:cTn id="66" presetID="22" presetClass="entr" presetSubtype="4"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par>
                                <p:cTn id="69" presetID="2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down)">
                                      <p:cBhvr>
                                        <p:cTn id="76" dur="500"/>
                                        <p:tgtEl>
                                          <p:spTgt spid="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7" grpId="0"/>
      <p:bldP spid="35"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0"/>
          <p:cNvSpPr txBox="1">
            <a:spLocks noChangeArrowheads="1"/>
          </p:cNvSpPr>
          <p:nvPr/>
        </p:nvSpPr>
        <p:spPr bwMode="auto">
          <a:xfrm>
            <a:off x="35668" y="586117"/>
            <a:ext cx="5145932"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b="1">
                <a:solidFill>
                  <a:srgbClr val="C00000"/>
                </a:solidFill>
                <a:latin typeface="Times New Roman" pitchFamily="18" charset="0"/>
                <a:cs typeface="Times New Roman" pitchFamily="18" charset="0"/>
              </a:rPr>
              <a:t>1. So sánh độ dài của đường kính và dây </a:t>
            </a:r>
          </a:p>
        </p:txBody>
      </p:sp>
      <p:cxnSp>
        <p:nvCxnSpPr>
          <p:cNvPr id="3" name="Straight Connector 2"/>
          <p:cNvCxnSpPr/>
          <p:nvPr/>
        </p:nvCxnSpPr>
        <p:spPr>
          <a:xfrm>
            <a:off x="4968240" y="590551"/>
            <a:ext cx="0" cy="4455098"/>
          </a:xfrm>
          <a:prstGeom prst="line">
            <a:avLst/>
          </a:prstGeom>
          <a:ln w="19050">
            <a:solidFill>
              <a:srgbClr val="FF33CC"/>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6206" y="1514049"/>
            <a:ext cx="4755787" cy="1578882"/>
          </a:xfrm>
          <a:prstGeom prst="rect">
            <a:avLst/>
          </a:prstGeom>
        </p:spPr>
        <p:txBody>
          <a:bodyPr wrap="square" lIns="91428" tIns="45714" rIns="91428" bIns="45714">
            <a:spAutoFit/>
          </a:bodyPr>
          <a:lstStyle/>
          <a:p>
            <a:pPr fontAlgn="base">
              <a:lnSpc>
                <a:spcPct val="115000"/>
              </a:lnSpc>
              <a:spcBef>
                <a:spcPct val="0"/>
              </a:spcBef>
            </a:pPr>
            <a:r>
              <a:rPr lang="en-US" sz="2800">
                <a:solidFill>
                  <a:srgbClr val="006600"/>
                </a:solidFill>
                <a:latin typeface="Times New Roman"/>
                <a:ea typeface="Times New Roman"/>
                <a:cs typeface="Times New Roman"/>
              </a:rPr>
              <a:t>Định lí 1: </a:t>
            </a:r>
            <a:r>
              <a:rPr lang="en-US" sz="2800">
                <a:solidFill>
                  <a:srgbClr val="0000CC"/>
                </a:solidFill>
                <a:latin typeface="Times New Roman"/>
                <a:ea typeface="Times New Roman"/>
                <a:cs typeface="Times New Roman"/>
              </a:rPr>
              <a:t>Trong các dây của một đường tròn, dây lớn nhất là đường kính. </a:t>
            </a:r>
            <a:endParaRPr lang="en-US" sz="2800">
              <a:solidFill>
                <a:srgbClr val="0000CC"/>
              </a:solidFill>
              <a:latin typeface=".VnTime"/>
              <a:ea typeface="Times New Roman"/>
              <a:cs typeface="Times New Roman"/>
            </a:endParaRPr>
          </a:p>
        </p:txBody>
      </p:sp>
      <p:sp>
        <p:nvSpPr>
          <p:cNvPr id="7" name="Line 20"/>
          <p:cNvSpPr>
            <a:spLocks noChangeShapeType="1"/>
          </p:cNvSpPr>
          <p:nvPr/>
        </p:nvSpPr>
        <p:spPr bwMode="auto">
          <a:xfrm>
            <a:off x="0" y="590550"/>
            <a:ext cx="9067800" cy="0"/>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pPr fontAlgn="base">
              <a:spcBef>
                <a:spcPct val="0"/>
              </a:spcBef>
              <a:spcAft>
                <a:spcPct val="0"/>
              </a:spcAft>
            </a:pPr>
            <a:endParaRPr lang="en-US">
              <a:solidFill>
                <a:prstClr val="black"/>
              </a:solidFill>
              <a:cs typeface="Arial" charset="0"/>
            </a:endParaRPr>
          </a:p>
        </p:txBody>
      </p:sp>
      <p:sp>
        <p:nvSpPr>
          <p:cNvPr id="8" name="Rectangle 7"/>
          <p:cNvSpPr/>
          <p:nvPr/>
        </p:nvSpPr>
        <p:spPr>
          <a:xfrm>
            <a:off x="76200" y="67342"/>
            <a:ext cx="9067800" cy="523208"/>
          </a:xfrm>
          <a:prstGeom prst="rect">
            <a:avLst/>
          </a:prstGeom>
          <a:noFill/>
        </p:spPr>
        <p:txBody>
          <a:bodyPr wrap="square" lIns="91428" tIns="45714" rIns="91428" bIns="45714">
            <a:spAutoFit/>
          </a:bodyPr>
          <a:lstStyle/>
          <a:p>
            <a:pPr algn="ctr" fontAlgn="base">
              <a:spcBef>
                <a:spcPct val="0"/>
              </a:spcBef>
              <a:spcAft>
                <a:spcPct val="0"/>
              </a:spcAft>
            </a:pPr>
            <a:r>
              <a:rPr lang="en-US" sz="2800" b="1" cap="all">
                <a:ln w="9000" cmpd="sng">
                  <a:solidFill>
                    <a:srgbClr val="FFC000">
                      <a:shade val="50000"/>
                      <a:satMod val="120000"/>
                    </a:srgb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BÀI 2. ĐƯỜNG KÍNH VÀ DÂY CỦA ĐƯỜNG TRÒN</a:t>
            </a:r>
          </a:p>
        </p:txBody>
      </p:sp>
      <p:sp>
        <p:nvSpPr>
          <p:cNvPr id="9" name="Rectangle 8"/>
          <p:cNvSpPr/>
          <p:nvPr/>
        </p:nvSpPr>
        <p:spPr>
          <a:xfrm>
            <a:off x="5645208" y="1289888"/>
            <a:ext cx="2250332"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 là đường kính   </a:t>
            </a:r>
          </a:p>
        </p:txBody>
      </p:sp>
      <p:graphicFrame>
        <p:nvGraphicFramePr>
          <p:cNvPr id="10" name="Object 9"/>
          <p:cNvGraphicFramePr>
            <a:graphicFrameLocks noChangeAspect="1"/>
          </p:cNvGraphicFramePr>
          <p:nvPr>
            <p:extLst>
              <p:ext uri="{D42A27DB-BD31-4B8C-83A1-F6EECF244321}">
                <p14:modId xmlns:p14="http://schemas.microsoft.com/office/powerpoint/2010/main" val="1745147669"/>
              </p:ext>
            </p:extLst>
          </p:nvPr>
        </p:nvGraphicFramePr>
        <p:xfrm>
          <a:off x="7549423" y="870157"/>
          <a:ext cx="492125" cy="423863"/>
        </p:xfrm>
        <a:graphic>
          <a:graphicData uri="http://schemas.openxmlformats.org/presentationml/2006/ole">
            <mc:AlternateContent xmlns:mc="http://schemas.openxmlformats.org/markup-compatibility/2006">
              <mc:Choice xmlns:v="urn:schemas-microsoft-com:vml" Requires="v">
                <p:oleObj spid="_x0000_s3198" name="Equation" r:id="rId4" imgW="507960" imgH="431640" progId="Equation.DSMT4">
                  <p:embed/>
                </p:oleObj>
              </mc:Choice>
              <mc:Fallback>
                <p:oleObj name="Equation" r:id="rId4" imgW="507960" imgH="431640" progId="Equation.DSMT4">
                  <p:embed/>
                  <p:pic>
                    <p:nvPicPr>
                      <p:cNvPr id="0" name=""/>
                      <p:cNvPicPr>
                        <a:picLocks noChangeAspect="1" noChangeArrowheads="1"/>
                      </p:cNvPicPr>
                      <p:nvPr/>
                    </p:nvPicPr>
                    <p:blipFill>
                      <a:blip r:embed="rId5"/>
                      <a:srcRect/>
                      <a:stretch>
                        <a:fillRect/>
                      </a:stretch>
                    </p:blipFill>
                    <p:spPr bwMode="auto">
                      <a:xfrm>
                        <a:off x="7549423" y="870157"/>
                        <a:ext cx="4921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35199569"/>
              </p:ext>
            </p:extLst>
          </p:nvPr>
        </p:nvGraphicFramePr>
        <p:xfrm>
          <a:off x="5278454" y="1414466"/>
          <a:ext cx="504825" cy="300037"/>
        </p:xfrm>
        <a:graphic>
          <a:graphicData uri="http://schemas.openxmlformats.org/presentationml/2006/ole">
            <mc:AlternateContent xmlns:mc="http://schemas.openxmlformats.org/markup-compatibility/2006">
              <mc:Choice xmlns:v="urn:schemas-microsoft-com:vml" Requires="v">
                <p:oleObj spid="_x0000_s3199" name="Equation" r:id="rId6" imgW="520560" imgH="304560" progId="Equation.DSMT4">
                  <p:embed/>
                </p:oleObj>
              </mc:Choice>
              <mc:Fallback>
                <p:oleObj name="Equation" r:id="rId6" imgW="520560" imgH="304560" progId="Equation.DSMT4">
                  <p:embed/>
                  <p:pic>
                    <p:nvPicPr>
                      <p:cNvPr id="0" name=""/>
                      <p:cNvPicPr>
                        <a:picLocks noChangeAspect="1" noChangeArrowheads="1"/>
                      </p:cNvPicPr>
                      <p:nvPr/>
                    </p:nvPicPr>
                    <p:blipFill>
                      <a:blip r:embed="rId7"/>
                      <a:srcRect/>
                      <a:stretch>
                        <a:fillRect/>
                      </a:stretch>
                    </p:blipFill>
                    <p:spPr bwMode="auto">
                      <a:xfrm>
                        <a:off x="5278454" y="1414466"/>
                        <a:ext cx="5048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5805830" y="1780834"/>
            <a:ext cx="2250332"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là một dây </a:t>
            </a:r>
          </a:p>
        </p:txBody>
      </p:sp>
      <p:graphicFrame>
        <p:nvGraphicFramePr>
          <p:cNvPr id="13" name="Object 12"/>
          <p:cNvGraphicFramePr>
            <a:graphicFrameLocks noChangeAspect="1"/>
          </p:cNvGraphicFramePr>
          <p:nvPr>
            <p:extLst>
              <p:ext uri="{D42A27DB-BD31-4B8C-83A1-F6EECF244321}">
                <p14:modId xmlns:p14="http://schemas.microsoft.com/office/powerpoint/2010/main" val="1896604064"/>
              </p:ext>
            </p:extLst>
          </p:nvPr>
        </p:nvGraphicFramePr>
        <p:xfrm>
          <a:off x="5319718" y="1911358"/>
          <a:ext cx="517525" cy="309563"/>
        </p:xfrm>
        <a:graphic>
          <a:graphicData uri="http://schemas.openxmlformats.org/presentationml/2006/ole">
            <mc:AlternateContent xmlns:mc="http://schemas.openxmlformats.org/markup-compatibility/2006">
              <mc:Choice xmlns:v="urn:schemas-microsoft-com:vml" Requires="v">
                <p:oleObj spid="_x0000_s3200" name="Equation" r:id="rId8" imgW="533160" imgH="317160" progId="Equation.DSMT4">
                  <p:embed/>
                </p:oleObj>
              </mc:Choice>
              <mc:Fallback>
                <p:oleObj name="Equation" r:id="rId8" imgW="533160" imgH="317160" progId="Equation.DSMT4">
                  <p:embed/>
                  <p:pic>
                    <p:nvPicPr>
                      <p:cNvPr id="0" name=""/>
                      <p:cNvPicPr>
                        <a:picLocks noChangeAspect="1" noChangeArrowheads="1"/>
                      </p:cNvPicPr>
                      <p:nvPr/>
                    </p:nvPicPr>
                    <p:blipFill>
                      <a:blip r:embed="rId9"/>
                      <a:srcRect/>
                      <a:stretch>
                        <a:fillRect/>
                      </a:stretch>
                    </p:blipFill>
                    <p:spPr bwMode="auto">
                      <a:xfrm>
                        <a:off x="5319718" y="1911358"/>
                        <a:ext cx="5175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5238594" y="770804"/>
            <a:ext cx="2686215" cy="523208"/>
          </a:xfrm>
          <a:prstGeom prst="rect">
            <a:avLst/>
          </a:prstGeom>
        </p:spPr>
        <p:txBody>
          <a:bodyPr wrap="square" lIns="91428" tIns="45714" rIns="91428" bIns="45714">
            <a:spAutoFit/>
          </a:bodyPr>
          <a:lstStyle/>
          <a:p>
            <a:pPr fontAlgn="base">
              <a:spcBef>
                <a:spcPct val="0"/>
              </a:spcBef>
              <a:spcAft>
                <a:spcPct val="0"/>
              </a:spcAft>
            </a:pPr>
            <a:r>
              <a:rPr lang="en-US" sz="2800">
                <a:solidFill>
                  <a:srgbClr val="0000CC"/>
                </a:solidFill>
                <a:latin typeface="Times New Roman" pitchFamily="18" charset="0"/>
                <a:cs typeface="Times New Roman" pitchFamily="18" charset="0"/>
              </a:rPr>
              <a:t>Xét đường tròn</a:t>
            </a:r>
            <a:r>
              <a:rPr lang="en-US" sz="2800">
                <a:solidFill>
                  <a:srgbClr val="0156FF"/>
                </a:solidFill>
                <a:latin typeface="Times New Roman" pitchFamily="18" charset="0"/>
                <a:cs typeface="Times New Roman" pitchFamily="18"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181083164"/>
              </p:ext>
            </p:extLst>
          </p:nvPr>
        </p:nvGraphicFramePr>
        <p:xfrm>
          <a:off x="5303854" y="2357439"/>
          <a:ext cx="1735137" cy="309562"/>
        </p:xfrm>
        <a:graphic>
          <a:graphicData uri="http://schemas.openxmlformats.org/presentationml/2006/ole">
            <mc:AlternateContent xmlns:mc="http://schemas.openxmlformats.org/markup-compatibility/2006">
              <mc:Choice xmlns:v="urn:schemas-microsoft-com:vml" Requires="v">
                <p:oleObj spid="_x0000_s3201" name="Equation" r:id="rId10" imgW="1790640" imgH="317160" progId="Equation.DSMT4">
                  <p:embed/>
                </p:oleObj>
              </mc:Choice>
              <mc:Fallback>
                <p:oleObj name="Equation" r:id="rId10" imgW="1790640" imgH="317160" progId="Equation.DSMT4">
                  <p:embed/>
                  <p:pic>
                    <p:nvPicPr>
                      <p:cNvPr id="0" name=""/>
                      <p:cNvPicPr>
                        <a:picLocks noChangeAspect="1" noChangeArrowheads="1"/>
                      </p:cNvPicPr>
                      <p:nvPr/>
                    </p:nvPicPr>
                    <p:blipFill>
                      <a:blip r:embed="rId11"/>
                      <a:srcRect/>
                      <a:stretch>
                        <a:fillRect/>
                      </a:stretch>
                    </p:blipFill>
                    <p:spPr bwMode="auto">
                      <a:xfrm>
                        <a:off x="5303854" y="2357439"/>
                        <a:ext cx="17351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197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2607" y="3145536"/>
            <a:ext cx="2545351" cy="199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0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wipe(down)">
                                      <p:cBhvr>
                                        <p:cTn id="12" dur="500"/>
                                        <p:tgtEl>
                                          <p:spTgt spid="2119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PPT8 4
</file>

<file path=docProps/app.xml><?xml version="1.0" encoding="utf-8"?>
<Properties xmlns="http://schemas.openxmlformats.org/officeDocument/2006/extended-properties" xmlns:vt="http://schemas.openxmlformats.org/officeDocument/2006/docPropsVTypes">
  <Template>Office Theme</Template>
  <TotalTime>572</TotalTime>
  <Words>1306</Words>
  <Application>Microsoft Office PowerPoint</Application>
  <PresentationFormat>On-screen Show (16:9)</PresentationFormat>
  <Paragraphs>166</Paragraphs>
  <Slides>31</Slides>
  <Notes>13</Notes>
  <HiddenSlides>0</HiddenSlides>
  <MMClips>9</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31</vt:i4>
      </vt:variant>
    </vt:vector>
  </HeadingPairs>
  <TitlesOfParts>
    <vt:vector size="46" baseType="lpstr">
      <vt:lpstr>.VnTime</vt:lpstr>
      <vt:lpstr>Arial</vt:lpstr>
      <vt:lpstr>Calibri</vt:lpstr>
      <vt:lpstr>Calibri Light</vt:lpstr>
      <vt:lpstr>Symbol</vt:lpstr>
      <vt:lpstr>Times New Roman</vt:lpstr>
      <vt:lpstr>Wingdings</vt:lpstr>
      <vt:lpstr>Office Theme</vt:lpstr>
      <vt:lpstr>2_Office Theme</vt:lpstr>
      <vt:lpstr>6_Office Theme</vt:lpstr>
      <vt:lpstr>4_Office Theme</vt:lpstr>
      <vt:lpstr>Default Design</vt:lpstr>
      <vt:lpstr>1_Office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69</cp:revision>
  <dcterms:created xsi:type="dcterms:W3CDTF">2019-08-13T03:27:32Z</dcterms:created>
  <dcterms:modified xsi:type="dcterms:W3CDTF">2021-11-07T10:12:22Z</dcterms:modified>
</cp:coreProperties>
</file>