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1"/>
  </p:sldMasterIdLst>
  <p:notesMasterIdLst>
    <p:notesMasterId r:id="rId36"/>
  </p:notesMasterIdLst>
  <p:sldIdLst>
    <p:sldId id="438" r:id="rId2"/>
    <p:sldId id="401" r:id="rId3"/>
    <p:sldId id="402" r:id="rId4"/>
    <p:sldId id="403" r:id="rId5"/>
    <p:sldId id="430" r:id="rId6"/>
    <p:sldId id="434" r:id="rId7"/>
    <p:sldId id="354" r:id="rId8"/>
    <p:sldId id="431" r:id="rId9"/>
    <p:sldId id="361" r:id="rId10"/>
    <p:sldId id="435" r:id="rId11"/>
    <p:sldId id="362" r:id="rId12"/>
    <p:sldId id="411" r:id="rId13"/>
    <p:sldId id="408" r:id="rId14"/>
    <p:sldId id="409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436" r:id="rId25"/>
    <p:sldId id="421" r:id="rId26"/>
    <p:sldId id="423" r:id="rId27"/>
    <p:sldId id="371" r:id="rId28"/>
    <p:sldId id="422" r:id="rId29"/>
    <p:sldId id="424" r:id="rId30"/>
    <p:sldId id="425" r:id="rId31"/>
    <p:sldId id="426" r:id="rId32"/>
    <p:sldId id="429" r:id="rId33"/>
    <p:sldId id="437" r:id="rId34"/>
    <p:sldId id="427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FF00"/>
    <a:srgbClr val="050218"/>
    <a:srgbClr val="3013DF"/>
    <a:srgbClr val="3E2CC6"/>
    <a:srgbClr val="00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4664" autoAdjust="0"/>
  </p:normalViewPr>
  <p:slideViewPr>
    <p:cSldViewPr>
      <p:cViewPr varScale="1">
        <p:scale>
          <a:sx n="80" d="100"/>
          <a:sy n="80" d="100"/>
        </p:scale>
        <p:origin x="102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EC47484-2376-4E93-91BE-674A5DDAB3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088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C823A6-19B0-4B76-8C3F-9085998D8393}" type="slidenum">
              <a:rPr lang="vi-VN" altLang="en-US"/>
              <a:pPr/>
              <a:t>20</a:t>
            </a:fld>
            <a:endParaRPr lang="vi-VN" alt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F490806-6CA3-4494-9DA0-3E7F1EA0618B}" type="slidenum">
              <a:rPr lang="en-US" altLang="en-US" sz="1200" b="1">
                <a:latin typeface="VNI-Times" pitchFamily="2" charset="0"/>
              </a:rPr>
              <a:pPr algn="r" eaLnBrk="1" hangingPunct="1"/>
              <a:t>20</a:t>
            </a:fld>
            <a:endParaRPr lang="en-US" altLang="en-US" sz="1200" b="1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6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44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6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63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BC29-306A-4FDB-B931-8DB66C917704}" type="datetimeFigureOut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FBE7-EF3E-4690-B274-87BF7C669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29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69A3D-F33D-45E8-8C18-7652B61CD8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07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44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600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11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48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51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84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5B8233-3A08-4A6C-87BA-56897A34FB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3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695325"/>
            <a:ext cx="8402638" cy="1143000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NGỮ VĂN 9</a:t>
            </a:r>
          </a:p>
        </p:txBody>
      </p:sp>
      <p:grpSp>
        <p:nvGrpSpPr>
          <p:cNvPr id="16387" name="Group 2"/>
          <p:cNvGrpSpPr>
            <a:grpSpLocks noChangeAspect="1"/>
          </p:cNvGrpSpPr>
          <p:nvPr/>
        </p:nvGrpSpPr>
        <p:grpSpPr bwMode="auto">
          <a:xfrm>
            <a:off x="2373313" y="2562225"/>
            <a:ext cx="4722812" cy="2544763"/>
            <a:chOff x="0" y="0"/>
            <a:chExt cx="5460" cy="3810"/>
          </a:xfrm>
        </p:grpSpPr>
        <p:sp>
          <p:nvSpPr>
            <p:cNvPr id="6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  <a:defRPr/>
              </a:pPr>
              <a:endParaRPr lang="en-US" altLang="en-US" sz="1349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120" y="906"/>
              <a:ext cx="3221" cy="1999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89" y="1122"/>
              <a:ext cx="402" cy="1509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76" y="2524"/>
              <a:ext cx="1479" cy="202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740" y="2415"/>
              <a:ext cx="1474" cy="311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731" y="2305"/>
              <a:ext cx="1321" cy="335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922" y="2624"/>
              <a:ext cx="466" cy="69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2224" y="2655"/>
              <a:ext cx="253" cy="31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828" y="1084"/>
              <a:ext cx="470" cy="1669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400" y="986"/>
              <a:ext cx="975" cy="1471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498" y="1414"/>
              <a:ext cx="683" cy="927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652" y="955"/>
              <a:ext cx="1059" cy="1533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666" y="1709"/>
              <a:ext cx="457" cy="502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681" y="955"/>
              <a:ext cx="306" cy="925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081" y="944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740" y="948"/>
              <a:ext cx="340" cy="1547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828" y="0"/>
              <a:ext cx="1692" cy="2084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841" y="0"/>
              <a:ext cx="1681" cy="2077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615" y="1844"/>
              <a:ext cx="477" cy="570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1303" y="2334"/>
              <a:ext cx="1402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</a:endParaRPr>
            </a:p>
          </p:txBody>
        </p:sp>
      </p:grpSp>
      <p:pic>
        <p:nvPicPr>
          <p:cNvPr id="16388" name="Picture 268" descr="Asian li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255588"/>
            <a:ext cx="1855788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5284788"/>
            <a:ext cx="2290762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5"/>
            <a:ext cx="25908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912080"/>
      </p:ext>
    </p:extLst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396571" y="2698491"/>
            <a:ext cx="2627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2800" b="1" dirty="0">
                <a:latin typeface="Times New Roman" panose="02020603050405020304" pitchFamily="18" charset="0"/>
              </a:rPr>
              <a:t>2. Kết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40968" name="Picture 8" descr="Tay viÕt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01974">
            <a:off x="-59658" y="103130"/>
            <a:ext cx="1092144" cy="9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5267" y="5466699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2947" y="213611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CHÂM VỀ CHẤT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169209" y="1266333"/>
            <a:ext cx="63638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2000" y="3620305"/>
            <a:ext cx="7967870" cy="144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1832" y="1926537"/>
            <a:ext cx="560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-&gt; Vi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0824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11" grpId="0"/>
      <p:bldP spid="12" grpId="0"/>
      <p:bldP spid="1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/>
          <p:cNvSpPr>
            <a:spLocks noChangeArrowheads="1"/>
          </p:cNvSpPr>
          <p:nvPr/>
        </p:nvSpPr>
        <p:spPr bwMode="auto">
          <a:xfrm>
            <a:off x="470650" y="292100"/>
            <a:ext cx="8382000" cy="3544166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8" name="Picture 30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25631" y="-793"/>
            <a:ext cx="91757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31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3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587" y="6097587"/>
            <a:ext cx="76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3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6099175"/>
            <a:ext cx="76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2" name="Rectangle 34"/>
          <p:cNvSpPr>
            <a:spLocks noChangeArrowheads="1"/>
          </p:cNvSpPr>
          <p:nvPr/>
        </p:nvSpPr>
        <p:spPr bwMode="auto">
          <a:xfrm>
            <a:off x="0" y="-292100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3" name="Text Box 35"/>
          <p:cNvSpPr txBox="1">
            <a:spLocks noChangeArrowheads="1"/>
          </p:cNvSpPr>
          <p:nvPr/>
        </p:nvSpPr>
        <p:spPr bwMode="auto">
          <a:xfrm>
            <a:off x="831814" y="265939"/>
            <a:ext cx="785122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defRPr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defRPr/>
            </a:pP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2244" name="Text Box 36"/>
          <p:cNvSpPr txBox="1">
            <a:spLocks noChangeArrowheads="1"/>
          </p:cNvSpPr>
          <p:nvPr/>
        </p:nvSpPr>
        <p:spPr bwMode="auto">
          <a:xfrm>
            <a:off x="190465" y="4195450"/>
            <a:ext cx="71786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alt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245" name="Text Box 37"/>
          <p:cNvSpPr txBox="1">
            <a:spLocks noChangeArrowheads="1"/>
          </p:cNvSpPr>
          <p:nvPr/>
        </p:nvSpPr>
        <p:spPr bwMode="auto">
          <a:xfrm>
            <a:off x="184150" y="4863509"/>
            <a:ext cx="6324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2246" name="Text Box 38"/>
          <p:cNvSpPr txBox="1">
            <a:spLocks noChangeArrowheads="1"/>
          </p:cNvSpPr>
          <p:nvPr/>
        </p:nvSpPr>
        <p:spPr bwMode="auto">
          <a:xfrm>
            <a:off x="206565" y="5529981"/>
            <a:ext cx="664527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ight Brace 1"/>
          <p:cNvSpPr/>
          <p:nvPr/>
        </p:nvSpPr>
        <p:spPr>
          <a:xfrm>
            <a:off x="6019800" y="4521989"/>
            <a:ext cx="304800" cy="16763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46000" y="4314178"/>
            <a:ext cx="2406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44" grpId="0"/>
      <p:bldP spid="222245" grpId="0"/>
      <p:bldP spid="222246" grpId="0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82186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PHƯƠNG CHÂM QUAN HỆ: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62200" y="1676400"/>
            <a:ext cx="5486400" cy="2298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 err="1"/>
              <a:t>Ông</a:t>
            </a:r>
            <a:r>
              <a:rPr lang="en-US" altLang="en-US" sz="3600" dirty="0"/>
              <a:t> : - </a:t>
            </a:r>
            <a:r>
              <a:rPr lang="en-US" altLang="en-US" sz="3600" dirty="0" err="1"/>
              <a:t>Nằm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lùi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vào</a:t>
            </a:r>
            <a:r>
              <a:rPr lang="en-US" altLang="en-US" sz="3600" dirty="0"/>
              <a:t>!</a:t>
            </a:r>
          </a:p>
          <a:p>
            <a:r>
              <a:rPr lang="en-US" altLang="en-US" sz="3600" dirty="0" err="1"/>
              <a:t>Bà</a:t>
            </a:r>
            <a:r>
              <a:rPr lang="en-US" altLang="en-US" sz="3600" dirty="0"/>
              <a:t> : - </a:t>
            </a:r>
            <a:r>
              <a:rPr lang="en-US" altLang="en-US" sz="3600" dirty="0" err="1"/>
              <a:t>Làm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gì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có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hào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nào</a:t>
            </a:r>
            <a:r>
              <a:rPr lang="en-US" altLang="en-US" sz="3600" dirty="0"/>
              <a:t> .</a:t>
            </a:r>
          </a:p>
          <a:p>
            <a:r>
              <a:rPr lang="en-US" altLang="en-US" sz="3600" dirty="0" err="1"/>
              <a:t>Ông</a:t>
            </a:r>
            <a:r>
              <a:rPr lang="en-US" altLang="en-US" sz="3600" dirty="0"/>
              <a:t> : - </a:t>
            </a:r>
            <a:r>
              <a:rPr lang="en-US" altLang="en-US" sz="3600" dirty="0" err="1"/>
              <a:t>Đồ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điếc</a:t>
            </a:r>
            <a:r>
              <a:rPr lang="en-US" altLang="en-US" sz="3600" dirty="0"/>
              <a:t>!</a:t>
            </a:r>
          </a:p>
          <a:p>
            <a:r>
              <a:rPr lang="en-US" altLang="en-US" sz="3600" dirty="0" err="1"/>
              <a:t>Bà</a:t>
            </a:r>
            <a:r>
              <a:rPr lang="en-US" altLang="en-US" sz="3600" dirty="0"/>
              <a:t> : - </a:t>
            </a:r>
            <a:r>
              <a:rPr lang="en-US" altLang="en-US" sz="3600" dirty="0" err="1"/>
              <a:t>Tôi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có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tiếc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gì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đâu</a:t>
            </a:r>
            <a:r>
              <a:rPr lang="en-US" altLang="en-US" sz="36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4428459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A_图片 4">
            <a:extLst>
              <a:ext uri="{FF2B5EF4-FFF2-40B4-BE49-F238E27FC236}">
                <a16:creationId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64902"/>
            <a:ext cx="3746308" cy="2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8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ong_noi_ga_ba_noi_vit-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09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7" descr="k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6688"/>
            <a:ext cx="365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99" descr="danh tr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9088"/>
            <a:ext cx="4822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5655787"/>
            <a:ext cx="81534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kèn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4247547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86283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378842" y="2760452"/>
            <a:ext cx="2627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2800" b="1" dirty="0">
                <a:latin typeface="Times New Roman" panose="02020603050405020304" pitchFamily="18" charset="0"/>
              </a:rPr>
              <a:t>2. Kết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40968" name="Picture 8" descr="Tay viÕt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01974">
            <a:off x="143349" y="153166"/>
            <a:ext cx="1092144" cy="9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68433" y="3687953"/>
            <a:ext cx="7206166" cy="11905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5330905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9391" y="231173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CHÂM QUAN 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9738" y="1359398"/>
            <a:ext cx="7218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33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2" grpId="0" animBg="1"/>
      <p:bldP spid="11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5042012thoisu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4267200"/>
            <a:ext cx="387626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Cagaleo2012T721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1447800"/>
            <a:ext cx="3810000" cy="266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Tập tin:Quả th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3048000" cy="319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817" y="182217"/>
            <a:ext cx="5838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CHÂM CÁCH THỨC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4572000" y="649331"/>
            <a:ext cx="5105400" cy="2514600"/>
          </a:xfrm>
          <a:prstGeom prst="cloudCallout">
            <a:avLst>
              <a:gd name="adj1" fmla="val -55894"/>
              <a:gd name="adj2" fmla="val 846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4650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Horizontal Scroll 4"/>
          <p:cNvSpPr>
            <a:spLocks noChangeArrowheads="1"/>
          </p:cNvSpPr>
          <p:nvPr/>
        </p:nvSpPr>
        <p:spPr bwMode="auto">
          <a:xfrm>
            <a:off x="496956" y="-76200"/>
            <a:ext cx="8136835" cy="3292474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67748" y="3431109"/>
            <a:ext cx="8458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rườm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67748" y="5130233"/>
            <a:ext cx="861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000" b="1" dirty="0"/>
              <a:t>  </a:t>
            </a:r>
            <a:r>
              <a:rPr lang="en-US" altLang="en-US" sz="3200" b="1" dirty="0">
                <a:solidFill>
                  <a:srgbClr val="FF0000"/>
                </a:solidFill>
              </a:rPr>
              <a:t>-&gt;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tiếp nhận thông tin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7748" y="4059641"/>
            <a:ext cx="8458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67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45059" grpId="0"/>
      <p:bldP spid="45060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219200" y="2754610"/>
            <a:ext cx="6248401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1219200" y="3614137"/>
            <a:ext cx="6248401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2133600" y="4724400"/>
            <a:ext cx="3770243" cy="4572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</a:rPr>
              <a:t>=&gt; </a:t>
            </a:r>
            <a:r>
              <a:rPr lang="en-US" altLang="en-US" sz="2400" b="1" dirty="0" err="1">
                <a:solidFill>
                  <a:schemeClr val="bg1"/>
                </a:solidFill>
              </a:rPr>
              <a:t>Nói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mơ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hồ</a:t>
            </a:r>
            <a:r>
              <a:rPr lang="en-US" altLang="en-US" sz="2400" b="1" dirty="0">
                <a:solidFill>
                  <a:schemeClr val="bg1"/>
                </a:solidFill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</a:rPr>
              <a:t>khó</a:t>
            </a:r>
            <a:r>
              <a:rPr lang="en-U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</a:rPr>
              <a:t>hiểu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295400" y="0"/>
            <a:ext cx="5791200" cy="1997075"/>
          </a:xfrm>
          <a:prstGeom prst="cloudCallout">
            <a:avLst>
              <a:gd name="adj1" fmla="val -32732"/>
              <a:gd name="adj2" fmla="val 8108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36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 animBg="1"/>
      <p:bldP spid="15389" grpId="0" animBg="1"/>
      <p:bldP spid="153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447800" y="3187058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Kết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488" name="Picture 8" descr="Tay viÕt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01974">
            <a:off x="212249" y="145598"/>
            <a:ext cx="892675" cy="82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96178" y="3770159"/>
            <a:ext cx="7406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1235" y="5535967"/>
            <a:ext cx="308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SGK/ 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4083" y="155005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CHÂM CÁCH 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76300" y="1215852"/>
            <a:ext cx="79247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rườm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0517" y="2219794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9" grpId="0"/>
      <p:bldP spid="10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0"/>
            <a:ext cx="4431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682625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457200" y="1219200"/>
            <a:ext cx="8153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nhợt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Xin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	 	(Theo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Tuốc-ghê-nhép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240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CHÂM LỊCH SỰ: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9867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152400" y="228600"/>
            <a:ext cx="4343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người ăn xin và cậu bé trong truyện đều cảm thấy m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được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 đó?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2590800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28600"/>
            <a:ext cx="4267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1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676400" y="3168032"/>
            <a:ext cx="213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Kết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5608" name="Picture 8" descr="Tay viÕt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01974">
            <a:off x="191774" y="104501"/>
            <a:ext cx="1140452" cy="9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1295400" y="3886200"/>
            <a:ext cx="7010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5275194"/>
            <a:ext cx="3501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SGK/ 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9462" y="199781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CHÂM LỊCH SỰ: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1584776"/>
            <a:ext cx="617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33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ủ khách sạn phát cơm miễn phí cho người lao động nghèo Phú Quốc | Đời  sống | Thanh N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038600" cy="35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ỹ Tâm đẹp hơn trong mắt khán giả từ những hình ảnh này! | Việt Nam 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191000" cy="31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457200"/>
            <a:ext cx="4343400" cy="1828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CỦA CHO KHÔNG BẰNG CÁCH CHO”</a:t>
            </a:r>
          </a:p>
        </p:txBody>
      </p:sp>
      <p:pic>
        <p:nvPicPr>
          <p:cNvPr id="1026" name="Picture 2" descr="Covid : &amp;#39;&amp;#39;Mô hình&amp;#39;&amp;#39; quân đội đi chợ cho dân Sài Gòn thất b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93164"/>
            <a:ext cx="4267200" cy="35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3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y dừng lại - nạn bạo lực học đ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962951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-&gt; VI PHẠM PHƯƠNG CHÂM LỊCH SỰ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481387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VI: VĂNG TỤC, CHỬI BẬY, VÔ LỄ VỚI THẦY CÔ VÀ NGƯỜI LỚN...</a:t>
            </a:r>
          </a:p>
        </p:txBody>
      </p:sp>
    </p:spTree>
    <p:extLst>
      <p:ext uri="{BB962C8B-B14F-4D97-AF65-F5344CB8AC3E}">
        <p14:creationId xmlns:p14="http://schemas.microsoft.com/office/powerpoint/2010/main" val="16781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9" descr="42-20077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28" y="152400"/>
            <a:ext cx="42497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2" descr="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2400"/>
            <a:ext cx="4438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12414" y="4495800"/>
            <a:ext cx="6739628" cy="1077913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endParaRPr lang="en-US" alt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2421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609600" y="914400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b="1">
              <a:latin typeface="Kunstler Script" panose="030304020206070D0D06" pitchFamily="66" charset="0"/>
            </a:endParaRPr>
          </a:p>
        </p:txBody>
      </p:sp>
      <p:graphicFrame>
        <p:nvGraphicFramePr>
          <p:cNvPr id="5427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381953"/>
              </p:ext>
            </p:extLst>
          </p:nvPr>
        </p:nvGraphicFramePr>
        <p:xfrm>
          <a:off x="228600" y="974725"/>
          <a:ext cx="8534400" cy="5335031"/>
        </p:xfrm>
        <a:graphic>
          <a:graphicData uri="http://schemas.openxmlformats.org/drawingml/2006/table">
            <a:tbl>
              <a:tblPr/>
              <a:tblGrid>
                <a:gridCol w="704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6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2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5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kumimoji="0" lang="en-US" altLang="en-US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kumimoji="0" lang="en-US" altLang="en-US" sz="2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kumimoji="0" lang="en-US" altLang="en-US" sz="2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châm</a:t>
                      </a:r>
                      <a:r>
                        <a:rPr kumimoji="0" lang="en-US" altLang="en-US" sz="2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en-US" sz="2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kumimoji="0" lang="en-US" altLang="en-US" sz="25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5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châm về chất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5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châm quan hệ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5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châm cách thức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5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châm lịch sự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endParaRPr kumimoji="0" lang="en-US" altLang="en-US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81" name="TextBox 3"/>
          <p:cNvSpPr txBox="1">
            <a:spLocks noChangeArrowheads="1"/>
          </p:cNvSpPr>
          <p:nvPr/>
        </p:nvSpPr>
        <p:spPr bwMode="auto">
          <a:xfrm>
            <a:off x="76200" y="152400"/>
            <a:ext cx="899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CÁC PHƯƠNG CHÂM HỘI THOẠI</a:t>
            </a:r>
          </a:p>
        </p:txBody>
      </p:sp>
    </p:spTree>
    <p:extLst>
      <p:ext uri="{BB962C8B-B14F-4D97-AF65-F5344CB8AC3E}">
        <p14:creationId xmlns:p14="http://schemas.microsoft.com/office/powerpoint/2010/main" val="3798455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29457"/>
            <a:ext cx="9067800" cy="21193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11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Ngữ văn 9 tập 1:</a:t>
            </a:r>
            <a:b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truyện cười </a:t>
            </a:r>
            <a:r>
              <a:rPr lang="vi-VN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nuôi được không?”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biết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châm hội thoại nào đã không được tuân thủ?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01757" y="3048000"/>
            <a:ext cx="5562600" cy="226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vi-VN" altLang="en-US" sz="3200" dirty="0">
                <a:latin typeface="Times New Roman" panose="02020603050405020304" pitchFamily="18" charset="0"/>
              </a:rPr>
              <a:t>Câu: </a:t>
            </a:r>
            <a:r>
              <a:rPr lang="vi-VN" altLang="en-US" sz="3200" i="1" dirty="0">
                <a:latin typeface="Times New Roman" panose="02020603050405020304" pitchFamily="18" charset="0"/>
              </a:rPr>
              <a:t>“Rồi có nuôi được không?”</a:t>
            </a:r>
            <a:endParaRPr lang="en-US" altLang="en-US" sz="3200" dirty="0">
              <a:latin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hông tuân thủ phương châm hội thoại về lượng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vi-VN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743200" y="145257"/>
            <a:ext cx="3276600" cy="584200"/>
          </a:xfrm>
          <a:prstGeom prst="rect">
            <a:avLst/>
          </a:prstGeom>
          <a:solidFill>
            <a:srgbClr val="00FFFF"/>
          </a:solidFill>
          <a:ln w="38100" cmpd="dbl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LUYỆN TẬP</a:t>
            </a:r>
            <a:endParaRPr lang="en-GB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83" y="4510900"/>
            <a:ext cx="2773017" cy="23471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76200" y="1069975"/>
            <a:ext cx="8915400" cy="19145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altLang="en-US" sz="2800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nghĩa của các thành ngữ sau và cho biết những thành ngữ này có liên quan đến phương châm hội thoại nào</a:t>
            </a:r>
            <a:r>
              <a:rPr lang="en-US" altLang="en-US" sz="2800" cap="none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alt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đơm nói đặt</a:t>
            </a:r>
            <a:br>
              <a:rPr lang="en-US" alt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8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ãi chày cãi cối</a:t>
            </a:r>
            <a:endParaRPr lang="vi-VN" altLang="en-US" sz="2800" i="1" cap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Title 1"/>
          <p:cNvSpPr txBox="1">
            <a:spLocks/>
          </p:cNvSpPr>
          <p:nvPr/>
        </p:nvSpPr>
        <p:spPr bwMode="auto">
          <a:xfrm>
            <a:off x="76200" y="76200"/>
            <a:ext cx="7010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3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3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5:</a:t>
            </a:r>
            <a:r>
              <a:rPr lang="en-US" altLang="en-US" sz="33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3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11 SGK </a:t>
            </a:r>
            <a:r>
              <a:rPr lang="en-US" alt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3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3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33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3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1</a:t>
            </a:r>
            <a:endParaRPr lang="en-US" altLang="en-US" sz="33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643" y="3330917"/>
            <a:ext cx="8574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đơm nói đặt: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3991527"/>
            <a:ext cx="701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 chày cãi cối: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481" y="4800600"/>
            <a:ext cx="5074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750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4267200" y="990600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457200" y="24384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381000" y="3429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227688" y="40065"/>
            <a:ext cx="5025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u="sng" dirty="0" err="1">
                <a:solidFill>
                  <a:srgbClr val="003300"/>
                </a:solidFill>
              </a:rPr>
              <a:t>Bài</a:t>
            </a:r>
            <a:r>
              <a:rPr lang="en-US" altLang="en-US" sz="2400" b="1" u="sng" dirty="0">
                <a:solidFill>
                  <a:srgbClr val="003300"/>
                </a:solidFill>
              </a:rPr>
              <a:t> 1: SGK/ </a:t>
            </a:r>
            <a:r>
              <a:rPr lang="en-US" altLang="en-US" sz="2400" b="1" u="sng" dirty="0" err="1">
                <a:solidFill>
                  <a:srgbClr val="003300"/>
                </a:solidFill>
              </a:rPr>
              <a:t>Trang</a:t>
            </a:r>
            <a:r>
              <a:rPr lang="en-US" altLang="en-US" sz="2400" b="1" u="sng" dirty="0">
                <a:solidFill>
                  <a:srgbClr val="003300"/>
                </a:solidFill>
              </a:rPr>
              <a:t> 23- NV9-Tập 1 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589722" y="3374648"/>
            <a:ext cx="48006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2000" b="1" dirty="0" err="1">
                <a:solidFill>
                  <a:srgbClr val="000099"/>
                </a:solidFill>
              </a:rPr>
              <a:t>Lời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chào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cao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hơn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mâm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cỗ</a:t>
            </a:r>
            <a:r>
              <a:rPr lang="en-US" altLang="en-US" sz="2000" b="1" dirty="0">
                <a:solidFill>
                  <a:srgbClr val="000099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b="1" dirty="0">
              <a:solidFill>
                <a:srgbClr val="000099"/>
              </a:solidFill>
            </a:endParaRPr>
          </a:p>
          <a:p>
            <a:pPr eaLnBrk="1" hangingPunct="1"/>
            <a:r>
              <a:rPr lang="en-US" altLang="en-US" sz="2000" b="1" dirty="0">
                <a:solidFill>
                  <a:srgbClr val="000099"/>
                </a:solidFill>
              </a:rPr>
              <a:t>c.   Kim </a:t>
            </a:r>
            <a:r>
              <a:rPr lang="en-US" altLang="en-US" sz="2000" b="1" dirty="0" err="1">
                <a:solidFill>
                  <a:srgbClr val="000099"/>
                </a:solidFill>
              </a:rPr>
              <a:t>vàng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ai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nỡ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uốn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câu</a:t>
            </a:r>
            <a:r>
              <a:rPr lang="en-US" altLang="en-US" sz="2000" b="1" dirty="0">
                <a:solidFill>
                  <a:srgbClr val="000099"/>
                </a:solidFill>
              </a:rPr>
              <a:t>,</a:t>
            </a:r>
          </a:p>
          <a:p>
            <a:pPr eaLnBrk="1" hangingPunct="1"/>
            <a:endParaRPr lang="en-US" altLang="en-US" sz="2000" b="1" dirty="0">
              <a:solidFill>
                <a:srgbClr val="000099"/>
              </a:solidFill>
            </a:endParaRPr>
          </a:p>
          <a:p>
            <a:pPr eaLnBrk="1" hangingPunct="1"/>
            <a:r>
              <a:rPr lang="en-US" altLang="en-US" sz="2000" b="1" dirty="0" err="1">
                <a:solidFill>
                  <a:srgbClr val="000099"/>
                </a:solidFill>
              </a:rPr>
              <a:t>Người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khôn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ai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nỡ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nói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nhau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nặng</a:t>
            </a:r>
            <a:r>
              <a:rPr lang="en-US" altLang="en-US" sz="2000" b="1" dirty="0">
                <a:solidFill>
                  <a:srgbClr val="000099"/>
                </a:solidFill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</a:rPr>
              <a:t>lời</a:t>
            </a:r>
            <a:r>
              <a:rPr lang="en-US" altLang="en-US" sz="2000" b="1" dirty="0">
                <a:solidFill>
                  <a:srgbClr val="000099"/>
                </a:solidFill>
              </a:rPr>
              <a:t>. </a:t>
            </a:r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5253576" y="4283765"/>
            <a:ext cx="3608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4919870" y="3169830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9270" y="5549384"/>
            <a:ext cx="4975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-&gt;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châm</a:t>
            </a:r>
            <a:r>
              <a:rPr lang="en-US" sz="3200" dirty="0"/>
              <a:t>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endParaRPr lang="en-US" sz="3200" dirty="0"/>
          </a:p>
        </p:txBody>
      </p:sp>
      <p:sp>
        <p:nvSpPr>
          <p:cNvPr id="3" name="Cloud Callout 2"/>
          <p:cNvSpPr/>
          <p:nvPr/>
        </p:nvSpPr>
        <p:spPr>
          <a:xfrm>
            <a:off x="1066800" y="609600"/>
            <a:ext cx="6781800" cy="1828800"/>
          </a:xfrm>
          <a:prstGeom prst="cloudCallout">
            <a:avLst>
              <a:gd name="adj1" fmla="val -21810"/>
              <a:gd name="adj2" fmla="val 9438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81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3" grpId="0"/>
      <p:bldP spid="17424" grpId="0"/>
      <p:bldP spid="17425" grpId="0"/>
      <p:bldP spid="17426" grpId="0"/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763000" cy="838200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 u="sng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PHƯƠNG CHÂM HỘI THOẠI</a:t>
            </a:r>
          </a:p>
        </p:txBody>
      </p:sp>
      <p:pic>
        <p:nvPicPr>
          <p:cNvPr id="2055" name="Picture 7" descr="DSC00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25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04800" y="2286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24/ SGK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–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209" y="879635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nghĩa của các thành ngữ sau và cho biết những thành ngữ này có liên quan đến phương châm hội thoại nào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lảng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5" t="12384"/>
          <a:stretch/>
        </p:blipFill>
        <p:spPr>
          <a:xfrm>
            <a:off x="4949687" y="4267200"/>
            <a:ext cx="4194313" cy="2790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8513" y="2196774"/>
            <a:ext cx="39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17026" y="222477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 PC  LỊCH SỰ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7026" y="2699627"/>
            <a:ext cx="22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 PC CÁCH THỨC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4643" y="317448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- PC QUAN HỆ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85661" y="2619603"/>
            <a:ext cx="4200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2965174" y="3081268"/>
            <a:ext cx="2749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né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9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4267200" y="914400"/>
            <a:ext cx="4648200" cy="854075"/>
            <a:chOff x="5593258" y="945503"/>
            <a:chExt cx="5088140" cy="854110"/>
          </a:xfrm>
        </p:grpSpPr>
        <p:sp>
          <p:nvSpPr>
            <p:cNvPr id="31" name="Rounded Rectangle 30"/>
            <p:cNvSpPr/>
            <p:nvPr/>
          </p:nvSpPr>
          <p:spPr>
            <a:xfrm>
              <a:off x="6227538" y="945503"/>
              <a:ext cx="4453860" cy="854110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</a:rPr>
                <a:t>Phương châm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vi-VN" sz="2400" b="1" dirty="0">
                  <a:solidFill>
                    <a:schemeClr val="tx1"/>
                  </a:solidFill>
                </a:rPr>
                <a:t>về lượng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93258" y="1028056"/>
              <a:ext cx="662084" cy="663602"/>
            </a:xfrm>
            <a:prstGeom prst="ellipse">
              <a:avLst/>
            </a:prstGeom>
            <a:solidFill>
              <a:srgbClr val="00CC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4000" b="1" dirty="0">
                  <a:solidFill>
                    <a:schemeClr val="tx1"/>
                  </a:solidFill>
                </a:rPr>
                <a:t>1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4543271" y="1889125"/>
            <a:ext cx="4524529" cy="854075"/>
            <a:chOff x="6069790" y="1889074"/>
            <a:chExt cx="5649936" cy="854110"/>
          </a:xfrm>
          <a:solidFill>
            <a:schemeClr val="accent2">
              <a:lumMod val="75000"/>
            </a:schemeClr>
          </a:solidFill>
        </p:grpSpPr>
        <p:sp>
          <p:nvSpPr>
            <p:cNvPr id="32" name="Rounded Rectangle 31"/>
            <p:cNvSpPr/>
            <p:nvPr/>
          </p:nvSpPr>
          <p:spPr>
            <a:xfrm>
              <a:off x="6726986" y="1889074"/>
              <a:ext cx="4992740" cy="85411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</a:rPr>
                <a:t>Phương châm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vi-VN" sz="2400" b="1" dirty="0">
                  <a:solidFill>
                    <a:schemeClr val="tx1"/>
                  </a:solidFill>
                </a:rPr>
                <a:t>về chất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069790" y="1986964"/>
              <a:ext cx="662454" cy="663602"/>
            </a:xfrm>
            <a:prstGeom prst="ellipse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4000" b="1" dirty="0">
                  <a:solidFill>
                    <a:schemeClr val="tx1"/>
                  </a:solidFill>
                </a:rPr>
                <a:t>2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4572000" y="3027363"/>
            <a:ext cx="4495800" cy="854075"/>
            <a:chOff x="6095486" y="3027818"/>
            <a:chExt cx="5994674" cy="854110"/>
          </a:xfrm>
        </p:grpSpPr>
        <p:sp>
          <p:nvSpPr>
            <p:cNvPr id="33" name="Rounded Rectangle 32"/>
            <p:cNvSpPr/>
            <p:nvPr/>
          </p:nvSpPr>
          <p:spPr>
            <a:xfrm>
              <a:off x="6728399" y="3027818"/>
              <a:ext cx="5361761" cy="854110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</a:rPr>
                <a:t>Phương châm quan hệ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095486" y="3116722"/>
              <a:ext cx="662548" cy="662014"/>
            </a:xfrm>
            <a:prstGeom prst="ellipse">
              <a:avLst/>
            </a:prstGeom>
            <a:solidFill>
              <a:srgbClr val="00CC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4000" b="1" dirty="0">
                  <a:solidFill>
                    <a:schemeClr val="tx1"/>
                  </a:solidFill>
                </a:rPr>
                <a:t>3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4082468" y="5176455"/>
            <a:ext cx="5041259" cy="854075"/>
            <a:chOff x="5374063" y="5368141"/>
            <a:chExt cx="5361538" cy="854001"/>
          </a:xfrm>
        </p:grpSpPr>
        <p:sp>
          <p:nvSpPr>
            <p:cNvPr id="35" name="Rounded Rectangle 34"/>
            <p:cNvSpPr/>
            <p:nvPr/>
          </p:nvSpPr>
          <p:spPr>
            <a:xfrm>
              <a:off x="5981190" y="5368141"/>
              <a:ext cx="4754411" cy="85400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</a:rPr>
                <a:t>Phương châm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vi-VN" sz="2400" b="1" dirty="0">
                  <a:solidFill>
                    <a:schemeClr val="tx1"/>
                  </a:solidFill>
                </a:rPr>
                <a:t>lịch sự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374063" y="5469217"/>
              <a:ext cx="661836" cy="663517"/>
            </a:xfrm>
            <a:prstGeom prst="ellipse">
              <a:avLst/>
            </a:prstGeom>
            <a:solidFill>
              <a:srgbClr val="00CCF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4000" b="1" dirty="0">
                  <a:solidFill>
                    <a:schemeClr val="tx1"/>
                  </a:solidFill>
                </a:rPr>
                <a:t>5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2897188" y="1490663"/>
            <a:ext cx="1436687" cy="806450"/>
            <a:chOff x="3825663" y="1455786"/>
            <a:chExt cx="1915694" cy="805938"/>
          </a:xfrm>
        </p:grpSpPr>
        <p:sp>
          <p:nvSpPr>
            <p:cNvPr id="18" name="Oval 17"/>
            <p:cNvSpPr/>
            <p:nvPr/>
          </p:nvSpPr>
          <p:spPr>
            <a:xfrm>
              <a:off x="3825663" y="1909523"/>
              <a:ext cx="340802" cy="352201"/>
            </a:xfrm>
            <a:prstGeom prst="ellipse">
              <a:avLst/>
            </a:prstGeom>
            <a:solidFill>
              <a:srgbClr val="0033C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4141064" y="1455786"/>
              <a:ext cx="1600293" cy="47277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3381006" y="2581529"/>
            <a:ext cx="1255712" cy="352425"/>
            <a:chOff x="4384056" y="2409844"/>
            <a:chExt cx="1673265" cy="352527"/>
          </a:xfrm>
        </p:grpSpPr>
        <p:sp>
          <p:nvSpPr>
            <p:cNvPr id="20" name="Oval 19"/>
            <p:cNvSpPr/>
            <p:nvPr/>
          </p:nvSpPr>
          <p:spPr>
            <a:xfrm>
              <a:off x="4384056" y="2409844"/>
              <a:ext cx="340576" cy="352527"/>
            </a:xfrm>
            <a:prstGeom prst="ellipse">
              <a:avLst/>
            </a:prstGeom>
            <a:solidFill>
              <a:srgbClr val="0033C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>
              <a:stCxn id="20" idx="6"/>
            </p:cNvCxnSpPr>
            <p:nvPr/>
          </p:nvCxnSpPr>
          <p:spPr>
            <a:xfrm flipV="1">
              <a:off x="4724632" y="2416196"/>
              <a:ext cx="1332689" cy="16991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3462869" y="3381883"/>
            <a:ext cx="1108075" cy="352425"/>
            <a:chOff x="4618705" y="3252485"/>
            <a:chExt cx="1476880" cy="353031"/>
          </a:xfrm>
        </p:grpSpPr>
        <p:sp>
          <p:nvSpPr>
            <p:cNvPr id="21" name="Oval 20"/>
            <p:cNvSpPr/>
            <p:nvPr/>
          </p:nvSpPr>
          <p:spPr>
            <a:xfrm>
              <a:off x="4618705" y="3252485"/>
              <a:ext cx="340656" cy="353031"/>
            </a:xfrm>
            <a:prstGeom prst="ellipse">
              <a:avLst/>
            </a:prstGeom>
            <a:solidFill>
              <a:srgbClr val="0033C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/>
            <p:cNvCxnSpPr>
              <a:endCxn id="28" idx="2"/>
            </p:cNvCxnSpPr>
            <p:nvPr/>
          </p:nvCxnSpPr>
          <p:spPr>
            <a:xfrm flipV="1">
              <a:off x="4976288" y="3446493"/>
              <a:ext cx="1119297" cy="477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3316820" y="4053959"/>
            <a:ext cx="1143000" cy="569912"/>
            <a:chOff x="4447883" y="3944987"/>
            <a:chExt cx="1522511" cy="570429"/>
          </a:xfrm>
        </p:grpSpPr>
        <p:sp>
          <p:nvSpPr>
            <p:cNvPr id="22" name="Oval 21"/>
            <p:cNvSpPr/>
            <p:nvPr/>
          </p:nvSpPr>
          <p:spPr>
            <a:xfrm>
              <a:off x="4447883" y="3944987"/>
              <a:ext cx="342565" cy="352745"/>
            </a:xfrm>
            <a:prstGeom prst="ellipse">
              <a:avLst/>
            </a:prstGeom>
            <a:solidFill>
              <a:srgbClr val="0033C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790448" y="4218285"/>
              <a:ext cx="1179946" cy="29713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3090862" y="4888097"/>
            <a:ext cx="926045" cy="636841"/>
            <a:chOff x="3940961" y="4711715"/>
            <a:chExt cx="1235567" cy="637303"/>
          </a:xfrm>
        </p:grpSpPr>
        <p:sp>
          <p:nvSpPr>
            <p:cNvPr id="23" name="Oval 22"/>
            <p:cNvSpPr/>
            <p:nvPr/>
          </p:nvSpPr>
          <p:spPr>
            <a:xfrm>
              <a:off x="3940961" y="4711715"/>
              <a:ext cx="341016" cy="352681"/>
            </a:xfrm>
            <a:prstGeom prst="ellipse">
              <a:avLst/>
            </a:prstGeom>
            <a:solidFill>
              <a:srgbClr val="0033C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Connector 43"/>
            <p:cNvCxnSpPr>
              <a:stCxn id="23" idx="5"/>
            </p:cNvCxnSpPr>
            <p:nvPr/>
          </p:nvCxnSpPr>
          <p:spPr>
            <a:xfrm>
              <a:off x="4232036" y="5012747"/>
              <a:ext cx="944492" cy="33627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159665" y="2140675"/>
            <a:ext cx="1827212" cy="3006000"/>
            <a:chOff x="684084" y="2174190"/>
            <a:chExt cx="2436907" cy="2509620"/>
          </a:xfrm>
        </p:grpSpPr>
        <p:grpSp>
          <p:nvGrpSpPr>
            <p:cNvPr id="5133" name="Group 12"/>
            <p:cNvGrpSpPr>
              <a:grpSpLocks/>
            </p:cNvGrpSpPr>
            <p:nvPr/>
          </p:nvGrpSpPr>
          <p:grpSpPr bwMode="auto">
            <a:xfrm>
              <a:off x="1686922" y="2174190"/>
              <a:ext cx="1434069" cy="2509620"/>
              <a:chOff x="5937383" y="2118513"/>
              <a:chExt cx="1086416" cy="2172832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937928" y="2118513"/>
                <a:ext cx="1085871" cy="1086416"/>
              </a:xfrm>
              <a:custGeom>
                <a:avLst/>
                <a:gdLst>
                  <a:gd name="connsiteX0" fmla="*/ 0 w 1086416"/>
                  <a:gd name="connsiteY0" fmla="*/ 0 h 1086416"/>
                  <a:gd name="connsiteX1" fmla="*/ 1086416 w 1086416"/>
                  <a:gd name="connsiteY1" fmla="*/ 1086416 h 1086416"/>
                  <a:gd name="connsiteX2" fmla="*/ 0 w 1086416"/>
                  <a:gd name="connsiteY2" fmla="*/ 1086416 h 108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6416" h="1086416">
                    <a:moveTo>
                      <a:pt x="0" y="0"/>
                    </a:moveTo>
                    <a:cubicBezTo>
                      <a:pt x="600011" y="0"/>
                      <a:pt x="1086416" y="486405"/>
                      <a:pt x="1086416" y="1086416"/>
                    </a:cubicBezTo>
                    <a:lnTo>
                      <a:pt x="0" y="108641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5400000">
                <a:off x="5937655" y="3205201"/>
                <a:ext cx="1086416" cy="1085871"/>
              </a:xfrm>
              <a:custGeom>
                <a:avLst/>
                <a:gdLst>
                  <a:gd name="connsiteX0" fmla="*/ 0 w 1086416"/>
                  <a:gd name="connsiteY0" fmla="*/ 0 h 1086416"/>
                  <a:gd name="connsiteX1" fmla="*/ 1086416 w 1086416"/>
                  <a:gd name="connsiteY1" fmla="*/ 1086416 h 1086416"/>
                  <a:gd name="connsiteX2" fmla="*/ 0 w 1086416"/>
                  <a:gd name="connsiteY2" fmla="*/ 1086416 h 1086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6416" h="1086416">
                    <a:moveTo>
                      <a:pt x="0" y="0"/>
                    </a:moveTo>
                    <a:cubicBezTo>
                      <a:pt x="600011" y="0"/>
                      <a:pt x="1086416" y="486405"/>
                      <a:pt x="1086416" y="1086416"/>
                    </a:cubicBezTo>
                    <a:lnTo>
                      <a:pt x="0" y="1086416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684084" y="2342557"/>
              <a:ext cx="2172257" cy="21728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2700000" sx="99000" sy="99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35" name="TextBox 46"/>
            <p:cNvSpPr txBox="1">
              <a:spLocks noChangeArrowheads="1"/>
            </p:cNvSpPr>
            <p:nvPr/>
          </p:nvSpPr>
          <p:spPr bwMode="auto">
            <a:xfrm flipH="1">
              <a:off x="873138" y="2748071"/>
              <a:ext cx="1934504" cy="136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vi-VN" altLang="en-US" sz="2000" b="1" dirty="0">
                  <a:solidFill>
                    <a:srgbClr val="FF0000"/>
                  </a:solidFill>
                </a:rPr>
                <a:t>CÁC PHƯƠNG CHÂM HỘI THOẠI</a:t>
              </a:r>
              <a:endParaRPr lang="en-US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4459821" y="4100513"/>
            <a:ext cx="4607980" cy="854075"/>
            <a:chOff x="5762871" y="4114947"/>
            <a:chExt cx="5900785" cy="854275"/>
          </a:xfrm>
          <a:solidFill>
            <a:schemeClr val="accent1">
              <a:lumMod val="75000"/>
            </a:schemeClr>
          </a:solidFill>
        </p:grpSpPr>
        <p:sp>
          <p:nvSpPr>
            <p:cNvPr id="34" name="Rounded Rectangle 33"/>
            <p:cNvSpPr/>
            <p:nvPr/>
          </p:nvSpPr>
          <p:spPr>
            <a:xfrm>
              <a:off x="6415145" y="4114947"/>
              <a:ext cx="5248511" cy="854275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762871" y="4191165"/>
              <a:ext cx="662680" cy="662143"/>
            </a:xfrm>
            <a:prstGeom prst="ellipse">
              <a:avLst/>
            </a:prstGeo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4000" b="1" dirty="0">
                  <a:solidFill>
                    <a:schemeClr val="tx1"/>
                  </a:solidFill>
                </a:rPr>
                <a:t>4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4114" name="TextBox 48"/>
            <p:cNvSpPr txBox="1">
              <a:spLocks noChangeArrowheads="1"/>
            </p:cNvSpPr>
            <p:nvPr/>
          </p:nvSpPr>
          <p:spPr bwMode="auto">
            <a:xfrm>
              <a:off x="6556356" y="4343601"/>
              <a:ext cx="4964012" cy="46177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vi-VN" sz="2400" b="1" dirty="0"/>
                <a:t>Phương châm</a:t>
              </a:r>
              <a:r>
                <a:rPr lang="en-US" sz="2400" b="1" dirty="0"/>
                <a:t> </a:t>
              </a:r>
              <a:r>
                <a:rPr lang="vi-VN" sz="2400" b="1" dirty="0"/>
                <a:t>cách thức</a:t>
              </a:r>
              <a:endParaRPr lang="en-US" sz="2400" b="1" dirty="0"/>
            </a:p>
          </p:txBody>
        </p:sp>
      </p:grpSp>
      <p:pic>
        <p:nvPicPr>
          <p:cNvPr id="12290" name="Picture 2" descr="Hình ảnh Mặt Cười Dễ Thương siêu c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" y="27817"/>
            <a:ext cx="249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5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điều Thầy chưa kể(00h03m01s-00h04m47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190"/>
            <a:ext cx="9144000" cy="6834809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5257800" y="-13252"/>
            <a:ext cx="3962400" cy="3962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-TÔN TRỌNG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-BIẾT ƠN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-LỄ PHÉP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22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ình ảnh Mặt Cười Dễ Thương siêu c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09835"/>
            <a:ext cx="266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5200" y="457200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4800" y="2209800"/>
            <a:ext cx="8524461" cy="3581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buFontTx/>
              <a:buNone/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10,11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23,24 SGK) </a:t>
            </a:r>
          </a:p>
          <a:p>
            <a:pPr eaLnBrk="1" hangingPunct="1">
              <a:buFontTx/>
              <a:buNone/>
            </a:pP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</a:p>
        </p:txBody>
      </p:sp>
    </p:spTree>
    <p:extLst>
      <p:ext uri="{BB962C8B-B14F-4D97-AF65-F5344CB8AC3E}">
        <p14:creationId xmlns:p14="http://schemas.microsoft.com/office/powerpoint/2010/main" val="22587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—Pngtree—back to school children_29852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" y="914400"/>
            <a:ext cx="9133415" cy="5326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0"/>
            <a:ext cx="7531229" cy="1072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69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369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9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369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9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369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9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369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69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369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5082807"/>
      </p:ext>
    </p:extLst>
  </p:cSld>
  <p:clrMapOvr>
    <a:masterClrMapping/>
  </p:clrMapOvr>
  <p:transition advClick="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AEXVZ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530" y="3315114"/>
            <a:ext cx="350520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2476087"/>
            <a:ext cx="2819400" cy="2133600"/>
          </a:xfrm>
          <a:prstGeom prst="wedgeEllipseCallout">
            <a:avLst>
              <a:gd name="adj1" fmla="val 66423"/>
              <a:gd name="adj2" fmla="val 23931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109330" y="5072409"/>
            <a:ext cx="2864126" cy="1771510"/>
          </a:xfrm>
          <a:prstGeom prst="wedgeRoundRectCallout">
            <a:avLst>
              <a:gd name="adj1" fmla="val 56704"/>
              <a:gd name="adj2" fmla="val -8564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5499652" y="3047587"/>
            <a:ext cx="3657600" cy="1562100"/>
          </a:xfrm>
          <a:prstGeom prst="wedgeRoundRectCallout">
            <a:avLst>
              <a:gd name="adj1" fmla="val -61225"/>
              <a:gd name="adj2" fmla="val 15548"/>
              <a:gd name="adj3" fmla="val 16667"/>
            </a:avLst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976730" y="5094219"/>
            <a:ext cx="2971800" cy="1749699"/>
          </a:xfrm>
          <a:prstGeom prst="wedgeRoundRectCallout">
            <a:avLst>
              <a:gd name="adj1" fmla="val -80459"/>
              <a:gd name="adj2" fmla="val -86746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Dĩ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b="1" i="1" dirty="0">
                <a:solidFill>
                  <a:srgbClr val="050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43" y="-2413"/>
            <a:ext cx="5638800" cy="1066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PHƯƠNG CHÂM VỀ LƯỢNG:</a:t>
            </a:r>
            <a:b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78" y="1012252"/>
            <a:ext cx="18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876800" y="245445"/>
            <a:ext cx="4509052" cy="2606948"/>
          </a:xfrm>
          <a:prstGeom prst="cloudCallout">
            <a:avLst>
              <a:gd name="adj1" fmla="val -45998"/>
              <a:gd name="adj2" fmla="val 7799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-36443" y="1602185"/>
            <a:ext cx="5141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2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79" grpId="0" animBg="1"/>
      <p:bldP spid="3080" grpId="0" animBg="1"/>
      <p:bldP spid="7" grpId="0" animBg="1"/>
      <p:bldP spid="8" grpId="0"/>
      <p:bldP spid="2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9" descr="slide0036_image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70" y="3038127"/>
            <a:ext cx="3671887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0" y="2362200"/>
            <a:ext cx="2469252" cy="3886200"/>
          </a:xfrm>
          <a:prstGeom prst="cloudCallout">
            <a:avLst>
              <a:gd name="adj1" fmla="val 92087"/>
              <a:gd name="adj2" fmla="val 158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851375" y="3418986"/>
            <a:ext cx="2133600" cy="3657600"/>
          </a:xfrm>
          <a:prstGeom prst="wedgeEllipseCallout">
            <a:avLst>
              <a:gd name="adj1" fmla="val -105056"/>
              <a:gd name="adj2" fmla="val -90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581400" y="1133321"/>
            <a:ext cx="5693464" cy="2156954"/>
          </a:xfrm>
          <a:prstGeom prst="cloudCallout">
            <a:avLst>
              <a:gd name="adj1" fmla="val -25308"/>
              <a:gd name="adj2" fmla="val 83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cưới”phải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5043" y="152400"/>
            <a:ext cx="216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644387" y="610101"/>
            <a:ext cx="5314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72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295400" y="2866186"/>
            <a:ext cx="26271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2800" b="1" dirty="0">
                <a:latin typeface="Times New Roman" panose="02020603050405020304" pitchFamily="18" charset="0"/>
              </a:rPr>
              <a:t>2. Kết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40968" name="Picture 8" descr="Tay viÕt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01974">
            <a:off x="-59658" y="103130"/>
            <a:ext cx="1092144" cy="94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5267" y="5466699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2947" y="213611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CHÂM VỀ LƯỢNG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40485" y="1256059"/>
            <a:ext cx="34450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6414" y="2028347"/>
            <a:ext cx="3499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-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3527" y="3568417"/>
            <a:ext cx="7746958" cy="1528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dung;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3884247" y="1482377"/>
            <a:ext cx="685800" cy="11037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0047" y="177927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11" grpId="0"/>
      <p:bldP spid="12" grpId="0"/>
      <p:bldP spid="13" grpId="0"/>
      <p:bldP spid="14" grpId="0" animBg="1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NHANH</a:t>
            </a:r>
            <a:endParaRPr lang="en-GB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46383" y="522287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PCHT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4267200" y="2003425"/>
            <a:ext cx="457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a.Trâu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4244009" y="4114800"/>
            <a:ext cx="3657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b.Bồ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3003" name="Picture 11" descr="1332245145_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" y="1688088"/>
            <a:ext cx="3810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7" name="Picture 15" descr="1305loa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434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1" grpId="0"/>
      <p:bldP spid="2130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NHANH</a:t>
            </a:r>
            <a:endParaRPr lang="en-GB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4195968" y="1866900"/>
            <a:ext cx="457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a.Trâu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4212533" y="4053671"/>
            <a:ext cx="3657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b.Bồ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3003" name="Picture 11" descr="1332245145_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7022"/>
            <a:ext cx="3810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7" name="Picture 15" descr="1305loa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434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4738" y="5562600"/>
            <a:ext cx="4714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vi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1685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PCHT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50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52400" y="206479"/>
            <a:ext cx="548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CHÂM VỀ CHẤT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2400" y="874951"/>
            <a:ext cx="848677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1.Xét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Picture 8" descr="Qua bi khong 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8" y="2866117"/>
            <a:ext cx="3819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90800"/>
            <a:ext cx="3657600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5400000">
            <a:off x="4732890" y="4431403"/>
            <a:ext cx="609600" cy="5859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4744693" y="729699"/>
            <a:ext cx="4162839" cy="1592744"/>
          </a:xfrm>
          <a:prstGeom prst="cloudCallout">
            <a:avLst>
              <a:gd name="adj1" fmla="val -3894"/>
              <a:gd name="adj2" fmla="val 1111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7858" y="5903893"/>
            <a:ext cx="4648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1" grpId="0"/>
      <p:bldP spid="2" grpId="0" animBg="1"/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424&quot;&gt;&lt;property id=&quot;20148&quot; value=&quot;5&quot;/&gt;&lt;property id=&quot;20300&quot; value=&quot;Slide 7&quot;/&gt;&lt;property id=&quot;20307&quot; value=&quot;354&quot;/&gt;&lt;/object&gt;&lt;object type=&quot;3&quot; unique_id=&quot;10842&quot;&gt;&lt;property id=&quot;20148&quot; value=&quot;5&quot;/&gt;&lt;property id=&quot;20300&quot; value=&quot;Slide 9&quot;/&gt;&lt;property id=&quot;20307&quot; value=&quot;361&quot;/&gt;&lt;/object&gt;&lt;object type=&quot;3&quot; unique_id=&quot;11021&quot;&gt;&lt;property id=&quot;20148&quot; value=&quot;5&quot;/&gt;&lt;property id=&quot;20300&quot; value=&quot;Slide 11&quot;/&gt;&lt;property id=&quot;20307&quot; value=&quot;362&quot;/&gt;&lt;/object&gt;&lt;object type=&quot;3&quot; unique_id=&quot;11643&quot;&gt;&lt;property id=&quot;20148&quot; value=&quot;5&quot;/&gt;&lt;property id=&quot;20300&quot; value=&quot;Slide 27 - &amp;quot;Bài 3:  trang 11/ SGK Ngữ văn 9 tập 1:    Đọc truyện cười “Có nuôi được không?”  - Cho biết vì sao truyện gây cười&quot;/&gt;&lt;property id=&quot;20307&quot; value=&quot;371&quot;/&gt;&lt;/object&gt;&lt;object type=&quot;3&quot; unique_id=&quot;11749&quot;&gt;&lt;property id=&quot;20148&quot; value=&quot;5&quot;/&gt;&lt;property id=&quot;20300&quot; value=&quot;Slide 2&quot;/&gt;&lt;property id=&quot;20307&quot; value=&quot;401&quot;/&gt;&lt;/object&gt;&lt;object type=&quot;3&quot; unique_id=&quot;11750&quot;&gt;&lt;property id=&quot;20148&quot; value=&quot;5&quot;/&gt;&lt;property id=&quot;20300&quot; value=&quot;Slide 3 - &amp;quot;Tiếng việt:  CÁC PHƯƠNG CHÂM HỘI THOẠI&amp;quot;&quot;/&gt;&lt;property id=&quot;20307&quot; value=&quot;402&quot;/&gt;&lt;/object&gt;&lt;object type=&quot;3&quot; unique_id=&quot;11751&quot;&gt;&lt;property id=&quot;20148&quot; value=&quot;5&quot;/&gt;&lt;property id=&quot;20300&quot; value=&quot;Slide 4 - &amp;quot;I. PHƯƠNG CHÂM VỀ LƯỢNG:   1. Xét ví dụ :&amp;quot;&quot;/&gt;&lt;property id=&quot;20307&quot; value=&quot;403&quot;/&gt;&lt;/object&gt;&lt;object type=&quot;3&quot; unique_id=&quot;12428&quot;&gt;&lt;property id=&quot;20148&quot; value=&quot;5&quot;/&gt;&lt;property id=&quot;20300&quot; value=&quot;Slide 13&quot;/&gt;&lt;property id=&quot;20307&quot; value=&quot;408&quot;/&gt;&lt;/object&gt;&lt;object type=&quot;3&quot; unique_id=&quot;12498&quot;&gt;&lt;property id=&quot;20148&quot; value=&quot;5&quot;/&gt;&lt;property id=&quot;20300&quot; value=&quot;Slide 14&quot;/&gt;&lt;property id=&quot;20307&quot; value=&quot;409&quot;/&gt;&lt;/object&gt;&lt;object type=&quot;3&quot; unique_id=&quot;12643&quot;&gt;&lt;property id=&quot;20148&quot; value=&quot;5&quot;/&gt;&lt;property id=&quot;20300&quot; value=&quot;Slide 12&quot;/&gt;&lt;property id=&quot;20307&quot; value=&quot;411&quot;/&gt;&lt;/object&gt;&lt;object type=&quot;3&quot; unique_id=&quot;12644&quot;&gt;&lt;property id=&quot;20148&quot; value=&quot;5&quot;/&gt;&lt;property id=&quot;20300&quot; value=&quot;Slide 15&quot;/&gt;&lt;property id=&quot;20307&quot; value=&quot;412&quot;/&gt;&lt;/object&gt;&lt;object type=&quot;3&quot; unique_id=&quot;12883&quot;&gt;&lt;property id=&quot;20148&quot; value=&quot;5&quot;/&gt;&lt;property id=&quot;20300&quot; value=&quot;Slide 16&quot;/&gt;&lt;property id=&quot;20307&quot; value=&quot;413&quot;/&gt;&lt;/object&gt;&lt;object type=&quot;3&quot; unique_id=&quot;13046&quot;&gt;&lt;property id=&quot;20148&quot; value=&quot;5&quot;/&gt;&lt;property id=&quot;20300&quot; value=&quot;Slide 17&quot;/&gt;&lt;property id=&quot;20307&quot; value=&quot;414&quot;/&gt;&lt;/object&gt;&lt;object type=&quot;3&quot; unique_id=&quot;13047&quot;&gt;&lt;property id=&quot;20148&quot; value=&quot;5&quot;/&gt;&lt;property id=&quot;20300&quot; value=&quot;Slide 18&quot;/&gt;&lt;property id=&quot;20307&quot; value=&quot;415&quot;/&gt;&lt;/object&gt;&lt;object type=&quot;3&quot; unique_id=&quot;13048&quot;&gt;&lt;property id=&quot;20148&quot; value=&quot;5&quot;/&gt;&lt;property id=&quot;20300&quot; value=&quot;Slide 19&quot;/&gt;&lt;property id=&quot;20307&quot; value=&quot;416&quot;/&gt;&lt;/object&gt;&lt;object type=&quot;3&quot; unique_id=&quot;13391&quot;&gt;&lt;property id=&quot;20148&quot; value=&quot;5&quot;/&gt;&lt;property id=&quot;20300&quot; value=&quot;Slide 20&quot;/&gt;&lt;property id=&quot;20307&quot; value=&quot;417&quot;/&gt;&lt;/object&gt;&lt;object type=&quot;3&quot; unique_id=&quot;13392&quot;&gt;&lt;property id=&quot;20148&quot; value=&quot;5&quot;/&gt;&lt;property id=&quot;20300&quot; value=&quot;Slide 21&quot;/&gt;&lt;property id=&quot;20307&quot; value=&quot;418&quot;/&gt;&lt;/object&gt;&lt;object type=&quot;3&quot; unique_id=&quot;13393&quot;&gt;&lt;property id=&quot;20148&quot; value=&quot;5&quot;/&gt;&lt;property id=&quot;20300&quot; value=&quot;Slide 22&quot;/&gt;&lt;property id=&quot;20307&quot; value=&quot;419&quot;/&gt;&lt;/object&gt;&lt;object type=&quot;3&quot; unique_id=&quot;13394&quot;&gt;&lt;property id=&quot;20148&quot; value=&quot;5&quot;/&gt;&lt;property id=&quot;20300&quot; value=&quot;Slide 23&quot;/&gt;&lt;property id=&quot;20307&quot; value=&quot;420&quot;/&gt;&lt;/object&gt;&lt;object type=&quot;3&quot; unique_id=&quot;13497&quot;&gt;&lt;property id=&quot;20148&quot; value=&quot;5&quot;/&gt;&lt;property id=&quot;20300&quot; value=&quot;Slide 25&quot;/&gt;&lt;property id=&quot;20307&quot; value=&quot;421&quot;/&gt;&lt;/object&gt;&lt;object type=&quot;3&quot; unique_id=&quot;13705&quot;&gt;&lt;property id=&quot;20148&quot; value=&quot;5&quot;/&gt;&lt;property id=&quot;20300&quot; value=&quot;Slide 26&quot;/&gt;&lt;property id=&quot;20307&quot; value=&quot;423&quot;/&gt;&lt;/object&gt;&lt;object type=&quot;3&quot; unique_id=&quot;13706&quot;&gt;&lt;property id=&quot;20148&quot; value=&quot;5&quot;/&gt;&lt;property id=&quot;20300&quot; value=&quot;Slide 28 - &amp;quot;? Giải thích nghĩa của các thành ngữ sau và cho biết những thành ngữ này có liên quan đến phương châm hội thoại nà&quot;/&gt;&lt;property id=&quot;20307&quot; value=&quot;422&quot;/&gt;&lt;/object&gt;&lt;object type=&quot;3&quot; unique_id=&quot;13836&quot;&gt;&lt;property id=&quot;20148&quot; value=&quot;5&quot;/&gt;&lt;property id=&quot;20300&quot; value=&quot;Slide 29&quot;/&gt;&lt;property id=&quot;20307&quot; value=&quot;424&quot;/&gt;&lt;/object&gt;&lt;object type=&quot;3&quot; unique_id=&quot;13933&quot;&gt;&lt;property id=&quot;20148&quot; value=&quot;5&quot;/&gt;&lt;property id=&quot;20300&quot; value=&quot;Slide 30&quot;/&gt;&lt;property id=&quot;20307&quot; value=&quot;425&quot;/&gt;&lt;/object&gt;&lt;object type=&quot;3&quot; unique_id=&quot;14165&quot;&gt;&lt;property id=&quot;20148&quot; value=&quot;5&quot;/&gt;&lt;property id=&quot;20300&quot; value=&quot;Slide 31&quot;/&gt;&lt;property id=&quot;20307&quot; value=&quot;426&quot;/&gt;&lt;/object&gt;&lt;object type=&quot;3&quot; unique_id=&quot;14605&quot;&gt;&lt;property id=&quot;20148&quot; value=&quot;5&quot;/&gt;&lt;property id=&quot;20300&quot; value=&quot;Slide 34&quot;/&gt;&lt;property id=&quot;20307&quot; value=&quot;427&quot;/&gt;&lt;/object&gt;&lt;object type=&quot;3&quot; unique_id=&quot;14886&quot;&gt;&lt;property id=&quot;20148&quot; value=&quot;5&quot;/&gt;&lt;property id=&quot;20300&quot; value=&quot;Slide 32&quot;/&gt;&lt;property id=&quot;20307&quot; value=&quot;429&quot;/&gt;&lt;/object&gt;&lt;object type=&quot;3&quot; unique_id=&quot;14995&quot;&gt;&lt;property id=&quot;20148&quot; value=&quot;5&quot;/&gt;&lt;property id=&quot;20300&quot; value=&quot;Slide 5&quot;/&gt;&lt;property id=&quot;20307&quot; value=&quot;430&quot;/&gt;&lt;/object&gt;&lt;object type=&quot;3&quot; unique_id=&quot;15178&quot;&gt;&lt;property id=&quot;20148&quot; value=&quot;5&quot;/&gt;&lt;property id=&quot;20300&quot; value=&quot;Slide 8&quot;/&gt;&lt;property id=&quot;20307&quot; value=&quot;431&quot;/&gt;&lt;/object&gt;&lt;object type=&quot;3&quot; unique_id=&quot;15623&quot;&gt;&lt;property id=&quot;20148&quot; value=&quot;5&quot;/&gt;&lt;property id=&quot;20300&quot; value=&quot;Slide 6&quot;/&gt;&lt;property id=&quot;20307&quot; value=&quot;434&quot;/&gt;&lt;/object&gt;&lt;object type=&quot;3&quot; unique_id=&quot;15624&quot;&gt;&lt;property id=&quot;20148&quot; value=&quot;5&quot;/&gt;&lt;property id=&quot;20300&quot; value=&quot;Slide 10&quot;/&gt;&lt;property id=&quot;20307&quot; value=&quot;435&quot;/&gt;&lt;/object&gt;&lt;object type=&quot;3&quot; unique_id=&quot;16245&quot;&gt;&lt;property id=&quot;20148&quot; value=&quot;5&quot;/&gt;&lt;property id=&quot;20300&quot; value=&quot;Slide 24&quot;/&gt;&lt;property id=&quot;20307&quot; value=&quot;436&quot;/&gt;&lt;/object&gt;&lt;object type=&quot;3&quot; unique_id=&quot;16822&quot;&gt;&lt;property id=&quot;20148&quot; value=&quot;5&quot;/&gt;&lt;property id=&quot;20300&quot; value=&quot;Slide 33&quot;/&gt;&lt;property id=&quot;20307&quot; value=&quot;437&quot;/&gt;&lt;/object&gt;&lt;object type=&quot;3&quot; unique_id=&quot;20654&quot;&gt;&lt;property id=&quot;20148&quot; value=&quot;5&quot;/&gt;&lt;property id=&quot;20300&quot; value=&quot;Slide 1&quot;/&gt;&lt;property id=&quot;20307&quot; value=&quot;43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4447</TotalTime>
  <Words>1887</Words>
  <Application>Microsoft Office PowerPoint</Application>
  <PresentationFormat>On-screen Show (4:3)</PresentationFormat>
  <Paragraphs>187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Kunstler Script</vt:lpstr>
      <vt:lpstr>Times New Roman</vt:lpstr>
      <vt:lpstr>Trebuchet MS</vt:lpstr>
      <vt:lpstr>VNI-Times</vt:lpstr>
      <vt:lpstr>Wingdings 3</vt:lpstr>
      <vt:lpstr>Office Theme</vt:lpstr>
      <vt:lpstr>PowerPoint Presentation</vt:lpstr>
      <vt:lpstr>PowerPoint Presentation</vt:lpstr>
      <vt:lpstr>Tiếng việt:  CÁC PHƯƠNG CHÂM HỘI THOẠI</vt:lpstr>
      <vt:lpstr>I. PHƯƠNG CHÂM VỀ LƯỢNG:   1. Xét ví dụ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3:  trang 11/ SGK Ngữ văn 9 tập 1:    Đọc truyện cười “Có nuôi được không?”  - Cho biết vì sao truyện gây cười?  - Phương châm hội thoại nào đã không được tuân thủ? </vt:lpstr>
      <vt:lpstr>? Giải thích nghĩa của các thành ngữ sau và cho biết những thành ngữ này có liên quan đến phương châm hội thoại nào? - Ăn đơm nói đặt - Cãi chày cãi cối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Neo</dc:creator>
  <cp:lastModifiedBy>vina</cp:lastModifiedBy>
  <cp:revision>540</cp:revision>
  <dcterms:created xsi:type="dcterms:W3CDTF">2011-02-09T02:33:11Z</dcterms:created>
  <dcterms:modified xsi:type="dcterms:W3CDTF">2023-11-29T10:18:44Z</dcterms:modified>
</cp:coreProperties>
</file>