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83" r:id="rId3"/>
    <p:sldId id="350" r:id="rId4"/>
    <p:sldId id="346" r:id="rId5"/>
    <p:sldId id="325" r:id="rId6"/>
    <p:sldId id="286" r:id="rId7"/>
    <p:sldId id="331" r:id="rId8"/>
    <p:sldId id="288" r:id="rId10"/>
    <p:sldId id="328" r:id="rId11"/>
    <p:sldId id="330" r:id="rId12"/>
    <p:sldId id="348" r:id="rId13"/>
    <p:sldId id="333" r:id="rId14"/>
    <p:sldId id="332" r:id="rId15"/>
    <p:sldId id="334" r:id="rId16"/>
    <p:sldId id="341" r:id="rId17"/>
    <p:sldId id="337" r:id="rId18"/>
    <p:sldId id="349" r:id="rId19"/>
    <p:sldId id="345" r:id="rId20"/>
    <p:sldId id="351" r:id="rId21"/>
    <p:sldId id="343" r:id="rId22"/>
    <p:sldId id="309" r:id="rId23"/>
    <p:sldId id="290" r:id="rId24"/>
    <p:sldId id="261" r:id="rId25"/>
    <p:sldId id="310" r:id="rId26"/>
    <p:sldId id="311" r:id="rId27"/>
    <p:sldId id="295" r:id="rId28"/>
    <p:sldId id="294" r:id="rId29"/>
    <p:sldId id="305" r:id="rId30"/>
    <p:sldId id="292" r:id="rId31"/>
    <p:sldId id="306" r:id="rId32"/>
    <p:sldId id="299" r:id="rId33"/>
    <p:sldId id="293" r:id="rId34"/>
    <p:sldId id="303" r:id="rId35"/>
    <p:sldId id="296" r:id="rId36"/>
    <p:sldId id="277" r:id="rId37"/>
    <p:sldId id="297" r:id="rId38"/>
    <p:sldId id="301" r:id="rId39"/>
    <p:sldId id="298"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996633"/>
    <a:srgbClr val="00CC00"/>
    <a:srgbClr val="0000FF"/>
    <a:srgbClr val="FF0000"/>
    <a:srgbClr val="FF00FF"/>
    <a:srgbClr val="006600"/>
    <a:srgbClr val="CC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08"/>
    <p:restoredTop sz="94660"/>
  </p:normalViewPr>
  <p:slideViewPr>
    <p:cSldViewPr showGuides="1">
      <p:cViewPr varScale="1">
        <p:scale>
          <a:sx n="81" d="100"/>
          <a:sy n="81" d="100"/>
        </p:scale>
        <p:origin x="1435"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334163A-D69D-424F-9449-B3FC6DD65E5E}" type="datetimeFigureOut">
              <a:rPr kumimoji="0" lang="vi-VN" sz="1200" b="0" i="0" u="none" strike="noStrike" kern="1200" cap="none" spc="0" normalizeH="0" baseline="0" noProof="0">
                <a:ln>
                  <a:noFill/>
                </a:ln>
                <a:solidFill>
                  <a:schemeClr val="tx1"/>
                </a:solidFill>
                <a:effectLst/>
                <a:uLnTx/>
                <a:uFillTx/>
                <a:latin typeface=".VnTime" pitchFamily="34" charset="0"/>
                <a:ea typeface="+mn-ea"/>
                <a:cs typeface="+mn-cs"/>
              </a:rPr>
            </a:fld>
            <a:endParaRPr kumimoji="0" 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VnTime"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vi-VN" altLang="en-US" sz="1200" dirty="0"/>
            </a:fld>
            <a:endParaRPr lang="vi-V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Slide Image Placeholder 1"/>
          <p:cNvSpPr>
            <a:spLocks noGrp="1" noRot="1" noChangeAspect="1" noTextEdit="1"/>
          </p:cNvSpPr>
          <p:nvPr>
            <p:ph type="sldImg"/>
          </p:nvPr>
        </p:nvSpPr>
        <p:spPr>
          <a:ln>
            <a:solidFill>
              <a:srgbClr val="000000">
                <a:alpha val="100000"/>
              </a:srgbClr>
            </a:solidFill>
            <a:miter lim="800000"/>
          </a:ln>
        </p:spPr>
      </p:sp>
      <p:sp>
        <p:nvSpPr>
          <p:cNvPr id="9219"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92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fld>
            <a:endParaRPr lang="vi-V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nchorCtr="0"/>
          <a:p>
            <a:pPr lvl="0"/>
            <a:endParaRPr lang="en-US" altLang="en-US" dirty="0"/>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vi-VN" altLang="en-US" sz="1200" dirty="0"/>
            </a:fld>
            <a:endParaRPr lang="vi-V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nchorCtr="0"/>
          <a:p>
            <a:pPr lvl="0"/>
            <a:endParaRPr lang="vi-VN" altLang="en-US" dirty="0">
              <a:latin typeface="Arial" panose="020B0604020202020204" pitchFamily="34" charset="0"/>
            </a:endParaRPr>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vi-VN" altLang="en-US" dirty="0">
                <a:latin typeface=".VnTime" pitchFamily="34" charset="0"/>
              </a:rPr>
            </a:fld>
            <a:endParaRPr lang="vi-VN" altLang="en-US" dirty="0">
              <a:latin typeface=".VnTim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9" name="Slide Number Placeholder 8"/>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Slide Number Placeholder 4"/>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4" name="Slide Number Placeholder 3"/>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7" name="Slide Number Placeholder 6"/>
          <p:cNvSpPr>
            <a:spLocks noGrp="1"/>
          </p:cNvSpPr>
          <p:nvPr>
            <p:ph type="sldNum" sz="quarter" idx="12"/>
          </p:nvPr>
        </p:nvSpPr>
        <p:spPr/>
        <p:txBody>
          <a:bodyPr/>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idx="1"/>
          </p:nvPr>
        </p:nvSpPr>
        <p:spPr>
          <a:xfrm>
            <a:off x="628650" y="1825625"/>
            <a:ext cx="7886700" cy="4351338"/>
          </a:xfrm>
          <a:prstGeom prst="rect">
            <a:avLst/>
          </a:prstGeom>
          <a:noFill/>
          <a:ln w="9525">
            <a:noFill/>
          </a:ln>
        </p:spPr>
        <p:txBody>
          <a:bodyPr/>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VnTime" pitchFamily="34"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a:buNone/>
            </a:pPr>
            <a:fld id="{9A0DB2DC-4C9A-4742-B13C-FB6460FD3503}" type="slidenum">
              <a:rPr lang="en-US" altLang="en-US" dirty="0">
                <a:latin typeface=".VnTime" pitchFamily="34" charset="0"/>
              </a:rPr>
            </a:fld>
            <a:endParaRPr lang="en-US" alt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5" Type="http://schemas.openxmlformats.org/officeDocument/2006/relationships/slideLayout" Target="../slideLayouts/slideLayout7.xml"/><Relationship Id="rId14" Type="http://schemas.openxmlformats.org/officeDocument/2006/relationships/image" Target="../media/image28.png"/><Relationship Id="rId13" Type="http://schemas.openxmlformats.org/officeDocument/2006/relationships/image" Target="../media/image27.png"/><Relationship Id="rId12" Type="http://schemas.openxmlformats.org/officeDocument/2006/relationships/image" Target="../media/image26.png"/><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em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4.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6.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7.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1.jpeg"/><Relationship Id="rId1" Type="http://schemas.openxmlformats.org/officeDocument/2006/relationships/image" Target="../media/image50.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4.jpeg"/><Relationship Id="rId1"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6.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GIF"/><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0.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9" name="Picture 9" descr="Học giỏi ngữ văn 9 qua tác phẩm Hoàng Lê nhất thống chí - Novateen"/>
          <p:cNvPicPr>
            <a:picLocks noChangeAspect="1" noChangeArrowheads="1"/>
          </p:cNvPicPr>
          <p:nvPr/>
        </p:nvPicPr>
        <p:blipFill>
          <a:blip r:embed="rId1"/>
          <a:srcRect/>
          <a:stretch>
            <a:fillRect/>
          </a:stretch>
        </p:blipFill>
        <p:spPr bwMode="auto">
          <a:xfrm>
            <a:off x="304800" y="381000"/>
            <a:ext cx="8153400" cy="6115049"/>
          </a:xfrm>
          <a:prstGeom prst="rect">
            <a:avLst/>
          </a:prstGeom>
          <a:ln>
            <a:noFill/>
          </a:ln>
          <a:effectLst>
            <a:softEdge rad="635000"/>
          </a:effectLst>
        </p:spPr>
      </p:pic>
      <p:sp>
        <p:nvSpPr>
          <p:cNvPr id="6" name="TextBox 5"/>
          <p:cNvSpPr txBox="1"/>
          <p:nvPr/>
        </p:nvSpPr>
        <p:spPr>
          <a:xfrm>
            <a:off x="5867083" y="2743200"/>
            <a:ext cx="2962275" cy="523875"/>
          </a:xfrm>
          <a:prstGeom prst="rect">
            <a:avLst/>
          </a:prstGeom>
          <a:solidFill>
            <a:schemeClr val="accent1">
              <a:lumMod val="20000"/>
              <a:lumOff val="80000"/>
            </a:schemeClr>
          </a:solidFill>
        </p:spPr>
        <p:txBody>
          <a:bodyPr wrap="none">
            <a:spAutoFit/>
          </a:bodyPr>
          <a:lstStyle/>
          <a:p>
            <a:pPr marR="0" defTabSz="914400">
              <a:buClrTx/>
              <a:buSzTx/>
              <a:buFontTx/>
              <a:buNone/>
              <a:defRPr/>
            </a:pPr>
            <a:r>
              <a:rPr kumimoji="0" lang="en-US" b="1" i="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Ngô</a:t>
            </a:r>
            <a:r>
              <a:rPr kumimoji="0" lang="en-US" b="1" i="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b="1" i="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Gia</a:t>
            </a:r>
            <a:r>
              <a:rPr kumimoji="0" lang="en-US" b="1" i="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b="1" i="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Văn</a:t>
            </a:r>
            <a:r>
              <a:rPr kumimoji="0" lang="en-US" b="1" i="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a:t>
            </a:r>
            <a:r>
              <a:rPr kumimoji="0" lang="en-US" b="1" i="1" kern="1200" cap="none" spc="0" normalizeH="0" baseline="0" noProof="0" dirty="0" err="1">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Phái</a:t>
            </a:r>
            <a:endParaRPr kumimoji="0" lang="en-US" b="1" i="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2" name="Rounded Rectangle 1"/>
          <p:cNvSpPr/>
          <p:nvPr/>
        </p:nvSpPr>
        <p:spPr>
          <a:xfrm>
            <a:off x="1219200" y="1803400"/>
            <a:ext cx="7010400" cy="762000"/>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HOÀNG LÊ NHẤT THỐNG CHÍ</a:t>
            </a:r>
            <a:endParaRPr lang="en-US"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a:t>
            </a:r>
            <a:r>
              <a:rPr lang="vi-VN" altLang="en-US" sz="2000" b="1" dirty="0">
                <a:solidFill>
                  <a:srgbClr val="0000FF"/>
                </a:solidFill>
                <a:latin typeface="Times New Roman" panose="02020603050405020304" pitchFamily="18" charset="0"/>
                <a:cs typeface="Times New Roman" panose="02020603050405020304" pitchFamily="18" charset="0"/>
              </a:rPr>
              <a:t>Trong khoảng vũ trụ</a:t>
            </a:r>
            <a:r>
              <a:rPr lang="en-US" altLang="en-US" sz="2000" b="1" dirty="0">
                <a:solidFill>
                  <a:srgbClr val="0000FF"/>
                </a:solidFill>
                <a:latin typeface="Times New Roman" panose="02020603050405020304" pitchFamily="18" charset="0"/>
                <a:cs typeface="Times New Roman" panose="02020603050405020304" pitchFamily="18" charset="0"/>
              </a:rPr>
              <a:t>,</a:t>
            </a:r>
            <a:r>
              <a:rPr lang="vi-VN" altLang="en-US" sz="2000" b="1" dirty="0">
                <a:solidFill>
                  <a:srgbClr val="0000FF"/>
                </a:solidFill>
                <a:latin typeface="Times New Roman" panose="02020603050405020304" pitchFamily="18" charset="0"/>
                <a:cs typeface="Times New Roman" panose="02020603050405020304" pitchFamily="18" charset="0"/>
              </a:rPr>
              <a:t> đất n</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o sao ấy, đều đã phân biệt rõ r</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ng, phương Nam, phương Bắc chia nhau m</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cai trị</a:t>
            </a:r>
            <a:r>
              <a:rPr lang="vi-VN" altLang="en-US" sz="2000" dirty="0">
                <a:latin typeface="Times New Roman" panose="02020603050405020304" pitchFamily="18" charset="0"/>
                <a:cs typeface="Times New Roman" panose="02020603050405020304" pitchFamily="18" charset="0"/>
              </a:rPr>
              <a:t>.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5562600" y="11430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8382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4600" y="2052638"/>
            <a:ext cx="3962400" cy="400050"/>
          </a:xfrm>
          <a:prstGeom prst="rect">
            <a:avLst/>
          </a:prstGeom>
          <a:noFill/>
        </p:spPr>
        <p:txBody>
          <a:bodyPr>
            <a:spAutoFit/>
          </a:bodyPr>
          <a:lstStyle/>
          <a:p>
            <a:pPr marR="0" algn="ctr" defTabSz="914400">
              <a:buClrTx/>
              <a:buSzTx/>
              <a:buFontTx/>
              <a:buNone/>
              <a:defRPr/>
            </a:pPr>
            <a:r>
              <a:rPr kumimoji="0" lang="en-US" sz="2000" b="1" kern="1200" cap="none" spc="0" normalizeH="0" baseline="0" noProof="0" dirty="0">
                <a:solidFill>
                  <a:srgbClr val="FF0000"/>
                </a:solidFill>
                <a:latin typeface="+mn-lt"/>
                <a:ea typeface="+mn-ea"/>
                <a:cs typeface="+mn-cs"/>
              </a:rPr>
              <a:t>NAM QUỐC SƠN HÀ</a:t>
            </a:r>
            <a:endParaRPr kumimoji="0" lang="en-US" sz="2000" b="1" kern="1200" cap="none" spc="0" normalizeH="0" baseline="0" noProof="0" dirty="0">
              <a:solidFill>
                <a:srgbClr val="FF0000"/>
              </a:solidFill>
              <a:latin typeface="+mn-lt"/>
              <a:ea typeface="+mn-ea"/>
              <a:cs typeface="+mn-cs"/>
            </a:endParaRPr>
          </a:p>
        </p:txBody>
      </p:sp>
      <p:sp>
        <p:nvSpPr>
          <p:cNvPr id="9" name="AutoShape 36" descr="Bouquet"/>
          <p:cNvSpPr>
            <a:spLocks noChangeArrowheads="1"/>
          </p:cNvSpPr>
          <p:nvPr/>
        </p:nvSpPr>
        <p:spPr bwMode="auto">
          <a:xfrm>
            <a:off x="1295400" y="1447800"/>
            <a:ext cx="6858000" cy="1828800"/>
          </a:xfrm>
          <a:prstGeom prst="horizontalScroll">
            <a:avLst>
              <a:gd name="adj" fmla="val 12500"/>
            </a:avLst>
          </a:prstGeom>
          <a:solidFill>
            <a:schemeClr val="accent2">
              <a:lumMod val="20000"/>
              <a:lumOff val="80000"/>
            </a:schemeClr>
          </a:solidFill>
          <a:ln w="34925">
            <a:solidFill>
              <a:schemeClr val="tx1"/>
            </a:solidFill>
            <a:round/>
          </a:ln>
          <a:effectLst/>
        </p:spPr>
        <p:txBody>
          <a:bodyPr wrap="none" anchor="ctr"/>
          <a:p>
            <a:pPr>
              <a:buNone/>
            </a:pPr>
            <a:r>
              <a:rPr i="1" dirty="0">
                <a:solidFill>
                  <a:srgbClr val="FF0000"/>
                </a:solidFill>
                <a:latin typeface="Times New Roman" panose="02020603050405020304" pitchFamily="18" charset="0"/>
                <a:cs typeface="Times New Roman" panose="02020603050405020304" pitchFamily="18" charset="0"/>
              </a:rPr>
              <a:t>          Khẳng định chủ quyền của đất nước.</a:t>
            </a:r>
            <a:endParaRPr lang="vi-VN" altLang="x-none" i="1" dirty="0">
              <a:solidFill>
                <a:srgbClr val="FF0000"/>
              </a:solidFill>
              <a:latin typeface="Times New Roman" panose="02020603050405020304" pitchFamily="18" charset="0"/>
              <a:ea typeface="Times New Roman" panose="02020603050405020304" pitchFamily="18" charset="0"/>
            </a:endParaRPr>
          </a:p>
        </p:txBody>
      </p:sp>
      <p:pic>
        <p:nvPicPr>
          <p:cNvPr id="10" name="Picture 17" descr="Picture1"/>
          <p:cNvPicPr>
            <a:picLocks noChangeAspect="1"/>
          </p:cNvPicPr>
          <p:nvPr/>
        </p:nvPicPr>
        <p:blipFill>
          <a:blip r:embed="rId1"/>
          <a:stretch>
            <a:fillRect/>
          </a:stretch>
        </p:blipFill>
        <p:spPr>
          <a:xfrm rot="-3428604">
            <a:off x="1595438" y="1566863"/>
            <a:ext cx="593725" cy="7032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a:t>
            </a:r>
            <a:r>
              <a:rPr lang="vi-VN" altLang="en-US" sz="2000" b="1" dirty="0">
                <a:solidFill>
                  <a:srgbClr val="0000FF"/>
                </a:solidFill>
                <a:latin typeface="Times New Roman" panose="02020603050405020304" pitchFamily="18" charset="0"/>
                <a:cs typeface="Times New Roman" panose="02020603050405020304" pitchFamily="18" charset="0"/>
              </a:rPr>
              <a:t>Trong khoảng vũ trụ</a:t>
            </a:r>
            <a:r>
              <a:rPr lang="en-US" altLang="en-US" sz="2000" b="1" dirty="0">
                <a:solidFill>
                  <a:srgbClr val="0000FF"/>
                </a:solidFill>
                <a:latin typeface="Times New Roman" panose="02020603050405020304" pitchFamily="18" charset="0"/>
                <a:cs typeface="Times New Roman" panose="02020603050405020304" pitchFamily="18" charset="0"/>
              </a:rPr>
              <a:t>,</a:t>
            </a:r>
            <a:r>
              <a:rPr lang="vi-VN" altLang="en-US" sz="2000" b="1" dirty="0">
                <a:solidFill>
                  <a:srgbClr val="0000FF"/>
                </a:solidFill>
                <a:latin typeface="Times New Roman" panose="02020603050405020304" pitchFamily="18" charset="0"/>
                <a:cs typeface="Times New Roman" panose="02020603050405020304" pitchFamily="18" charset="0"/>
              </a:rPr>
              <a:t> đất n</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o sao ấy, đều đã phân biệt rõ r</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ng, phương Nam, phương Bắc chia nhau m</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cai trị</a:t>
            </a:r>
            <a:r>
              <a:rPr lang="vi-VN" altLang="en-US" sz="2000" dirty="0">
                <a:latin typeface="Times New Roman" panose="02020603050405020304" pitchFamily="18" charset="0"/>
                <a:cs typeface="Times New Roman" panose="02020603050405020304" pitchFamily="18" charset="0"/>
              </a:rPr>
              <a:t>.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5562600" y="11430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24000" y="8382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36" descr="Bouquet"/>
          <p:cNvSpPr>
            <a:spLocks noChangeArrowheads="1"/>
          </p:cNvSpPr>
          <p:nvPr/>
        </p:nvSpPr>
        <p:spPr bwMode="auto">
          <a:xfrm>
            <a:off x="1676400" y="1447800"/>
            <a:ext cx="5486400" cy="3657600"/>
          </a:xfrm>
          <a:prstGeom prst="horizontalScroll">
            <a:avLst>
              <a:gd name="adj" fmla="val 12500"/>
            </a:avLst>
          </a:prstGeom>
          <a:solidFill>
            <a:schemeClr val="accent6">
              <a:lumMod val="20000"/>
              <a:lumOff val="80000"/>
            </a:schemeClr>
          </a:solidFill>
          <a:ln w="34925">
            <a:solidFill>
              <a:schemeClr val="tx1"/>
            </a:solidFill>
            <a:round/>
          </a:ln>
          <a:effectLst/>
        </p:spPr>
        <p:txBody>
          <a:bodyPr wrap="none" anchor="ctr"/>
          <a:p>
            <a:pPr>
              <a:buNone/>
            </a:pPr>
            <a:r>
              <a:rPr lang="vi-VN" altLang="x-none" i="1" dirty="0">
                <a:latin typeface="Times New Roman" panose="02020603050405020304" pitchFamily="18" charset="0"/>
              </a:rPr>
              <a:t>Nam quốc sơn hà nam đế cư</a:t>
            </a:r>
            <a:br>
              <a:rPr lang="vi-VN" altLang="x-none" i="1" dirty="0">
                <a:latin typeface="Times New Roman" panose="02020603050405020304" pitchFamily="18" charset="0"/>
              </a:rPr>
            </a:br>
            <a:r>
              <a:rPr lang="vi-VN" altLang="x-none" i="1" dirty="0">
                <a:latin typeface="Times New Roman" panose="02020603050405020304" pitchFamily="18" charset="0"/>
              </a:rPr>
              <a:t>Tiệt nhiên định phận tại thiên thư</a:t>
            </a:r>
            <a:br>
              <a:rPr lang="vi-VN" altLang="x-none" i="1" dirty="0">
                <a:latin typeface="Times New Roman" panose="02020603050405020304" pitchFamily="18" charset="0"/>
              </a:rPr>
            </a:br>
            <a:r>
              <a:rPr lang="vi-VN" altLang="x-none" i="1" dirty="0">
                <a:latin typeface="Times New Roman" panose="02020603050405020304" pitchFamily="18" charset="0"/>
              </a:rPr>
              <a:t>Như hà nghịch lỗ lai xâm phạm</a:t>
            </a:r>
            <a:br>
              <a:rPr lang="vi-VN" altLang="x-none" i="1" dirty="0">
                <a:latin typeface="Times New Roman" panose="02020603050405020304" pitchFamily="18" charset="0"/>
              </a:rPr>
            </a:br>
            <a:r>
              <a:rPr lang="vi-VN" altLang="x-none" i="1" dirty="0">
                <a:latin typeface="Times New Roman" panose="02020603050405020304" pitchFamily="18" charset="0"/>
              </a:rPr>
              <a:t>Nhữ đẳng hành khan thủ bại hư.</a:t>
            </a:r>
            <a:endParaRPr lang="vi-VN" altLang="x-none" i="1" dirty="0">
              <a:latin typeface="Times New Roman" panose="02020603050405020304" pitchFamily="18" charset="0"/>
            </a:endParaRPr>
          </a:p>
        </p:txBody>
      </p:sp>
      <p:sp>
        <p:nvSpPr>
          <p:cNvPr id="14342" name="TextBox 7"/>
          <p:cNvSpPr txBox="1"/>
          <p:nvPr/>
        </p:nvSpPr>
        <p:spPr>
          <a:xfrm>
            <a:off x="2628900" y="1990725"/>
            <a:ext cx="3962400" cy="523875"/>
          </a:xfrm>
          <a:prstGeom prst="rect">
            <a:avLst/>
          </a:prstGeom>
          <a:noFill/>
          <a:ln w="9525">
            <a:noFill/>
          </a:ln>
        </p:spPr>
        <p:txBody>
          <a:bodyPr>
            <a:spAutoFit/>
          </a:bodyPr>
          <a:p>
            <a:pPr algn="ctr"/>
            <a:r>
              <a:rPr lang="en-US" altLang="en-US" b="1" dirty="0">
                <a:solidFill>
                  <a:srgbClr val="FF0000"/>
                </a:solidFill>
                <a:latin typeface="Times New Roman" panose="02020603050405020304" pitchFamily="18" charset="0"/>
                <a:cs typeface="Times New Roman" panose="02020603050405020304" pitchFamily="18" charset="0"/>
              </a:rPr>
              <a:t>NAM QUỐC SƠN HÀ</a:t>
            </a:r>
            <a:endParaRPr lang="en-US" altLang="en-US"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a:t>
            </a:r>
            <a:r>
              <a:rPr lang="vi-VN" altLang="en-US" sz="2000" b="1" dirty="0">
                <a:solidFill>
                  <a:srgbClr val="0000FF"/>
                </a:solidFill>
                <a:latin typeface="Times New Roman" panose="02020603050405020304" pitchFamily="18" charset="0"/>
                <a:cs typeface="Times New Roman" panose="02020603050405020304" pitchFamily="18" charset="0"/>
              </a:rPr>
              <a:t>Người phương Bắc không phải nòi giống nước ta, bụng dạ ắt khác. Từ đời nh</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b="1" dirty="0">
                <a:solidFill>
                  <a:srgbClr val="0000FF"/>
                </a:solidFill>
                <a:latin typeface="Times New Roman" panose="02020603050405020304" pitchFamily="18" charset="0"/>
                <a:cs typeface="Times New Roman" panose="02020603050405020304" pitchFamily="18" charset="0"/>
              </a:rPr>
              <a:t>, người mình không thể chịu nổi, ai cũng muốn đuổi chúng đi</a:t>
            </a:r>
            <a:r>
              <a:rPr lang="en-US" altLang="en-US" sz="2000" dirty="0">
                <a:solidFill>
                  <a:srgbClr val="0000FF"/>
                </a:solidFill>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Mimh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4229100" y="24384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00600" y="11430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p:cNvSpPr/>
          <p:nvPr/>
        </p:nvSpPr>
        <p:spPr>
          <a:xfrm>
            <a:off x="844550" y="2743200"/>
            <a:ext cx="7924800" cy="1828800"/>
          </a:xfrm>
          <a:prstGeom prst="horizontalScroll">
            <a:avLst>
              <a:gd name="adj" fmla="val 12500"/>
            </a:avLst>
          </a:prstGeom>
          <a:blipFill rotWithShape="1">
            <a:blip r:embed="rId1"/>
          </a:blipFill>
          <a:ln w="34925" cap="flat" cmpd="sng">
            <a:solidFill>
              <a:schemeClr val="tx1"/>
            </a:solidFill>
            <a:prstDash val="solid"/>
            <a:headEnd type="none" w="med" len="med"/>
            <a:tailEnd type="none" w="med" len="med"/>
          </a:ln>
        </p:spPr>
        <p:txBody>
          <a:bodyPr wrap="none" anchor="ctr" anchorCtr="0"/>
          <a:p>
            <a:r>
              <a:rPr lang="en-US" altLang="en-US" dirty="0">
                <a:latin typeface="Times New Roman" panose="02020603050405020304" pitchFamily="18" charset="0"/>
                <a:cs typeface="Times New Roman" panose="02020603050405020304" pitchFamily="18" charset="0"/>
              </a:rPr>
              <a:t>          Nêu bật dã tâm xâm lược của giặc đã có từ lâu,</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Lên án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nh động xâm lược phi nghĩa của giặc l</a:t>
            </a:r>
            <a:r>
              <a:rPr lang="en-US" altLang="en-US" dirty="0">
                <a:latin typeface="Times New Roman" panose="02020603050405020304" pitchFamily="18" charset="0"/>
                <a:ea typeface="Times New Roman" panose="02020603050405020304" pitchFamily="18" charset="0"/>
              </a:rPr>
              <a:t>à</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trái với đạo trời.</a:t>
            </a:r>
            <a:endParaRPr lang="vi-VN" altLang="en-US" dirty="0">
              <a:latin typeface="Times New Roman" panose="02020603050405020304" pitchFamily="18" charset="0"/>
              <a:ea typeface="Times New Roman" panose="02020603050405020304" pitchFamily="18" charset="0"/>
            </a:endParaRPr>
          </a:p>
        </p:txBody>
      </p:sp>
      <p:pic>
        <p:nvPicPr>
          <p:cNvPr id="7" name="Picture 17" descr="Picture1"/>
          <p:cNvPicPr>
            <a:picLocks noChangeAspect="1"/>
          </p:cNvPicPr>
          <p:nvPr/>
        </p:nvPicPr>
        <p:blipFill>
          <a:blip r:embed="rId2"/>
          <a:stretch>
            <a:fillRect/>
          </a:stretch>
        </p:blipFill>
        <p:spPr>
          <a:xfrm rot="-3428604">
            <a:off x="1179513" y="2735263"/>
            <a:ext cx="593725" cy="827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a:t>
            </a:r>
            <a:r>
              <a:rPr lang="vi-VN" altLang="en-US" sz="2000" b="1" dirty="0">
                <a:solidFill>
                  <a:srgbClr val="0000FF"/>
                </a:solidFill>
                <a:latin typeface="Times New Roman" panose="02020603050405020304" pitchFamily="18" charset="0"/>
                <a:cs typeface="Times New Roman" panose="02020603050405020304" pitchFamily="18" charset="0"/>
              </a:rPr>
              <a:t>Đời Hán có Trưng Nữ Vương, đời Tống có Đinh Tiên Ho</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ng, Lê Đại H</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b="1" dirty="0">
                <a:solidFill>
                  <a:srgbClr val="0000FF"/>
                </a:solidFill>
                <a:latin typeface="Times New Roman" panose="02020603050405020304" pitchFamily="18" charset="0"/>
                <a:cs typeface="Times New Roman" panose="02020603050405020304" pitchFamily="18" charset="0"/>
              </a:rPr>
              <a:t> các ng</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i không nỡ ngồi nhìn chúng l</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m điều t</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n bạo, nên đã thuận lòng người, dấy nghĩa quân,</a:t>
            </a:r>
            <a:r>
              <a:rPr lang="vi-VN" altLang="en-US" sz="2000" b="1" dirty="0">
                <a:solidFill>
                  <a:srgbClr val="0000FF"/>
                </a:solidFill>
                <a:latin typeface="Times New Roman" panose="02020603050405020304" pitchFamily="18" charset="0"/>
                <a:cs typeface="Times New Roman" panose="02020603050405020304" pitchFamily="18" charset="0"/>
              </a:rPr>
              <a:t> đều chỉ đánh một trận l</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thắng v</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đuổi được chúng về phương Bắc</a:t>
            </a:r>
            <a:r>
              <a:rPr lang="en-US" altLang="en-US" sz="2000" b="1" dirty="0">
                <a:solidFill>
                  <a:srgbClr val="0000FF"/>
                </a:solidFill>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cs typeface="Times New Roman" panose="02020603050405020304" pitchFamily="18" charset="0"/>
              </a:rPr>
              <a:t> </a:t>
            </a:r>
            <a:r>
              <a:rPr lang="en-US" altLang="en-US" sz="2000" b="1" dirty="0">
                <a:solidFill>
                  <a:srgbClr val="0000FF"/>
                </a:solidFill>
                <a:latin typeface="Times New Roman" panose="02020603050405020304" pitchFamily="18" charset="0"/>
                <a:cs typeface="Times New Roman" panose="02020603050405020304" pitchFamily="18" charset="0"/>
              </a:rPr>
              <a:t>Ở các thời ấy, Bắc, Nam riêng phận, bờ cõi lặng yên, các vua truyền ngôi lâu d</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i. Từ đời nh</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 chuyện cũ r</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nh r</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nh của các triều đại trước.</a:t>
            </a:r>
            <a:r>
              <a:rPr lang="en-US" altLang="en-US" sz="2000" dirty="0">
                <a:latin typeface="Times New Roman" panose="02020603050405020304" pitchFamily="18" charset="0"/>
                <a:cs typeface="Times New Roman" panose="02020603050405020304" pitchFamily="18" charset="0"/>
              </a:rPr>
              <a:t>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Mimh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2667000" y="20574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581400" y="41910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36" descr="Bouquet"/>
          <p:cNvSpPr>
            <a:spLocks noChangeArrowheads="1"/>
          </p:cNvSpPr>
          <p:nvPr/>
        </p:nvSpPr>
        <p:spPr bwMode="auto">
          <a:xfrm>
            <a:off x="914400" y="152400"/>
            <a:ext cx="7772400" cy="1828800"/>
          </a:xfrm>
          <a:prstGeom prst="horizontalScroll">
            <a:avLst>
              <a:gd name="adj" fmla="val 12500"/>
            </a:avLst>
          </a:prstGeom>
          <a:solidFill>
            <a:schemeClr val="accent1">
              <a:lumMod val="20000"/>
              <a:lumOff val="80000"/>
            </a:schemeClr>
          </a:solidFill>
          <a:ln w="34925">
            <a:solidFill>
              <a:schemeClr val="tx1"/>
            </a:solidFill>
            <a:round/>
          </a:ln>
          <a:effectLst/>
        </p:spPr>
        <p:txBody>
          <a:bodyPr wrap="none" anchor="ctr"/>
          <a:p>
            <a:pPr>
              <a:buNone/>
            </a:pPr>
            <a:endParaRPr sz="2400" dirty="0">
              <a:latin typeface="Times New Roman" panose="02020603050405020304" pitchFamily="18" charset="0"/>
              <a:cs typeface="Times New Roman" panose="02020603050405020304" pitchFamily="18" charset="0"/>
            </a:endParaRPr>
          </a:p>
          <a:p>
            <a:pPr>
              <a:buNone/>
            </a:pPr>
            <a:endParaRPr sz="2400" dirty="0">
              <a:latin typeface="Times New Roman" panose="02020603050405020304" pitchFamily="18" charset="0"/>
              <a:cs typeface="Times New Roman" panose="02020603050405020304" pitchFamily="18" charset="0"/>
            </a:endParaRPr>
          </a:p>
          <a:p>
            <a:pPr>
              <a:buNone/>
            </a:pPr>
            <a:r>
              <a:rPr sz="2400" dirty="0">
                <a:latin typeface="Times New Roman" panose="02020603050405020304" pitchFamily="18" charset="0"/>
                <a:cs typeface="Times New Roman" panose="02020603050405020304" pitchFamily="18" charset="0"/>
              </a:rPr>
              <a:t>Tự h</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về truyền thống đánh giặc cứu nước của ông cha ta.</a:t>
            </a:r>
            <a:endParaRPr sz="2400" dirty="0">
              <a:latin typeface="Times New Roman" panose="02020603050405020304" pitchFamily="18" charset="0"/>
              <a:cs typeface="Times New Roman" panose="02020603050405020304" pitchFamily="18" charset="0"/>
            </a:endParaRPr>
          </a:p>
          <a:p>
            <a:pPr>
              <a:buNone/>
            </a:pPr>
            <a:r>
              <a:rPr sz="2400" dirty="0">
                <a:latin typeface="Times New Roman" panose="02020603050405020304" pitchFamily="18" charset="0"/>
                <a:cs typeface="Times New Roman" panose="02020603050405020304" pitchFamily="18" charset="0"/>
              </a:rPr>
              <a:t>Tin tưởng v</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o cuộc kháng chiến chính nghĩa sẽ tất thắng.</a:t>
            </a:r>
            <a:endParaRPr lang="vi-VN" altLang="x-none" sz="2400" dirty="0">
              <a:latin typeface="Times New Roman" panose="02020603050405020304" pitchFamily="18" charset="0"/>
              <a:cs typeface="Times New Roman" panose="02020603050405020304" pitchFamily="18" charset="0"/>
            </a:endParaRPr>
          </a:p>
          <a:p>
            <a:pPr>
              <a:buNone/>
            </a:pPr>
            <a:endParaRPr lang="vi-VN" altLang="x-none" sz="2400" dirty="0">
              <a:latin typeface="Times New Roman" panose="02020603050405020304" pitchFamily="18" charset="0"/>
              <a:ea typeface="Times New Roman" panose="02020603050405020304" pitchFamily="18" charset="0"/>
            </a:endParaRPr>
          </a:p>
        </p:txBody>
      </p:sp>
      <p:pic>
        <p:nvPicPr>
          <p:cNvPr id="7" name="Picture 17" descr="Picture1"/>
          <p:cNvPicPr>
            <a:picLocks noChangeAspect="1"/>
          </p:cNvPicPr>
          <p:nvPr/>
        </p:nvPicPr>
        <p:blipFill>
          <a:blip r:embed="rId1"/>
          <a:stretch>
            <a:fillRect/>
          </a:stretch>
        </p:blipFill>
        <p:spPr>
          <a:xfrm rot="-3428604">
            <a:off x="1354138" y="287338"/>
            <a:ext cx="593725" cy="827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a:t>
            </a:r>
            <a:r>
              <a:rPr lang="en-US" altLang="en-US" sz="2000" b="1" dirty="0">
                <a:solidFill>
                  <a:srgbClr val="0000FF"/>
                </a:solidFill>
                <a:latin typeface="Times New Roman" panose="02020603050405020304" pitchFamily="18" charset="0"/>
                <a:cs typeface="Times New Roman" panose="02020603050405020304" pitchFamily="18" charset="0"/>
              </a:rPr>
              <a:t>Nay người Thanh lại sang, mưu đồ lấy nước Nam ta đặt l</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b="1" dirty="0">
                <a:solidFill>
                  <a:srgbClr val="0000FF"/>
                </a:solidFill>
                <a:latin typeface="Times New Roman" panose="02020603050405020304" pitchFamily="18" charset="0"/>
                <a:ea typeface="Times New Roman" panose="02020603050405020304" pitchFamily="18" charset="0"/>
              </a:rPr>
              <a:t>à</a:t>
            </a:r>
            <a:r>
              <a:rPr lang="en-US" altLang="en-US" sz="2000" b="1" dirty="0">
                <a:solidFill>
                  <a:srgbClr val="0000FF"/>
                </a:solidFill>
                <a:latin typeface="Times New Roman" panose="02020603050405020304" pitchFamily="18" charset="0"/>
                <a:cs typeface="Times New Roman" panose="02020603050405020304" pitchFamily="18" charset="0"/>
              </a:rPr>
              <a:t>y xưa. Vì vậy ta phải kéo quân ra đánh đuổi chúng. </a:t>
            </a:r>
            <a:r>
              <a:rPr lang="vi-VN" altLang="en-US" sz="2000" b="1" dirty="0">
                <a:solidFill>
                  <a:srgbClr val="0000FF"/>
                </a:solidFill>
                <a:latin typeface="Times New Roman" panose="02020603050405020304" pitchFamily="18" charset="0"/>
                <a:cs typeface="Times New Roman" panose="02020603050405020304" pitchFamily="18" charset="0"/>
              </a:rPr>
              <a:t>Các ngươi đều l</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a:t>
            </a:r>
            <a:r>
              <a:rPr lang="vi-VN" altLang="en-US" sz="2000" dirty="0">
                <a:latin typeface="Times New Roman" panose="02020603050405020304" pitchFamily="18" charset="0"/>
                <a:cs typeface="Times New Roman" panose="02020603050405020304" pitchFamily="18" charset="0"/>
              </a:rPr>
              <a:t>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6456363" y="5105400"/>
            <a:ext cx="20638" cy="407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05800" y="38862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413" name="AutoShape 36" descr="Bouquet"/>
          <p:cNvSpPr/>
          <p:nvPr/>
        </p:nvSpPr>
        <p:spPr>
          <a:xfrm>
            <a:off x="533400" y="1066800"/>
            <a:ext cx="8382000" cy="1828800"/>
          </a:xfrm>
          <a:prstGeom prst="horizontalScroll">
            <a:avLst>
              <a:gd name="adj" fmla="val 12500"/>
            </a:avLst>
          </a:prstGeom>
          <a:solidFill>
            <a:srgbClr val="FFFF00"/>
          </a:solidFill>
          <a:ln w="34925" cap="flat" cmpd="sng">
            <a:solidFill>
              <a:schemeClr val="tx1"/>
            </a:solidFill>
            <a:prstDash val="solid"/>
            <a:headEnd type="none" w="med" len="med"/>
            <a:tailEnd type="none" w="med" len="med"/>
          </a:ln>
        </p:spPr>
        <p:txBody>
          <a:bodyPr wrap="none" anchor="ctr" anchorCtr="0"/>
          <a:p>
            <a:r>
              <a:rPr lang="en-US" altLang="en-US" dirty="0">
                <a:solidFill>
                  <a:srgbClr val="FF0000"/>
                </a:solidFill>
                <a:latin typeface="Times New Roman" panose="02020603050405020304" pitchFamily="18" charset="0"/>
                <a:cs typeface="Times New Roman" panose="02020603050405020304" pitchFamily="18" charset="0"/>
              </a:rPr>
              <a:t>Kêu gọi tướng sĩ đo</a:t>
            </a:r>
            <a:r>
              <a:rPr lang="en-US" altLang="en-US" dirty="0">
                <a:solidFill>
                  <a:srgbClr val="FF0000"/>
                </a:solidFill>
                <a:latin typeface="Times New Roman" panose="02020603050405020304" pitchFamily="18" charset="0"/>
                <a:ea typeface="Times New Roman" panose="02020603050405020304" pitchFamily="18" charset="0"/>
              </a:rPr>
              <a:t>à</a:t>
            </a:r>
            <a:r>
              <a:rPr lang="en-US" altLang="en-US" dirty="0">
                <a:solidFill>
                  <a:srgbClr val="FF0000"/>
                </a:solidFill>
                <a:latin typeface="Times New Roman" panose="02020603050405020304" pitchFamily="18" charset="0"/>
                <a:cs typeface="Times New Roman" panose="02020603050405020304" pitchFamily="18" charset="0"/>
              </a:rPr>
              <a:t>n kết một lòng đánh giặc cứu nước.</a:t>
            </a:r>
            <a:endParaRPr lang="en-US" altLang="en-US" dirty="0">
              <a:solidFill>
                <a:srgbClr val="FF0000"/>
              </a:solidFill>
              <a:latin typeface="Times New Roman" panose="02020603050405020304" pitchFamily="18" charset="0"/>
              <a:ea typeface="Times New Roman" panose="02020603050405020304" pitchFamily="18" charset="0"/>
            </a:endParaRPr>
          </a:p>
        </p:txBody>
      </p:sp>
      <p:pic>
        <p:nvPicPr>
          <p:cNvPr id="17414" name="Picture 17" descr="Picture1"/>
          <p:cNvPicPr>
            <a:picLocks noChangeAspect="1"/>
          </p:cNvPicPr>
          <p:nvPr/>
        </p:nvPicPr>
        <p:blipFill>
          <a:blip r:embed="rId1"/>
          <a:stretch>
            <a:fillRect/>
          </a:stretch>
        </p:blipFill>
        <p:spPr>
          <a:xfrm rot="-3428604">
            <a:off x="896938" y="1158875"/>
            <a:ext cx="593725" cy="82708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a:t>
            </a:r>
            <a:r>
              <a:rPr lang="vi-VN" altLang="en-US" sz="2000" b="1" dirty="0">
                <a:solidFill>
                  <a:srgbClr val="0000FF"/>
                </a:solidFill>
                <a:latin typeface="Times New Roman" panose="02020603050405020304" pitchFamily="18" charset="0"/>
                <a:cs typeface="Times New Roman" panose="02020603050405020304" pitchFamily="18" charset="0"/>
              </a:rPr>
              <a:t>Chớ có quen theo thói cũ, ăn ở hai lòng, nếu như việc phát giác ra, sẽ bị giết chết ngay tức khắc, không tha một ai, chớ bảo l</a:t>
            </a:r>
            <a:r>
              <a:rPr lang="vi-VN" altLang="en-US" sz="2000" b="1" dirty="0">
                <a:solidFill>
                  <a:srgbClr val="0000FF"/>
                </a:solidFill>
                <a:latin typeface="Times New Roman" panose="02020603050405020304" pitchFamily="18" charset="0"/>
                <a:ea typeface="Times New Roman" panose="02020603050405020304" pitchFamily="18" charset="0"/>
              </a:rPr>
              <a:t>à</a:t>
            </a:r>
            <a:r>
              <a:rPr lang="vi-VN" altLang="en-US" sz="2000" b="1" dirty="0">
                <a:solidFill>
                  <a:srgbClr val="0000FF"/>
                </a:solidFill>
                <a:latin typeface="Times New Roman" panose="02020603050405020304" pitchFamily="18" charset="0"/>
                <a:cs typeface="Times New Roman" panose="02020603050405020304" pitchFamily="18" charset="0"/>
              </a:rPr>
              <a:t> ta không nói trước</a:t>
            </a:r>
            <a:r>
              <a:rPr lang="en-US" altLang="en-US" sz="2000" b="1" dirty="0">
                <a:solidFill>
                  <a:srgbClr val="0000FF"/>
                </a:solidFill>
                <a:latin typeface="Times New Roman" panose="02020603050405020304" pitchFamily="18" charset="0"/>
                <a:cs typeface="Times New Roman" panose="02020603050405020304" pitchFamily="18" charset="0"/>
              </a:rPr>
              <a:t>!”.</a:t>
            </a:r>
            <a:endParaRPr lang="vi-VN" altLang="en-US" sz="2000" b="1" dirty="0">
              <a:solidFill>
                <a:srgbClr val="0000FF"/>
              </a:solidFill>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4" name="Straight Connector 3"/>
          <p:cNvCxnSpPr/>
          <p:nvPr/>
        </p:nvCxnSpPr>
        <p:spPr>
          <a:xfrm>
            <a:off x="4876800" y="5105400"/>
            <a:ext cx="20638" cy="407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67200" y="57150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437" name="AutoShape 36" descr="Bouquet"/>
          <p:cNvSpPr/>
          <p:nvPr/>
        </p:nvSpPr>
        <p:spPr>
          <a:xfrm>
            <a:off x="533400" y="1066800"/>
            <a:ext cx="7772400" cy="1828800"/>
          </a:xfrm>
          <a:prstGeom prst="horizontalScroll">
            <a:avLst>
              <a:gd name="adj" fmla="val 12500"/>
            </a:avLst>
          </a:prstGeom>
          <a:blipFill rotWithShape="1">
            <a:blip r:embed="rId1"/>
          </a:blipFill>
          <a:ln w="34925" cap="flat" cmpd="sng">
            <a:solidFill>
              <a:schemeClr val="tx1"/>
            </a:solidFill>
            <a:prstDash val="solid"/>
            <a:headEnd type="none" w="med" len="med"/>
            <a:tailEnd type="none" w="med" len="med"/>
          </a:ln>
        </p:spPr>
        <p:txBody>
          <a:bodyPr wrap="none" anchor="ctr" anchorCtr="0"/>
          <a:p>
            <a:r>
              <a:rPr lang="en-US" altLang="en-US" sz="3200" dirty="0">
                <a:solidFill>
                  <a:srgbClr val="FF0000"/>
                </a:solidFill>
                <a:latin typeface="Times New Roman" panose="02020603050405020304" pitchFamily="18" charset="0"/>
                <a:cs typeface="Times New Roman" panose="02020603050405020304" pitchFamily="18" charset="0"/>
              </a:rPr>
              <a:t>            Ra kỷ luật nghiêm với quân sĩ.</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pic>
        <p:nvPicPr>
          <p:cNvPr id="18438" name="Picture 17" descr="Picture1"/>
          <p:cNvPicPr>
            <a:picLocks noChangeAspect="1"/>
          </p:cNvPicPr>
          <p:nvPr/>
        </p:nvPicPr>
        <p:blipFill>
          <a:blip r:embed="rId2"/>
          <a:stretch>
            <a:fillRect/>
          </a:stretch>
        </p:blipFill>
        <p:spPr>
          <a:xfrm rot="-3428604">
            <a:off x="896938" y="1158875"/>
            <a:ext cx="593725" cy="82708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Quân Thanh sang xâm lấn nước ta, hiện ở Thăng Long</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các ngươi đã biết chưa? 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sp>
        <p:nvSpPr>
          <p:cNvPr id="3" name="AutoShape 36" descr="Bouquet"/>
          <p:cNvSpPr/>
          <p:nvPr/>
        </p:nvSpPr>
        <p:spPr>
          <a:xfrm>
            <a:off x="762000" y="855663"/>
            <a:ext cx="7696200" cy="2133600"/>
          </a:xfrm>
          <a:prstGeom prst="horizontalScroll">
            <a:avLst>
              <a:gd name="adj" fmla="val 12500"/>
            </a:avLst>
          </a:prstGeom>
          <a:blipFill rotWithShape="1">
            <a:blip r:embed="rId1"/>
          </a:blipFill>
          <a:ln w="34925" cap="flat" cmpd="sng">
            <a:solidFill>
              <a:schemeClr val="tx1"/>
            </a:solidFill>
            <a:prstDash val="solid"/>
            <a:headEnd type="none" w="med" len="med"/>
            <a:tailEnd type="none" w="med" len="med"/>
          </a:ln>
        </p:spPr>
        <p:txBody>
          <a:bodyPr wrap="none" anchor="ctr" anchorCtr="0"/>
          <a:p>
            <a:r>
              <a:rPr lang="en-US" altLang="en-US" sz="2400" b="1" i="1" dirty="0">
                <a:solidFill>
                  <a:srgbClr val="FF0000"/>
                </a:solidFill>
                <a:latin typeface="Times New Roman" panose="02020603050405020304" pitchFamily="18" charset="0"/>
                <a:cs typeface="Times New Roman" panose="02020603050405020304" pitchFamily="18" charset="0"/>
              </a:rPr>
              <a:t>* Ý nghĩa của lời phủ dụ:</a:t>
            </a:r>
            <a:endParaRPr lang="en-US" altLang="en-US" sz="2400" b="1" i="1" dirty="0">
              <a:solidFill>
                <a:srgbClr val="FF0000"/>
              </a:solidFill>
              <a:latin typeface="Times New Roman" panose="02020603050405020304" pitchFamily="18" charset="0"/>
              <a:cs typeface="Times New Roman" panose="02020603050405020304" pitchFamily="18" charset="0"/>
            </a:endParaRPr>
          </a:p>
          <a:p>
            <a:r>
              <a:rPr lang="en-US" altLang="en-US" sz="2400" i="1" dirty="0">
                <a:solidFill>
                  <a:srgbClr val="FF0000"/>
                </a:solidFill>
                <a:latin typeface="Times New Roman" panose="02020603050405020304" pitchFamily="18" charset="0"/>
                <a:cs typeface="Times New Roman" panose="02020603050405020304" pitchFamily="18" charset="0"/>
              </a:rPr>
              <a:t>Lời phủ dụ thấu tình đạt lý như lời hịch, khích lệ, động viên </a:t>
            </a:r>
            <a:endParaRPr lang="en-US" altLang="en-US" sz="2400" i="1" dirty="0">
              <a:solidFill>
                <a:srgbClr val="FF0000"/>
              </a:solidFill>
              <a:latin typeface="Times New Roman" panose="02020603050405020304" pitchFamily="18" charset="0"/>
              <a:cs typeface="Times New Roman" panose="02020603050405020304" pitchFamily="18" charset="0"/>
            </a:endParaRPr>
          </a:p>
          <a:p>
            <a:r>
              <a:rPr lang="en-US" altLang="en-US" sz="2400" i="1" dirty="0">
                <a:solidFill>
                  <a:srgbClr val="FF0000"/>
                </a:solidFill>
                <a:latin typeface="Times New Roman" panose="02020603050405020304" pitchFamily="18" charset="0"/>
                <a:cs typeface="Times New Roman" panose="02020603050405020304" pitchFamily="18" charset="0"/>
              </a:rPr>
              <a:t>tinh thần binh sĩ phấn khởi đánh giặc cứu nước.</a:t>
            </a:r>
            <a:endParaRPr lang="vi-VN" altLang="en-US" sz="2400" i="1" dirty="0">
              <a:solidFill>
                <a:srgbClr val="FF0000"/>
              </a:solidFill>
              <a:latin typeface="Times New Roman" panose="02020603050405020304" pitchFamily="18" charset="0"/>
              <a:ea typeface="Times New Roman" panose="02020603050405020304" pitchFamily="18" charset="0"/>
            </a:endParaRPr>
          </a:p>
        </p:txBody>
      </p:sp>
      <p:pic>
        <p:nvPicPr>
          <p:cNvPr id="5" name="Picture 17" descr="Picture1"/>
          <p:cNvPicPr>
            <a:picLocks noChangeAspect="1"/>
          </p:cNvPicPr>
          <p:nvPr/>
        </p:nvPicPr>
        <p:blipFill>
          <a:blip r:embed="rId2"/>
          <a:stretch>
            <a:fillRect/>
          </a:stretch>
        </p:blipFill>
        <p:spPr>
          <a:xfrm rot="-3428604">
            <a:off x="1277938" y="744538"/>
            <a:ext cx="593725" cy="827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43" name="Picture 1"/>
          <p:cNvPicPr preferRelativeResize="0"/>
          <p:nvPr/>
        </p:nvPicPr>
        <p:blipFill>
          <a:blip r:embed="rId1"/>
          <a:stretch>
            <a:fillRect/>
          </a:stretch>
        </p:blipFill>
        <p:spPr>
          <a:xfrm>
            <a:off x="3665538" y="1987550"/>
            <a:ext cx="1182687" cy="1433513"/>
          </a:xfrm>
          <a:prstGeom prst="rect">
            <a:avLst/>
          </a:prstGeom>
          <a:noFill/>
          <a:ln w="9525">
            <a:noFill/>
          </a:ln>
        </p:spPr>
      </p:pic>
      <p:pic>
        <p:nvPicPr>
          <p:cNvPr id="8244" name="Picture 2"/>
          <p:cNvPicPr preferRelativeResize="0"/>
          <p:nvPr/>
        </p:nvPicPr>
        <p:blipFill>
          <a:blip r:embed="rId2"/>
          <a:stretch>
            <a:fillRect/>
          </a:stretch>
        </p:blipFill>
        <p:spPr>
          <a:xfrm>
            <a:off x="3538538" y="1606550"/>
            <a:ext cx="520700" cy="582613"/>
          </a:xfrm>
          <a:prstGeom prst="rect">
            <a:avLst/>
          </a:prstGeom>
          <a:noFill/>
          <a:ln w="9525">
            <a:noFill/>
          </a:ln>
        </p:spPr>
      </p:pic>
      <p:pic>
        <p:nvPicPr>
          <p:cNvPr id="8245" name="Picture 3"/>
          <p:cNvPicPr preferRelativeResize="0"/>
          <p:nvPr/>
        </p:nvPicPr>
        <p:blipFill>
          <a:blip r:embed="rId3"/>
          <a:stretch>
            <a:fillRect/>
          </a:stretch>
        </p:blipFill>
        <p:spPr>
          <a:xfrm>
            <a:off x="3371850" y="2538413"/>
            <a:ext cx="1474788" cy="881062"/>
          </a:xfrm>
          <a:prstGeom prst="rect">
            <a:avLst/>
          </a:prstGeom>
          <a:noFill/>
          <a:ln w="9525">
            <a:noFill/>
          </a:ln>
        </p:spPr>
      </p:pic>
      <p:pic>
        <p:nvPicPr>
          <p:cNvPr id="8246" name="Picture 4"/>
          <p:cNvPicPr preferRelativeResize="0"/>
          <p:nvPr/>
        </p:nvPicPr>
        <p:blipFill>
          <a:blip r:embed="rId4"/>
          <a:stretch>
            <a:fillRect/>
          </a:stretch>
        </p:blipFill>
        <p:spPr>
          <a:xfrm>
            <a:off x="3195638" y="2274888"/>
            <a:ext cx="595312" cy="449262"/>
          </a:xfrm>
          <a:prstGeom prst="rect">
            <a:avLst/>
          </a:prstGeom>
          <a:noFill/>
          <a:ln w="9525">
            <a:noFill/>
          </a:ln>
        </p:spPr>
      </p:pic>
      <p:pic>
        <p:nvPicPr>
          <p:cNvPr id="8247" name="Picture 5"/>
          <p:cNvPicPr preferRelativeResize="0"/>
          <p:nvPr/>
        </p:nvPicPr>
        <p:blipFill>
          <a:blip r:embed="rId5"/>
          <a:stretch>
            <a:fillRect/>
          </a:stretch>
        </p:blipFill>
        <p:spPr>
          <a:xfrm>
            <a:off x="4373563" y="2203450"/>
            <a:ext cx="1216025" cy="1217613"/>
          </a:xfrm>
          <a:prstGeom prst="rect">
            <a:avLst/>
          </a:prstGeom>
          <a:noFill/>
          <a:ln w="9525">
            <a:noFill/>
          </a:ln>
        </p:spPr>
      </p:pic>
      <p:pic>
        <p:nvPicPr>
          <p:cNvPr id="8248" name="Picture 6"/>
          <p:cNvPicPr preferRelativeResize="0"/>
          <p:nvPr/>
        </p:nvPicPr>
        <p:blipFill>
          <a:blip r:embed="rId6"/>
          <a:stretch>
            <a:fillRect/>
          </a:stretch>
        </p:blipFill>
        <p:spPr>
          <a:xfrm>
            <a:off x="5210175" y="1485900"/>
            <a:ext cx="534988" cy="1098550"/>
          </a:xfrm>
          <a:prstGeom prst="rect">
            <a:avLst/>
          </a:prstGeom>
          <a:noFill/>
          <a:ln w="9525">
            <a:noFill/>
          </a:ln>
        </p:spPr>
      </p:pic>
      <p:pic>
        <p:nvPicPr>
          <p:cNvPr id="8249" name="Picture 7"/>
          <p:cNvPicPr preferRelativeResize="0"/>
          <p:nvPr/>
        </p:nvPicPr>
        <p:blipFill>
          <a:blip r:embed="rId7"/>
          <a:stretch>
            <a:fillRect/>
          </a:stretch>
        </p:blipFill>
        <p:spPr>
          <a:xfrm>
            <a:off x="5505450" y="1614488"/>
            <a:ext cx="465138" cy="330200"/>
          </a:xfrm>
          <a:prstGeom prst="rect">
            <a:avLst/>
          </a:prstGeom>
          <a:noFill/>
          <a:ln w="9525">
            <a:noFill/>
          </a:ln>
        </p:spPr>
      </p:pic>
      <p:pic>
        <p:nvPicPr>
          <p:cNvPr id="8250" name="Picture 8"/>
          <p:cNvPicPr preferRelativeResize="0"/>
          <p:nvPr/>
        </p:nvPicPr>
        <p:blipFill>
          <a:blip r:embed="rId8"/>
          <a:stretch>
            <a:fillRect/>
          </a:stretch>
        </p:blipFill>
        <p:spPr>
          <a:xfrm rot="240000">
            <a:off x="5432425" y="1568450"/>
            <a:ext cx="552450" cy="779463"/>
          </a:xfrm>
          <a:prstGeom prst="rect">
            <a:avLst/>
          </a:prstGeom>
          <a:noFill/>
          <a:ln w="9525">
            <a:noFill/>
          </a:ln>
        </p:spPr>
      </p:pic>
      <p:pic>
        <p:nvPicPr>
          <p:cNvPr id="8251" name="Picture 9"/>
          <p:cNvPicPr preferRelativeResize="0"/>
          <p:nvPr/>
        </p:nvPicPr>
        <p:blipFill>
          <a:blip r:embed="rId9"/>
          <a:stretch>
            <a:fillRect/>
          </a:stretch>
        </p:blipFill>
        <p:spPr>
          <a:xfrm>
            <a:off x="5478463" y="1570038"/>
            <a:ext cx="336550" cy="1138237"/>
          </a:xfrm>
          <a:prstGeom prst="rect">
            <a:avLst/>
          </a:prstGeom>
          <a:noFill/>
          <a:ln w="9525">
            <a:noFill/>
          </a:ln>
        </p:spPr>
      </p:pic>
      <p:pic>
        <p:nvPicPr>
          <p:cNvPr id="8266" name="Picture 24"/>
          <p:cNvPicPr preferRelativeResize="0"/>
          <p:nvPr/>
        </p:nvPicPr>
        <p:blipFill>
          <a:blip r:embed="rId10"/>
          <a:stretch>
            <a:fillRect/>
          </a:stretch>
        </p:blipFill>
        <p:spPr>
          <a:xfrm>
            <a:off x="3903663" y="2713038"/>
            <a:ext cx="1423987" cy="947737"/>
          </a:xfrm>
          <a:prstGeom prst="rect">
            <a:avLst/>
          </a:prstGeom>
          <a:noFill/>
          <a:ln w="9525">
            <a:noFill/>
          </a:ln>
        </p:spPr>
      </p:pic>
      <p:sp>
        <p:nvSpPr>
          <p:cNvPr id="20492" name="Rounded Rectangle 25"/>
          <p:cNvSpPr/>
          <p:nvPr/>
        </p:nvSpPr>
        <p:spPr>
          <a:xfrm>
            <a:off x="1379538" y="184150"/>
            <a:ext cx="6621462" cy="346075"/>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algn="ctr" eaLnBrk="1" hangingPunct="1"/>
            <a:r>
              <a:rPr lang="en-US" altLang="en-US" sz="1800" b="1" dirty="0">
                <a:solidFill>
                  <a:srgbClr val="FF0000"/>
                </a:solidFill>
                <a:latin typeface="Times New Roman" panose="02020603050405020304" pitchFamily="18" charset="0"/>
                <a:cs typeface="Times New Roman" panose="02020603050405020304" pitchFamily="18" charset="0"/>
              </a:rPr>
              <a:t>TIẾT 22: HOÀNG LÊ NHẤT THỐNG CHÍ – HỒI THỨ 14</a:t>
            </a:r>
            <a:endParaRPr lang="en-US" altLang="en-US" sz="1800" b="1" dirty="0">
              <a:solidFill>
                <a:srgbClr val="FF0000"/>
              </a:solidFill>
              <a:latin typeface="Times New Roman" panose="02020603050405020304" pitchFamily="18" charset="0"/>
              <a:ea typeface="Times New Roman" panose="02020603050405020304" pitchFamily="18" charset="0"/>
            </a:endParaRPr>
          </a:p>
        </p:txBody>
      </p:sp>
      <p:sp>
        <p:nvSpPr>
          <p:cNvPr id="8269" name="Rounded Rectangle 27"/>
          <p:cNvSpPr/>
          <p:nvPr/>
        </p:nvSpPr>
        <p:spPr>
          <a:xfrm>
            <a:off x="3543300" y="2103438"/>
            <a:ext cx="685800" cy="128587"/>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900" b="1" dirty="0">
                <a:solidFill>
                  <a:srgbClr val="000000"/>
                </a:solidFill>
                <a:latin typeface="Times New Roman" panose="02020603050405020304" pitchFamily="18" charset="0"/>
                <a:cs typeface="Times New Roman" panose="02020603050405020304" pitchFamily="18" charset="0"/>
              </a:rPr>
              <a:t>TÁC GIẢ</a:t>
            </a:r>
            <a:endParaRPr lang="en-US" altLang="en-US" sz="900" b="1" dirty="0">
              <a:solidFill>
                <a:srgbClr val="000000"/>
              </a:solidFill>
              <a:latin typeface="Times New Roman" panose="02020603050405020304" pitchFamily="18" charset="0"/>
              <a:ea typeface="Times New Roman" panose="02020603050405020304" pitchFamily="18" charset="0"/>
            </a:endParaRPr>
          </a:p>
        </p:txBody>
      </p:sp>
      <p:sp>
        <p:nvSpPr>
          <p:cNvPr id="8270" name="Rounded Rectangle 28"/>
          <p:cNvSpPr/>
          <p:nvPr/>
        </p:nvSpPr>
        <p:spPr>
          <a:xfrm>
            <a:off x="533400" y="1081088"/>
            <a:ext cx="3132138" cy="674687"/>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1600" dirty="0">
                <a:solidFill>
                  <a:srgbClr val="000000"/>
                </a:solidFill>
                <a:latin typeface="Times New Roman" panose="02020603050405020304" pitchFamily="18" charset="0"/>
                <a:cs typeface="Times New Roman" panose="02020603050405020304" pitchFamily="18" charset="0"/>
              </a:rPr>
              <a:t>Tác giả tập thể thuộc dòng họ “ Ngô Thì” ở H</a:t>
            </a:r>
            <a:r>
              <a:rPr lang="en-US" altLang="en-US" sz="1600" dirty="0">
                <a:solidFill>
                  <a:srgbClr val="000000"/>
                </a:solidFill>
                <a:latin typeface="Times New Roman" panose="02020603050405020304" pitchFamily="18" charset="0"/>
                <a:ea typeface="Times New Roman" panose="02020603050405020304" pitchFamily="18" charset="0"/>
              </a:rPr>
              <a:t>à</a:t>
            </a:r>
            <a:r>
              <a:rPr lang="en-US" altLang="en-US" sz="1600" dirty="0">
                <a:solidFill>
                  <a:srgbClr val="000000"/>
                </a:solidFill>
                <a:latin typeface="Times New Roman" panose="02020603050405020304" pitchFamily="18" charset="0"/>
                <a:cs typeface="Times New Roman" panose="02020603050405020304" pitchFamily="18" charset="0"/>
              </a:rPr>
              <a:t> Tây. Hai tác giả chính: Ngô Thì Chí – Ngô Thì Du</a:t>
            </a:r>
            <a:endParaRPr lang="en-US" altLang="en-US" sz="1600" dirty="0">
              <a:solidFill>
                <a:srgbClr val="000000"/>
              </a:solidFill>
              <a:latin typeface="Times New Roman" panose="02020603050405020304" pitchFamily="18" charset="0"/>
              <a:ea typeface="Times New Roman" panose="02020603050405020304" pitchFamily="18" charset="0"/>
            </a:endParaRPr>
          </a:p>
        </p:txBody>
      </p:sp>
      <p:sp>
        <p:nvSpPr>
          <p:cNvPr id="8271" name="Rounded Rectangle 29"/>
          <p:cNvSpPr/>
          <p:nvPr/>
        </p:nvSpPr>
        <p:spPr>
          <a:xfrm>
            <a:off x="2943225" y="2630488"/>
            <a:ext cx="857250" cy="188912"/>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900" b="1" dirty="0">
                <a:solidFill>
                  <a:srgbClr val="000000"/>
                </a:solidFill>
                <a:latin typeface="Times New Roman" panose="02020603050405020304" pitchFamily="18" charset="0"/>
                <a:cs typeface="Times New Roman" panose="02020603050405020304" pitchFamily="18" charset="0"/>
              </a:rPr>
              <a:t>TÁC PHẨM</a:t>
            </a:r>
            <a:endParaRPr lang="en-US" altLang="en-US" sz="900" b="1" dirty="0">
              <a:solidFill>
                <a:srgbClr val="000000"/>
              </a:solidFill>
              <a:latin typeface="Times New Roman" panose="02020603050405020304" pitchFamily="18" charset="0"/>
              <a:ea typeface="Times New Roman" panose="02020603050405020304" pitchFamily="18" charset="0"/>
            </a:endParaRPr>
          </a:p>
        </p:txBody>
      </p:sp>
      <p:sp>
        <p:nvSpPr>
          <p:cNvPr id="8272" name="Rounded Rectangle 30"/>
          <p:cNvSpPr/>
          <p:nvPr/>
        </p:nvSpPr>
        <p:spPr>
          <a:xfrm>
            <a:off x="381000" y="1912938"/>
            <a:ext cx="3113088" cy="754062"/>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1600" dirty="0">
                <a:solidFill>
                  <a:srgbClr val="000000"/>
                </a:solidFill>
                <a:latin typeface="Times New Roman" panose="02020603050405020304" pitchFamily="18" charset="0"/>
                <a:cs typeface="Times New Roman" panose="02020603050405020304" pitchFamily="18" charset="0"/>
              </a:rPr>
              <a:t>“ HLNTC” l</a:t>
            </a:r>
            <a:r>
              <a:rPr lang="en-US" altLang="en-US" sz="1600" dirty="0">
                <a:solidFill>
                  <a:srgbClr val="000000"/>
                </a:solidFill>
                <a:latin typeface="Times New Roman" panose="02020603050405020304" pitchFamily="18" charset="0"/>
                <a:ea typeface="Times New Roman" panose="02020603050405020304" pitchFamily="18" charset="0"/>
              </a:rPr>
              <a:t>à</a:t>
            </a:r>
            <a:r>
              <a:rPr lang="en-US" altLang="en-US" sz="1600" dirty="0">
                <a:solidFill>
                  <a:srgbClr val="000000"/>
                </a:solidFill>
                <a:latin typeface="Times New Roman" panose="02020603050405020304" pitchFamily="18" charset="0"/>
                <a:cs typeface="Times New Roman" panose="02020603050405020304" pitchFamily="18" charset="0"/>
              </a:rPr>
              <a:t> tiểu thuyết lịch sử chữ Hán, ghi lại sự việc từ nửa cuối TK 18 -&gt;nửa đầu TK19</a:t>
            </a:r>
            <a:endParaRPr lang="en-US" altLang="en-US" sz="1600" dirty="0">
              <a:solidFill>
                <a:srgbClr val="000000"/>
              </a:solidFill>
              <a:latin typeface="Times New Roman" panose="02020603050405020304" pitchFamily="18" charset="0"/>
              <a:ea typeface="Times New Roman" panose="02020603050405020304" pitchFamily="18" charset="0"/>
            </a:endParaRPr>
          </a:p>
        </p:txBody>
      </p:sp>
      <p:sp>
        <p:nvSpPr>
          <p:cNvPr id="8273" name="Rounded Rectangle 31"/>
          <p:cNvSpPr/>
          <p:nvPr/>
        </p:nvSpPr>
        <p:spPr>
          <a:xfrm>
            <a:off x="4621213" y="2297113"/>
            <a:ext cx="857250" cy="142875"/>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900" b="1" dirty="0">
                <a:solidFill>
                  <a:srgbClr val="000000"/>
                </a:solidFill>
                <a:latin typeface="Times New Roman" panose="02020603050405020304" pitchFamily="18" charset="0"/>
                <a:cs typeface="Times New Roman" panose="02020603050405020304" pitchFamily="18" charset="0"/>
              </a:rPr>
              <a:t>NỘI  DUNG</a:t>
            </a:r>
            <a:endParaRPr lang="en-US" altLang="en-US" sz="900" b="1" dirty="0">
              <a:solidFill>
                <a:srgbClr val="000000"/>
              </a:solidFill>
              <a:latin typeface="Times New Roman" panose="02020603050405020304" pitchFamily="18" charset="0"/>
              <a:ea typeface="Times New Roman" panose="02020603050405020304" pitchFamily="18" charset="0"/>
            </a:endParaRPr>
          </a:p>
        </p:txBody>
      </p:sp>
      <p:sp>
        <p:nvSpPr>
          <p:cNvPr id="8274" name="Rounded Rectangle 32"/>
          <p:cNvSpPr/>
          <p:nvPr/>
        </p:nvSpPr>
        <p:spPr>
          <a:xfrm>
            <a:off x="5589588" y="1325563"/>
            <a:ext cx="2944812" cy="360362"/>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1400" dirty="0">
                <a:solidFill>
                  <a:srgbClr val="000000"/>
                </a:solidFill>
                <a:latin typeface="Times New Roman" panose="02020603050405020304" pitchFamily="18" charset="0"/>
                <a:cs typeface="Times New Roman" panose="02020603050405020304" pitchFamily="18" charset="0"/>
              </a:rPr>
              <a:t>Hình ảnh Quang Trung- Nguyễn Huệ</a:t>
            </a:r>
            <a:endParaRPr lang="en-US" altLang="en-US" sz="1400" dirty="0">
              <a:solidFill>
                <a:srgbClr val="000000"/>
              </a:solidFill>
              <a:latin typeface="Times New Roman" panose="02020603050405020304" pitchFamily="18" charset="0"/>
              <a:ea typeface="Times New Roman" panose="02020603050405020304" pitchFamily="18" charset="0"/>
            </a:endParaRPr>
          </a:p>
        </p:txBody>
      </p:sp>
      <p:sp>
        <p:nvSpPr>
          <p:cNvPr id="8275" name="Rounded Rectangle 33"/>
          <p:cNvSpPr/>
          <p:nvPr/>
        </p:nvSpPr>
        <p:spPr>
          <a:xfrm>
            <a:off x="5713413" y="1779588"/>
            <a:ext cx="2820987" cy="388937"/>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1400" dirty="0">
                <a:solidFill>
                  <a:srgbClr val="000000"/>
                </a:solidFill>
                <a:latin typeface="Times New Roman" panose="02020603050405020304" pitchFamily="18" charset="0"/>
                <a:cs typeface="Times New Roman" panose="02020603050405020304" pitchFamily="18" charset="0"/>
              </a:rPr>
              <a:t>Yêu nước, h</a:t>
            </a:r>
            <a:r>
              <a:rPr lang="en-US" altLang="en-US" sz="1400" dirty="0">
                <a:solidFill>
                  <a:srgbClr val="000000"/>
                </a:solidFill>
                <a:latin typeface="Times New Roman" panose="02020603050405020304" pitchFamily="18" charset="0"/>
                <a:ea typeface="Times New Roman" panose="02020603050405020304" pitchFamily="18" charset="0"/>
              </a:rPr>
              <a:t>à</a:t>
            </a:r>
            <a:r>
              <a:rPr lang="en-US" altLang="en-US" sz="1400" dirty="0">
                <a:solidFill>
                  <a:srgbClr val="000000"/>
                </a:solidFill>
                <a:latin typeface="Times New Roman" panose="02020603050405020304" pitchFamily="18" charset="0"/>
                <a:cs typeface="Times New Roman" panose="02020603050405020304" pitchFamily="18" charset="0"/>
              </a:rPr>
              <a:t>nh động xông xáo mạnh mẽ, quả quyết</a:t>
            </a:r>
            <a:endParaRPr lang="en-US" altLang="en-US" sz="1400" dirty="0">
              <a:solidFill>
                <a:srgbClr val="000000"/>
              </a:solidFill>
              <a:latin typeface="Times New Roman" panose="02020603050405020304" pitchFamily="18" charset="0"/>
              <a:ea typeface="Times New Roman" panose="02020603050405020304" pitchFamily="18" charset="0"/>
            </a:endParaRPr>
          </a:p>
        </p:txBody>
      </p:sp>
      <p:sp>
        <p:nvSpPr>
          <p:cNvPr id="8276" name="Rounded Rectangle 34"/>
          <p:cNvSpPr/>
          <p:nvPr/>
        </p:nvSpPr>
        <p:spPr>
          <a:xfrm>
            <a:off x="5734050" y="2311400"/>
            <a:ext cx="1998663" cy="484188"/>
          </a:xfrm>
          <a:prstGeom prst="roundRect">
            <a:avLst>
              <a:gd name="adj" fmla="val 16667"/>
            </a:avLst>
          </a:prstGeom>
          <a:solidFill>
            <a:srgbClr val="FFFFFF"/>
          </a:solidFill>
          <a:ln w="25400" cap="flat" cmpd="sng">
            <a:solidFill>
              <a:srgbClr val="F79646"/>
            </a:solidFill>
            <a:prstDash val="solid"/>
            <a:headEnd type="none" w="med" len="med"/>
            <a:tailEnd type="none" w="med" len="med"/>
          </a:ln>
        </p:spPr>
        <p:txBody>
          <a:bodyPr anchor="ctr" anchorCtr="0"/>
          <a:p>
            <a:pPr eaLnBrk="1" hangingPunct="1"/>
            <a:r>
              <a:rPr lang="en-US" altLang="en-US" sz="1400" dirty="0">
                <a:solidFill>
                  <a:srgbClr val="000000"/>
                </a:solidFill>
                <a:latin typeface="Times New Roman" panose="02020603050405020304" pitchFamily="18" charset="0"/>
                <a:cs typeface="Times New Roman" panose="02020603050405020304" pitchFamily="18" charset="0"/>
              </a:rPr>
              <a:t>Trí tuệ sáng suốt, sâu xa, nhạy bén</a:t>
            </a:r>
            <a:endParaRPr lang="en-US" altLang="en-US" sz="1400" dirty="0">
              <a:solidFill>
                <a:srgbClr val="000000"/>
              </a:solidFill>
              <a:latin typeface="Times New Roman" panose="02020603050405020304" pitchFamily="18" charset="0"/>
              <a:ea typeface="Times New Roman" panose="02020603050405020304" pitchFamily="18" charset="0"/>
            </a:endParaRPr>
          </a:p>
        </p:txBody>
      </p:sp>
      <p:pic>
        <p:nvPicPr>
          <p:cNvPr id="20501" name="Picture 2"/>
          <p:cNvPicPr preferRelativeResize="0">
            <a:picLocks noChangeAspect="1"/>
          </p:cNvPicPr>
          <p:nvPr/>
        </p:nvPicPr>
        <p:blipFill>
          <a:blip r:embed="rId11"/>
          <a:stretch>
            <a:fillRect/>
          </a:stretch>
        </p:blipFill>
        <p:spPr>
          <a:xfrm>
            <a:off x="1379538" y="4840288"/>
            <a:ext cx="722312" cy="720725"/>
          </a:xfrm>
          <a:prstGeom prst="rect">
            <a:avLst/>
          </a:prstGeom>
          <a:noFill/>
          <a:ln w="9525">
            <a:noFill/>
          </a:ln>
        </p:spPr>
      </p:pic>
      <p:pic>
        <p:nvPicPr>
          <p:cNvPr id="20502" name="Picture 4"/>
          <p:cNvPicPr preferRelativeResize="0">
            <a:picLocks noChangeAspect="1"/>
          </p:cNvPicPr>
          <p:nvPr/>
        </p:nvPicPr>
        <p:blipFill>
          <a:blip r:embed="rId12"/>
          <a:stretch>
            <a:fillRect/>
          </a:stretch>
        </p:blipFill>
        <p:spPr>
          <a:xfrm>
            <a:off x="1725613" y="4618038"/>
            <a:ext cx="747712" cy="749300"/>
          </a:xfrm>
          <a:prstGeom prst="rect">
            <a:avLst/>
          </a:prstGeom>
          <a:noFill/>
          <a:ln w="9525">
            <a:noFill/>
          </a:ln>
        </p:spPr>
      </p:pic>
      <p:pic>
        <p:nvPicPr>
          <p:cNvPr id="20503" name="Picture 6"/>
          <p:cNvPicPr preferRelativeResize="0">
            <a:picLocks noChangeAspect="1"/>
          </p:cNvPicPr>
          <p:nvPr/>
        </p:nvPicPr>
        <p:blipFill>
          <a:blip r:embed="rId13"/>
          <a:stretch>
            <a:fillRect/>
          </a:stretch>
        </p:blipFill>
        <p:spPr>
          <a:xfrm>
            <a:off x="1711325" y="4311650"/>
            <a:ext cx="452438" cy="1055688"/>
          </a:xfrm>
          <a:prstGeom prst="rect">
            <a:avLst/>
          </a:prstGeom>
          <a:noFill/>
          <a:ln w="9525">
            <a:noFill/>
          </a:ln>
        </p:spPr>
      </p:pic>
      <p:pic>
        <p:nvPicPr>
          <p:cNvPr id="20504" name="Picture 7"/>
          <p:cNvPicPr preferRelativeResize="0">
            <a:picLocks noChangeAspect="1"/>
          </p:cNvPicPr>
          <p:nvPr/>
        </p:nvPicPr>
        <p:blipFill>
          <a:blip r:embed="rId14"/>
          <a:stretch>
            <a:fillRect/>
          </a:stretch>
        </p:blipFill>
        <p:spPr>
          <a:xfrm>
            <a:off x="2943225" y="3754438"/>
            <a:ext cx="3686175" cy="29511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266"/>
                                        </p:tgtEl>
                                        <p:attrNameLst>
                                          <p:attrName>style.visibility</p:attrName>
                                        </p:attrNameLst>
                                      </p:cBhvr>
                                      <p:to>
                                        <p:strVal val="visible"/>
                                      </p:to>
                                    </p:set>
                                    <p:animEffect transition="in" filter="box(out)">
                                      <p:cBhvr>
                                        <p:cTn id="7" dur="500"/>
                                        <p:tgtEl>
                                          <p:spTgt spid="8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243"/>
                                        </p:tgtEl>
                                        <p:attrNameLst>
                                          <p:attrName>style.visibility</p:attrName>
                                        </p:attrNameLst>
                                      </p:cBhvr>
                                      <p:to>
                                        <p:strVal val="visible"/>
                                      </p:to>
                                    </p:set>
                                    <p:animEffect transition="in" filter="wipe(down)">
                                      <p:cBhvr>
                                        <p:cTn id="12" dur="500"/>
                                        <p:tgtEl>
                                          <p:spTgt spid="824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269"/>
                                        </p:tgtEl>
                                        <p:attrNameLst>
                                          <p:attrName>style.visibility</p:attrName>
                                        </p:attrNameLst>
                                      </p:cBhvr>
                                      <p:to>
                                        <p:strVal val="visible"/>
                                      </p:to>
                                    </p:set>
                                    <p:anim calcmode="lin" valueType="num">
                                      <p:cBhvr>
                                        <p:cTn id="17" dur="1000" fill="hold"/>
                                        <p:tgtEl>
                                          <p:spTgt spid="8269"/>
                                        </p:tgtEl>
                                        <p:attrNameLst>
                                          <p:attrName>ppt_w</p:attrName>
                                        </p:attrNameLst>
                                      </p:cBhvr>
                                      <p:tavLst>
                                        <p:tav tm="0">
                                          <p:val>
                                            <p:fltVal val="0,000000"/>
                                          </p:val>
                                        </p:tav>
                                        <p:tav tm="100000">
                                          <p:val>
                                            <p:strVal val="#ppt_w"/>
                                          </p:val>
                                        </p:tav>
                                      </p:tavLst>
                                    </p:anim>
                                    <p:anim calcmode="lin" valueType="num">
                                      <p:cBhvr>
                                        <p:cTn id="18" dur="1000" fill="hold"/>
                                        <p:tgtEl>
                                          <p:spTgt spid="8269"/>
                                        </p:tgtEl>
                                        <p:attrNameLst>
                                          <p:attrName>ppt_h</p:attrName>
                                        </p:attrNameLst>
                                      </p:cBhvr>
                                      <p:tavLst>
                                        <p:tav tm="0">
                                          <p:val>
                                            <p:fltVal val="0,000000"/>
                                          </p:val>
                                        </p:tav>
                                        <p:tav tm="100000">
                                          <p:val>
                                            <p:strVal val="#ppt_h"/>
                                          </p:val>
                                        </p:tav>
                                      </p:tavLst>
                                    </p:anim>
                                    <p:anim calcmode="lin" valueType="num">
                                      <p:cBhvr>
                                        <p:cTn id="19" dur="1000" fill="hold"/>
                                        <p:tgtEl>
                                          <p:spTgt spid="8269"/>
                                        </p:tgtEl>
                                        <p:attrNameLst>
                                          <p:attrName>style.rotation</p:attrName>
                                        </p:attrNameLst>
                                      </p:cBhvr>
                                      <p:tavLst>
                                        <p:tav tm="0">
                                          <p:val>
                                            <p:fltVal val="90,000000"/>
                                          </p:val>
                                        </p:tav>
                                        <p:tav tm="100000">
                                          <p:val>
                                            <p:fltVal val="0,000000"/>
                                          </p:val>
                                        </p:tav>
                                      </p:tavLst>
                                    </p:anim>
                                    <p:animEffect transition="in" filter="fade">
                                      <p:cBhvr>
                                        <p:cTn id="20" dur="1000"/>
                                        <p:tgtEl>
                                          <p:spTgt spid="82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244"/>
                                        </p:tgtEl>
                                        <p:attrNameLst>
                                          <p:attrName>style.visibility</p:attrName>
                                        </p:attrNameLst>
                                      </p:cBhvr>
                                      <p:to>
                                        <p:strVal val="visible"/>
                                      </p:to>
                                    </p:set>
                                    <p:animEffect transition="in" filter="wipe(down)">
                                      <p:cBhvr>
                                        <p:cTn id="25" dur="500"/>
                                        <p:tgtEl>
                                          <p:spTgt spid="824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270"/>
                                        </p:tgtEl>
                                        <p:attrNameLst>
                                          <p:attrName>style.visibility</p:attrName>
                                        </p:attrNameLst>
                                      </p:cBhvr>
                                      <p:to>
                                        <p:strVal val="visible"/>
                                      </p:to>
                                    </p:set>
                                    <p:anim calcmode="lin" valueType="num">
                                      <p:cBhvr>
                                        <p:cTn id="30" dur="1000" fill="hold"/>
                                        <p:tgtEl>
                                          <p:spTgt spid="8270"/>
                                        </p:tgtEl>
                                        <p:attrNameLst>
                                          <p:attrName>ppt_w</p:attrName>
                                        </p:attrNameLst>
                                      </p:cBhvr>
                                      <p:tavLst>
                                        <p:tav tm="0">
                                          <p:val>
                                            <p:fltVal val="0,000000"/>
                                          </p:val>
                                        </p:tav>
                                        <p:tav tm="100000">
                                          <p:val>
                                            <p:strVal val="#ppt_w"/>
                                          </p:val>
                                        </p:tav>
                                      </p:tavLst>
                                    </p:anim>
                                    <p:anim calcmode="lin" valueType="num">
                                      <p:cBhvr>
                                        <p:cTn id="31" dur="1000" fill="hold"/>
                                        <p:tgtEl>
                                          <p:spTgt spid="8270"/>
                                        </p:tgtEl>
                                        <p:attrNameLst>
                                          <p:attrName>ppt_h</p:attrName>
                                        </p:attrNameLst>
                                      </p:cBhvr>
                                      <p:tavLst>
                                        <p:tav tm="0">
                                          <p:val>
                                            <p:fltVal val="0,000000"/>
                                          </p:val>
                                        </p:tav>
                                        <p:tav tm="100000">
                                          <p:val>
                                            <p:strVal val="#ppt_h"/>
                                          </p:val>
                                        </p:tav>
                                      </p:tavLst>
                                    </p:anim>
                                    <p:anim calcmode="lin" valueType="num">
                                      <p:cBhvr>
                                        <p:cTn id="32" dur="1000" fill="hold"/>
                                        <p:tgtEl>
                                          <p:spTgt spid="8270"/>
                                        </p:tgtEl>
                                        <p:attrNameLst>
                                          <p:attrName>style.rotation</p:attrName>
                                        </p:attrNameLst>
                                      </p:cBhvr>
                                      <p:tavLst>
                                        <p:tav tm="0">
                                          <p:val>
                                            <p:fltVal val="90,000000"/>
                                          </p:val>
                                        </p:tav>
                                        <p:tav tm="100000">
                                          <p:val>
                                            <p:fltVal val="0,000000"/>
                                          </p:val>
                                        </p:tav>
                                      </p:tavLst>
                                    </p:anim>
                                    <p:animEffect transition="in" filter="fade">
                                      <p:cBhvr>
                                        <p:cTn id="33" dur="1000"/>
                                        <p:tgtEl>
                                          <p:spTgt spid="827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245"/>
                                        </p:tgtEl>
                                        <p:attrNameLst>
                                          <p:attrName>style.visibility</p:attrName>
                                        </p:attrNameLst>
                                      </p:cBhvr>
                                      <p:to>
                                        <p:strVal val="visible"/>
                                      </p:to>
                                    </p:set>
                                    <p:animEffect transition="in" filter="wipe(right)">
                                      <p:cBhvr>
                                        <p:cTn id="38" dur="500"/>
                                        <p:tgtEl>
                                          <p:spTgt spid="824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271"/>
                                        </p:tgtEl>
                                        <p:attrNameLst>
                                          <p:attrName>style.visibility</p:attrName>
                                        </p:attrNameLst>
                                      </p:cBhvr>
                                      <p:to>
                                        <p:strVal val="visible"/>
                                      </p:to>
                                    </p:set>
                                    <p:anim calcmode="lin" valueType="num">
                                      <p:cBhvr>
                                        <p:cTn id="43" dur="1000" fill="hold"/>
                                        <p:tgtEl>
                                          <p:spTgt spid="8271"/>
                                        </p:tgtEl>
                                        <p:attrNameLst>
                                          <p:attrName>ppt_w</p:attrName>
                                        </p:attrNameLst>
                                      </p:cBhvr>
                                      <p:tavLst>
                                        <p:tav tm="0">
                                          <p:val>
                                            <p:fltVal val="0,000000"/>
                                          </p:val>
                                        </p:tav>
                                        <p:tav tm="100000">
                                          <p:val>
                                            <p:strVal val="#ppt_w"/>
                                          </p:val>
                                        </p:tav>
                                      </p:tavLst>
                                    </p:anim>
                                    <p:anim calcmode="lin" valueType="num">
                                      <p:cBhvr>
                                        <p:cTn id="44" dur="1000" fill="hold"/>
                                        <p:tgtEl>
                                          <p:spTgt spid="8271"/>
                                        </p:tgtEl>
                                        <p:attrNameLst>
                                          <p:attrName>ppt_h</p:attrName>
                                        </p:attrNameLst>
                                      </p:cBhvr>
                                      <p:tavLst>
                                        <p:tav tm="0">
                                          <p:val>
                                            <p:fltVal val="0,000000"/>
                                          </p:val>
                                        </p:tav>
                                        <p:tav tm="100000">
                                          <p:val>
                                            <p:strVal val="#ppt_h"/>
                                          </p:val>
                                        </p:tav>
                                      </p:tavLst>
                                    </p:anim>
                                    <p:anim calcmode="lin" valueType="num">
                                      <p:cBhvr>
                                        <p:cTn id="45" dur="1000" fill="hold"/>
                                        <p:tgtEl>
                                          <p:spTgt spid="8271"/>
                                        </p:tgtEl>
                                        <p:attrNameLst>
                                          <p:attrName>style.rotation</p:attrName>
                                        </p:attrNameLst>
                                      </p:cBhvr>
                                      <p:tavLst>
                                        <p:tav tm="0">
                                          <p:val>
                                            <p:fltVal val="90,000000"/>
                                          </p:val>
                                        </p:tav>
                                        <p:tav tm="100000">
                                          <p:val>
                                            <p:fltVal val="0,000000"/>
                                          </p:val>
                                        </p:tav>
                                      </p:tavLst>
                                    </p:anim>
                                    <p:animEffect transition="in" filter="fade">
                                      <p:cBhvr>
                                        <p:cTn id="46" dur="1000"/>
                                        <p:tgtEl>
                                          <p:spTgt spid="827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8246"/>
                                        </p:tgtEl>
                                        <p:attrNameLst>
                                          <p:attrName>style.visibility</p:attrName>
                                        </p:attrNameLst>
                                      </p:cBhvr>
                                      <p:to>
                                        <p:strVal val="visible"/>
                                      </p:to>
                                    </p:set>
                                    <p:animEffect transition="in" filter="wipe(right)">
                                      <p:cBhvr>
                                        <p:cTn id="51" dur="500"/>
                                        <p:tgtEl>
                                          <p:spTgt spid="8246"/>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8272"/>
                                        </p:tgtEl>
                                        <p:attrNameLst>
                                          <p:attrName>style.visibility</p:attrName>
                                        </p:attrNameLst>
                                      </p:cBhvr>
                                      <p:to>
                                        <p:strVal val="visible"/>
                                      </p:to>
                                    </p:set>
                                    <p:anim calcmode="lin" valueType="num">
                                      <p:cBhvr>
                                        <p:cTn id="56" dur="1000" fill="hold"/>
                                        <p:tgtEl>
                                          <p:spTgt spid="8272"/>
                                        </p:tgtEl>
                                        <p:attrNameLst>
                                          <p:attrName>ppt_w</p:attrName>
                                        </p:attrNameLst>
                                      </p:cBhvr>
                                      <p:tavLst>
                                        <p:tav tm="0">
                                          <p:val>
                                            <p:fltVal val="0,000000"/>
                                          </p:val>
                                        </p:tav>
                                        <p:tav tm="100000">
                                          <p:val>
                                            <p:strVal val="#ppt_w"/>
                                          </p:val>
                                        </p:tav>
                                      </p:tavLst>
                                    </p:anim>
                                    <p:anim calcmode="lin" valueType="num">
                                      <p:cBhvr>
                                        <p:cTn id="57" dur="1000" fill="hold"/>
                                        <p:tgtEl>
                                          <p:spTgt spid="8272"/>
                                        </p:tgtEl>
                                        <p:attrNameLst>
                                          <p:attrName>ppt_h</p:attrName>
                                        </p:attrNameLst>
                                      </p:cBhvr>
                                      <p:tavLst>
                                        <p:tav tm="0">
                                          <p:val>
                                            <p:fltVal val="0,000000"/>
                                          </p:val>
                                        </p:tav>
                                        <p:tav tm="100000">
                                          <p:val>
                                            <p:strVal val="#ppt_h"/>
                                          </p:val>
                                        </p:tav>
                                      </p:tavLst>
                                    </p:anim>
                                    <p:anim calcmode="lin" valueType="num">
                                      <p:cBhvr>
                                        <p:cTn id="58" dur="1000" fill="hold"/>
                                        <p:tgtEl>
                                          <p:spTgt spid="8272"/>
                                        </p:tgtEl>
                                        <p:attrNameLst>
                                          <p:attrName>style.rotation</p:attrName>
                                        </p:attrNameLst>
                                      </p:cBhvr>
                                      <p:tavLst>
                                        <p:tav tm="0">
                                          <p:val>
                                            <p:fltVal val="90,000000"/>
                                          </p:val>
                                        </p:tav>
                                        <p:tav tm="100000">
                                          <p:val>
                                            <p:fltVal val="0,000000"/>
                                          </p:val>
                                        </p:tav>
                                      </p:tavLst>
                                    </p:anim>
                                    <p:animEffect transition="in" filter="fade">
                                      <p:cBhvr>
                                        <p:cTn id="59" dur="1000"/>
                                        <p:tgtEl>
                                          <p:spTgt spid="82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8247"/>
                                        </p:tgtEl>
                                        <p:attrNameLst>
                                          <p:attrName>style.visibility</p:attrName>
                                        </p:attrNameLst>
                                      </p:cBhvr>
                                      <p:to>
                                        <p:strVal val="visible"/>
                                      </p:to>
                                    </p:set>
                                    <p:animEffect transition="in" filter="wipe(down)">
                                      <p:cBhvr>
                                        <p:cTn id="64" dur="500"/>
                                        <p:tgtEl>
                                          <p:spTgt spid="8247"/>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8273"/>
                                        </p:tgtEl>
                                        <p:attrNameLst>
                                          <p:attrName>style.visibility</p:attrName>
                                        </p:attrNameLst>
                                      </p:cBhvr>
                                      <p:to>
                                        <p:strVal val="visible"/>
                                      </p:to>
                                    </p:set>
                                    <p:anim calcmode="lin" valueType="num">
                                      <p:cBhvr>
                                        <p:cTn id="69" dur="1000" fill="hold"/>
                                        <p:tgtEl>
                                          <p:spTgt spid="8273"/>
                                        </p:tgtEl>
                                        <p:attrNameLst>
                                          <p:attrName>ppt_w</p:attrName>
                                        </p:attrNameLst>
                                      </p:cBhvr>
                                      <p:tavLst>
                                        <p:tav tm="0">
                                          <p:val>
                                            <p:fltVal val="0,000000"/>
                                          </p:val>
                                        </p:tav>
                                        <p:tav tm="100000">
                                          <p:val>
                                            <p:strVal val="#ppt_w"/>
                                          </p:val>
                                        </p:tav>
                                      </p:tavLst>
                                    </p:anim>
                                    <p:anim calcmode="lin" valueType="num">
                                      <p:cBhvr>
                                        <p:cTn id="70" dur="1000" fill="hold"/>
                                        <p:tgtEl>
                                          <p:spTgt spid="8273"/>
                                        </p:tgtEl>
                                        <p:attrNameLst>
                                          <p:attrName>ppt_h</p:attrName>
                                        </p:attrNameLst>
                                      </p:cBhvr>
                                      <p:tavLst>
                                        <p:tav tm="0">
                                          <p:val>
                                            <p:fltVal val="0,000000"/>
                                          </p:val>
                                        </p:tav>
                                        <p:tav tm="100000">
                                          <p:val>
                                            <p:strVal val="#ppt_h"/>
                                          </p:val>
                                        </p:tav>
                                      </p:tavLst>
                                    </p:anim>
                                    <p:anim calcmode="lin" valueType="num">
                                      <p:cBhvr>
                                        <p:cTn id="71" dur="1000" fill="hold"/>
                                        <p:tgtEl>
                                          <p:spTgt spid="8273"/>
                                        </p:tgtEl>
                                        <p:attrNameLst>
                                          <p:attrName>style.rotation</p:attrName>
                                        </p:attrNameLst>
                                      </p:cBhvr>
                                      <p:tavLst>
                                        <p:tav tm="0">
                                          <p:val>
                                            <p:fltVal val="90,000000"/>
                                          </p:val>
                                        </p:tav>
                                        <p:tav tm="100000">
                                          <p:val>
                                            <p:fltVal val="0,000000"/>
                                          </p:val>
                                        </p:tav>
                                      </p:tavLst>
                                    </p:anim>
                                    <p:animEffect transition="in" filter="fade">
                                      <p:cBhvr>
                                        <p:cTn id="72" dur="1000"/>
                                        <p:tgtEl>
                                          <p:spTgt spid="827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8248"/>
                                        </p:tgtEl>
                                        <p:attrNameLst>
                                          <p:attrName>style.visibility</p:attrName>
                                        </p:attrNameLst>
                                      </p:cBhvr>
                                      <p:to>
                                        <p:strVal val="visible"/>
                                      </p:to>
                                    </p:set>
                                    <p:animEffect transition="in" filter="wipe(down)">
                                      <p:cBhvr>
                                        <p:cTn id="77" dur="500"/>
                                        <p:tgtEl>
                                          <p:spTgt spid="8248"/>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8274"/>
                                        </p:tgtEl>
                                        <p:attrNameLst>
                                          <p:attrName>style.visibility</p:attrName>
                                        </p:attrNameLst>
                                      </p:cBhvr>
                                      <p:to>
                                        <p:strVal val="visible"/>
                                      </p:to>
                                    </p:set>
                                    <p:anim calcmode="lin" valueType="num">
                                      <p:cBhvr>
                                        <p:cTn id="82" dur="1000" fill="hold"/>
                                        <p:tgtEl>
                                          <p:spTgt spid="8274"/>
                                        </p:tgtEl>
                                        <p:attrNameLst>
                                          <p:attrName>ppt_w</p:attrName>
                                        </p:attrNameLst>
                                      </p:cBhvr>
                                      <p:tavLst>
                                        <p:tav tm="0">
                                          <p:val>
                                            <p:fltVal val="0,000000"/>
                                          </p:val>
                                        </p:tav>
                                        <p:tav tm="100000">
                                          <p:val>
                                            <p:strVal val="#ppt_w"/>
                                          </p:val>
                                        </p:tav>
                                      </p:tavLst>
                                    </p:anim>
                                    <p:anim calcmode="lin" valueType="num">
                                      <p:cBhvr>
                                        <p:cTn id="83" dur="1000" fill="hold"/>
                                        <p:tgtEl>
                                          <p:spTgt spid="8274"/>
                                        </p:tgtEl>
                                        <p:attrNameLst>
                                          <p:attrName>ppt_h</p:attrName>
                                        </p:attrNameLst>
                                      </p:cBhvr>
                                      <p:tavLst>
                                        <p:tav tm="0">
                                          <p:val>
                                            <p:fltVal val="0,000000"/>
                                          </p:val>
                                        </p:tav>
                                        <p:tav tm="100000">
                                          <p:val>
                                            <p:strVal val="#ppt_h"/>
                                          </p:val>
                                        </p:tav>
                                      </p:tavLst>
                                    </p:anim>
                                    <p:anim calcmode="lin" valueType="num">
                                      <p:cBhvr>
                                        <p:cTn id="84" dur="1000" fill="hold"/>
                                        <p:tgtEl>
                                          <p:spTgt spid="8274"/>
                                        </p:tgtEl>
                                        <p:attrNameLst>
                                          <p:attrName>style.rotation</p:attrName>
                                        </p:attrNameLst>
                                      </p:cBhvr>
                                      <p:tavLst>
                                        <p:tav tm="0">
                                          <p:val>
                                            <p:fltVal val="90,000000"/>
                                          </p:val>
                                        </p:tav>
                                        <p:tav tm="100000">
                                          <p:val>
                                            <p:fltVal val="0,000000"/>
                                          </p:val>
                                        </p:tav>
                                      </p:tavLst>
                                    </p:anim>
                                    <p:animEffect transition="in" filter="fade">
                                      <p:cBhvr>
                                        <p:cTn id="85" dur="1000"/>
                                        <p:tgtEl>
                                          <p:spTgt spid="827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249"/>
                                        </p:tgtEl>
                                        <p:attrNameLst>
                                          <p:attrName>style.visibility</p:attrName>
                                        </p:attrNameLst>
                                      </p:cBhvr>
                                      <p:to>
                                        <p:strVal val="visible"/>
                                      </p:to>
                                    </p:set>
                                    <p:animEffect transition="in" filter="wipe(left)">
                                      <p:cBhvr>
                                        <p:cTn id="90" dur="500"/>
                                        <p:tgtEl>
                                          <p:spTgt spid="8249"/>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8275"/>
                                        </p:tgtEl>
                                        <p:attrNameLst>
                                          <p:attrName>style.visibility</p:attrName>
                                        </p:attrNameLst>
                                      </p:cBhvr>
                                      <p:to>
                                        <p:strVal val="visible"/>
                                      </p:to>
                                    </p:set>
                                    <p:anim calcmode="lin" valueType="num">
                                      <p:cBhvr>
                                        <p:cTn id="95" dur="1000" fill="hold"/>
                                        <p:tgtEl>
                                          <p:spTgt spid="8275"/>
                                        </p:tgtEl>
                                        <p:attrNameLst>
                                          <p:attrName>ppt_w</p:attrName>
                                        </p:attrNameLst>
                                      </p:cBhvr>
                                      <p:tavLst>
                                        <p:tav tm="0">
                                          <p:val>
                                            <p:fltVal val="0,000000"/>
                                          </p:val>
                                        </p:tav>
                                        <p:tav tm="100000">
                                          <p:val>
                                            <p:strVal val="#ppt_w"/>
                                          </p:val>
                                        </p:tav>
                                      </p:tavLst>
                                    </p:anim>
                                    <p:anim calcmode="lin" valueType="num">
                                      <p:cBhvr>
                                        <p:cTn id="96" dur="1000" fill="hold"/>
                                        <p:tgtEl>
                                          <p:spTgt spid="8275"/>
                                        </p:tgtEl>
                                        <p:attrNameLst>
                                          <p:attrName>ppt_h</p:attrName>
                                        </p:attrNameLst>
                                      </p:cBhvr>
                                      <p:tavLst>
                                        <p:tav tm="0">
                                          <p:val>
                                            <p:fltVal val="0,000000"/>
                                          </p:val>
                                        </p:tav>
                                        <p:tav tm="100000">
                                          <p:val>
                                            <p:strVal val="#ppt_h"/>
                                          </p:val>
                                        </p:tav>
                                      </p:tavLst>
                                    </p:anim>
                                    <p:anim calcmode="lin" valueType="num">
                                      <p:cBhvr>
                                        <p:cTn id="97" dur="1000" fill="hold"/>
                                        <p:tgtEl>
                                          <p:spTgt spid="8275"/>
                                        </p:tgtEl>
                                        <p:attrNameLst>
                                          <p:attrName>style.rotation</p:attrName>
                                        </p:attrNameLst>
                                      </p:cBhvr>
                                      <p:tavLst>
                                        <p:tav tm="0">
                                          <p:val>
                                            <p:fltVal val="90,000000"/>
                                          </p:val>
                                        </p:tav>
                                        <p:tav tm="100000">
                                          <p:val>
                                            <p:fltVal val="0,000000"/>
                                          </p:val>
                                        </p:tav>
                                      </p:tavLst>
                                    </p:anim>
                                    <p:animEffect transition="in" filter="fade">
                                      <p:cBhvr>
                                        <p:cTn id="98" dur="1000"/>
                                        <p:tgtEl>
                                          <p:spTgt spid="827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8250"/>
                                        </p:tgtEl>
                                        <p:attrNameLst>
                                          <p:attrName>style.visibility</p:attrName>
                                        </p:attrNameLst>
                                      </p:cBhvr>
                                      <p:to>
                                        <p:strVal val="visible"/>
                                      </p:to>
                                    </p:set>
                                    <p:animEffect transition="in" filter="wipe(left)">
                                      <p:cBhvr>
                                        <p:cTn id="103" dur="500"/>
                                        <p:tgtEl>
                                          <p:spTgt spid="8250"/>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8276"/>
                                        </p:tgtEl>
                                        <p:attrNameLst>
                                          <p:attrName>style.visibility</p:attrName>
                                        </p:attrNameLst>
                                      </p:cBhvr>
                                      <p:to>
                                        <p:strVal val="visible"/>
                                      </p:to>
                                    </p:set>
                                    <p:anim calcmode="lin" valueType="num">
                                      <p:cBhvr>
                                        <p:cTn id="108" dur="1000" fill="hold"/>
                                        <p:tgtEl>
                                          <p:spTgt spid="8276"/>
                                        </p:tgtEl>
                                        <p:attrNameLst>
                                          <p:attrName>ppt_w</p:attrName>
                                        </p:attrNameLst>
                                      </p:cBhvr>
                                      <p:tavLst>
                                        <p:tav tm="0">
                                          <p:val>
                                            <p:fltVal val="0,000000"/>
                                          </p:val>
                                        </p:tav>
                                        <p:tav tm="100000">
                                          <p:val>
                                            <p:strVal val="#ppt_w"/>
                                          </p:val>
                                        </p:tav>
                                      </p:tavLst>
                                    </p:anim>
                                    <p:anim calcmode="lin" valueType="num">
                                      <p:cBhvr>
                                        <p:cTn id="109" dur="1000" fill="hold"/>
                                        <p:tgtEl>
                                          <p:spTgt spid="8276"/>
                                        </p:tgtEl>
                                        <p:attrNameLst>
                                          <p:attrName>ppt_h</p:attrName>
                                        </p:attrNameLst>
                                      </p:cBhvr>
                                      <p:tavLst>
                                        <p:tav tm="0">
                                          <p:val>
                                            <p:fltVal val="0,000000"/>
                                          </p:val>
                                        </p:tav>
                                        <p:tav tm="100000">
                                          <p:val>
                                            <p:strVal val="#ppt_h"/>
                                          </p:val>
                                        </p:tav>
                                      </p:tavLst>
                                    </p:anim>
                                    <p:anim calcmode="lin" valueType="num">
                                      <p:cBhvr>
                                        <p:cTn id="110" dur="1000" fill="hold"/>
                                        <p:tgtEl>
                                          <p:spTgt spid="8276"/>
                                        </p:tgtEl>
                                        <p:attrNameLst>
                                          <p:attrName>style.rotation</p:attrName>
                                        </p:attrNameLst>
                                      </p:cBhvr>
                                      <p:tavLst>
                                        <p:tav tm="0">
                                          <p:val>
                                            <p:fltVal val="90,000000"/>
                                          </p:val>
                                        </p:tav>
                                        <p:tav tm="100000">
                                          <p:val>
                                            <p:fltVal val="0,000000"/>
                                          </p:val>
                                        </p:tav>
                                      </p:tavLst>
                                    </p:anim>
                                    <p:animEffect transition="in" filter="fade">
                                      <p:cBhvr>
                                        <p:cTn id="111" dur="1000"/>
                                        <p:tgtEl>
                                          <p:spTgt spid="827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8251"/>
                                        </p:tgtEl>
                                        <p:attrNameLst>
                                          <p:attrName>style.visibility</p:attrName>
                                        </p:attrNameLst>
                                      </p:cBhvr>
                                      <p:to>
                                        <p:strVal val="visible"/>
                                      </p:to>
                                    </p:set>
                                    <p:animEffect transition="in" filter="wipe(left)">
                                      <p:cBhvr>
                                        <p:cTn id="116" dur="500"/>
                                        <p:tgtEl>
                                          <p:spTgt spid="8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9" grpId="0" animBg="1"/>
      <p:bldP spid="8270" grpId="0" animBg="1"/>
      <p:bldP spid="8271" grpId="0" animBg="1"/>
      <p:bldP spid="8272" grpId="0" animBg="1"/>
      <p:bldP spid="8273" grpId="0" animBg="1"/>
      <p:bldP spid="8274" grpId="0" animBg="1"/>
      <p:bldP spid="8275" grpId="0" animBg="1"/>
      <p:bldP spid="82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2" name="Picture 2" descr="Việt Nam diễn nghĩa (Tập V - Kỳ 27)"/>
          <p:cNvPicPr>
            <a:picLocks noChangeAspect="1" noChangeArrowheads="1"/>
          </p:cNvPicPr>
          <p:nvPr/>
        </p:nvPicPr>
        <p:blipFill>
          <a:blip r:embed="rId1"/>
          <a:srcRect/>
          <a:stretch>
            <a:fillRect/>
          </a:stretch>
        </p:blipFill>
        <p:spPr bwMode="auto">
          <a:xfrm>
            <a:off x="457200" y="-8681"/>
            <a:ext cx="8610600" cy="6737083"/>
          </a:xfrm>
          <a:prstGeom prst="rect">
            <a:avLst/>
          </a:prstGeom>
          <a:ln>
            <a:noFill/>
          </a:ln>
          <a:effectLst>
            <a:softEdge rad="635000"/>
          </a:effectLst>
        </p:spPr>
      </p:pic>
      <p:sp>
        <p:nvSpPr>
          <p:cNvPr id="2" name="TextBox 1"/>
          <p:cNvSpPr txBox="1"/>
          <p:nvPr/>
        </p:nvSpPr>
        <p:spPr>
          <a:xfrm>
            <a:off x="1066800" y="609600"/>
            <a:ext cx="7451725" cy="1262063"/>
          </a:xfrm>
          <a:prstGeom prst="rect">
            <a:avLst/>
          </a:prstGeom>
          <a:noFill/>
        </p:spPr>
        <p:txBody>
          <a:bodyPr wrap="none">
            <a:spAutoFit/>
          </a:bodyPr>
          <a:p>
            <a:pPr>
              <a:buNone/>
            </a:pPr>
            <a:r>
              <a:rPr sz="4400" b="1" i="1" dirty="0">
                <a:solidFill>
                  <a:srgbClr val="FF0000"/>
                </a:solidFill>
                <a:latin typeface="Times New Roman" panose="02020603050405020304" pitchFamily="18" charset="0"/>
                <a:cs typeface="Times New Roman" panose="02020603050405020304" pitchFamily="18" charset="0"/>
              </a:rPr>
              <a:t>II. Đọc hiểu văn bản</a:t>
            </a:r>
            <a:endParaRPr sz="4400" b="1" i="1" dirty="0">
              <a:solidFill>
                <a:srgbClr val="FF0000"/>
              </a:solidFill>
              <a:latin typeface="Times New Roman" panose="02020603050405020304" pitchFamily="18" charset="0"/>
              <a:cs typeface="Times New Roman" panose="02020603050405020304" pitchFamily="18" charset="0"/>
            </a:endParaRPr>
          </a:p>
          <a:p>
            <a:pPr>
              <a:buNone/>
            </a:pPr>
            <a:r>
              <a:rPr sz="3200" b="1" i="1" dirty="0">
                <a:effectLst>
                  <a:outerShdw blurRad="38100" dist="38100" dir="2700000">
                    <a:srgbClr val="C0C0C0"/>
                  </a:outerShdw>
                </a:effectLst>
                <a:latin typeface="Times New Roman" panose="02020603050405020304" pitchFamily="18" charset="0"/>
                <a:cs typeface="Times New Roman" panose="02020603050405020304" pitchFamily="18" charset="0"/>
              </a:rPr>
              <a:t>1. Quang Trung chuẩn bị tiến quân ra Bắc</a:t>
            </a:r>
            <a:endParaRPr sz="3200" b="1" i="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charRg st="0" end="21"/>
                                            </p:txEl>
                                          </p:spTgt>
                                        </p:tgtEl>
                                        <p:attrNameLst>
                                          <p:attrName>style.visibility</p:attrName>
                                        </p:attrNameLst>
                                      </p:cBhvr>
                                      <p:to>
                                        <p:strVal val="visible"/>
                                      </p:to>
                                    </p:set>
                                    <p:animEffect transition="in" filter="wipe(down)">
                                      <p:cBhvr>
                                        <p:cTn id="7" dur="500"/>
                                        <p:tgtEl>
                                          <p:spTgt spid="2">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charRg st="21" end="62"/>
                                            </p:txEl>
                                          </p:spTgt>
                                        </p:tgtEl>
                                        <p:attrNameLst>
                                          <p:attrName>style.visibility</p:attrName>
                                        </p:attrNameLst>
                                      </p:cBhvr>
                                      <p:to>
                                        <p:strVal val="visible"/>
                                      </p:to>
                                    </p:set>
                                    <p:animEffect transition="in" filter="circle(in)">
                                      <p:cBhvr>
                                        <p:cTn id="12" dur="2000"/>
                                        <p:tgtEl>
                                          <p:spTgt spid="2">
                                            <p:txEl>
                                              <p:charRg st="21"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Text Box 4"/>
          <p:cNvSpPr txBox="1"/>
          <p:nvPr/>
        </p:nvSpPr>
        <p:spPr>
          <a:xfrm>
            <a:off x="76200" y="147638"/>
            <a:ext cx="4724400" cy="460375"/>
          </a:xfrm>
          <a:prstGeom prst="rect">
            <a:avLst/>
          </a:prstGeom>
          <a:noFill/>
          <a:ln w="28575">
            <a:noFill/>
          </a:ln>
        </p:spPr>
        <p:txBody>
          <a:bodyPr>
            <a:spAutoFit/>
          </a:bodyPr>
          <a:p>
            <a:pPr algn="ctr" eaLnBrk="1" hangingPunct="1">
              <a:spcBef>
                <a:spcPct val="50000"/>
              </a:spcBef>
            </a:pPr>
            <a:r>
              <a:rPr lang="en-US" altLang="en-US" sz="2400" b="1" dirty="0">
                <a:solidFill>
                  <a:schemeClr val="accent2"/>
                </a:solidFill>
                <a:latin typeface=".VnArial" pitchFamily="34" charset="0"/>
              </a:rPr>
              <a:t>* </a:t>
            </a:r>
            <a:r>
              <a:rPr lang="en-US" altLang="en-US" sz="2400" b="1" dirty="0">
                <a:solidFill>
                  <a:schemeClr val="accent2"/>
                </a:solidFill>
                <a:latin typeface="Times New Roman" panose="02020603050405020304" pitchFamily="18" charset="0"/>
                <a:cs typeface="Times New Roman" panose="02020603050405020304" pitchFamily="18" charset="0"/>
              </a:rPr>
              <a:t>Ng</a:t>
            </a:r>
            <a:r>
              <a:rPr lang="vi-VN" altLang="en-US" sz="2400" b="1" dirty="0">
                <a:solidFill>
                  <a:schemeClr val="accent2"/>
                </a:solidFill>
                <a:latin typeface="Times New Roman" panose="02020603050405020304" pitchFamily="18" charset="0"/>
                <a:cs typeface="Times New Roman" panose="02020603050405020304" pitchFamily="18" charset="0"/>
              </a:rPr>
              <a:t>ày </a:t>
            </a:r>
            <a:r>
              <a:rPr lang="en-US" altLang="en-US" sz="2400" b="1" dirty="0">
                <a:solidFill>
                  <a:schemeClr val="accent2"/>
                </a:solidFill>
                <a:latin typeface="Times New Roman" panose="02020603050405020304" pitchFamily="18" charset="0"/>
                <a:cs typeface="Times New Roman" panose="02020603050405020304" pitchFamily="18" charset="0"/>
              </a:rPr>
              <a:t>30 th</a:t>
            </a:r>
            <a:r>
              <a:rPr lang="vi-VN" altLang="en-US" sz="2400" b="1" dirty="0">
                <a:solidFill>
                  <a:schemeClr val="accent2"/>
                </a:solidFill>
                <a:latin typeface="Times New Roman" panose="02020603050405020304" pitchFamily="18" charset="0"/>
                <a:cs typeface="Times New Roman" panose="02020603050405020304" pitchFamily="18" charset="0"/>
              </a:rPr>
              <a:t>á</a:t>
            </a:r>
            <a:r>
              <a:rPr lang="en-US" altLang="en-US" sz="2400" b="1" dirty="0">
                <a:solidFill>
                  <a:schemeClr val="accent2"/>
                </a:solidFill>
                <a:latin typeface="Times New Roman" panose="02020603050405020304" pitchFamily="18" charset="0"/>
                <a:cs typeface="Times New Roman" panose="02020603050405020304" pitchFamily="18" charset="0"/>
              </a:rPr>
              <a:t>ng 12 n</a:t>
            </a:r>
            <a:r>
              <a:rPr lang="vi-VN" altLang="en-US" sz="2400" b="1" dirty="0">
                <a:solidFill>
                  <a:schemeClr val="accent2"/>
                </a:solidFill>
                <a:latin typeface="Times New Roman" panose="02020603050405020304" pitchFamily="18" charset="0"/>
                <a:cs typeface="Times New Roman" panose="02020603050405020304" pitchFamily="18" charset="0"/>
              </a:rPr>
              <a:t>ă</a:t>
            </a:r>
            <a:r>
              <a:rPr lang="en-US" altLang="en-US" sz="2400" b="1" dirty="0">
                <a:solidFill>
                  <a:schemeClr val="accent2"/>
                </a:solidFill>
                <a:latin typeface="Times New Roman" panose="02020603050405020304" pitchFamily="18" charset="0"/>
                <a:cs typeface="Times New Roman" panose="02020603050405020304" pitchFamily="18" charset="0"/>
              </a:rPr>
              <a:t>m 1788</a:t>
            </a:r>
            <a:endParaRPr lang="en-US" altLang="en-US" sz="2400" b="1" dirty="0">
              <a:solidFill>
                <a:schemeClr val="accent2"/>
              </a:solidFill>
              <a:latin typeface="Times New Roman" panose="02020603050405020304" pitchFamily="18" charset="0"/>
              <a:cs typeface="Times New Roman" panose="02020603050405020304" pitchFamily="18" charset="0"/>
            </a:endParaRPr>
          </a:p>
        </p:txBody>
      </p:sp>
      <p:sp>
        <p:nvSpPr>
          <p:cNvPr id="43013" name="Text Box 5"/>
          <p:cNvSpPr txBox="1"/>
          <p:nvPr/>
        </p:nvSpPr>
        <p:spPr>
          <a:xfrm>
            <a:off x="152400" y="1447800"/>
            <a:ext cx="1371600" cy="4894263"/>
          </a:xfrm>
          <a:prstGeom prst="rect">
            <a:avLst/>
          </a:prstGeom>
          <a:noFill/>
          <a:ln w="28575" cap="flat" cmpd="sng">
            <a:solidFill>
              <a:srgbClr val="3366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rgbClr val="FF3300"/>
                </a:solidFill>
                <a:latin typeface="Times New Roman" panose="02020603050405020304" pitchFamily="18" charset="0"/>
                <a:cs typeface="Times New Roman" panose="02020603050405020304" pitchFamily="18" charset="0"/>
              </a:rPr>
              <a:t>Sau khi mở cuộc duyện binh ra Bắc. Ng</a:t>
            </a:r>
            <a:r>
              <a:rPr lang="en-US" altLang="en-US" sz="2400" b="1" dirty="0">
                <a:solidFill>
                  <a:srgbClr val="FF3300"/>
                </a:solidFill>
                <a:latin typeface="Times New Roman" panose="02020603050405020304" pitchFamily="18" charset="0"/>
                <a:ea typeface="Times New Roman" panose="02020603050405020304" pitchFamily="18" charset="0"/>
              </a:rPr>
              <a:t>à</a:t>
            </a:r>
            <a:r>
              <a:rPr lang="en-US" altLang="en-US" sz="2400" b="1" dirty="0">
                <a:solidFill>
                  <a:srgbClr val="FF3300"/>
                </a:solidFill>
                <a:latin typeface="Times New Roman" panose="02020603050405020304" pitchFamily="18" charset="0"/>
                <a:cs typeface="Times New Roman" panose="02020603050405020304" pitchFamily="18" charset="0"/>
              </a:rPr>
              <a:t>y 30 tháng Chạp, Quang Trung đã có quyết định gì?</a:t>
            </a:r>
            <a:endParaRPr lang="en-US" altLang="en-US" sz="2400" b="1" dirty="0">
              <a:solidFill>
                <a:srgbClr val="FF3300"/>
              </a:solidFill>
              <a:latin typeface="Times New Roman" panose="02020603050405020304" pitchFamily="18" charset="0"/>
              <a:ea typeface="Times New Roman" panose="02020603050405020304" pitchFamily="18" charset="0"/>
            </a:endParaRPr>
          </a:p>
        </p:txBody>
      </p:sp>
      <p:pic>
        <p:nvPicPr>
          <p:cNvPr id="43014" name="Picture 6" descr="QUESTION"/>
          <p:cNvPicPr>
            <a:picLocks noChangeAspect="1"/>
          </p:cNvPicPr>
          <p:nvPr/>
        </p:nvPicPr>
        <p:blipFill>
          <a:blip r:embed="rId1"/>
          <a:stretch>
            <a:fillRect/>
          </a:stretch>
        </p:blipFill>
        <p:spPr>
          <a:xfrm>
            <a:off x="430213" y="762000"/>
            <a:ext cx="636587" cy="444500"/>
          </a:xfrm>
          <a:prstGeom prst="rect">
            <a:avLst/>
          </a:prstGeom>
          <a:noFill/>
          <a:ln w="9525">
            <a:noFill/>
          </a:ln>
        </p:spPr>
      </p:pic>
      <p:sp>
        <p:nvSpPr>
          <p:cNvPr id="43015" name="Text Box 7"/>
          <p:cNvSpPr txBox="1"/>
          <p:nvPr/>
        </p:nvSpPr>
        <p:spPr>
          <a:xfrm>
            <a:off x="1981200" y="4375150"/>
            <a:ext cx="1905000" cy="1200150"/>
          </a:xfrm>
          <a:prstGeom prst="rect">
            <a:avLst/>
          </a:prstGeom>
          <a:noFill/>
          <a:ln w="28575" cap="flat" cmpd="sng">
            <a:solidFill>
              <a:srgbClr val="FF00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Hạ lệnh xuất quân đến Tam Điệp</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
        <p:nvSpPr>
          <p:cNvPr id="43016" name="Text Box 8"/>
          <p:cNvSpPr txBox="1"/>
          <p:nvPr/>
        </p:nvSpPr>
        <p:spPr>
          <a:xfrm>
            <a:off x="5105400" y="3433763"/>
            <a:ext cx="3733800" cy="461962"/>
          </a:xfrm>
          <a:prstGeom prst="rect">
            <a:avLst/>
          </a:prstGeom>
          <a:noFill/>
          <a:ln w="28575" cap="flat" cmpd="sng">
            <a:solidFill>
              <a:srgbClr val="FF00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Mở tiệc khao quân</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
        <p:nvSpPr>
          <p:cNvPr id="43017" name="Text Box 9"/>
          <p:cNvSpPr txBox="1"/>
          <p:nvPr/>
        </p:nvSpPr>
        <p:spPr>
          <a:xfrm>
            <a:off x="5105400" y="1219200"/>
            <a:ext cx="3733800" cy="461963"/>
          </a:xfrm>
          <a:prstGeom prst="rect">
            <a:avLst/>
          </a:prstGeom>
          <a:noFill/>
          <a:ln w="28575" cap="flat" cmpd="sng">
            <a:solidFill>
              <a:srgbClr val="FF00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Xử trí 2 tướng Sở v</a:t>
            </a:r>
            <a:r>
              <a:rPr lang="en-US" altLang="en-US" sz="2400" b="1" dirty="0">
                <a:solidFill>
                  <a:schemeClr val="accent2"/>
                </a:solidFill>
                <a:latin typeface="Times New Roman" panose="02020603050405020304" pitchFamily="18" charset="0"/>
                <a:ea typeface="Times New Roman" panose="02020603050405020304" pitchFamily="18" charset="0"/>
              </a:rPr>
              <a:t>à</a:t>
            </a:r>
            <a:r>
              <a:rPr lang="en-US" altLang="en-US" sz="2400" b="1" dirty="0">
                <a:solidFill>
                  <a:schemeClr val="accent2"/>
                </a:solidFill>
                <a:latin typeface="Times New Roman" panose="02020603050405020304" pitchFamily="18" charset="0"/>
                <a:cs typeface="Times New Roman" panose="02020603050405020304" pitchFamily="18" charset="0"/>
              </a:rPr>
              <a:t> Lân</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
        <p:nvSpPr>
          <p:cNvPr id="43018" name="Text Box 10"/>
          <p:cNvSpPr txBox="1"/>
          <p:nvPr/>
        </p:nvSpPr>
        <p:spPr>
          <a:xfrm>
            <a:off x="5105400" y="1981200"/>
            <a:ext cx="3733800" cy="1200150"/>
          </a:xfrm>
          <a:prstGeom prst="rect">
            <a:avLst/>
          </a:prstGeom>
          <a:noFill/>
          <a:ln w="28575" cap="flat" cmpd="sng">
            <a:solidFill>
              <a:srgbClr val="FF00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Hoạch định kế sách đánh giặc v</a:t>
            </a:r>
            <a:r>
              <a:rPr lang="en-US" altLang="en-US" sz="2400" b="1" dirty="0">
                <a:solidFill>
                  <a:schemeClr val="accent2"/>
                </a:solidFill>
                <a:latin typeface="Times New Roman" panose="02020603050405020304" pitchFamily="18" charset="0"/>
                <a:ea typeface="Times New Roman" panose="02020603050405020304" pitchFamily="18" charset="0"/>
              </a:rPr>
              <a:t>à</a:t>
            </a:r>
            <a:r>
              <a:rPr lang="en-US" altLang="en-US" sz="2400" b="1" dirty="0">
                <a:solidFill>
                  <a:schemeClr val="accent2"/>
                </a:solidFill>
                <a:latin typeface="Times New Roman" panose="02020603050405020304" pitchFamily="18" charset="0"/>
                <a:cs typeface="Times New Roman" panose="02020603050405020304" pitchFamily="18" charset="0"/>
              </a:rPr>
              <a:t> ngoại giao sau chiến tranh.</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
        <p:nvSpPr>
          <p:cNvPr id="43019" name="Text Box 11"/>
          <p:cNvSpPr txBox="1"/>
          <p:nvPr/>
        </p:nvSpPr>
        <p:spPr>
          <a:xfrm>
            <a:off x="1943100" y="1476375"/>
            <a:ext cx="1981200" cy="1570038"/>
          </a:xfrm>
          <a:prstGeom prst="rect">
            <a:avLst/>
          </a:prstGeom>
          <a:noFill/>
          <a:ln w="28575" cap="flat" cmpd="sng">
            <a:solidFill>
              <a:srgbClr val="3366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rgbClr val="FF3300"/>
                </a:solidFill>
                <a:latin typeface="Times New Roman" panose="02020603050405020304" pitchFamily="18" charset="0"/>
                <a:cs typeface="Times New Roman" panose="02020603050405020304" pitchFamily="18" charset="0"/>
              </a:rPr>
              <a:t>Tại Tam Điệp Quang Trung đã có những việc l</a:t>
            </a:r>
            <a:r>
              <a:rPr lang="en-US" altLang="en-US" sz="2400" b="1" dirty="0">
                <a:solidFill>
                  <a:srgbClr val="FF3300"/>
                </a:solidFill>
                <a:latin typeface="Times New Roman" panose="02020603050405020304" pitchFamily="18" charset="0"/>
                <a:ea typeface="Times New Roman" panose="02020603050405020304" pitchFamily="18" charset="0"/>
              </a:rPr>
              <a:t>à</a:t>
            </a:r>
            <a:r>
              <a:rPr lang="en-US" altLang="en-US" sz="2400" b="1" dirty="0">
                <a:solidFill>
                  <a:srgbClr val="FF3300"/>
                </a:solidFill>
                <a:latin typeface="Times New Roman" panose="02020603050405020304" pitchFamily="18" charset="0"/>
                <a:cs typeface="Times New Roman" panose="02020603050405020304" pitchFamily="18" charset="0"/>
              </a:rPr>
              <a:t>m n</a:t>
            </a:r>
            <a:r>
              <a:rPr lang="en-US" altLang="en-US" sz="2400" b="1" dirty="0">
                <a:solidFill>
                  <a:srgbClr val="FF3300"/>
                </a:solidFill>
                <a:latin typeface="Times New Roman" panose="02020603050405020304" pitchFamily="18" charset="0"/>
                <a:ea typeface="Times New Roman" panose="02020603050405020304" pitchFamily="18" charset="0"/>
              </a:rPr>
              <a:t>à</a:t>
            </a:r>
            <a:r>
              <a:rPr lang="en-US" altLang="en-US" sz="2400" b="1" dirty="0">
                <a:solidFill>
                  <a:srgbClr val="FF3300"/>
                </a:solidFill>
                <a:latin typeface="Times New Roman" panose="02020603050405020304" pitchFamily="18" charset="0"/>
                <a:cs typeface="Times New Roman" panose="02020603050405020304" pitchFamily="18" charset="0"/>
              </a:rPr>
              <a:t>o?</a:t>
            </a:r>
            <a:endParaRPr lang="en-US" altLang="en-US" sz="2400" b="1" dirty="0">
              <a:solidFill>
                <a:srgbClr val="FF3300"/>
              </a:solidFill>
              <a:latin typeface="Times New Roman" panose="02020603050405020304" pitchFamily="18" charset="0"/>
              <a:ea typeface="Times New Roman" panose="02020603050405020304" pitchFamily="18" charset="0"/>
            </a:endParaRPr>
          </a:p>
        </p:txBody>
      </p:sp>
      <p:sp>
        <p:nvSpPr>
          <p:cNvPr id="43021" name="Text Box 13"/>
          <p:cNvSpPr txBox="1"/>
          <p:nvPr/>
        </p:nvSpPr>
        <p:spPr>
          <a:xfrm>
            <a:off x="5105400" y="4343400"/>
            <a:ext cx="3733800" cy="830263"/>
          </a:xfrm>
          <a:prstGeom prst="rect">
            <a:avLst/>
          </a:prstGeom>
          <a:noFill/>
          <a:ln w="28575" cap="flat" cmpd="sng">
            <a:solidFill>
              <a:srgbClr val="FF00FF"/>
            </a:solidFill>
            <a:prstDash val="solid"/>
            <a:miter/>
            <a:headEnd type="none" w="med" len="med"/>
            <a:tailEnd type="none" w="med" len="med"/>
          </a:ln>
        </p:spPr>
        <p:txBody>
          <a:bodyPr>
            <a:spAutoFit/>
          </a:bodyPr>
          <a:p>
            <a:pPr algn="ctr" eaLnBrk="1" hangingPunct="1">
              <a:spcBef>
                <a:spcPct val="50000"/>
              </a:spcBef>
            </a:pPr>
            <a:r>
              <a:rPr lang="en-US" altLang="en-US" sz="2400" b="1" dirty="0">
                <a:solidFill>
                  <a:schemeClr val="accent2"/>
                </a:solidFill>
                <a:latin typeface="Times New Roman" panose="02020603050405020304" pitchFamily="18" charset="0"/>
                <a:cs typeface="Times New Roman" panose="02020603050405020304" pitchFamily="18" charset="0"/>
              </a:rPr>
              <a:t>Tối 30 Tết lên đường ra Thăng Long</a:t>
            </a:r>
            <a:endParaRPr lang="en-US" altLang="en-US" sz="2400" b="1" dirty="0">
              <a:solidFill>
                <a:schemeClr val="accent2"/>
              </a:solidFill>
              <a:latin typeface="Times New Roman" panose="02020603050405020304" pitchFamily="18" charset="0"/>
              <a:ea typeface="Times New Roman" panose="02020603050405020304" pitchFamily="18" charset="0"/>
            </a:endParaRPr>
          </a:p>
        </p:txBody>
      </p:sp>
      <p:sp>
        <p:nvSpPr>
          <p:cNvPr id="43022" name="AutoShape 14"/>
          <p:cNvSpPr/>
          <p:nvPr/>
        </p:nvSpPr>
        <p:spPr>
          <a:xfrm rot="-6590834">
            <a:off x="2297113" y="5302250"/>
            <a:ext cx="381000" cy="1366838"/>
          </a:xfrm>
          <a:prstGeom prst="curvedRightArrow">
            <a:avLst>
              <a:gd name="adj1" fmla="val 71750"/>
              <a:gd name="adj2" fmla="val 1435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1800" dirty="0">
              <a:latin typeface="Arial" panose="020B0604020202020204" pitchFamily="34" charset="0"/>
            </a:endParaRPr>
          </a:p>
        </p:txBody>
      </p:sp>
      <p:sp>
        <p:nvSpPr>
          <p:cNvPr id="43023" name="AutoShape 15"/>
          <p:cNvSpPr/>
          <p:nvPr/>
        </p:nvSpPr>
        <p:spPr>
          <a:xfrm>
            <a:off x="2655888" y="3203575"/>
            <a:ext cx="228600" cy="990600"/>
          </a:xfrm>
          <a:prstGeom prst="upArrow">
            <a:avLst>
              <a:gd name="adj1" fmla="val 50000"/>
              <a:gd name="adj2" fmla="val 108333"/>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1800" dirty="0">
              <a:latin typeface="Arial" panose="020B0604020202020204" pitchFamily="34" charset="0"/>
            </a:endParaRPr>
          </a:p>
        </p:txBody>
      </p:sp>
      <p:pic>
        <p:nvPicPr>
          <p:cNvPr id="43024" name="Picture 16" descr="QUESTION"/>
          <p:cNvPicPr>
            <a:picLocks noChangeAspect="1"/>
          </p:cNvPicPr>
          <p:nvPr/>
        </p:nvPicPr>
        <p:blipFill>
          <a:blip r:embed="rId1"/>
          <a:stretch>
            <a:fillRect/>
          </a:stretch>
        </p:blipFill>
        <p:spPr>
          <a:xfrm>
            <a:off x="2895600" y="3441700"/>
            <a:ext cx="636588" cy="444500"/>
          </a:xfrm>
          <a:prstGeom prst="rect">
            <a:avLst/>
          </a:prstGeom>
          <a:noFill/>
          <a:ln w="9525">
            <a:noFill/>
          </a:ln>
        </p:spPr>
      </p:pic>
      <p:sp>
        <p:nvSpPr>
          <p:cNvPr id="43025" name="AutoShape 17"/>
          <p:cNvSpPr/>
          <p:nvPr/>
        </p:nvSpPr>
        <p:spPr>
          <a:xfrm>
            <a:off x="4800600" y="1447800"/>
            <a:ext cx="304800" cy="3429000"/>
          </a:xfrm>
          <a:prstGeom prst="leftBracket">
            <a:avLst>
              <a:gd name="adj" fmla="val 93750"/>
            </a:avLst>
          </a:prstGeom>
          <a:noFill/>
          <a:ln w="28575" cap="flat" cmpd="sng">
            <a:solidFill>
              <a:srgbClr val="33CCCC"/>
            </a:solidFill>
            <a:prstDash val="solid"/>
            <a:headEnd type="none" w="med" len="med"/>
            <a:tailEnd type="none" w="med" len="med"/>
          </a:ln>
        </p:spPr>
        <p:txBody>
          <a:bodyPr wrap="none" anchor="ctr" anchorCtr="0"/>
          <a:p>
            <a:pPr eaLnBrk="1" hangingPunct="1"/>
            <a:endParaRPr lang="en-US" altLang="en-US" sz="1800" dirty="0">
              <a:latin typeface="Arial" panose="020B0604020202020204" pitchFamily="34" charset="0"/>
            </a:endParaRPr>
          </a:p>
        </p:txBody>
      </p:sp>
      <p:sp>
        <p:nvSpPr>
          <p:cNvPr id="43026" name="Line 18"/>
          <p:cNvSpPr/>
          <p:nvPr/>
        </p:nvSpPr>
        <p:spPr>
          <a:xfrm>
            <a:off x="4800600" y="2514600"/>
            <a:ext cx="304800" cy="0"/>
          </a:xfrm>
          <a:prstGeom prst="line">
            <a:avLst/>
          </a:prstGeom>
          <a:ln w="28575" cap="flat" cmpd="sng">
            <a:solidFill>
              <a:srgbClr val="33CCCC"/>
            </a:solidFill>
            <a:prstDash val="solid"/>
            <a:headEnd type="none" w="med" len="med"/>
            <a:tailEnd type="none" w="med" len="med"/>
          </a:ln>
        </p:spPr>
      </p:sp>
      <p:sp>
        <p:nvSpPr>
          <p:cNvPr id="43027" name="Line 19"/>
          <p:cNvSpPr/>
          <p:nvPr/>
        </p:nvSpPr>
        <p:spPr>
          <a:xfrm>
            <a:off x="4800600" y="3663950"/>
            <a:ext cx="304800" cy="0"/>
          </a:xfrm>
          <a:prstGeom prst="line">
            <a:avLst/>
          </a:prstGeom>
          <a:ln w="28575" cap="flat" cmpd="sng">
            <a:solidFill>
              <a:srgbClr val="33CCCC"/>
            </a:solidFill>
            <a:prstDash val="solid"/>
            <a:headEnd type="none" w="med" len="med"/>
            <a:tailEnd type="none" w="med" len="med"/>
          </a:ln>
        </p:spPr>
      </p:sp>
      <p:sp>
        <p:nvSpPr>
          <p:cNvPr id="43028" name="Line 20"/>
          <p:cNvSpPr/>
          <p:nvPr/>
        </p:nvSpPr>
        <p:spPr>
          <a:xfrm>
            <a:off x="4038600" y="2667000"/>
            <a:ext cx="762000" cy="0"/>
          </a:xfrm>
          <a:prstGeom prst="line">
            <a:avLst/>
          </a:prstGeom>
          <a:ln w="41275" cap="flat" cmpd="sng">
            <a:solidFill>
              <a:srgbClr val="FF0000"/>
            </a:solidFill>
            <a:prstDash val="solid"/>
            <a:headEnd type="none" w="med" len="med"/>
            <a:tailEnd type="triangle" w="med" len="med"/>
          </a:ln>
        </p:spPr>
      </p:sp>
      <p:sp>
        <p:nvSpPr>
          <p:cNvPr id="3" name="Down Arrow 2"/>
          <p:cNvSpPr/>
          <p:nvPr/>
        </p:nvSpPr>
        <p:spPr>
          <a:xfrm>
            <a:off x="6724650" y="5245100"/>
            <a:ext cx="304800" cy="468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1283" name="TextBox 3"/>
          <p:cNvSpPr txBox="1"/>
          <p:nvPr/>
        </p:nvSpPr>
        <p:spPr>
          <a:xfrm>
            <a:off x="4343400" y="5622925"/>
            <a:ext cx="5067300" cy="1200150"/>
          </a:xfrm>
          <a:prstGeom prst="rect">
            <a:avLst/>
          </a:prstGeom>
          <a:noFill/>
          <a:ln w="9525">
            <a:noFill/>
          </a:ln>
        </p:spPr>
        <p:txBody>
          <a:bodyPr>
            <a:spAutoFit/>
          </a:bodyPr>
          <a:p>
            <a:r>
              <a:rPr lang="en-US" altLang="en-US" sz="2400" b="1" dirty="0">
                <a:solidFill>
                  <a:srgbClr val="FF0000"/>
                </a:solidFill>
                <a:latin typeface="Times New Roman" panose="02020603050405020304" pitchFamily="18" charset="0"/>
                <a:cs typeface="Times New Roman" panose="02020603050405020304" pitchFamily="18" charset="0"/>
              </a:rPr>
              <a:t>-&gt; Sáng suốt trong việc dùng người.</a:t>
            </a:r>
            <a:endParaRPr lang="en-US" altLang="en-US" sz="2400" b="1" dirty="0">
              <a:solidFill>
                <a:srgbClr val="FF0000"/>
              </a:solidFill>
              <a:latin typeface="Times New Roman" panose="02020603050405020304" pitchFamily="18" charset="0"/>
              <a:cs typeface="Times New Roman" panose="02020603050405020304" pitchFamily="18" charset="0"/>
            </a:endParaRPr>
          </a:p>
          <a:p>
            <a:r>
              <a:rPr lang="en-US" altLang="en-US" sz="2400" b="1" dirty="0">
                <a:solidFill>
                  <a:srgbClr val="FF0000"/>
                </a:solidFill>
                <a:latin typeface="Times New Roman" panose="02020603050405020304" pitchFamily="18" charset="0"/>
                <a:cs typeface="Times New Roman" panose="02020603050405020304" pitchFamily="18" charset="0"/>
              </a:rPr>
              <a:t>-&gt; Có tầm nhìn xa trông rộng</a:t>
            </a:r>
            <a:endParaRPr lang="en-US" altLang="en-US" sz="2400" b="1" dirty="0">
              <a:solidFill>
                <a:srgbClr val="FF0000"/>
              </a:solidFill>
              <a:latin typeface="Times New Roman" panose="02020603050405020304" pitchFamily="18" charset="0"/>
              <a:cs typeface="Times New Roman" panose="02020603050405020304" pitchFamily="18" charset="0"/>
            </a:endParaRPr>
          </a:p>
          <a:p>
            <a:r>
              <a:rPr lang="en-US" altLang="en-US" sz="2400" b="1" dirty="0">
                <a:solidFill>
                  <a:srgbClr val="FF0000"/>
                </a:solidFill>
                <a:latin typeface="Times New Roman" panose="02020603050405020304" pitchFamily="18" charset="0"/>
                <a:cs typeface="Times New Roman" panose="02020603050405020304" pitchFamily="18" charset="0"/>
              </a:rPr>
              <a:t>-&gt;</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Ý chí quyết chiến, quyết thắng</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2000" fill="hold"/>
                                        <p:tgtEl>
                                          <p:spTgt spid="43012"/>
                                        </p:tgtEl>
                                        <p:attrNameLst>
                                          <p:attrName>ppt_x</p:attrName>
                                        </p:attrNameLst>
                                      </p:cBhvr>
                                      <p:tavLst>
                                        <p:tav tm="0">
                                          <p:val>
                                            <p:strVal val="1+#ppt_w/2"/>
                                          </p:val>
                                        </p:tav>
                                        <p:tav tm="100000">
                                          <p:val>
                                            <p:strVal val="#ppt_x"/>
                                          </p:val>
                                        </p:tav>
                                      </p:tavLst>
                                    </p:anim>
                                    <p:anim calcmode="lin" valueType="num">
                                      <p:cBhvr additive="base">
                                        <p:cTn id="8" dur="20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Effect transition="in" filter="diamond(in)">
                                      <p:cBhvr>
                                        <p:cTn id="13" dur="2000"/>
                                        <p:tgtEl>
                                          <p:spTgt spid="43013"/>
                                        </p:tgtEl>
                                      </p:cBhvr>
                                    </p:animEffect>
                                  </p:childTnLst>
                                </p:cTn>
                              </p:par>
                              <p:par>
                                <p:cTn id="14" presetID="8" presetClass="entr" presetSubtype="16" fill="hold" nodeType="withEffect">
                                  <p:stCondLst>
                                    <p:cond delay="0"/>
                                  </p:stCondLst>
                                  <p:childTnLst>
                                    <p:set>
                                      <p:cBhvr>
                                        <p:cTn id="15" dur="1" fill="hold">
                                          <p:stCondLst>
                                            <p:cond delay="0"/>
                                          </p:stCondLst>
                                        </p:cTn>
                                        <p:tgtEl>
                                          <p:spTgt spid="43014"/>
                                        </p:tgtEl>
                                        <p:attrNameLst>
                                          <p:attrName>style.visibility</p:attrName>
                                        </p:attrNameLst>
                                      </p:cBhvr>
                                      <p:to>
                                        <p:strVal val="visible"/>
                                      </p:to>
                                    </p:set>
                                    <p:animEffect transition="in" filter="diamond(in)">
                                      <p:cBhvr>
                                        <p:cTn id="16" dur="2000"/>
                                        <p:tgtEl>
                                          <p:spTgt spid="4301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43022"/>
                                        </p:tgtEl>
                                        <p:attrNameLst>
                                          <p:attrName>style.visibility</p:attrName>
                                        </p:attrNameLst>
                                      </p:cBhvr>
                                      <p:to>
                                        <p:strVal val="visible"/>
                                      </p:to>
                                    </p:set>
                                    <p:anim calcmode="lin" valueType="num">
                                      <p:cBhvr>
                                        <p:cTn id="21" dur="500" fill="hold"/>
                                        <p:tgtEl>
                                          <p:spTgt spid="43022"/>
                                        </p:tgtEl>
                                        <p:attrNameLst>
                                          <p:attrName>ppt_w</p:attrName>
                                        </p:attrNameLst>
                                      </p:cBhvr>
                                      <p:tavLst>
                                        <p:tav tm="0">
                                          <p:val>
                                            <p:fltVal val="0,000000"/>
                                          </p:val>
                                        </p:tav>
                                        <p:tav tm="100000">
                                          <p:val>
                                            <p:strVal val="#ppt_w"/>
                                          </p:val>
                                        </p:tav>
                                      </p:tavLst>
                                    </p:anim>
                                    <p:anim calcmode="lin" valueType="num">
                                      <p:cBhvr>
                                        <p:cTn id="22" dur="500" fill="hold"/>
                                        <p:tgtEl>
                                          <p:spTgt spid="4302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3015"/>
                                        </p:tgtEl>
                                        <p:attrNameLst>
                                          <p:attrName>style.visibility</p:attrName>
                                        </p:attrNameLst>
                                      </p:cBhvr>
                                      <p:to>
                                        <p:strVal val="visible"/>
                                      </p:to>
                                    </p:set>
                                    <p:anim calcmode="discrete" valueType="clr">
                                      <p:cBhvr override="childStyle">
                                        <p:cTn id="27" dur="80"/>
                                        <p:tgtEl>
                                          <p:spTgt spid="4301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3015"/>
                                        </p:tgtEl>
                                        <p:attrNameLst>
                                          <p:attrName>fillcolor</p:attrName>
                                        </p:attrNameLst>
                                      </p:cBhvr>
                                      <p:tavLst>
                                        <p:tav tm="0">
                                          <p:val>
                                            <p:clrVal>
                                              <a:schemeClr val="accent2"/>
                                            </p:clrVal>
                                          </p:val>
                                        </p:tav>
                                        <p:tav tm="50000">
                                          <p:val>
                                            <p:clrVal>
                                              <a:schemeClr val="hlink"/>
                                            </p:clrVal>
                                          </p:val>
                                        </p:tav>
                                      </p:tavLst>
                                    </p:anim>
                                    <p:set>
                                      <p:cBhvr>
                                        <p:cTn id="29" dur="80"/>
                                        <p:tgtEl>
                                          <p:spTgt spid="4301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43023"/>
                                        </p:tgtEl>
                                        <p:attrNameLst>
                                          <p:attrName>style.visibility</p:attrName>
                                        </p:attrNameLst>
                                      </p:cBhvr>
                                      <p:to>
                                        <p:strVal val="visible"/>
                                      </p:to>
                                    </p:set>
                                    <p:animEffect transition="in" filter="strips(downLeft)">
                                      <p:cBhvr>
                                        <p:cTn id="34" dur="500"/>
                                        <p:tgtEl>
                                          <p:spTgt spid="43023"/>
                                        </p:tgtEl>
                                      </p:cBhvr>
                                    </p:animEffect>
                                  </p:childTnLst>
                                </p:cTn>
                              </p:par>
                              <p:par>
                                <p:cTn id="35" presetID="18" presetClass="entr" presetSubtype="12" fill="hold" nodeType="withEffect">
                                  <p:stCondLst>
                                    <p:cond delay="0"/>
                                  </p:stCondLst>
                                  <p:childTnLst>
                                    <p:set>
                                      <p:cBhvr>
                                        <p:cTn id="36" dur="1" fill="hold">
                                          <p:stCondLst>
                                            <p:cond delay="0"/>
                                          </p:stCondLst>
                                        </p:cTn>
                                        <p:tgtEl>
                                          <p:spTgt spid="43024"/>
                                        </p:tgtEl>
                                        <p:attrNameLst>
                                          <p:attrName>style.visibility</p:attrName>
                                        </p:attrNameLst>
                                      </p:cBhvr>
                                      <p:to>
                                        <p:strVal val="visible"/>
                                      </p:to>
                                    </p:set>
                                    <p:animEffect transition="in" filter="strips(downLeft)">
                                      <p:cBhvr>
                                        <p:cTn id="37" dur="500"/>
                                        <p:tgtEl>
                                          <p:spTgt spid="43024"/>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3019"/>
                                        </p:tgtEl>
                                        <p:attrNameLst>
                                          <p:attrName>style.visibility</p:attrName>
                                        </p:attrNameLst>
                                      </p:cBhvr>
                                      <p:to>
                                        <p:strVal val="visible"/>
                                      </p:to>
                                    </p:set>
                                    <p:anim calcmode="discrete" valueType="clr">
                                      <p:cBhvr override="childStyle">
                                        <p:cTn id="42" dur="80"/>
                                        <p:tgtEl>
                                          <p:spTgt spid="43019"/>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3019"/>
                                        </p:tgtEl>
                                        <p:attrNameLst>
                                          <p:attrName>fillcolor</p:attrName>
                                        </p:attrNameLst>
                                      </p:cBhvr>
                                      <p:tavLst>
                                        <p:tav tm="0">
                                          <p:val>
                                            <p:clrVal>
                                              <a:schemeClr val="accent2"/>
                                            </p:clrVal>
                                          </p:val>
                                        </p:tav>
                                        <p:tav tm="50000">
                                          <p:val>
                                            <p:clrVal>
                                              <a:schemeClr val="hlink"/>
                                            </p:clrVal>
                                          </p:val>
                                        </p:tav>
                                      </p:tavLst>
                                    </p:anim>
                                    <p:set>
                                      <p:cBhvr>
                                        <p:cTn id="44" dur="80"/>
                                        <p:tgtEl>
                                          <p:spTgt spid="43019"/>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43028"/>
                                        </p:tgtEl>
                                        <p:attrNameLst>
                                          <p:attrName>style.visibility</p:attrName>
                                        </p:attrNameLst>
                                      </p:cBhvr>
                                      <p:to>
                                        <p:strVal val="visible"/>
                                      </p:to>
                                    </p:set>
                                    <p:anim calcmode="lin" valueType="num">
                                      <p:cBhvr>
                                        <p:cTn id="49" dur="500" fill="hold"/>
                                        <p:tgtEl>
                                          <p:spTgt spid="43028"/>
                                        </p:tgtEl>
                                        <p:attrNameLst>
                                          <p:attrName>ppt_w</p:attrName>
                                        </p:attrNameLst>
                                      </p:cBhvr>
                                      <p:tavLst>
                                        <p:tav tm="0">
                                          <p:val>
                                            <p:fltVal val="0,000000"/>
                                          </p:val>
                                        </p:tav>
                                        <p:tav tm="100000">
                                          <p:val>
                                            <p:strVal val="#ppt_w"/>
                                          </p:val>
                                        </p:tav>
                                      </p:tavLst>
                                    </p:anim>
                                    <p:anim calcmode="lin" valueType="num">
                                      <p:cBhvr>
                                        <p:cTn id="50" dur="500" fill="hold"/>
                                        <p:tgtEl>
                                          <p:spTgt spid="43028"/>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43025"/>
                                        </p:tgtEl>
                                        <p:attrNameLst>
                                          <p:attrName>style.visibility</p:attrName>
                                        </p:attrNameLst>
                                      </p:cBhvr>
                                      <p:to>
                                        <p:strVal val="visible"/>
                                      </p:to>
                                    </p:set>
                                    <p:anim calcmode="lin" valueType="num">
                                      <p:cBhvr>
                                        <p:cTn id="53" dur="500" fill="hold"/>
                                        <p:tgtEl>
                                          <p:spTgt spid="43025"/>
                                        </p:tgtEl>
                                        <p:attrNameLst>
                                          <p:attrName>ppt_w</p:attrName>
                                        </p:attrNameLst>
                                      </p:cBhvr>
                                      <p:tavLst>
                                        <p:tav tm="0">
                                          <p:val>
                                            <p:fltVal val="0,000000"/>
                                          </p:val>
                                        </p:tav>
                                        <p:tav tm="100000">
                                          <p:val>
                                            <p:strVal val="#ppt_w"/>
                                          </p:val>
                                        </p:tav>
                                      </p:tavLst>
                                    </p:anim>
                                    <p:anim calcmode="lin" valueType="num">
                                      <p:cBhvr>
                                        <p:cTn id="54" dur="500" fill="hold"/>
                                        <p:tgtEl>
                                          <p:spTgt spid="43025"/>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43026"/>
                                        </p:tgtEl>
                                        <p:attrNameLst>
                                          <p:attrName>style.visibility</p:attrName>
                                        </p:attrNameLst>
                                      </p:cBhvr>
                                      <p:to>
                                        <p:strVal val="visible"/>
                                      </p:to>
                                    </p:set>
                                    <p:anim calcmode="lin" valueType="num">
                                      <p:cBhvr>
                                        <p:cTn id="57" dur="500" fill="hold"/>
                                        <p:tgtEl>
                                          <p:spTgt spid="43026"/>
                                        </p:tgtEl>
                                        <p:attrNameLst>
                                          <p:attrName>ppt_w</p:attrName>
                                        </p:attrNameLst>
                                      </p:cBhvr>
                                      <p:tavLst>
                                        <p:tav tm="0">
                                          <p:val>
                                            <p:fltVal val="0,000000"/>
                                          </p:val>
                                        </p:tav>
                                        <p:tav tm="100000">
                                          <p:val>
                                            <p:strVal val="#ppt_w"/>
                                          </p:val>
                                        </p:tav>
                                      </p:tavLst>
                                    </p:anim>
                                    <p:anim calcmode="lin" valueType="num">
                                      <p:cBhvr>
                                        <p:cTn id="58" dur="500" fill="hold"/>
                                        <p:tgtEl>
                                          <p:spTgt spid="43026"/>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43027"/>
                                        </p:tgtEl>
                                        <p:attrNameLst>
                                          <p:attrName>style.visibility</p:attrName>
                                        </p:attrNameLst>
                                      </p:cBhvr>
                                      <p:to>
                                        <p:strVal val="visible"/>
                                      </p:to>
                                    </p:set>
                                    <p:anim calcmode="lin" valueType="num">
                                      <p:cBhvr>
                                        <p:cTn id="61" dur="500" fill="hold"/>
                                        <p:tgtEl>
                                          <p:spTgt spid="43027"/>
                                        </p:tgtEl>
                                        <p:attrNameLst>
                                          <p:attrName>ppt_w</p:attrName>
                                        </p:attrNameLst>
                                      </p:cBhvr>
                                      <p:tavLst>
                                        <p:tav tm="0">
                                          <p:val>
                                            <p:fltVal val="0,000000"/>
                                          </p:val>
                                        </p:tav>
                                        <p:tav tm="100000">
                                          <p:val>
                                            <p:strVal val="#ppt_w"/>
                                          </p:val>
                                        </p:tav>
                                      </p:tavLst>
                                    </p:anim>
                                    <p:anim calcmode="lin" valueType="num">
                                      <p:cBhvr>
                                        <p:cTn id="62" dur="500" fill="hold"/>
                                        <p:tgtEl>
                                          <p:spTgt spid="43027"/>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43017"/>
                                        </p:tgtEl>
                                        <p:attrNameLst>
                                          <p:attrName>style.visibility</p:attrName>
                                        </p:attrNameLst>
                                      </p:cBhvr>
                                      <p:to>
                                        <p:strVal val="visible"/>
                                      </p:to>
                                    </p:set>
                                    <p:anim calcmode="discrete" valueType="clr">
                                      <p:cBhvr override="childStyle">
                                        <p:cTn id="67" dur="80"/>
                                        <p:tgtEl>
                                          <p:spTgt spid="43017"/>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43017"/>
                                        </p:tgtEl>
                                        <p:attrNameLst>
                                          <p:attrName>fillcolor</p:attrName>
                                        </p:attrNameLst>
                                      </p:cBhvr>
                                      <p:tavLst>
                                        <p:tav tm="0">
                                          <p:val>
                                            <p:clrVal>
                                              <a:schemeClr val="accent2"/>
                                            </p:clrVal>
                                          </p:val>
                                        </p:tav>
                                        <p:tav tm="50000">
                                          <p:val>
                                            <p:clrVal>
                                              <a:schemeClr val="hlink"/>
                                            </p:clrVal>
                                          </p:val>
                                        </p:tav>
                                      </p:tavLst>
                                    </p:anim>
                                    <p:set>
                                      <p:cBhvr>
                                        <p:cTn id="69" dur="80"/>
                                        <p:tgtEl>
                                          <p:spTgt spid="43017"/>
                                        </p:tgtEl>
                                        <p:attrNameLst>
                                          <p:attrName>fill.type</p:attrName>
                                        </p:attrNameLst>
                                      </p:cBhvr>
                                      <p:to>
                                        <p:strVal val="solid"/>
                                      </p:to>
                                    </p:set>
                                  </p:childTnLst>
                                </p:cTn>
                              </p:par>
                              <p:par>
                                <p:cTn id="70" presetID="27" presetClass="entr" presetSubtype="0" fill="hold" grpId="0" nodeType="withEffect">
                                  <p:stCondLst>
                                    <p:cond delay="0"/>
                                  </p:stCondLst>
                                  <p:iterate type="lt">
                                    <p:tmPct val="50000"/>
                                  </p:iterate>
                                  <p:childTnLst>
                                    <p:set>
                                      <p:cBhvr>
                                        <p:cTn id="71" dur="1" fill="hold">
                                          <p:stCondLst>
                                            <p:cond delay="0"/>
                                          </p:stCondLst>
                                        </p:cTn>
                                        <p:tgtEl>
                                          <p:spTgt spid="43018"/>
                                        </p:tgtEl>
                                        <p:attrNameLst>
                                          <p:attrName>style.visibility</p:attrName>
                                        </p:attrNameLst>
                                      </p:cBhvr>
                                      <p:to>
                                        <p:strVal val="visible"/>
                                      </p:to>
                                    </p:set>
                                    <p:anim calcmode="discrete" valueType="clr">
                                      <p:cBhvr override="childStyle">
                                        <p:cTn id="72" dur="80"/>
                                        <p:tgtEl>
                                          <p:spTgt spid="43018"/>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43018"/>
                                        </p:tgtEl>
                                        <p:attrNameLst>
                                          <p:attrName>fillcolor</p:attrName>
                                        </p:attrNameLst>
                                      </p:cBhvr>
                                      <p:tavLst>
                                        <p:tav tm="0">
                                          <p:val>
                                            <p:clrVal>
                                              <a:schemeClr val="accent2"/>
                                            </p:clrVal>
                                          </p:val>
                                        </p:tav>
                                        <p:tav tm="50000">
                                          <p:val>
                                            <p:clrVal>
                                              <a:schemeClr val="hlink"/>
                                            </p:clrVal>
                                          </p:val>
                                        </p:tav>
                                      </p:tavLst>
                                    </p:anim>
                                    <p:set>
                                      <p:cBhvr>
                                        <p:cTn id="74" dur="80"/>
                                        <p:tgtEl>
                                          <p:spTgt spid="43018"/>
                                        </p:tgtEl>
                                        <p:attrNameLst>
                                          <p:attrName>fill.type</p:attrName>
                                        </p:attrNameLst>
                                      </p:cBhvr>
                                      <p:to>
                                        <p:strVal val="solid"/>
                                      </p:to>
                                    </p:set>
                                  </p:childTnLst>
                                </p:cTn>
                              </p:par>
                              <p:par>
                                <p:cTn id="75" presetID="27" presetClass="entr" presetSubtype="0" fill="hold" grpId="0" nodeType="withEffect">
                                  <p:stCondLst>
                                    <p:cond delay="0"/>
                                  </p:stCondLst>
                                  <p:iterate type="lt">
                                    <p:tmPct val="50000"/>
                                  </p:iterate>
                                  <p:childTnLst>
                                    <p:set>
                                      <p:cBhvr>
                                        <p:cTn id="76" dur="1" fill="hold">
                                          <p:stCondLst>
                                            <p:cond delay="0"/>
                                          </p:stCondLst>
                                        </p:cTn>
                                        <p:tgtEl>
                                          <p:spTgt spid="43016"/>
                                        </p:tgtEl>
                                        <p:attrNameLst>
                                          <p:attrName>style.visibility</p:attrName>
                                        </p:attrNameLst>
                                      </p:cBhvr>
                                      <p:to>
                                        <p:strVal val="visible"/>
                                      </p:to>
                                    </p:set>
                                    <p:anim calcmode="discrete" valueType="clr">
                                      <p:cBhvr override="childStyle">
                                        <p:cTn id="77" dur="80"/>
                                        <p:tgtEl>
                                          <p:spTgt spid="43016"/>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3016"/>
                                        </p:tgtEl>
                                        <p:attrNameLst>
                                          <p:attrName>fillcolor</p:attrName>
                                        </p:attrNameLst>
                                      </p:cBhvr>
                                      <p:tavLst>
                                        <p:tav tm="0">
                                          <p:val>
                                            <p:clrVal>
                                              <a:schemeClr val="accent2"/>
                                            </p:clrVal>
                                          </p:val>
                                        </p:tav>
                                        <p:tav tm="50000">
                                          <p:val>
                                            <p:clrVal>
                                              <a:schemeClr val="hlink"/>
                                            </p:clrVal>
                                          </p:val>
                                        </p:tav>
                                      </p:tavLst>
                                    </p:anim>
                                    <p:set>
                                      <p:cBhvr>
                                        <p:cTn id="79" dur="80"/>
                                        <p:tgtEl>
                                          <p:spTgt spid="43016"/>
                                        </p:tgtEl>
                                        <p:attrNameLst>
                                          <p:attrName>fill.type</p:attrName>
                                        </p:attrNameLst>
                                      </p:cBhvr>
                                      <p:to>
                                        <p:strVal val="solid"/>
                                      </p:to>
                                    </p:set>
                                  </p:childTnLst>
                                </p:cTn>
                              </p:par>
                              <p:par>
                                <p:cTn id="80" presetID="27" presetClass="entr" presetSubtype="0" fill="hold" grpId="0" nodeType="withEffect">
                                  <p:stCondLst>
                                    <p:cond delay="0"/>
                                  </p:stCondLst>
                                  <p:iterate type="lt">
                                    <p:tmPct val="50000"/>
                                  </p:iterate>
                                  <p:childTnLst>
                                    <p:set>
                                      <p:cBhvr>
                                        <p:cTn id="81" dur="1" fill="hold">
                                          <p:stCondLst>
                                            <p:cond delay="0"/>
                                          </p:stCondLst>
                                        </p:cTn>
                                        <p:tgtEl>
                                          <p:spTgt spid="43021"/>
                                        </p:tgtEl>
                                        <p:attrNameLst>
                                          <p:attrName>style.visibility</p:attrName>
                                        </p:attrNameLst>
                                      </p:cBhvr>
                                      <p:to>
                                        <p:strVal val="visible"/>
                                      </p:to>
                                    </p:set>
                                    <p:anim calcmode="discrete" valueType="clr">
                                      <p:cBhvr override="childStyle">
                                        <p:cTn id="82" dur="80"/>
                                        <p:tgtEl>
                                          <p:spTgt spid="43021"/>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43021"/>
                                        </p:tgtEl>
                                        <p:attrNameLst>
                                          <p:attrName>fillcolor</p:attrName>
                                        </p:attrNameLst>
                                      </p:cBhvr>
                                      <p:tavLst>
                                        <p:tav tm="0">
                                          <p:val>
                                            <p:clrVal>
                                              <a:schemeClr val="accent2"/>
                                            </p:clrVal>
                                          </p:val>
                                        </p:tav>
                                        <p:tav tm="50000">
                                          <p:val>
                                            <p:clrVal>
                                              <a:schemeClr val="hlink"/>
                                            </p:clrVal>
                                          </p:val>
                                        </p:tav>
                                      </p:tavLst>
                                    </p:anim>
                                    <p:set>
                                      <p:cBhvr>
                                        <p:cTn id="84" dur="80"/>
                                        <p:tgtEl>
                                          <p:spTgt spid="43021"/>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283"/>
                                        </p:tgtEl>
                                        <p:attrNameLst>
                                          <p:attrName>style.visibility</p:attrName>
                                        </p:attrNameLst>
                                      </p:cBhvr>
                                      <p:to>
                                        <p:strVal val="visible"/>
                                      </p:to>
                                    </p:set>
                                    <p:animEffect transition="in" filter="fade">
                                      <p:cBhvr>
                                        <p:cTn id="89" dur="500"/>
                                        <p:tgtEl>
                                          <p:spTgt spid="1128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animBg="1"/>
      <p:bldP spid="43015" grpId="0" animBg="1"/>
      <p:bldP spid="43016" grpId="0" animBg="1"/>
      <p:bldP spid="43017" grpId="0" animBg="1"/>
      <p:bldP spid="43018" grpId="0" animBg="1"/>
      <p:bldP spid="43019" grpId="0" animBg="1"/>
      <p:bldP spid="43021" grpId="0" animBg="1"/>
      <p:bldP spid="43022" grpId="0" animBg="1"/>
      <p:bldP spid="43023" grpId="0" animBg="1"/>
      <p:bldP spid="43025" grpId="0" animBg="1"/>
      <p:bldP spid="3" grpId="0" animBg="1"/>
      <p:bldP spid="112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60" name="Picture 4" descr="Cảo Thơm Trước Đèn - Hoàng Lê Nhất Thống Chí Toàn Tập | Tiki"/>
          <p:cNvPicPr>
            <a:picLocks noChangeAspect="1"/>
          </p:cNvPicPr>
          <p:nvPr/>
        </p:nvPicPr>
        <p:blipFill>
          <a:blip r:embed="rId1"/>
          <a:stretch>
            <a:fillRect/>
          </a:stretch>
        </p:blipFill>
        <p:spPr>
          <a:xfrm>
            <a:off x="304800" y="685800"/>
            <a:ext cx="3324225" cy="5172075"/>
          </a:xfrm>
          <a:prstGeom prst="rect">
            <a:avLst/>
          </a:prstGeom>
          <a:noFill/>
          <a:ln w="9525">
            <a:noFill/>
          </a:ln>
        </p:spPr>
      </p:pic>
      <p:sp>
        <p:nvSpPr>
          <p:cNvPr id="6" name="Rectangle 6"/>
          <p:cNvSpPr>
            <a:spLocks noChangeArrowheads="1"/>
          </p:cNvSpPr>
          <p:nvPr/>
        </p:nvSpPr>
        <p:spPr bwMode="auto">
          <a:xfrm>
            <a:off x="3810000" y="1408113"/>
            <a:ext cx="5029200" cy="1643063"/>
          </a:xfrm>
          <a:prstGeom prst="rect">
            <a:avLst/>
          </a:prstGeom>
          <a:solidFill>
            <a:schemeClr val="accent4">
              <a:lumMod val="40000"/>
              <a:lumOff val="60000"/>
            </a:schemeClr>
          </a:solidFill>
          <a:ln>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Ngô gia văn phái</a:t>
            </a:r>
            <a:r>
              <a:rPr lang="en-US" altLang="en-US" sz="2800" b="1" dirty="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a:p>
            <a:pPr marL="0" lvl="0" indent="0" algn="just" defTabSz="914400"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 N</a:t>
            </a:r>
            <a:r>
              <a:rPr lang="vi-VN" altLang="en-US" sz="2800" dirty="0">
                <a:latin typeface="Times New Roman" panose="02020603050405020304" pitchFamily="18" charset="0"/>
                <a:cs typeface="Times New Roman" panose="02020603050405020304" pitchFamily="18" charset="0"/>
              </a:rPr>
              <a:t>hóm tác giả thuộc dòng họ Ngô Thì ở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ng tả Thanh Oai</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tỉnh H</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Tây</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H</a:t>
            </a:r>
            <a:r>
              <a:rPr lang="en-US" altLang="en-US" sz="2800" i="1" dirty="0">
                <a:latin typeface="Times New Roman" panose="02020603050405020304" pitchFamily="18" charset="0"/>
                <a:ea typeface="Times New Roman" panose="02020603050405020304" pitchFamily="18" charset="0"/>
              </a:rPr>
              <a:t>à</a:t>
            </a:r>
            <a:r>
              <a:rPr lang="en-US" altLang="en-US" sz="2800" i="1" dirty="0">
                <a:latin typeface="Times New Roman" panose="02020603050405020304" pitchFamily="18" charset="0"/>
                <a:cs typeface="Times New Roman" panose="02020603050405020304" pitchFamily="18" charset="0"/>
              </a:rPr>
              <a:t> Nội</a:t>
            </a: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ea typeface="Times New Roman" panose="02020603050405020304" pitchFamily="18" charset="0"/>
            </a:endParaRPr>
          </a:p>
        </p:txBody>
      </p:sp>
      <p:sp>
        <p:nvSpPr>
          <p:cNvPr id="4" name="TextBox 3"/>
          <p:cNvSpPr txBox="1"/>
          <p:nvPr/>
        </p:nvSpPr>
        <p:spPr>
          <a:xfrm>
            <a:off x="5410200" y="654050"/>
            <a:ext cx="1860550" cy="584200"/>
          </a:xfrm>
          <a:prstGeom prst="rect">
            <a:avLst/>
          </a:prstGeom>
          <a:noFill/>
          <a:ln w="9525">
            <a:noFill/>
          </a:ln>
        </p:spPr>
        <p:txBody>
          <a:bodyPr wrap="none">
            <a:spAutoFit/>
          </a:bodyPr>
          <a:p>
            <a:r>
              <a:rPr lang="en-US" altLang="en-US" sz="3200" b="1" i="1" dirty="0">
                <a:solidFill>
                  <a:srgbClr val="FF0000"/>
                </a:solidFill>
                <a:latin typeface="Times New Roman" panose="02020603050405020304" pitchFamily="18" charset="0"/>
                <a:cs typeface="Times New Roman" panose="02020603050405020304" pitchFamily="18" charset="0"/>
              </a:rPr>
              <a:t>1. Tác giả</a:t>
            </a:r>
            <a:endParaRPr lang="en-US" altLang="en-US" sz="3200" b="1" i="1" dirty="0">
              <a:solidFill>
                <a:srgbClr val="FF0000"/>
              </a:solidFill>
              <a:latin typeface="Times New Roman" panose="02020603050405020304" pitchFamily="18" charset="0"/>
              <a:ea typeface="Times New Roman" panose="02020603050405020304" pitchFamily="18" charset="0"/>
            </a:endParaRPr>
          </a:p>
        </p:txBody>
      </p:sp>
      <p:sp>
        <p:nvSpPr>
          <p:cNvPr id="8" name="Rectangle 6"/>
          <p:cNvSpPr>
            <a:spLocks noChangeArrowheads="1"/>
          </p:cNvSpPr>
          <p:nvPr/>
        </p:nvSpPr>
        <p:spPr bwMode="auto">
          <a:xfrm>
            <a:off x="3810000" y="3336925"/>
            <a:ext cx="5029200" cy="868363"/>
          </a:xfrm>
          <a:prstGeom prst="rect">
            <a:avLst/>
          </a:prstGeom>
          <a:solidFill>
            <a:schemeClr val="accent6">
              <a:lumMod val="20000"/>
              <a:lumOff val="80000"/>
            </a:schemeClr>
          </a:solidFill>
          <a:ln>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Ngô Thì Chí </a:t>
            </a:r>
            <a:r>
              <a:rPr lang="en-US" altLang="en-US" sz="2800" dirty="0">
                <a:latin typeface="Times New Roman" panose="02020603050405020304" pitchFamily="18" charset="0"/>
                <a:cs typeface="Times New Roman" panose="02020603050405020304" pitchFamily="18" charset="0"/>
              </a:rPr>
              <a:t>(1753-1788) </a:t>
            </a:r>
            <a:r>
              <a:rPr lang="vi-VN" altLang="en-US" sz="2800" dirty="0">
                <a:latin typeface="Times New Roman" panose="02020603050405020304" pitchFamily="18" charset="0"/>
                <a:cs typeface="Times New Roman" panose="02020603050405020304" pitchFamily="18" charset="0"/>
              </a:rPr>
              <a:t>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m quan</a:t>
            </a:r>
            <a:r>
              <a:rPr lang="en-US" altLang="en-US" sz="2800" dirty="0">
                <a:latin typeface="Times New Roman" panose="02020603050405020304" pitchFamily="18" charset="0"/>
                <a:cs typeface="Times New Roman" panose="02020603050405020304" pitchFamily="18" charset="0"/>
              </a:rPr>
              <a:t> dưới triều Lê</a:t>
            </a:r>
            <a:r>
              <a:rPr lang="vi-V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endParaRPr>
          </a:p>
        </p:txBody>
      </p:sp>
      <p:sp>
        <p:nvSpPr>
          <p:cNvPr id="9" name="Rectangle 6"/>
          <p:cNvSpPr>
            <a:spLocks noChangeArrowheads="1"/>
          </p:cNvSpPr>
          <p:nvPr/>
        </p:nvSpPr>
        <p:spPr bwMode="auto">
          <a:xfrm>
            <a:off x="3810000" y="4489450"/>
            <a:ext cx="5105400" cy="868363"/>
          </a:xfrm>
          <a:prstGeom prst="rect">
            <a:avLst/>
          </a:prstGeom>
          <a:solidFill>
            <a:schemeClr val="accent6">
              <a:lumMod val="40000"/>
              <a:lumOff val="60000"/>
            </a:schemeClr>
          </a:solidFill>
          <a:ln>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just" defTabSz="914400"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Ngô Thì Du </a:t>
            </a:r>
            <a:r>
              <a:rPr lang="en-US" altLang="en-US" sz="2800" dirty="0">
                <a:latin typeface="Times New Roman" panose="02020603050405020304" pitchFamily="18" charset="0"/>
                <a:cs typeface="Times New Roman" panose="02020603050405020304" pitchFamily="18" charset="0"/>
              </a:rPr>
              <a:t>(1772 – 1840)</a:t>
            </a:r>
            <a:r>
              <a:rPr lang="vi-VN" altLang="en-US" sz="2800" dirty="0">
                <a:latin typeface="Times New Roman" panose="02020603050405020304" pitchFamily="18" charset="0"/>
                <a:cs typeface="Times New Roman" panose="02020603050405020304" pitchFamily="18" charset="0"/>
              </a:rPr>
              <a:t>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m quan</a:t>
            </a:r>
            <a:r>
              <a:rPr lang="en-US" altLang="en-US" sz="2800" dirty="0">
                <a:latin typeface="Times New Roman" panose="02020603050405020304" pitchFamily="18" charset="0"/>
                <a:cs typeface="Times New Roman" panose="02020603050405020304" pitchFamily="18" charset="0"/>
              </a:rPr>
              <a:t> dưới triều Nguyễn</a:t>
            </a:r>
            <a:r>
              <a:rPr lang="vi-V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arn(inVertical)">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52400" y="76200"/>
            <a:ext cx="8610600" cy="954088"/>
          </a:xfrm>
          <a:prstGeom prst="rect">
            <a:avLst/>
          </a:prstGeom>
          <a:noFill/>
          <a:ln w="9525">
            <a:noFill/>
          </a:ln>
        </p:spPr>
        <p:txBody>
          <a:bodyPr>
            <a:spAutoFit/>
          </a:bodyPr>
          <a:p>
            <a:pPr eaLnBrk="1" hangingPunct="1"/>
            <a:r>
              <a:rPr lang="pl-PL" altLang="en-US" dirty="0">
                <a:latin typeface="Times New Roman" panose="02020603050405020304" pitchFamily="18" charset="0"/>
                <a:cs typeface="Times New Roman" panose="02020603050405020304" pitchFamily="18" charset="0"/>
              </a:rPr>
              <a:t> </a:t>
            </a:r>
            <a:r>
              <a:rPr lang="vi-VN" altLang="en-US" dirty="0">
                <a:solidFill>
                  <a:srgbClr val="0000FF"/>
                </a:solidFill>
                <a:latin typeface="Times New Roman" panose="02020603050405020304" pitchFamily="18" charset="0"/>
                <a:cs typeface="Times New Roman" panose="02020603050405020304" pitchFamily="18" charset="0"/>
              </a:rPr>
              <a:t>*Đến Tam Điệp:</a:t>
            </a:r>
            <a:endParaRPr lang="vi-VN" altLang="en-US" dirty="0">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b="1" dirty="0">
              <a:solidFill>
                <a:srgbClr val="FF0000"/>
              </a:solidFill>
              <a:latin typeface="Times New Roman" panose="02020603050405020304" pitchFamily="18" charset="0"/>
              <a:ea typeface="Times New Roman" panose="02020603050405020304" pitchFamily="18" charset="0"/>
            </a:endParaRPr>
          </a:p>
        </p:txBody>
      </p:sp>
      <p:sp>
        <p:nvSpPr>
          <p:cNvPr id="5" name="Rectangle 4"/>
          <p:cNvSpPr>
            <a:spLocks noChangeArrowheads="1"/>
          </p:cNvSpPr>
          <p:nvPr/>
        </p:nvSpPr>
        <p:spPr bwMode="auto">
          <a:xfrm>
            <a:off x="-15875" y="600075"/>
            <a:ext cx="9144000" cy="1816100"/>
          </a:xfrm>
          <a:prstGeom prst="rect">
            <a:avLst/>
          </a:prstGeom>
          <a:solidFill>
            <a:schemeClr val="accent6">
              <a:lumMod val="20000"/>
              <a:lumOff val="8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Char char="-"/>
            </a:pPr>
            <a:r>
              <a:rPr lang="vi-VN" altLang="en-US" sz="2800" dirty="0">
                <a:latin typeface="Times New Roman" panose="02020603050405020304" pitchFamily="18" charset="0"/>
                <a:cs typeface="Times New Roman" panose="02020603050405020304" pitchFamily="18" charset="0"/>
              </a:rPr>
              <a:t> </a:t>
            </a:r>
            <a:r>
              <a:rPr lang="vi-VN" altLang="en-US" sz="2800" dirty="0">
                <a:solidFill>
                  <a:srgbClr val="00CC00"/>
                </a:solidFill>
                <a:latin typeface="Times New Roman" panose="02020603050405020304" pitchFamily="18" charset="0"/>
                <a:cs typeface="Times New Roman" panose="02020603050405020304" pitchFamily="18" charset="0"/>
              </a:rPr>
              <a:t>Cách xử trí với các tướng lĩnh ở Tam Điệp:</a:t>
            </a:r>
            <a:endParaRPr lang="vi-VN" altLang="en-US" sz="2800" dirty="0">
              <a:solidFill>
                <a:srgbClr val="00CC00"/>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vi-VN" altLang="en-US" sz="2800" dirty="0">
                <a:latin typeface="Times New Roman" panose="02020603050405020304" pitchFamily="18" charset="0"/>
                <a:cs typeface="Times New Roman" panose="02020603050405020304" pitchFamily="18" charset="0"/>
              </a:rPr>
              <a:t>       + Phân tích rõ phải –trái, ông rất hiểu các tướng sĩ, khen chê đúng người, đúng việc, ân uy rạch ròi.</a:t>
            </a:r>
            <a:r>
              <a:rPr lang="pl-PL" alt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=&gt; Sáng suốt, nhạy bén trong việc xét đoán v</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 dùng người</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6" name="Rectangle 4"/>
          <p:cNvSpPr/>
          <p:nvPr/>
        </p:nvSpPr>
        <p:spPr>
          <a:xfrm>
            <a:off x="2362200" y="2589213"/>
            <a:ext cx="4319588" cy="523875"/>
          </a:xfrm>
          <a:prstGeom prst="rect">
            <a:avLst/>
          </a:prstGeom>
          <a:solidFill>
            <a:srgbClr val="FFFF00"/>
          </a:solidFill>
          <a:ln w="9525">
            <a:noFill/>
          </a:ln>
        </p:spPr>
        <p:txBody>
          <a:bodyPr anchor="ctr" anchorCtr="0">
            <a:spAutoFit/>
          </a:bodyPr>
          <a:p>
            <a:pPr algn="ctr" eaLnBrk="1" hangingPunct="1"/>
            <a:r>
              <a:rPr lang="vi-VN" altLang="en-US" dirty="0">
                <a:solidFill>
                  <a:srgbClr val="00CC00"/>
                </a:solidFill>
                <a:latin typeface="Times New Roman" panose="02020603050405020304" pitchFamily="18" charset="0"/>
                <a:cs typeface="Times New Roman" panose="02020603050405020304" pitchFamily="18" charset="0"/>
              </a:rPr>
              <a:t>Phương hướng chiến lược</a:t>
            </a:r>
            <a:endParaRPr lang="vi-VN" altLang="en-US" dirty="0">
              <a:solidFill>
                <a:srgbClr val="00CC00"/>
              </a:solidFill>
              <a:latin typeface="Times New Roman" panose="02020603050405020304" pitchFamily="18" charset="0"/>
              <a:ea typeface="Times New Roman" panose="02020603050405020304" pitchFamily="18" charset="0"/>
            </a:endParaRPr>
          </a:p>
        </p:txBody>
      </p:sp>
      <p:sp>
        <p:nvSpPr>
          <p:cNvPr id="7" name="Rectangle 4"/>
          <p:cNvSpPr>
            <a:spLocks noChangeArrowheads="1"/>
          </p:cNvSpPr>
          <p:nvPr/>
        </p:nvSpPr>
        <p:spPr bwMode="auto">
          <a:xfrm>
            <a:off x="5181600" y="3382963"/>
            <a:ext cx="3810000" cy="954088"/>
          </a:xfrm>
          <a:prstGeom prst="rect">
            <a:avLst/>
          </a:prstGeom>
          <a:solidFill>
            <a:schemeClr val="accent2">
              <a:lumMod val="20000"/>
              <a:lumOff val="8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None/>
            </a:pPr>
            <a:r>
              <a:rPr lang="vi-VN" altLang="en-US" sz="2800" dirty="0">
                <a:latin typeface="Times New Roman" panose="02020603050405020304" pitchFamily="18" charset="0"/>
                <a:cs typeface="Times New Roman" panose="02020603050405020304" pitchFamily="18" charset="0"/>
              </a:rPr>
              <a:t>Tính kế ngoại giao sau chiến tranh</a:t>
            </a:r>
            <a:endParaRPr lang="vi-VN" altLang="en-US" sz="2800" dirty="0">
              <a:latin typeface="Times New Roman" panose="02020603050405020304" pitchFamily="18" charset="0"/>
              <a:ea typeface="Times New Roman" panose="02020603050405020304" pitchFamily="18" charset="0"/>
            </a:endParaRPr>
          </a:p>
        </p:txBody>
      </p:sp>
      <p:sp>
        <p:nvSpPr>
          <p:cNvPr id="8" name="Rectangle 4"/>
          <p:cNvSpPr>
            <a:spLocks noChangeArrowheads="1"/>
          </p:cNvSpPr>
          <p:nvPr/>
        </p:nvSpPr>
        <p:spPr bwMode="auto">
          <a:xfrm>
            <a:off x="304800" y="3352800"/>
            <a:ext cx="3840163" cy="954088"/>
          </a:xfrm>
          <a:prstGeom prst="rect">
            <a:avLst/>
          </a:prstGeom>
          <a:solidFill>
            <a:schemeClr val="accent2">
              <a:lumMod val="20000"/>
              <a:lumOff val="8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None/>
            </a:pPr>
            <a:r>
              <a:rPr lang="vi-VN" altLang="en-US" sz="2800" dirty="0">
                <a:latin typeface="Times New Roman" panose="02020603050405020304" pitchFamily="18" charset="0"/>
                <a:cs typeface="Times New Roman" panose="02020603050405020304" pitchFamily="18" charset="0"/>
              </a:rPr>
              <a:t>Hoạch định kế sách đánh giặc đã tính sẵn</a:t>
            </a:r>
            <a:endParaRPr lang="vi-VN" altLang="en-US" sz="2800" dirty="0">
              <a:latin typeface="Times New Roman" panose="02020603050405020304" pitchFamily="18" charset="0"/>
              <a:ea typeface="Times New Roman" panose="02020603050405020304" pitchFamily="18" charset="0"/>
            </a:endParaRPr>
          </a:p>
        </p:txBody>
      </p:sp>
      <p:cxnSp>
        <p:nvCxnSpPr>
          <p:cNvPr id="3" name="Straight Arrow Connector 2"/>
          <p:cNvCxnSpPr>
            <a:stCxn id="6" idx="2"/>
            <a:endCxn id="8" idx="0"/>
          </p:cNvCxnSpPr>
          <p:nvPr/>
        </p:nvCxnSpPr>
        <p:spPr>
          <a:xfrm flipH="1">
            <a:off x="2225675" y="3113088"/>
            <a:ext cx="2297113" cy="239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2"/>
            <a:endCxn id="7" idx="0"/>
          </p:cNvCxnSpPr>
          <p:nvPr/>
        </p:nvCxnSpPr>
        <p:spPr>
          <a:xfrm>
            <a:off x="4522788" y="3113088"/>
            <a:ext cx="2563813" cy="269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304800" y="4367213"/>
            <a:ext cx="8686800" cy="954088"/>
          </a:xfrm>
          <a:prstGeom prst="rect">
            <a:avLst/>
          </a:prstGeom>
          <a:solidFill>
            <a:schemeClr val="accent4">
              <a:lumMod val="20000"/>
              <a:lumOff val="8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None/>
            </a:pPr>
            <a:r>
              <a:rPr lang="vi-VN" altLang="en-US" sz="2800" dirty="0">
                <a:latin typeface="Times New Roman" panose="02020603050405020304" pitchFamily="18" charset="0"/>
                <a:cs typeface="Times New Roman" panose="02020603050405020304" pitchFamily="18" charset="0"/>
              </a:rPr>
              <a:t>       « </a:t>
            </a:r>
            <a:r>
              <a:rPr lang="vi-VN" altLang="en-US" sz="2800" i="1" dirty="0">
                <a:latin typeface="Times New Roman" panose="02020603050405020304" pitchFamily="18" charset="0"/>
                <a:cs typeface="Times New Roman" panose="02020603050405020304" pitchFamily="18" charset="0"/>
              </a:rPr>
              <a:t>Chờ 10 năm cho ta yên ổn nuôi dưỡng lực lượng...</a:t>
            </a:r>
            <a:endParaRPr lang="vi-VN" altLang="en-US" sz="2800" i="1" dirty="0">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vi-VN" altLang="en-US" sz="2800" i="1" dirty="0">
                <a:latin typeface="Times New Roman" panose="02020603050405020304" pitchFamily="18" charset="0"/>
                <a:cs typeface="Times New Roman" panose="02020603050405020304" pitchFamily="18" charset="0"/>
              </a:rPr>
              <a:t>nước gi</a:t>
            </a:r>
            <a:r>
              <a:rPr lang="vi-VN" altLang="en-US" sz="2800" i="1" dirty="0">
                <a:latin typeface="Times New Roman" panose="02020603050405020304" pitchFamily="18" charset="0"/>
                <a:ea typeface="Times New Roman" panose="02020603050405020304" pitchFamily="18" charset="0"/>
              </a:rPr>
              <a:t>à</a:t>
            </a:r>
            <a:r>
              <a:rPr lang="vi-VN" altLang="en-US" sz="2800" i="1" dirty="0">
                <a:latin typeface="Times New Roman" panose="02020603050405020304" pitchFamily="18" charset="0"/>
                <a:cs typeface="Times New Roman" panose="02020603050405020304" pitchFamily="18" charset="0"/>
              </a:rPr>
              <a:t>u quân mạnh thì sợ gì chúng?» </a:t>
            </a:r>
            <a:endParaRPr lang="vi-VN" altLang="en-US" sz="2800" i="1" dirty="0">
              <a:latin typeface="Times New Roman" panose="02020603050405020304" pitchFamily="18" charset="0"/>
              <a:ea typeface="Times New Roman" panose="02020603050405020304" pitchFamily="18" charset="0"/>
            </a:endParaRPr>
          </a:p>
        </p:txBody>
      </p:sp>
      <p:sp>
        <p:nvSpPr>
          <p:cNvPr id="13" name="Rectangle 4"/>
          <p:cNvSpPr>
            <a:spLocks noChangeArrowheads="1"/>
          </p:cNvSpPr>
          <p:nvPr/>
        </p:nvSpPr>
        <p:spPr bwMode="auto">
          <a:xfrm>
            <a:off x="228600" y="5657850"/>
            <a:ext cx="8839200" cy="1200150"/>
          </a:xfrm>
          <a:prstGeom prst="rect">
            <a:avLst/>
          </a:prstGeom>
          <a:solidFill>
            <a:schemeClr val="accent3">
              <a:lumMod val="20000"/>
              <a:lumOff val="8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None/>
            </a:pPr>
            <a:r>
              <a:rPr lang="en-US" altLang="en-US" sz="2400" b="1" dirty="0">
                <a:latin typeface="Times New Roman" panose="02020603050405020304" pitchFamily="18" charset="0"/>
                <a:cs typeface="Times New Roman" panose="02020603050405020304" pitchFamily="18" charset="0"/>
              </a:rPr>
              <a:t>=&gt;</a:t>
            </a:r>
            <a:r>
              <a:rPr lang="vi-VN" altLang="en-US" sz="2400" b="1" dirty="0">
                <a:latin typeface="Times New Roman" panose="02020603050405020304" pitchFamily="18" charset="0"/>
                <a:cs typeface="Times New Roman" panose="02020603050405020304" pitchFamily="18" charset="0"/>
              </a:rPr>
              <a:t> Chiến lược đánh lâu d</a:t>
            </a:r>
            <a:r>
              <a:rPr lang="vi-VN" altLang="en-US" sz="2400" b="1" dirty="0">
                <a:latin typeface="Times New Roman" panose="02020603050405020304" pitchFamily="18" charset="0"/>
                <a:ea typeface="Times New Roman" panose="02020603050405020304" pitchFamily="18" charset="0"/>
              </a:rPr>
              <a:t>à</a:t>
            </a:r>
            <a:r>
              <a:rPr lang="vi-VN" altLang="en-US" sz="2400" b="1" dirty="0">
                <a:latin typeface="Times New Roman" panose="02020603050405020304" pitchFamily="18" charset="0"/>
                <a:cs typeface="Times New Roman" panose="02020603050405020304" pitchFamily="18" charset="0"/>
              </a:rPr>
              <a:t>i, tránh việc binh đao để phúc cho dân.</a:t>
            </a:r>
            <a:endParaRPr lang="en-US" altLang="en-US" sz="2400" b="1" dirty="0">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=&gt; Ý chí quyết thắng v</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tầm nhìn xa trông rộng của một nh</a:t>
            </a:r>
            <a:r>
              <a:rPr lang="en-US" altLang="en-US" sz="2400" b="1" dirty="0">
                <a:solidFill>
                  <a:srgbClr val="FF0000"/>
                </a:solidFill>
                <a:latin typeface="Times New Roman" panose="02020603050405020304" pitchFamily="18" charset="0"/>
                <a:ea typeface="Times New Roman" panose="02020603050405020304" pitchFamily="18" charset="0"/>
              </a:rPr>
              <a:t>à</a:t>
            </a:r>
            <a:r>
              <a:rPr lang="en-US" altLang="en-US" sz="2400" b="1" dirty="0">
                <a:solidFill>
                  <a:srgbClr val="FF0000"/>
                </a:solidFill>
                <a:latin typeface="Times New Roman" panose="02020603050405020304" pitchFamily="18" charset="0"/>
                <a:cs typeface="Times New Roman" panose="02020603050405020304" pitchFamily="18" charset="0"/>
              </a:rPr>
              <a:t> chính trị có tư tưởng chuộng hòa bình</a:t>
            </a:r>
            <a:r>
              <a:rPr lang="en-US" altLang="en-US" sz="2400" b="1" dirty="0">
                <a:solidFill>
                  <a:srgbClr val="FF0000"/>
                </a:solidFill>
                <a:latin typeface="Times New Roman" panose="02020603050405020304" pitchFamily="18" charset="0"/>
                <a:ea typeface="Times New Roman" panose="02020603050405020304" pitchFamily="18" charset="0"/>
              </a:rPr>
              <a:t>…</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4" name="Down Arrow 13"/>
          <p:cNvSpPr/>
          <p:nvPr/>
        </p:nvSpPr>
        <p:spPr>
          <a:xfrm>
            <a:off x="4343400" y="5295900"/>
            <a:ext cx="609600" cy="347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4" name="Picture 6" descr="Từ trận Như Nguyệt, đến chiến thắng Xương Giang"/>
          <p:cNvPicPr>
            <a:picLocks noChangeAspect="1" noChangeArrowheads="1"/>
          </p:cNvPicPr>
          <p:nvPr/>
        </p:nvPicPr>
        <p:blipFill>
          <a:blip r:embed="rId1"/>
          <a:srcRect/>
          <a:stretch>
            <a:fillRect/>
          </a:stretch>
        </p:blipFill>
        <p:spPr bwMode="auto">
          <a:xfrm>
            <a:off x="3998796" y="1206500"/>
            <a:ext cx="5087853" cy="5370512"/>
          </a:xfrm>
          <a:prstGeom prst="rect">
            <a:avLst/>
          </a:prstGeom>
          <a:ln>
            <a:noFill/>
          </a:ln>
          <a:effectLst>
            <a:softEdge rad="635000"/>
          </a:effectLst>
        </p:spPr>
      </p:pic>
      <p:sp>
        <p:nvSpPr>
          <p:cNvPr id="8" name="Rectangle 4"/>
          <p:cNvSpPr/>
          <p:nvPr/>
        </p:nvSpPr>
        <p:spPr>
          <a:xfrm>
            <a:off x="152400" y="1487488"/>
            <a:ext cx="8686800" cy="2246312"/>
          </a:xfrm>
          <a:prstGeom prst="rect">
            <a:avLst/>
          </a:prstGeom>
          <a:noFill/>
          <a:ln w="9525">
            <a:noFill/>
          </a:ln>
        </p:spPr>
        <p:txBody>
          <a:bodyPr anchor="ctr" anchorCtr="0">
            <a:spAutoFit/>
          </a:bodyPr>
          <a:p>
            <a:pPr eaLnBrk="1" hangingPunct="1"/>
            <a:r>
              <a:rPr lang="vi-VN" altLang="en-US" dirty="0">
                <a:solidFill>
                  <a:srgbClr val="00B050"/>
                </a:solidFill>
                <a:latin typeface="Times New Roman" panose="02020603050405020304" pitchFamily="18" charset="0"/>
                <a:cs typeface="Times New Roman" panose="02020603050405020304" pitchFamily="18" charset="0"/>
              </a:rPr>
              <a:t>- </a:t>
            </a:r>
            <a:r>
              <a:rPr lang="vi-VN" altLang="en-US" dirty="0">
                <a:solidFill>
                  <a:srgbClr val="00CC00"/>
                </a:solidFill>
                <a:latin typeface="Times New Roman" panose="02020603050405020304" pitchFamily="18" charset="0"/>
                <a:cs typeface="Times New Roman" panose="02020603050405020304" pitchFamily="18" charset="0"/>
              </a:rPr>
              <a:t>Mở tiệc khao quân</a:t>
            </a:r>
            <a:r>
              <a:rPr lang="vi-VN" altLang="en-US" dirty="0">
                <a:solidFill>
                  <a:srgbClr val="00B050"/>
                </a:solidFill>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hẹn ng</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y 7 tháng giêng v</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o Thăng Long mở tiệc ăn mừng...</a:t>
            </a:r>
            <a:endParaRPr lang="vi-VN" altLang="en-US" dirty="0">
              <a:latin typeface="Times New Roman" panose="02020603050405020304" pitchFamily="18" charset="0"/>
              <a:cs typeface="Times New Roman" panose="02020603050405020304" pitchFamily="18" charset="0"/>
            </a:endParaRPr>
          </a:p>
          <a:p>
            <a:pPr eaLnBrk="1" hangingPunct="1"/>
            <a:r>
              <a:rPr lang="vi-VN" altLang="en-US" dirty="0">
                <a:solidFill>
                  <a:srgbClr val="0000FF"/>
                </a:solidFill>
                <a:latin typeface="Times New Roman" panose="02020603050405020304" pitchFamily="18" charset="0"/>
                <a:cs typeface="Times New Roman" panose="02020603050405020304" pitchFamily="18" charset="0"/>
              </a:rPr>
              <a:t>* Tối 30 Tết kéo quân ra Thăng Long.</a:t>
            </a:r>
            <a:endParaRPr lang="en-US" altLang="en-US" dirty="0">
              <a:solidFill>
                <a:srgbClr val="0000FF"/>
              </a:solidFill>
              <a:latin typeface="Times New Roman" panose="02020603050405020304" pitchFamily="18" charset="0"/>
              <a:cs typeface="Times New Roman" panose="02020603050405020304" pitchFamily="18" charset="0"/>
            </a:endParaRPr>
          </a:p>
          <a:p>
            <a:pPr eaLnBrk="1" hangingPunct="1"/>
            <a:r>
              <a:rPr lang="en-US" altLang="en-US" b="1" dirty="0">
                <a:solidFill>
                  <a:srgbClr val="C00000"/>
                </a:solidFill>
                <a:latin typeface="Times New Roman" panose="02020603050405020304" pitchFamily="18" charset="0"/>
                <a:cs typeface="Times New Roman" panose="02020603050405020304" pitchFamily="18" charset="0"/>
              </a:rPr>
              <a:t>=&gt; Năng lực tiên đoán chính xác của một nh</a:t>
            </a:r>
            <a:r>
              <a:rPr lang="en-US" altLang="en-US" b="1" dirty="0">
                <a:solidFill>
                  <a:srgbClr val="C00000"/>
                </a:solidFill>
                <a:latin typeface="Times New Roman" panose="02020603050405020304" pitchFamily="18" charset="0"/>
                <a:ea typeface="Times New Roman" panose="02020603050405020304" pitchFamily="18" charset="0"/>
              </a:rPr>
              <a:t>à</a:t>
            </a:r>
            <a:r>
              <a:rPr lang="en-US" altLang="en-US" b="1" dirty="0">
                <a:solidFill>
                  <a:srgbClr val="C00000"/>
                </a:solidFill>
                <a:latin typeface="Times New Roman" panose="02020603050405020304" pitchFamily="18" charset="0"/>
                <a:cs typeface="Times New Roman" panose="02020603050405020304" pitchFamily="18" charset="0"/>
              </a:rPr>
              <a:t> quân sự đại t</a:t>
            </a:r>
            <a:r>
              <a:rPr lang="en-US" altLang="en-US" b="1" dirty="0">
                <a:solidFill>
                  <a:srgbClr val="C00000"/>
                </a:solidFill>
                <a:latin typeface="Times New Roman" panose="02020603050405020304" pitchFamily="18" charset="0"/>
                <a:ea typeface="Times New Roman" panose="02020603050405020304" pitchFamily="18" charset="0"/>
              </a:rPr>
              <a:t>à</a:t>
            </a:r>
            <a:r>
              <a:rPr lang="en-US" altLang="en-US" b="1" dirty="0">
                <a:solidFill>
                  <a:srgbClr val="C00000"/>
                </a:solidFill>
                <a:latin typeface="Times New Roman" panose="02020603050405020304" pitchFamily="18" charset="0"/>
                <a:cs typeface="Times New Roman" panose="02020603050405020304" pitchFamily="18" charset="0"/>
              </a:rPr>
              <a:t>i</a:t>
            </a:r>
            <a:r>
              <a:rPr lang="en-US" altLang="en-US" b="1" dirty="0">
                <a:solidFill>
                  <a:srgbClr val="C00000"/>
                </a:solidFill>
                <a:latin typeface="Times New Roman" panose="02020603050405020304" pitchFamily="18" charset="0"/>
                <a:ea typeface="Times New Roman" panose="02020603050405020304" pitchFamily="18" charset="0"/>
              </a:rPr>
              <a:t>…</a:t>
            </a:r>
            <a:endParaRPr lang="en-US" altLang="en-US" b="1" dirty="0">
              <a:solidFill>
                <a:srgbClr val="C00000"/>
              </a:solidFill>
              <a:latin typeface="Times New Roman" panose="02020603050405020304" pitchFamily="18" charset="0"/>
              <a:ea typeface="Times New Roman" panose="02020603050405020304" pitchFamily="18" charset="0"/>
            </a:endParaRPr>
          </a:p>
        </p:txBody>
      </p:sp>
      <p:sp>
        <p:nvSpPr>
          <p:cNvPr id="25604" name="Rectangle 4"/>
          <p:cNvSpPr/>
          <p:nvPr/>
        </p:nvSpPr>
        <p:spPr>
          <a:xfrm>
            <a:off x="152400" y="1206500"/>
            <a:ext cx="8610600" cy="1384300"/>
          </a:xfrm>
          <a:prstGeom prst="rect">
            <a:avLst/>
          </a:prstGeom>
          <a:noFill/>
          <a:ln w="9525">
            <a:noFill/>
          </a:ln>
        </p:spPr>
        <p:txBody>
          <a:bodyPr>
            <a:spAutoFit/>
          </a:bodyPr>
          <a:p>
            <a:pPr eaLnBrk="1" hangingPunct="1"/>
            <a:r>
              <a:rPr lang="pl-PL" altLang="en-US" dirty="0">
                <a:latin typeface="Times New Roman" panose="02020603050405020304" pitchFamily="18" charset="0"/>
                <a:cs typeface="Times New Roman" panose="02020603050405020304" pitchFamily="18" charset="0"/>
              </a:rPr>
              <a:t> </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endParaRPr lang="vi-VN" altLang="en-US" b="1" dirty="0">
              <a:solidFill>
                <a:srgbClr val="FF0000"/>
              </a:solidFill>
              <a:latin typeface="Times New Roman" panose="02020603050405020304" pitchFamily="18" charset="0"/>
              <a:ea typeface="Times New Roman" panose="02020603050405020304" pitchFamily="18" charset="0"/>
            </a:endParaRPr>
          </a:p>
        </p:txBody>
      </p:sp>
      <p:sp>
        <p:nvSpPr>
          <p:cNvPr id="25605" name="Rectangle 1"/>
          <p:cNvSpPr/>
          <p:nvPr/>
        </p:nvSpPr>
        <p:spPr>
          <a:xfrm>
            <a:off x="228600" y="152400"/>
            <a:ext cx="4124325" cy="1384300"/>
          </a:xfrm>
          <a:prstGeom prst="rect">
            <a:avLst/>
          </a:prstGeom>
          <a:noFill/>
          <a:ln w="9525">
            <a:noFill/>
          </a:ln>
        </p:spPr>
        <p:txBody>
          <a:bodyPr wrap="none">
            <a:spAutoFit/>
          </a:bodyPr>
          <a:p>
            <a:pPr eaLnBrk="1" hangingPunct="1"/>
            <a:r>
              <a:rPr lang="vi-VN" altLang="en-US" dirty="0">
                <a:solidFill>
                  <a:srgbClr val="0000FF"/>
                </a:solidFill>
                <a:latin typeface="Times New Roman" panose="02020603050405020304" pitchFamily="18" charset="0"/>
                <a:cs typeface="Times New Roman" panose="02020603050405020304" pitchFamily="18" charset="0"/>
              </a:rPr>
              <a:t>*Đến Tam Điệp:</a:t>
            </a:r>
            <a:endParaRPr lang="vi-VN" altLang="en-US" dirty="0">
              <a:solidFill>
                <a:srgbClr val="0000FF"/>
              </a:solidFill>
              <a:latin typeface="Times New Roman" panose="02020603050405020304" pitchFamily="18" charset="0"/>
              <a:cs typeface="Times New Roman" panose="02020603050405020304" pitchFamily="18" charset="0"/>
            </a:endParaRPr>
          </a:p>
          <a:p>
            <a:pPr eaLnBrk="1" hangingPunct="1"/>
            <a:r>
              <a:rPr lang="vi-VN" altLang="en-US" dirty="0">
                <a:solidFill>
                  <a:srgbClr val="00CC00"/>
                </a:solidFill>
                <a:latin typeface="Times New Roman" panose="02020603050405020304" pitchFamily="18" charset="0"/>
                <a:cs typeface="Times New Roman" panose="02020603050405020304" pitchFamily="18" charset="0"/>
              </a:rPr>
              <a:t>- Xử trí các tướng lĩnh</a:t>
            </a:r>
            <a:endParaRPr lang="vi-VN" altLang="en-US" dirty="0">
              <a:solidFill>
                <a:srgbClr val="00CC00"/>
              </a:solidFill>
              <a:latin typeface="Times New Roman" panose="02020603050405020304" pitchFamily="18" charset="0"/>
              <a:cs typeface="Times New Roman" panose="02020603050405020304" pitchFamily="18" charset="0"/>
            </a:endParaRPr>
          </a:p>
          <a:p>
            <a:pPr eaLnBrk="1" hangingPunct="1"/>
            <a:r>
              <a:rPr lang="vi-VN" altLang="en-US" dirty="0">
                <a:solidFill>
                  <a:srgbClr val="00CC00"/>
                </a:solidFill>
                <a:latin typeface="Times New Roman" panose="02020603050405020304" pitchFamily="18" charset="0"/>
                <a:cs typeface="Times New Roman" panose="02020603050405020304" pitchFamily="18" charset="0"/>
              </a:rPr>
              <a:t>- Phương hướng chiến lược</a:t>
            </a:r>
            <a:endParaRPr lang="vi-VN" altLang="en-US" dirty="0">
              <a:solidFill>
                <a:srgbClr val="00CC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charRg st="0" end="78"/>
                                            </p:txEl>
                                          </p:spTgt>
                                        </p:tgtEl>
                                        <p:attrNameLst>
                                          <p:attrName>style.visibility</p:attrName>
                                        </p:attrNameLst>
                                      </p:cBhvr>
                                      <p:to>
                                        <p:strVal val="visible"/>
                                      </p:to>
                                    </p:set>
                                    <p:animEffect transition="in" filter="wipe(down)">
                                      <p:cBhvr>
                                        <p:cTn id="7" dur="500"/>
                                        <p:tgtEl>
                                          <p:spTgt spid="8">
                                            <p:txEl>
                                              <p:charRg st="0" end="7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charRg st="78" end="115"/>
                                            </p:txEl>
                                          </p:spTgt>
                                        </p:tgtEl>
                                        <p:attrNameLst>
                                          <p:attrName>style.visibility</p:attrName>
                                        </p:attrNameLst>
                                      </p:cBhvr>
                                      <p:to>
                                        <p:strVal val="visible"/>
                                      </p:to>
                                    </p:set>
                                    <p:animEffect transition="in" filter="wipe(down)">
                                      <p:cBhvr>
                                        <p:cTn id="12" dur="500"/>
                                        <p:tgtEl>
                                          <p:spTgt spid="8">
                                            <p:txEl>
                                              <p:charRg st="78" end="1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charRg st="115" end="176"/>
                                            </p:txEl>
                                          </p:spTgt>
                                        </p:tgtEl>
                                        <p:attrNameLst>
                                          <p:attrName>style.visibility</p:attrName>
                                        </p:attrNameLst>
                                      </p:cBhvr>
                                      <p:to>
                                        <p:strVal val="visible"/>
                                      </p:to>
                                    </p:set>
                                    <p:animEffect transition="in" filter="barn(inVertical)">
                                      <p:cBhvr>
                                        <p:cTn id="17" dur="500"/>
                                        <p:tgtEl>
                                          <p:spTgt spid="8">
                                            <p:txEl>
                                              <p:charRg st="115" end="1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8" name="Picture 4" descr="Học giỏi ngữ văn 9 qua tác phẩm Hoàng Lê nhất thống chí - Novateen"/>
          <p:cNvPicPr>
            <a:picLocks noChangeAspect="1" noChangeArrowheads="1"/>
          </p:cNvPicPr>
          <p:nvPr/>
        </p:nvPicPr>
        <p:blipFill>
          <a:blip r:embed="rId1"/>
          <a:srcRect/>
          <a:stretch>
            <a:fillRect/>
          </a:stretch>
        </p:blipFill>
        <p:spPr bwMode="auto">
          <a:xfrm>
            <a:off x="365760" y="3561134"/>
            <a:ext cx="5312756" cy="2985487"/>
          </a:xfrm>
          <a:prstGeom prst="rect">
            <a:avLst/>
          </a:prstGeom>
          <a:ln>
            <a:noFill/>
          </a:ln>
          <a:effectLst>
            <a:softEdge rad="635000"/>
          </a:effectLst>
        </p:spPr>
      </p:pic>
      <p:sp>
        <p:nvSpPr>
          <p:cNvPr id="7172" name="Rectangle 4"/>
          <p:cNvSpPr>
            <a:spLocks noChangeArrowheads="1"/>
          </p:cNvSpPr>
          <p:nvPr/>
        </p:nvSpPr>
        <p:spPr bwMode="auto">
          <a:xfrm>
            <a:off x="5715000" y="4104144"/>
            <a:ext cx="3200400" cy="2677656"/>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Thực tế chiều mùng 5 tháng giêng năm Kỉ Dậu, đoàn quân đã tiến vào chiếm được kinh thành Thăng Long </a:t>
            </a:r>
            <a:endParaRPr kumimoji="0" lang="vi-V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3" name="Rectangle 4"/>
          <p:cNvSpPr>
            <a:spLocks noChangeArrowheads="1"/>
          </p:cNvSpPr>
          <p:nvPr/>
        </p:nvSpPr>
        <p:spPr bwMode="auto">
          <a:xfrm>
            <a:off x="2819400" y="1383149"/>
            <a:ext cx="2546604" cy="2246769"/>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Một tuần sau đã ra đến Tam Điệp cách Huế 500 km mà tất cả chỉ đi bộ.</a:t>
            </a:r>
            <a:endPar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Rectangle 4"/>
          <p:cNvSpPr>
            <a:spLocks noChangeArrowheads="1"/>
          </p:cNvSpPr>
          <p:nvPr/>
        </p:nvSpPr>
        <p:spPr bwMode="auto">
          <a:xfrm>
            <a:off x="-30162" y="0"/>
            <a:ext cx="9174163" cy="954088"/>
          </a:xfrm>
          <a:prstGeom prst="rect">
            <a:avLst/>
          </a:prstGeom>
          <a:solidFill>
            <a:schemeClr val="accent2">
              <a:lumMod val="40000"/>
              <a:lumOff val="60000"/>
            </a:schemeClr>
          </a:solidFill>
          <a:ln>
            <a:noFill/>
          </a:ln>
        </p:spPr>
        <p:txBody>
          <a:bodyPr anchor="ct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100000"/>
              </a:lnSpc>
              <a:spcBef>
                <a:spcPct val="0"/>
              </a:spcBef>
              <a:buFontTx/>
              <a:buNone/>
            </a:pPr>
            <a:r>
              <a:rPr lang="en-US" altLang="en-US" sz="2800" b="1" i="1" dirty="0">
                <a:latin typeface="Times New Roman" panose="02020603050405020304" pitchFamily="18" charset="0"/>
                <a:cs typeface="Times New Roman" panose="02020603050405020304" pitchFamily="18" charset="0"/>
              </a:rPr>
              <a:t>2. Quang Trung đại phá quân Thanh:</a:t>
            </a:r>
            <a:endParaRPr lang="en-US" altLang="en-US" sz="2800" b="1" i="1" dirty="0">
              <a:latin typeface="Times New Roman" panose="02020603050405020304" pitchFamily="18" charset="0"/>
              <a:cs typeface="Times New Roman" panose="02020603050405020304" pitchFamily="18" charset="0"/>
            </a:endParaRPr>
          </a:p>
          <a:p>
            <a:pPr marL="0" lvl="0" indent="0" algn="ctr" defTabSz="914400" eaLnBrk="1" hangingPunct="1">
              <a:lnSpc>
                <a:spcPct val="100000"/>
              </a:lnSpc>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 Trong việc dùng binh:</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a:spLocks noChangeArrowheads="1"/>
          </p:cNvSpPr>
          <p:nvPr/>
        </p:nvSpPr>
        <p:spPr bwMode="auto">
          <a:xfrm>
            <a:off x="152400" y="1383149"/>
            <a:ext cx="2057400" cy="2246769"/>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25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tháng</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chạp</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xuất</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quân</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Phú</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Xuân</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Huế</a:t>
            </a:r>
            <a:r>
              <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 name="Right Arrow 1"/>
          <p:cNvSpPr/>
          <p:nvPr/>
        </p:nvSpPr>
        <p:spPr>
          <a:xfrm>
            <a:off x="5468112" y="2131628"/>
            <a:ext cx="489204" cy="536448"/>
          </a:xfrm>
          <a:prstGeom prst="righ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7" name="Right Arrow 6"/>
          <p:cNvSpPr/>
          <p:nvPr/>
        </p:nvSpPr>
        <p:spPr>
          <a:xfrm>
            <a:off x="2286000" y="2131629"/>
            <a:ext cx="489204" cy="536448"/>
          </a:xfrm>
          <a:prstGeom prst="right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8" name="Rectangle 4"/>
          <p:cNvSpPr>
            <a:spLocks noChangeArrowheads="1"/>
          </p:cNvSpPr>
          <p:nvPr/>
        </p:nvSpPr>
        <p:spPr bwMode="auto">
          <a:xfrm>
            <a:off x="6059424" y="1276467"/>
            <a:ext cx="2747772" cy="2246769"/>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30 tháng chạp tổ chức khao quân, hẹn 7 tháng giêng sẽ vào ăn Tết ở Thăng Long</a:t>
            </a:r>
            <a:endPar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9" name="Rectangle 4"/>
          <p:cNvSpPr>
            <a:spLocks noChangeArrowheads="1"/>
          </p:cNvSpPr>
          <p:nvPr/>
        </p:nvSpPr>
        <p:spPr bwMode="auto">
          <a:xfrm>
            <a:off x="381000" y="6150912"/>
            <a:ext cx="8534400"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=&gt;</a:t>
            </a:r>
            <a:r>
              <a:rPr kumimoji="0" lang="vi-VN"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Vị tướng mưu lược, kì tài.</a:t>
            </a:r>
            <a:endPar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Down Arrow 5"/>
          <p:cNvSpPr/>
          <p:nvPr/>
        </p:nvSpPr>
        <p:spPr>
          <a:xfrm>
            <a:off x="6993255" y="3561134"/>
            <a:ext cx="643890" cy="427580"/>
          </a:xfrm>
          <a:prstGeom prst="downArrow">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animEffect transition="in" filter="wheel(1)">
                                      <p:cBhvr>
                                        <p:cTn id="42" dur="2000"/>
                                        <p:tgtEl>
                                          <p:spTgt spid="717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1748"/>
                                        </p:tgtEl>
                                        <p:attrNameLst>
                                          <p:attrName>style.visibility</p:attrName>
                                        </p:attrNameLst>
                                      </p:cBhvr>
                                      <p:to>
                                        <p:strVal val="visible"/>
                                      </p:to>
                                    </p:set>
                                    <p:animEffect transition="in" filter="fade">
                                      <p:cBhvr>
                                        <p:cTn id="47" dur="1000"/>
                                        <p:tgtEl>
                                          <p:spTgt spid="31748"/>
                                        </p:tgtEl>
                                      </p:cBhvr>
                                    </p:animEffect>
                                    <p:anim calcmode="lin" valueType="num">
                                      <p:cBhvr>
                                        <p:cTn id="48" dur="1000" fill="hold"/>
                                        <p:tgtEl>
                                          <p:spTgt spid="31748"/>
                                        </p:tgtEl>
                                        <p:attrNameLst>
                                          <p:attrName>ppt_x</p:attrName>
                                        </p:attrNameLst>
                                      </p:cBhvr>
                                      <p:tavLst>
                                        <p:tav tm="0">
                                          <p:val>
                                            <p:strVal val="#ppt_x"/>
                                          </p:val>
                                        </p:tav>
                                        <p:tav tm="100000">
                                          <p:val>
                                            <p:strVal val="#ppt_x"/>
                                          </p:val>
                                        </p:tav>
                                      </p:tavLst>
                                    </p:anim>
                                    <p:anim calcmode="lin" valueType="num">
                                      <p:cBhvr>
                                        <p:cTn id="49" dur="1000" fill="hold"/>
                                        <p:tgtEl>
                                          <p:spTgt spid="317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6" name="Picture 8" descr="Những khúc ca khải hoàn (Tập III - Kỳ 61)"/>
          <p:cNvPicPr>
            <a:picLocks noChangeAspect="1" noChangeArrowheads="1"/>
          </p:cNvPicPr>
          <p:nvPr/>
        </p:nvPicPr>
        <p:blipFill>
          <a:blip r:embed="rId1"/>
          <a:srcRect/>
          <a:stretch>
            <a:fillRect/>
          </a:stretch>
        </p:blipFill>
        <p:spPr bwMode="auto">
          <a:xfrm>
            <a:off x="4381499" y="303269"/>
            <a:ext cx="4762501" cy="3945415"/>
          </a:xfrm>
          <a:prstGeom prst="rect">
            <a:avLst/>
          </a:prstGeom>
          <a:ln>
            <a:noFill/>
          </a:ln>
          <a:effectLst>
            <a:softEdge rad="317500"/>
          </a:effectLst>
        </p:spPr>
      </p:pic>
      <p:sp>
        <p:nvSpPr>
          <p:cNvPr id="2" name="Wave 1"/>
          <p:cNvSpPr/>
          <p:nvPr/>
        </p:nvSpPr>
        <p:spPr>
          <a:xfrm>
            <a:off x="220663" y="4084638"/>
            <a:ext cx="8610600" cy="2895600"/>
          </a:xfrm>
          <a:prstGeom prst="wave">
            <a:avLst>
              <a:gd name="adj1" fmla="val 12500"/>
              <a:gd name="adj2" fmla="val -177"/>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4" name="Rectangle 4"/>
          <p:cNvSpPr/>
          <p:nvPr/>
        </p:nvSpPr>
        <p:spPr>
          <a:xfrm>
            <a:off x="304800" y="36513"/>
            <a:ext cx="5105400" cy="3108325"/>
          </a:xfrm>
          <a:prstGeom prst="rect">
            <a:avLst/>
          </a:prstGeom>
          <a:noFill/>
          <a:ln w="9525">
            <a:noFill/>
          </a:ln>
        </p:spPr>
        <p:txBody>
          <a:bodyPr anchor="ctr" anchorCtr="0">
            <a:spAutoFit/>
          </a:bodyPr>
          <a:p>
            <a:pPr eaLnBrk="1" hangingPunct="1"/>
            <a:r>
              <a:rPr lang="vi-VN" altLang="en-US" b="1" dirty="0">
                <a:solidFill>
                  <a:srgbClr val="0000FF"/>
                </a:solidFill>
                <a:latin typeface="Times New Roman" panose="02020603050405020304" pitchFamily="18" charset="0"/>
                <a:cs typeface="Times New Roman" panose="02020603050405020304" pitchFamily="18" charset="0"/>
              </a:rPr>
              <a:t>     * Cách đánh giặc:</a:t>
            </a:r>
            <a:endParaRPr lang="vi-VN" altLang="en-US" b="1" dirty="0">
              <a:solidFill>
                <a:srgbClr val="0000FF"/>
              </a:solidFill>
              <a:latin typeface="Times New Roman" panose="02020603050405020304" pitchFamily="18" charset="0"/>
              <a:cs typeface="Times New Roman" panose="02020603050405020304" pitchFamily="18" charset="0"/>
            </a:endParaRPr>
          </a:p>
          <a:p>
            <a:pPr eaLnBrk="1" hangingPunct="1"/>
            <a:r>
              <a:rPr lang="vi-VN" altLang="en-US" b="1" dirty="0">
                <a:solidFill>
                  <a:srgbClr val="FF0000"/>
                </a:solidFill>
                <a:latin typeface="Times New Roman" panose="02020603050405020304" pitchFamily="18" charset="0"/>
                <a:cs typeface="Times New Roman" panose="02020603050405020304" pitchFamily="18" charset="0"/>
              </a:rPr>
              <a:t>+Phú Xuyên:</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 - Bắt sống to</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 bộ bọn nghĩa binh cùng quân Thanh đi do thám m</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vẫn giữ được bí mật.</a:t>
            </a:r>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ea typeface="Times New Roman" panose="02020603050405020304" pitchFamily="18" charset="0"/>
            </a:endParaRPr>
          </a:p>
        </p:txBody>
      </p:sp>
      <p:sp>
        <p:nvSpPr>
          <p:cNvPr id="6" name="Rectangle 5"/>
          <p:cNvSpPr/>
          <p:nvPr/>
        </p:nvSpPr>
        <p:spPr>
          <a:xfrm>
            <a:off x="250825" y="2236788"/>
            <a:ext cx="5227638" cy="1878012"/>
          </a:xfrm>
          <a:prstGeom prst="rect">
            <a:avLst/>
          </a:prstGeom>
          <a:noFill/>
          <a:ln w="9525">
            <a:noFill/>
          </a:ln>
        </p:spPr>
        <p:txBody>
          <a:bodyPr>
            <a:spAutoFit/>
          </a:bodyPr>
          <a:p>
            <a:pPr eaLnBrk="1" hangingPunct="1"/>
            <a:r>
              <a:rPr lang="vi-VN" altLang="en-US" b="1" dirty="0">
                <a:solidFill>
                  <a:srgbClr val="FF0000"/>
                </a:solidFill>
                <a:latin typeface="Times New Roman" panose="02020603050405020304" pitchFamily="18" charset="0"/>
                <a:cs typeface="Times New Roman" panose="02020603050405020304" pitchFamily="18" charset="0"/>
              </a:rPr>
              <a:t>+ H</a:t>
            </a:r>
            <a:r>
              <a:rPr lang="vi-VN" altLang="en-US" b="1" dirty="0">
                <a:solidFill>
                  <a:srgbClr val="FF0000"/>
                </a:solidFill>
                <a:latin typeface="Times New Roman" panose="02020603050405020304" pitchFamily="18" charset="0"/>
                <a:ea typeface="Times New Roman" panose="02020603050405020304" pitchFamily="18" charset="0"/>
              </a:rPr>
              <a:t>à</a:t>
            </a:r>
            <a:r>
              <a:rPr lang="vi-VN" altLang="en-US" b="1" dirty="0">
                <a:solidFill>
                  <a:srgbClr val="FF0000"/>
                </a:solidFill>
                <a:latin typeface="Times New Roman" panose="02020603050405020304" pitchFamily="18" charset="0"/>
                <a:cs typeface="Times New Roman" panose="02020603050405020304" pitchFamily="18" charset="0"/>
              </a:rPr>
              <a:t> Hồi:</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 - Đánh nghi binh: bí mật bao vây kín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 bắc loa truyền gọi </a:t>
            </a:r>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  -&gt; địch sợ hãi xin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ng</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82563" y="4718050"/>
            <a:ext cx="8686800" cy="1477963"/>
          </a:xfrm>
          <a:prstGeom prst="rect">
            <a:avLst/>
          </a:prstGeom>
          <a:noFill/>
          <a:ln w="9525">
            <a:noFill/>
          </a:ln>
        </p:spPr>
        <p:txBody>
          <a:bodyPr>
            <a:spAutoFit/>
          </a:bodyPr>
          <a:p>
            <a:pPr eaLnBrk="1" hangingPunct="1"/>
            <a:r>
              <a:rPr lang="vi-VN" alt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vi-VN" altLang="en-US" sz="30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Đánh bí mật, bất ngờ với kế sách «Tướng ở trên trời xuống, quân chui dưới đất lên», đảm bảo thắng lợi m</a:t>
            </a:r>
            <a:r>
              <a:rPr lang="vi-VN" altLang="en-US" sz="3000" b="1"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3000"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không hao binh tổn tướng.</a:t>
            </a:r>
            <a:endParaRPr lang="vi-VN" altLang="en-US" sz="3000" b="1"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4"/>
          <p:cNvSpPr/>
          <p:nvPr/>
        </p:nvSpPr>
        <p:spPr>
          <a:xfrm>
            <a:off x="152400" y="-46037"/>
            <a:ext cx="8915400" cy="2678112"/>
          </a:xfrm>
          <a:prstGeom prst="rect">
            <a:avLst/>
          </a:prstGeom>
          <a:noFill/>
          <a:ln w="9525">
            <a:noFill/>
          </a:ln>
        </p:spPr>
        <p:txBody>
          <a:bodyPr anchor="ctr" anchorCtr="0">
            <a:spAutoFit/>
          </a:bodyPr>
          <a:p>
            <a:pPr eaLnBrk="1" hangingPunct="1"/>
            <a:r>
              <a:rPr lang="vi-VN" altLang="en-US" b="1" dirty="0">
                <a:solidFill>
                  <a:srgbClr val="0000FF"/>
                </a:solidFill>
                <a:latin typeface="Times New Roman" panose="02020603050405020304" pitchFamily="18" charset="0"/>
                <a:cs typeface="Times New Roman" panose="02020603050405020304" pitchFamily="18" charset="0"/>
              </a:rPr>
              <a:t>     * Cách đánh giặc:</a:t>
            </a:r>
            <a:endParaRPr lang="vi-VN" altLang="en-US" b="1" dirty="0">
              <a:solidFill>
                <a:srgbClr val="0000FF"/>
              </a:solidFill>
              <a:latin typeface="Times New Roman" panose="02020603050405020304" pitchFamily="18" charset="0"/>
              <a:cs typeface="Times New Roman" panose="02020603050405020304" pitchFamily="18" charset="0"/>
            </a:endParaRPr>
          </a:p>
          <a:p>
            <a:pPr eaLnBrk="1" hangingPunct="1"/>
            <a:r>
              <a:rPr lang="vi-VN" altLang="en-US" b="1" dirty="0">
                <a:solidFill>
                  <a:srgbClr val="FF0000"/>
                </a:solidFill>
                <a:latin typeface="Times New Roman" panose="02020603050405020304" pitchFamily="18" charset="0"/>
                <a:cs typeface="Times New Roman" panose="02020603050405020304" pitchFamily="18" charset="0"/>
              </a:rPr>
              <a:t>+Phú Xuyên:</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r>
              <a:rPr lang="vi-VN" altLang="en-US" b="1" dirty="0">
                <a:solidFill>
                  <a:srgbClr val="FF0000"/>
                </a:solidFill>
                <a:latin typeface="Times New Roman" panose="02020603050405020304" pitchFamily="18" charset="0"/>
                <a:cs typeface="Times New Roman" panose="02020603050405020304" pitchFamily="18" charset="0"/>
              </a:rPr>
              <a:t>+ H</a:t>
            </a:r>
            <a:r>
              <a:rPr lang="vi-VN" altLang="en-US" b="1" dirty="0">
                <a:solidFill>
                  <a:srgbClr val="FF0000"/>
                </a:solidFill>
                <a:latin typeface="Times New Roman" panose="02020603050405020304" pitchFamily="18" charset="0"/>
                <a:ea typeface="Times New Roman" panose="02020603050405020304" pitchFamily="18" charset="0"/>
              </a:rPr>
              <a:t>à</a:t>
            </a:r>
            <a:r>
              <a:rPr lang="vi-VN" altLang="en-US" b="1" dirty="0">
                <a:solidFill>
                  <a:srgbClr val="FF0000"/>
                </a:solidFill>
                <a:latin typeface="Times New Roman" panose="02020603050405020304" pitchFamily="18" charset="0"/>
                <a:cs typeface="Times New Roman" panose="02020603050405020304" pitchFamily="18" charset="0"/>
              </a:rPr>
              <a:t> Hồi:</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r>
              <a:rPr lang="vi-VN" altLang="en-US" b="1" dirty="0">
                <a:solidFill>
                  <a:srgbClr val="FF0000"/>
                </a:solidFill>
                <a:latin typeface="Times New Roman" panose="02020603050405020304" pitchFamily="18" charset="0"/>
                <a:cs typeface="Times New Roman" panose="02020603050405020304" pitchFamily="18" charset="0"/>
              </a:rPr>
              <a:t>+ Ngọc Hồi:</a:t>
            </a:r>
            <a:endParaRPr lang="vi-VN" altLang="en-US" b="1" dirty="0">
              <a:solidFill>
                <a:srgbClr val="FF0000"/>
              </a:solidFill>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ea typeface="Times New Roman" panose="02020603050405020304" pitchFamily="18" charset="0"/>
            </a:endParaRPr>
          </a:p>
        </p:txBody>
      </p:sp>
      <p:sp>
        <p:nvSpPr>
          <p:cNvPr id="7" name="Rectangle 6"/>
          <p:cNvSpPr/>
          <p:nvPr/>
        </p:nvSpPr>
        <p:spPr>
          <a:xfrm>
            <a:off x="228600" y="6100763"/>
            <a:ext cx="8458200" cy="523875"/>
          </a:xfrm>
          <a:prstGeom prst="rect">
            <a:avLst/>
          </a:prstGeom>
          <a:noFill/>
          <a:ln w="9525">
            <a:noFill/>
          </a:ln>
        </p:spPr>
        <p:txBody>
          <a:bodyPr>
            <a:spAutoFit/>
          </a:bodyPr>
          <a:p>
            <a:pPr eaLnBrk="1" hangingPunct="1"/>
            <a:r>
              <a:rPr lang="vi-VN" alt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Quang Trung l</a:t>
            </a:r>
            <a:r>
              <a:rPr lang="vi-VN" altLang="en-US" b="1"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bậc kỳ t</a:t>
            </a:r>
            <a:r>
              <a:rPr lang="vi-VN" altLang="en-US" b="1"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 trong việc dùng binh</a:t>
            </a:r>
            <a:endParaRPr lang="vi-VN" altLang="en-US" b="1"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endParaRPr>
          </a:p>
        </p:txBody>
      </p:sp>
      <p:pic>
        <p:nvPicPr>
          <p:cNvPr id="6" name="Picture 6" descr="Chiến thuật hạ thành Ngọc Hồi của quân Tây Sơn | Nghiên Cứu Lịch Sử"/>
          <p:cNvPicPr>
            <a:picLocks noChangeAspect="1" noChangeArrowheads="1"/>
          </p:cNvPicPr>
          <p:nvPr/>
        </p:nvPicPr>
        <p:blipFill>
          <a:blip r:embed="rId1"/>
          <a:srcRect/>
          <a:stretch>
            <a:fillRect/>
          </a:stretch>
        </p:blipFill>
        <p:spPr bwMode="auto">
          <a:xfrm>
            <a:off x="4648200" y="-15240"/>
            <a:ext cx="4846320" cy="5264915"/>
          </a:xfrm>
          <a:prstGeom prst="rect">
            <a:avLst/>
          </a:prstGeom>
          <a:ln>
            <a:noFill/>
          </a:ln>
          <a:effectLst>
            <a:softEdge rad="635000"/>
          </a:effectLst>
        </p:spPr>
      </p:pic>
      <p:sp>
        <p:nvSpPr>
          <p:cNvPr id="5" name="Rectangle 4"/>
          <p:cNvSpPr/>
          <p:nvPr/>
        </p:nvSpPr>
        <p:spPr>
          <a:xfrm>
            <a:off x="228600" y="1752600"/>
            <a:ext cx="6400800" cy="5694363"/>
          </a:xfrm>
          <a:prstGeom prst="rect">
            <a:avLst/>
          </a:prstGeom>
          <a:noFill/>
          <a:ln w="9525">
            <a:noFill/>
          </a:ln>
        </p:spPr>
        <p:txBody>
          <a:bodyPr anchor="ctr" anchorCtr="0">
            <a:spAutoFit/>
          </a:bodyPr>
          <a:p>
            <a:pPr eaLnBrk="1" hangingPunct="1"/>
            <a:r>
              <a:rPr lang="vi-VN" altLang="en-US" b="1" dirty="0">
                <a:solidFill>
                  <a:srgbClr val="0000FF"/>
                </a:solidFill>
                <a:latin typeface="Times New Roman" panose="02020603050405020304" pitchFamily="18" charset="0"/>
                <a:cs typeface="Times New Roman" panose="02020603050405020304" pitchFamily="18" charset="0"/>
              </a:rPr>
              <a:t>     + Mũi chính: </a:t>
            </a:r>
            <a:endParaRPr lang="vi-VN" altLang="en-US" b="1" dirty="0">
              <a:solidFill>
                <a:srgbClr val="0000FF"/>
              </a:solidFill>
              <a:latin typeface="Times New Roman" panose="02020603050405020304" pitchFamily="18" charset="0"/>
              <a:cs typeface="Times New Roman" panose="02020603050405020304" pitchFamily="18" charset="0"/>
            </a:endParaRPr>
          </a:p>
          <a:p>
            <a:pPr eaLnBrk="1" hangingPunct="1"/>
            <a:r>
              <a:rPr lang="vi-VN" altLang="en-US" b="1" dirty="0">
                <a:solidFill>
                  <a:srgbClr val="0000FF"/>
                </a:solidFill>
                <a:latin typeface="Times New Roman" panose="02020603050405020304" pitchFamily="18" charset="0"/>
                <a:cs typeface="Times New Roman" panose="02020603050405020304" pitchFamily="18" charset="0"/>
              </a:rPr>
              <a:t>       - </a:t>
            </a:r>
            <a:r>
              <a:rPr lang="vi-VN" altLang="en-US" dirty="0">
                <a:latin typeface="Times New Roman" panose="02020603050405020304" pitchFamily="18" charset="0"/>
                <a:cs typeface="Times New Roman" panose="02020603050405020304" pitchFamily="18" charset="0"/>
              </a:rPr>
              <a:t>Quang Trung trực tiếp chỉ huy</a:t>
            </a:r>
            <a:endParaRPr lang="vi-VN" altLang="en-US" dirty="0">
              <a:latin typeface="Times New Roman" panose="02020603050405020304" pitchFamily="18" charset="0"/>
              <a:cs typeface="Times New Roman" panose="02020603050405020304" pitchFamily="18" charset="0"/>
            </a:endParaRPr>
          </a:p>
          <a:p>
            <a:pPr eaLnBrk="1" hangingPunct="1"/>
            <a:r>
              <a:rPr lang="vi-VN" altLang="en-US" dirty="0">
                <a:latin typeface="Times New Roman" panose="02020603050405020304" pitchFamily="18" charset="0"/>
                <a:cs typeface="Times New Roman" panose="02020603050405020304" pitchFamily="18" charset="0"/>
              </a:rPr>
              <a:t>       - Vua cưỡi voi đi đốc thúc, quân d</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n trận chữ nhất, đánh giap lá c</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a:t>
            </a:r>
            <a:endParaRPr lang="vi-VN" altLang="en-US" dirty="0">
              <a:latin typeface="Times New Roman" panose="02020603050405020304" pitchFamily="18" charset="0"/>
              <a:cs typeface="Times New Roman" panose="02020603050405020304" pitchFamily="18" charset="0"/>
            </a:endParaRPr>
          </a:p>
          <a:p>
            <a:pPr eaLnBrk="1" hangingPunct="1"/>
            <a:r>
              <a:rPr lang="vi-VN" altLang="en-US" dirty="0">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 Mũi phụ: </a:t>
            </a:r>
            <a:endParaRPr lang="vi-VN" altLang="en-US" b="1" dirty="0">
              <a:solidFill>
                <a:srgbClr val="0000FF"/>
              </a:solidFill>
              <a:latin typeface="Times New Roman" panose="02020603050405020304" pitchFamily="18" charset="0"/>
              <a:cs typeface="Times New Roman" panose="02020603050405020304" pitchFamily="18" charset="0"/>
            </a:endParaRPr>
          </a:p>
          <a:p>
            <a:pPr eaLnBrk="1" hangingPunct="1"/>
            <a:r>
              <a:rPr lang="vi-VN" altLang="en-US" b="1" dirty="0">
                <a:solidFill>
                  <a:srgbClr val="0000FF"/>
                </a:solidFill>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Bao vây đường rút lui của giặc, cho voi gi</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y đạp.</a:t>
            </a:r>
            <a:endParaRPr lang="vi-VN" altLang="en-US" dirty="0">
              <a:latin typeface="Times New Roman" panose="02020603050405020304" pitchFamily="18" charset="0"/>
              <a:cs typeface="Times New Roman" panose="02020603050405020304" pitchFamily="18" charset="0"/>
            </a:endParaRPr>
          </a:p>
          <a:p>
            <a:pPr eaLnBrk="1" hangingPunct="1"/>
            <a:r>
              <a:rPr lang="vi-VN" altLang="en-US" dirty="0">
                <a:latin typeface="Times New Roman" panose="02020603050405020304" pitchFamily="18" charset="0"/>
                <a:cs typeface="Times New Roman" panose="02020603050405020304" pitchFamily="18" charset="0"/>
              </a:rPr>
              <a:t>     </a:t>
            </a:r>
            <a:r>
              <a:rPr lang="vi-VN" altLang="en-US" b="1" dirty="0">
                <a:solidFill>
                  <a:srgbClr val="0000FF"/>
                </a:solidFill>
                <a:latin typeface="Times New Roman" panose="02020603050405020304" pitchFamily="18" charset="0"/>
                <a:cs typeface="Times New Roman" panose="02020603050405020304" pitchFamily="18" charset="0"/>
              </a:rPr>
              <a:t>+ Kết quả: </a:t>
            </a:r>
            <a:r>
              <a:rPr lang="vi-VN" altLang="en-US" b="1"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Quân Thanh bỏ chạy tán loạn, giầy xéo lên nhau m</a:t>
            </a:r>
            <a:r>
              <a:rPr lang="vi-VN" altLang="en-US" dirty="0">
                <a:latin typeface="Times New Roman" panose="02020603050405020304" pitchFamily="18" charset="0"/>
                <a:ea typeface="Times New Roman" panose="02020603050405020304" pitchFamily="18" charset="0"/>
              </a:rPr>
              <a:t>à</a:t>
            </a:r>
            <a:r>
              <a:rPr lang="vi-VN" altLang="en-US" dirty="0">
                <a:latin typeface="Times New Roman" panose="02020603050405020304" pitchFamily="18" charset="0"/>
                <a:cs typeface="Times New Roman" panose="02020603050405020304" pitchFamily="18" charset="0"/>
              </a:rPr>
              <a:t> chết, Sầm Nghi Đống thắt cổ tự tự.</a:t>
            </a:r>
            <a:endParaRPr lang="vi-VN" altLang="en-US" dirty="0">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charRg st="0" end="19"/>
                                            </p:txEl>
                                          </p:spTgt>
                                        </p:tgtEl>
                                        <p:attrNameLst>
                                          <p:attrName>style.visibility</p:attrName>
                                        </p:attrNameLst>
                                      </p:cBhvr>
                                      <p:to>
                                        <p:strVal val="visible"/>
                                      </p:to>
                                    </p:set>
                                    <p:animEffect transition="in" filter="fade">
                                      <p:cBhvr>
                                        <p:cTn id="7" dur="500"/>
                                        <p:tgtEl>
                                          <p:spTgt spid="5">
                                            <p:txEl>
                                              <p:charRg st="0" end="1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charRg st="134" end="151"/>
                                            </p:txEl>
                                          </p:spTgt>
                                        </p:tgtEl>
                                        <p:attrNameLst>
                                          <p:attrName>style.visibility</p:attrName>
                                        </p:attrNameLst>
                                      </p:cBhvr>
                                      <p:to>
                                        <p:strVal val="visible"/>
                                      </p:to>
                                    </p:set>
                                    <p:animEffect transition="in" filter="fade">
                                      <p:cBhvr>
                                        <p:cTn id="10" dur="500"/>
                                        <p:tgtEl>
                                          <p:spTgt spid="5">
                                            <p:txEl>
                                              <p:charRg st="134" end="15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charRg st="19" end="58"/>
                                            </p:txEl>
                                          </p:spTgt>
                                        </p:tgtEl>
                                        <p:attrNameLst>
                                          <p:attrName>style.visibility</p:attrName>
                                        </p:attrNameLst>
                                      </p:cBhvr>
                                      <p:to>
                                        <p:strVal val="visible"/>
                                      </p:to>
                                    </p:set>
                                    <p:animEffect transition="in" filter="fade">
                                      <p:cBhvr>
                                        <p:cTn id="15" dur="500"/>
                                        <p:tgtEl>
                                          <p:spTgt spid="5">
                                            <p:txEl>
                                              <p:charRg st="19" end="5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charRg st="58" end="134"/>
                                            </p:txEl>
                                          </p:spTgt>
                                        </p:tgtEl>
                                        <p:attrNameLst>
                                          <p:attrName>style.visibility</p:attrName>
                                        </p:attrNameLst>
                                      </p:cBhvr>
                                      <p:to>
                                        <p:strVal val="visible"/>
                                      </p:to>
                                    </p:set>
                                    <p:animEffect transition="in" filter="fade">
                                      <p:cBhvr>
                                        <p:cTn id="20" dur="500"/>
                                        <p:tgtEl>
                                          <p:spTgt spid="5">
                                            <p:txEl>
                                              <p:charRg st="58" end="13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charRg st="151" end="210"/>
                                            </p:txEl>
                                          </p:spTgt>
                                        </p:tgtEl>
                                        <p:attrNameLst>
                                          <p:attrName>style.visibility</p:attrName>
                                        </p:attrNameLst>
                                      </p:cBhvr>
                                      <p:to>
                                        <p:strVal val="visible"/>
                                      </p:to>
                                    </p:set>
                                    <p:animEffect transition="in" filter="fade">
                                      <p:cBhvr>
                                        <p:cTn id="25" dur="500"/>
                                        <p:tgtEl>
                                          <p:spTgt spid="5">
                                            <p:txEl>
                                              <p:charRg st="151" end="2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charRg st="210" end="313"/>
                                            </p:txEl>
                                          </p:spTgt>
                                        </p:tgtEl>
                                        <p:attrNameLst>
                                          <p:attrName>style.visibility</p:attrName>
                                        </p:attrNameLst>
                                      </p:cBhvr>
                                      <p:to>
                                        <p:strVal val="visible"/>
                                      </p:to>
                                    </p:set>
                                    <p:animEffect transition="in" filter="fade">
                                      <p:cBhvr>
                                        <p:cTn id="30" dur="500"/>
                                        <p:tgtEl>
                                          <p:spTgt spid="5">
                                            <p:txEl>
                                              <p:charRg st="210" end="3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6" descr="http://www.vietlist.us/Images_history/74_NgocHoi.jpg"/>
          <p:cNvPicPr>
            <a:picLocks noGrp="1"/>
          </p:cNvPicPr>
          <p:nvPr>
            <p:ph idx="1"/>
          </p:nvPr>
        </p:nvPicPr>
        <p:blipFill>
          <a:blip r:embed="rId1"/>
          <a:srcRect/>
          <a:stretch>
            <a:fillRect/>
          </a:stretch>
        </p:blipFill>
        <p:spPr>
          <a:xfrm>
            <a:off x="228600" y="304800"/>
            <a:ext cx="4495800" cy="6324600"/>
          </a:xfrm>
          <a:ln/>
        </p:spPr>
      </p:pic>
      <p:pic>
        <p:nvPicPr>
          <p:cNvPr id="5" name="Content Placeholder 3" descr="https://encrypted-tbn0.gstatic.com/images?q=tbn:ANd9GcRIJF-o5iAiFWU055GaZQbp1h1s1UPz92y3FmBxCqLUd-xiMQqJUQ"/>
          <p:cNvPicPr>
            <a:picLocks noGrp="1"/>
          </p:cNvPicPr>
          <p:nvPr>
            <p:ph sz="quarter" idx="1"/>
          </p:nvPr>
        </p:nvPicPr>
        <p:blipFill>
          <a:blip r:embed="rId2"/>
          <a:srcRect/>
          <a:stretch>
            <a:fillRect/>
          </a:stretch>
        </p:blipFill>
        <p:spPr>
          <a:xfrm>
            <a:off x="4953000" y="304800"/>
            <a:ext cx="3962400" cy="63246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p:nvPr>
        </p:nvSpPr>
        <p:spPr>
          <a:xfrm>
            <a:off x="630238" y="365125"/>
            <a:ext cx="7886700" cy="1325563"/>
          </a:xfrm>
          <a:ln/>
        </p:spPr>
        <p:txBody>
          <a:bodyPr vert="horz" wrap="square" lIns="91440" tIns="45720" rIns="91440" bIns="45720" anchor="ctr" anchorCtr="0"/>
          <a:p>
            <a:pPr eaLnBrk="1" hangingPunct="1"/>
            <a:endParaRPr lang="vi-VN" altLang="en-US" dirty="0">
              <a:latin typeface="Calibri" panose="020F0502020204030204" pitchFamily="34" charset="0"/>
            </a:endParaRPr>
          </a:p>
        </p:txBody>
      </p:sp>
      <p:sp>
        <p:nvSpPr>
          <p:cNvPr id="31747" name="Text Placeholder 2"/>
          <p:cNvSpPr>
            <a:spLocks noGrp="1"/>
          </p:cNvSpPr>
          <p:nvPr>
            <p:ph type="body" idx="1"/>
          </p:nvPr>
        </p:nvSpPr>
        <p:spPr>
          <a:xfrm>
            <a:off x="630238" y="1681163"/>
            <a:ext cx="3868737" cy="823912"/>
          </a:xfrm>
          <a:ln/>
        </p:spPr>
        <p:txBody>
          <a:bodyPr vert="horz" wrap="square" lIns="91440" tIns="45720" rIns="91440" bIns="45720" anchor="b" anchorCtr="0"/>
          <a:p>
            <a:pPr defTabSz="685800" eaLnBrk="1" hangingPunct="1"/>
            <a:endParaRPr lang="vi-VN" altLang="en-US" kern="1200" dirty="0">
              <a:latin typeface="+mn-lt"/>
              <a:ea typeface="+mn-ea"/>
              <a:cs typeface="+mn-cs"/>
            </a:endParaRPr>
          </a:p>
        </p:txBody>
      </p:sp>
      <p:pic>
        <p:nvPicPr>
          <p:cNvPr id="31748" name="Content Placeholder 7" descr="http://diepdoan.violet.vn/uploads/resources/blog/447/dai_pha_quan_thanh_1789_500.jpg"/>
          <p:cNvPicPr>
            <a:picLocks noGrp="1"/>
          </p:cNvPicPr>
          <p:nvPr>
            <p:ph sz="half" idx="2"/>
          </p:nvPr>
        </p:nvPicPr>
        <p:blipFill>
          <a:blip r:embed="rId1"/>
          <a:srcRect/>
          <a:stretch>
            <a:fillRect/>
          </a:stretch>
        </p:blipFill>
        <p:spPr>
          <a:xfrm>
            <a:off x="230188" y="414338"/>
            <a:ext cx="8686800" cy="5791200"/>
          </a:xfrm>
          <a:ln/>
        </p:spPr>
      </p:pic>
      <p:sp>
        <p:nvSpPr>
          <p:cNvPr id="31749" name="Text Placeholder 4"/>
          <p:cNvSpPr>
            <a:spLocks noGrp="1"/>
          </p:cNvSpPr>
          <p:nvPr>
            <p:ph type="body" sz="quarter" idx="3"/>
          </p:nvPr>
        </p:nvSpPr>
        <p:spPr>
          <a:xfrm>
            <a:off x="4629150" y="1681163"/>
            <a:ext cx="3887788" cy="823912"/>
          </a:xfrm>
          <a:ln/>
        </p:spPr>
        <p:txBody>
          <a:bodyPr vert="horz" wrap="square" lIns="91440" tIns="45720" rIns="91440" bIns="45720" anchor="b" anchorCtr="0"/>
          <a:p>
            <a:pPr defTabSz="685800" eaLnBrk="1" hangingPunct="1">
              <a:buClrTx/>
              <a:buSzTx/>
            </a:pPr>
            <a:endParaRPr lang="vi-VN" altLang="en-US" kern="1200" dirty="0">
              <a:latin typeface="+mn-lt"/>
              <a:ea typeface="+mn-ea"/>
              <a:cs typeface="+mn-cs"/>
            </a:endParaRPr>
          </a:p>
        </p:txBody>
      </p:sp>
      <p:sp>
        <p:nvSpPr>
          <p:cNvPr id="31750" name="Content Placeholder 1"/>
          <p:cNvSpPr>
            <a:spLocks noGrp="1"/>
          </p:cNvSpPr>
          <p:nvPr>
            <p:ph sz="quarter" idx="4"/>
          </p:nvPr>
        </p:nvSpPr>
        <p:spPr>
          <a:xfrm>
            <a:off x="4629150" y="2505075"/>
            <a:ext cx="3887788" cy="3684588"/>
          </a:xfrm>
          <a:ln/>
        </p:spPr>
        <p:txBody>
          <a:bodyPr vert="horz" wrap="square" lIns="91440" tIns="45720" rIns="91440" bIns="45720" anchor="t" anchorCtr="0"/>
          <a:p>
            <a:pPr eaLnBrk="1" hangingPunct="1">
              <a:buClrTx/>
              <a:buSzTx/>
              <a:buFont typeface="Arial" panose="020B0604020202020204" pitchFamily="34" charset="0"/>
            </a:pP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xfrm>
            <a:off x="228600" y="1600200"/>
            <a:ext cx="8763000" cy="2743200"/>
          </a:xfrm>
          <a:ln/>
        </p:spPr>
        <p:txBody>
          <a:bodyPr vert="horz" wrap="square" lIns="91440" tIns="45720" rIns="91440" bIns="45720" anchor="ctr" anchorCtr="0"/>
          <a:p>
            <a:pPr algn="just" eaLnBrk="1" hangingPunct="1"/>
            <a:r>
              <a:rPr lang="en-US" altLang="en-US" sz="28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Ngo</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a:t>
            </a:r>
            <a:r>
              <a:rPr lang="en-US" altLang="en-US" sz="2400" dirty="0">
                <a:solidFill>
                  <a:srgbClr val="FF0000"/>
                </a:solidFill>
                <a:latin typeface="Times New Roman" panose="02020603050405020304" pitchFamily="18" charset="0"/>
                <a:cs typeface="Times New Roman" panose="02020603050405020304" pitchFamily="18" charset="0"/>
              </a:rPr>
              <a:t>xe tăng voi lửa" </a:t>
            </a:r>
            <a:r>
              <a:rPr lang="en-US" altLang="en-US" sz="2400" dirty="0">
                <a:latin typeface="Times New Roman" panose="02020603050405020304" pitchFamily="18" charset="0"/>
                <a:cs typeface="Times New Roman" panose="02020603050405020304" pitchFamily="18" charset="0"/>
              </a:rPr>
              <a:t>kể trên, binh lính Tây Sơn còn được trang bị một loại vũ khí cá nhân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Hỏa hổ. Hỏa hổ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một loại vũ khí hình ống, một loại súng phun lửa có thể biến địch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a:t>
            </a:r>
            <a:r>
              <a:rPr lang="en-US" altLang="en-US" sz="2400" dirty="0">
                <a:solidFill>
                  <a:srgbClr val="FF0000"/>
                </a:solidFill>
                <a:latin typeface="Times New Roman" panose="02020603050405020304" pitchFamily="18" charset="0"/>
                <a:cs typeface="Times New Roman" panose="02020603050405020304" pitchFamily="18" charset="0"/>
              </a:rPr>
              <a:t>cây đuốc sống". </a:t>
            </a:r>
            <a:r>
              <a:rPr lang="en-US" altLang="en-US" sz="2400" dirty="0">
                <a:latin typeface="Times New Roman" panose="02020603050405020304" pitchFamily="18" charset="0"/>
                <a:cs typeface="Times New Roman" panose="02020603050405020304" pitchFamily="18" charset="0"/>
              </a:rPr>
              <a:t>Khi lâm trận, trong ống Hỏa hổ bắn nhựa thông ra, trúng phải đâu l</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lập tức bốc cháy. Loại vũ khí đặc biệt n</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y được trang bị cho cả quân chủng lục quân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thủy quân của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Tây Sơn.</a:t>
            </a:r>
            <a:endParaRPr lang="en-US" altLang="en-US" sz="2400" dirty="0">
              <a:latin typeface="Times New Roman" panose="02020603050405020304" pitchFamily="18" charset="0"/>
              <a:ea typeface="Times New Roman" panose="02020603050405020304" pitchFamily="18" charset="0"/>
            </a:endParaRPr>
          </a:p>
        </p:txBody>
      </p:sp>
      <p:sp>
        <p:nvSpPr>
          <p:cNvPr id="56323" name="Rectangle 3"/>
          <p:cNvSpPr>
            <a:spLocks noGrp="1"/>
          </p:cNvSpPr>
          <p:nvPr>
            <p:ph idx="1"/>
          </p:nvPr>
        </p:nvSpPr>
        <p:spPr>
          <a:xfrm>
            <a:off x="152400" y="533400"/>
            <a:ext cx="8763000" cy="1447800"/>
          </a:xfrm>
          <a:ln/>
        </p:spPr>
        <p:txBody>
          <a:bodyPr vert="horz" wrap="square" lIns="91440" tIns="45720" rIns="91440" bIns="45720" anchor="t" anchorCtr="0"/>
          <a:p>
            <a:pPr eaLnBrk="1" hangingPunct="1">
              <a:lnSpc>
                <a:spcPct val="80000"/>
              </a:lnSpc>
              <a:buFontTx/>
              <a:buNone/>
            </a:pPr>
            <a:r>
              <a:rPr lang="en-US" altLang="ko-KR" dirty="0">
                <a:ea typeface="굴림" charset="-127"/>
              </a:rPr>
              <a:t>  </a:t>
            </a:r>
            <a:r>
              <a:rPr lang="en-US" altLang="ko-KR" sz="2400" dirty="0">
                <a:latin typeface="Times New Roman" panose="02020603050405020304" pitchFamily="18" charset="0"/>
                <a:ea typeface="굴림" charset="-127"/>
              </a:rPr>
              <a:t>Nguyễn Huệ đã biến voi thành những "</a:t>
            </a:r>
            <a:r>
              <a:rPr lang="en-US" altLang="ko-KR" sz="2400" dirty="0">
                <a:solidFill>
                  <a:srgbClr val="FF0000"/>
                </a:solidFill>
                <a:latin typeface="Times New Roman" panose="02020603050405020304" pitchFamily="18" charset="0"/>
                <a:ea typeface="굴림" charset="-127"/>
              </a:rPr>
              <a:t>cỗ xe tăng</a:t>
            </a:r>
            <a:r>
              <a:rPr lang="en-US" altLang="ko-KR" sz="2400" dirty="0">
                <a:latin typeface="Times New Roman" panose="02020603050405020304" pitchFamily="18" charset="0"/>
                <a:ea typeface="굴림" charset="-127"/>
              </a:rPr>
              <a:t>“ có sức mạnh áp đảo, trang bị đại bác và hỏa pháo trên lưng. Trên lưng mỗi quân voi có ba, bốn người lính chít khăn đỏ, ngồi ném tung hỏa cầu lưu hoàng ra khắp nơi, đốt cháy quân địch.</a:t>
            </a:r>
            <a:endParaRPr lang="en-US" altLang="en-US" dirty="0"/>
          </a:p>
        </p:txBody>
      </p:sp>
      <p:sp>
        <p:nvSpPr>
          <p:cNvPr id="4" name="Rectangle 3"/>
          <p:cNvSpPr txBox="1">
            <a:spLocks noChangeArrowheads="1"/>
          </p:cNvSpPr>
          <p:nvPr/>
        </p:nvSpPr>
        <p:spPr bwMode="auto">
          <a:xfrm>
            <a:off x="0" y="4191000"/>
            <a:ext cx="8915400" cy="1676400"/>
          </a:xfrm>
          <a:prstGeom prst="rect">
            <a:avLst/>
          </a:prstGeom>
          <a:noFill/>
          <a:ln w="9525">
            <a:noFill/>
            <a:miter lim="800000"/>
          </a:ln>
        </p:spPr>
        <p:txBody>
          <a:bodyPr/>
          <a:p>
            <a:pPr marL="342900" indent="-342900">
              <a:spcBef>
                <a:spcPct val="20000"/>
              </a:spcBef>
              <a:buNone/>
            </a:pPr>
            <a:r>
              <a:rPr sz="3200" dirty="0">
                <a:latin typeface="Calibri" panose="020F0502020204030204" pitchFamily="34" charset="0"/>
              </a:rPr>
              <a:t>    </a:t>
            </a:r>
            <a:r>
              <a:rPr sz="2400" dirty="0">
                <a:latin typeface="Times New Roman" panose="02020603050405020304" pitchFamily="18" charset="0"/>
                <a:cs typeface="Times New Roman" panose="02020603050405020304" pitchFamily="18" charset="0"/>
              </a:rPr>
              <a:t>Đội quân "</a:t>
            </a:r>
            <a:r>
              <a:rPr sz="2400" dirty="0">
                <a:solidFill>
                  <a:srgbClr val="FF0000"/>
                </a:solidFill>
                <a:latin typeface="Times New Roman" panose="02020603050405020304" pitchFamily="18" charset="0"/>
                <a:cs typeface="Times New Roman" panose="02020603050405020304" pitchFamily="18" charset="0"/>
              </a:rPr>
              <a:t>voi lửa</a:t>
            </a:r>
            <a:r>
              <a:rPr sz="2400" dirty="0">
                <a:latin typeface="Times New Roman" panose="02020603050405020304" pitchFamily="18" charset="0"/>
                <a:cs typeface="Times New Roman" panose="02020603050405020304" pitchFamily="18" charset="0"/>
              </a:rPr>
              <a:t>" của vua Quang Trung, người thiên t</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i quân sự cả đời cầm quân không hề biết thua trận l</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gì, đã hội đủ cả 3 yếu tố chiến thuật: </a:t>
            </a:r>
            <a:r>
              <a:rPr sz="2400" dirty="0">
                <a:solidFill>
                  <a:srgbClr val="FF0000"/>
                </a:solidFill>
                <a:latin typeface="Times New Roman" panose="02020603050405020304" pitchFamily="18" charset="0"/>
                <a:cs typeface="Times New Roman" panose="02020603050405020304" pitchFamily="18" charset="0"/>
              </a:rPr>
              <a:t>Cơ động, đột kích v</a:t>
            </a:r>
            <a:r>
              <a:rPr sz="2400" dirty="0">
                <a:solidFill>
                  <a:srgbClr val="FF0000"/>
                </a:solidFill>
                <a:latin typeface="Times New Roman" panose="02020603050405020304" pitchFamily="18" charset="0"/>
                <a:ea typeface="Times New Roman" panose="02020603050405020304" pitchFamily="18" charset="0"/>
              </a:rPr>
              <a:t>à</a:t>
            </a:r>
            <a:r>
              <a:rPr sz="2400" dirty="0">
                <a:solidFill>
                  <a:srgbClr val="FF0000"/>
                </a:solidFill>
                <a:latin typeface="Times New Roman" panose="02020603050405020304" pitchFamily="18" charset="0"/>
                <a:cs typeface="Times New Roman" panose="02020603050405020304" pitchFamily="18" charset="0"/>
              </a:rPr>
              <a:t> hỏa lực</a:t>
            </a:r>
            <a:r>
              <a:rPr sz="2400" dirty="0">
                <a:latin typeface="Times New Roman" panose="02020603050405020304" pitchFamily="18" charset="0"/>
                <a:cs typeface="Times New Roman" panose="02020603050405020304" pitchFamily="18" charset="0"/>
              </a:rPr>
              <a:t>. Đây thật sự l</a:t>
            </a:r>
            <a:r>
              <a:rPr sz="2400" dirty="0">
                <a:latin typeface="Times New Roman" panose="02020603050405020304" pitchFamily="18" charset="0"/>
                <a:ea typeface="Times New Roman" panose="02020603050405020304" pitchFamily="18" charset="0"/>
              </a:rPr>
              <a:t>à</a:t>
            </a:r>
            <a:r>
              <a:rPr sz="2400" dirty="0">
                <a:latin typeface="Times New Roman" panose="02020603050405020304" pitchFamily="18" charset="0"/>
                <a:cs typeface="Times New Roman" panose="02020603050405020304" pitchFamily="18" charset="0"/>
              </a:rPr>
              <a:t> một cuộc cách mạng voi chiến so với các thời kỳ trước đó.</a:t>
            </a:r>
            <a:endParaRPr sz="2400" dirty="0">
              <a:latin typeface="Calibri" panose="020F0502020204030204" pitchFamily="34" charset="0"/>
            </a:endParaRPr>
          </a:p>
        </p:txBody>
      </p:sp>
      <p:pic>
        <p:nvPicPr>
          <p:cNvPr id="39942" name="Picture 6" descr="Phân tích tác phẩm: “Hoàng Lê Nhất Thống Chí” (hồi thứ 14) Ngô Gia Văn Phái"/>
          <p:cNvPicPr>
            <a:picLocks noChangeAspect="1" noChangeArrowheads="1"/>
          </p:cNvPicPr>
          <p:nvPr/>
        </p:nvPicPr>
        <p:blipFill>
          <a:blip r:embed="rId1"/>
          <a:srcRect/>
          <a:stretch>
            <a:fillRect/>
          </a:stretch>
        </p:blipFill>
        <p:spPr bwMode="auto">
          <a:xfrm>
            <a:off x="-30480" y="0"/>
            <a:ext cx="9174480"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charRg st="0" end="23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charRg st="0" end="25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2" name="Picture 4" descr="Phân tích tác phẩm: “Hoàng Lê Nhất Thống Chí” (hồi thứ 14) Ngô Gia Văn Phái"/>
          <p:cNvPicPr>
            <a:picLocks noChangeAspect="1" noChangeArrowheads="1"/>
          </p:cNvPicPr>
          <p:nvPr/>
        </p:nvPicPr>
        <p:blipFill>
          <a:blip r:embed="rId1"/>
          <a:srcRect/>
          <a:stretch>
            <a:fillRect/>
          </a:stretch>
        </p:blipFill>
        <p:spPr bwMode="auto">
          <a:xfrm>
            <a:off x="1524000" y="1295400"/>
            <a:ext cx="6667500" cy="3752851"/>
          </a:xfrm>
          <a:prstGeom prst="rect">
            <a:avLst/>
          </a:prstGeom>
          <a:ln>
            <a:noFill/>
          </a:ln>
          <a:effectLst>
            <a:softEdge rad="635000"/>
          </a:effectLst>
        </p:spPr>
      </p:pic>
      <p:sp>
        <p:nvSpPr>
          <p:cNvPr id="4" name="Rectangle 4"/>
          <p:cNvSpPr>
            <a:spLocks noChangeArrowheads="1"/>
          </p:cNvSpPr>
          <p:nvPr/>
        </p:nvSpPr>
        <p:spPr bwMode="auto">
          <a:xfrm>
            <a:off x="228600" y="304800"/>
            <a:ext cx="8803005" cy="6245225"/>
          </a:xfrm>
          <a:prstGeom prst="rect">
            <a:avLst/>
          </a:prstGeom>
          <a:solidFill>
            <a:schemeClr val="accent4">
              <a:lumMod val="20000"/>
              <a:lumOff val="80000"/>
            </a:schemeClr>
          </a:solidFill>
          <a:ln>
            <a:solidFill>
              <a:schemeClr val="bg1">
                <a:lumMod val="95000"/>
              </a:schemeClr>
            </a:solidFill>
          </a:ln>
        </p:spPr>
        <p:txBody>
          <a:bodyPr anchor="ct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vi-VN" altLang="en-US" sz="2800" b="1" dirty="0">
                <a:latin typeface="Times New Roman" panose="02020603050405020304" pitchFamily="18" charset="0"/>
                <a:cs typeface="Times New Roman" panose="02020603050405020304" pitchFamily="18" charset="0"/>
              </a:rPr>
              <a:t> Hình tượng người anh hùng Nguyễn Huệ:</a:t>
            </a:r>
            <a:endParaRPr lang="en-US" altLang="en-US" sz="2800" b="1" dirty="0">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Char char="-"/>
            </a:pPr>
            <a:r>
              <a:rPr lang="vi-VN" altLang="en-US" sz="2800" dirty="0">
                <a:solidFill>
                  <a:srgbClr val="C55A11"/>
                </a:solidFill>
                <a:latin typeface="Times New Roman" panose="02020603050405020304" pitchFamily="18" charset="0"/>
                <a:cs typeface="Times New Roman" panose="02020603050405020304" pitchFamily="18" charset="0"/>
              </a:rPr>
              <a:t>Yêu nước, căm thù giặc, mạnh mẽ quyết đoán trước những biến cố lớn.</a:t>
            </a:r>
            <a:endParaRPr lang="vi-VN" altLang="en-US" sz="2800" dirty="0">
              <a:solidFill>
                <a:srgbClr val="C55A11"/>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Char char="-"/>
            </a:pPr>
            <a:r>
              <a:rPr lang="en-US" altLang="en-US" sz="2800" dirty="0">
                <a:solidFill>
                  <a:srgbClr val="C55A11"/>
                </a:solidFill>
                <a:latin typeface="Times New Roman" panose="02020603050405020304" pitchFamily="18" charset="0"/>
                <a:cs typeface="Times New Roman" panose="02020603050405020304" pitchFamily="18" charset="0"/>
              </a:rPr>
              <a:t> Sáng suốt trong việc phân tích tình hình thời cuộc v</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thế tương quan chiến lược giữa ta v</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địch</a:t>
            </a:r>
            <a:endParaRPr lang="en-US" altLang="en-US" sz="2800" dirty="0">
              <a:solidFill>
                <a:srgbClr val="C55A11"/>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en-US" altLang="en-US" sz="2800" dirty="0">
                <a:solidFill>
                  <a:srgbClr val="C55A11"/>
                </a:solidFill>
                <a:latin typeface="Times New Roman" panose="02020603050405020304" pitchFamily="18" charset="0"/>
                <a:cs typeface="Times New Roman" panose="02020603050405020304" pitchFamily="18" charset="0"/>
              </a:rPr>
              <a:t>- Sáng suốt, nhạy bén trong việc xét đoán v</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dùng người</a:t>
            </a:r>
            <a:endParaRPr lang="en-US" altLang="en-US" sz="2800" dirty="0">
              <a:solidFill>
                <a:srgbClr val="C55A11"/>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Char char="-"/>
            </a:pPr>
            <a:r>
              <a:rPr lang="en-US" altLang="en-US" sz="2800" dirty="0">
                <a:solidFill>
                  <a:srgbClr val="C55A11"/>
                </a:solidFill>
                <a:latin typeface="Times New Roman" panose="02020603050405020304" pitchFamily="18" charset="0"/>
                <a:cs typeface="Times New Roman" panose="02020603050405020304" pitchFamily="18" charset="0"/>
              </a:rPr>
              <a:t>Ý chí quyết thắng v</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tầm nhìn xa trông rộng của một nh</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chính trị có tư tưởng chuộng hòa bình</a:t>
            </a:r>
            <a:r>
              <a:rPr lang="en-US" altLang="en-US" sz="2800" dirty="0">
                <a:solidFill>
                  <a:srgbClr val="C55A11"/>
                </a:solidFill>
                <a:latin typeface="Times New Roman" panose="02020603050405020304" pitchFamily="18" charset="0"/>
                <a:ea typeface="Times New Roman" panose="02020603050405020304" pitchFamily="18" charset="0"/>
              </a:rPr>
              <a:t>…</a:t>
            </a:r>
            <a:endParaRPr lang="en-US" altLang="en-US" sz="2800" dirty="0">
              <a:solidFill>
                <a:srgbClr val="C55A11"/>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Char char="-"/>
            </a:pPr>
            <a:r>
              <a:rPr lang="en-US" altLang="en-US" sz="2800" dirty="0">
                <a:solidFill>
                  <a:srgbClr val="C55A11"/>
                </a:solidFill>
                <a:latin typeface="Times New Roman" panose="02020603050405020304" pitchFamily="18" charset="0"/>
                <a:cs typeface="Times New Roman" panose="02020603050405020304" pitchFamily="18" charset="0"/>
              </a:rPr>
              <a:t> Năng lực tiên đoán chính xác của một nh</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 quân sự đại t</a:t>
            </a:r>
            <a:r>
              <a:rPr lang="en-US" altLang="en-US" sz="2800" dirty="0">
                <a:solidFill>
                  <a:srgbClr val="C55A11"/>
                </a:solidFill>
                <a:latin typeface="Times New Roman" panose="02020603050405020304" pitchFamily="18" charset="0"/>
                <a:ea typeface="Times New Roman" panose="02020603050405020304" pitchFamily="18" charset="0"/>
              </a:rPr>
              <a:t>à</a:t>
            </a:r>
            <a:r>
              <a:rPr lang="en-US" altLang="en-US" sz="2800" dirty="0">
                <a:solidFill>
                  <a:srgbClr val="C55A11"/>
                </a:solidFill>
                <a:latin typeface="Times New Roman" panose="02020603050405020304" pitchFamily="18" charset="0"/>
                <a:cs typeface="Times New Roman" panose="02020603050405020304" pitchFamily="18" charset="0"/>
              </a:rPr>
              <a:t>i</a:t>
            </a:r>
            <a:r>
              <a:rPr lang="en-US" altLang="en-US" sz="2800" dirty="0">
                <a:solidFill>
                  <a:srgbClr val="C55A11"/>
                </a:solidFill>
                <a:latin typeface="Times New Roman" panose="02020603050405020304" pitchFamily="18" charset="0"/>
                <a:ea typeface="Times New Roman" panose="02020603050405020304" pitchFamily="18" charset="0"/>
              </a:rPr>
              <a:t>…</a:t>
            </a:r>
            <a:endParaRPr lang="en-US" altLang="en-US" sz="2800" dirty="0">
              <a:solidFill>
                <a:srgbClr val="C55A11"/>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vi-VN" altLang="en-US" sz="2800" dirty="0">
                <a:latin typeface="Times New Roman" panose="02020603050405020304" pitchFamily="18" charset="0"/>
                <a:cs typeface="Times New Roman" panose="02020603050405020304" pitchFamily="18" charset="0"/>
              </a:rPr>
              <a:t>- Vị tướng mưu lược, kì t</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i.</a:t>
            </a:r>
            <a:endParaRPr lang="vi-VN" altLang="en-US" sz="2800" dirty="0">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None/>
            </a:pP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=&gt; Quang Trung l</a:t>
            </a:r>
            <a:r>
              <a:rPr lang="vi-VN" altLang="en-US" sz="28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vị vua yêu nước, sáng suốt có t</a:t>
            </a:r>
            <a:r>
              <a:rPr lang="vi-VN" altLang="en-US" sz="28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 cầm quân. L</a:t>
            </a:r>
            <a:r>
              <a:rPr lang="vi-VN" altLang="en-US" sz="28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người tổ chức v</a:t>
            </a:r>
            <a:r>
              <a:rPr lang="vi-VN" altLang="en-US" sz="28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l</a:t>
            </a:r>
            <a:r>
              <a:rPr lang="vi-VN" altLang="en-US" sz="28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à</a:t>
            </a:r>
            <a:r>
              <a:rPr lang="vi-VN" altLang="en-US" sz="28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linh hồn của chiến công vĩ đại.</a:t>
            </a:r>
            <a:endParaRPr lang="en-US" altLang="en-US" sz="2800" dirty="0">
              <a:solidFill>
                <a:srgbClr val="FF0000"/>
              </a:solidFill>
              <a:latin typeface="Times New Roman" panose="02020603050405020304" pitchFamily="18" charset="0"/>
              <a:cs typeface="Times New Roman" panose="02020603050405020304" pitchFamily="18" charset="0"/>
            </a:endParaRPr>
          </a:p>
          <a:p>
            <a:pPr marL="0" lvl="0" indent="0" defTabSz="914400" eaLnBrk="1" hangingPunct="1">
              <a:lnSpc>
                <a:spcPct val="100000"/>
              </a:lnSpc>
              <a:spcBef>
                <a:spcPct val="0"/>
              </a:spcBef>
              <a:buFontTx/>
              <a:buChar char="-"/>
            </a:pPr>
            <a:endParaRPr lang="vi-VN" altLang="en-US" sz="28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2" name="Picture 4" descr="tdttqs"/>
          <p:cNvPicPr>
            <a:picLocks noGrp="1" noChangeAspect="1"/>
          </p:cNvPicPr>
          <p:nvPr>
            <p:ph idx="1"/>
          </p:nvPr>
        </p:nvPicPr>
        <p:blipFill>
          <a:blip r:embed="rId1"/>
          <a:srcRect/>
          <a:stretch>
            <a:fillRect/>
          </a:stretch>
        </p:blipFill>
        <p:spPr>
          <a:xfrm>
            <a:off x="0" y="0"/>
            <a:ext cx="9144000" cy="68580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amond(in)">
                                      <p:cBhvr>
                                        <p:cTn id="7" dur="2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5" name="Picture 7" descr="Việt Nam diễn nghĩa (Tập V - Kỳ 27)"/>
          <p:cNvPicPr>
            <a:picLocks noChangeAspect="1" noChangeArrowheads="1"/>
          </p:cNvPicPr>
          <p:nvPr/>
        </p:nvPicPr>
        <p:blipFill>
          <a:blip r:embed="rId1"/>
          <a:srcRect/>
          <a:stretch>
            <a:fillRect/>
          </a:stretch>
        </p:blipFill>
        <p:spPr bwMode="auto">
          <a:xfrm>
            <a:off x="685800" y="381000"/>
            <a:ext cx="7772400" cy="6081262"/>
          </a:xfrm>
          <a:prstGeom prst="rect">
            <a:avLst/>
          </a:prstGeom>
          <a:ln>
            <a:noFill/>
          </a:ln>
          <a:effectLst>
            <a:softEdge rad="635000"/>
          </a:effectLst>
        </p:spPr>
      </p:pic>
      <p:sp>
        <p:nvSpPr>
          <p:cNvPr id="5123" name="Rectangle 3"/>
          <p:cNvSpPr/>
          <p:nvPr/>
        </p:nvSpPr>
        <p:spPr>
          <a:xfrm>
            <a:off x="533400" y="238125"/>
            <a:ext cx="5943600" cy="523875"/>
          </a:xfrm>
          <a:prstGeom prst="rect">
            <a:avLst/>
          </a:prstGeom>
          <a:noFill/>
          <a:ln w="9525">
            <a:noFill/>
          </a:ln>
        </p:spPr>
        <p:txBody>
          <a:bodyPr>
            <a:spAutoFit/>
          </a:bodyPr>
          <a:p>
            <a:pPr eaLnBrk="1" hangingPunct="1"/>
            <a:r>
              <a:rPr lang="en-US" altLang="en-US" b="1" dirty="0">
                <a:latin typeface="Times New Roman" panose="02020603050405020304" pitchFamily="18" charset="0"/>
              </a:rPr>
              <a:t>a. Hoàn cảnh sáng tác và xuất xứ:  </a:t>
            </a:r>
            <a:endParaRPr lang="en-US" altLang="en-US" dirty="0">
              <a:latin typeface=".VnTime" pitchFamily="34" charset="0"/>
            </a:endParaRPr>
          </a:p>
        </p:txBody>
      </p:sp>
      <p:sp>
        <p:nvSpPr>
          <p:cNvPr id="5" name="TextBox 4"/>
          <p:cNvSpPr txBox="1"/>
          <p:nvPr/>
        </p:nvSpPr>
        <p:spPr>
          <a:xfrm>
            <a:off x="533400" y="685800"/>
            <a:ext cx="8077200" cy="1446213"/>
          </a:xfrm>
          <a:prstGeom prst="rect">
            <a:avLst/>
          </a:prstGeom>
          <a:noFill/>
          <a:ln w="9525">
            <a:noFill/>
          </a:ln>
        </p:spPr>
        <p:txBody>
          <a:bodyPr>
            <a:spAutoFit/>
          </a:bodyPr>
          <a:p>
            <a:r>
              <a:rPr lang="en-US" altLang="en-US" sz="32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Tác phẩm được viết trong thời gian cuối triều đại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Lê đến đầu triều đại nh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Nguyễn.</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Đoạn trích học thuộc hồi 14/17. </a:t>
            </a:r>
            <a:endParaRPr lang="en-US" altLang="en-US" dirty="0">
              <a:latin typeface="Times New Roman" panose="02020603050405020304" pitchFamily="18" charset="0"/>
              <a:ea typeface="Times New Roman" panose="02020603050405020304" pitchFamily="18" charset="0"/>
            </a:endParaRPr>
          </a:p>
        </p:txBody>
      </p:sp>
      <p:sp>
        <p:nvSpPr>
          <p:cNvPr id="6" name="Rectangle 5"/>
          <p:cNvSpPr/>
          <p:nvPr/>
        </p:nvSpPr>
        <p:spPr>
          <a:xfrm>
            <a:off x="533400" y="2066925"/>
            <a:ext cx="1905000" cy="523875"/>
          </a:xfrm>
          <a:prstGeom prst="rect">
            <a:avLst/>
          </a:prstGeom>
          <a:noFill/>
          <a:ln w="9525">
            <a:noFill/>
          </a:ln>
        </p:spPr>
        <p:txBody>
          <a:bodyPr>
            <a:spAutoFit/>
          </a:bodyPr>
          <a:p>
            <a:pPr eaLnBrk="1" hangingPunct="1"/>
            <a:r>
              <a:rPr lang="en-US" altLang="en-US" b="1" dirty="0">
                <a:latin typeface="Times New Roman" panose="02020603050405020304" pitchFamily="18" charset="0"/>
              </a:rPr>
              <a:t>b.Thể loại:  </a:t>
            </a:r>
            <a:endParaRPr lang="en-US" altLang="en-US" dirty="0">
              <a:latin typeface=".VnTime" pitchFamily="34" charset="0"/>
            </a:endParaRPr>
          </a:p>
        </p:txBody>
      </p:sp>
      <p:pic>
        <p:nvPicPr>
          <p:cNvPr id="5126" name="Picture 17" descr="Picture1"/>
          <p:cNvPicPr>
            <a:picLocks noChangeAspect="1"/>
          </p:cNvPicPr>
          <p:nvPr/>
        </p:nvPicPr>
        <p:blipFill>
          <a:blip r:embed="rId2"/>
          <a:stretch>
            <a:fillRect/>
          </a:stretch>
        </p:blipFill>
        <p:spPr>
          <a:xfrm rot="-3428604">
            <a:off x="158750" y="-104775"/>
            <a:ext cx="593725" cy="7032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274638"/>
            <a:ext cx="8229600" cy="792163"/>
          </a:xfrm>
        </p:spPr>
        <p:txBody>
          <a:bodyPr vert="horz" wrap="square" lIns="91440" tIns="45720" rIns="91440" bIns="45720" numCol="1" rtlCol="0" anchor="ctr" anchorCtr="0" compatLnSpc="1"/>
          <a:p>
            <a:pPr algn="ctr" eaLnBrk="1" hangingPunct="1">
              <a:buNone/>
            </a:pPr>
            <a:br>
              <a:rPr sz="3000" b="1" dirty="0">
                <a:solidFill>
                  <a:srgbClr val="FF0000"/>
                </a:solidFill>
                <a:latin typeface="Times New Roman" panose="02020603050405020304" pitchFamily="18" charset="0"/>
                <a:cs typeface="Times New Roman" panose="02020603050405020304" pitchFamily="18" charset="0"/>
              </a:rPr>
            </a:br>
            <a:r>
              <a:rPr sz="3000" b="1" dirty="0">
                <a:solidFill>
                  <a:srgbClr val="FF0000"/>
                </a:solidFill>
                <a:latin typeface="Times New Roman" panose="02020603050405020304" pitchFamily="18" charset="0"/>
                <a:cs typeface="Times New Roman" panose="02020603050405020304" pitchFamily="18" charset="0"/>
              </a:rPr>
              <a:t>LỄ HỘI ĐỐNG ĐA</a:t>
            </a:r>
            <a:endParaRPr sz="3000" b="1" dirty="0">
              <a:solidFill>
                <a:srgbClr val="FF0000"/>
              </a:solidFill>
              <a:latin typeface="Times New Roman" panose="02020603050405020304" pitchFamily="18" charset="0"/>
              <a:ea typeface="Times New Roman" panose="02020603050405020304" pitchFamily="18" charset="0"/>
            </a:endParaRPr>
          </a:p>
        </p:txBody>
      </p:sp>
      <p:sp>
        <p:nvSpPr>
          <p:cNvPr id="35843" name="Text Placeholder 2"/>
          <p:cNvSpPr>
            <a:spLocks noGrp="1"/>
          </p:cNvSpPr>
          <p:nvPr>
            <p:ph type="body" idx="1"/>
          </p:nvPr>
        </p:nvSpPr>
        <p:spPr>
          <a:xfrm>
            <a:off x="630238" y="1681163"/>
            <a:ext cx="3868737" cy="823912"/>
          </a:xfrm>
          <a:ln/>
        </p:spPr>
        <p:txBody>
          <a:bodyPr vert="horz" wrap="square" lIns="91440" tIns="45720" rIns="91440" bIns="45720" anchor="b" anchorCtr="0"/>
          <a:p>
            <a:pPr defTabSz="685800" eaLnBrk="1" hangingPunct="1"/>
            <a:endParaRPr lang="vi-VN" altLang="en-US" kern="1200" dirty="0">
              <a:latin typeface="+mn-lt"/>
              <a:ea typeface="+mn-ea"/>
              <a:cs typeface="+mn-cs"/>
            </a:endParaRPr>
          </a:p>
        </p:txBody>
      </p:sp>
      <p:pic>
        <p:nvPicPr>
          <p:cNvPr id="7" name="Content Placeholder 6" descr="https://encrypted-tbn0.gstatic.com/images?q=tbn:ANd9GcToTHmpdWZpVHJdlRgqDwyFoTRpdCGaFIqV7LX8xeVo93sLUQf_3Q"/>
          <p:cNvPicPr>
            <a:picLocks noGrp="1"/>
          </p:cNvPicPr>
          <p:nvPr>
            <p:ph sz="half" idx="2"/>
          </p:nvPr>
        </p:nvPicPr>
        <p:blipFill>
          <a:blip r:embed="rId1"/>
          <a:srcRect/>
          <a:stretch>
            <a:fillRect/>
          </a:stretch>
        </p:blipFill>
        <p:spPr>
          <a:xfrm>
            <a:off x="381000" y="1371600"/>
            <a:ext cx="4038600" cy="4648200"/>
          </a:xfrm>
          <a:ln/>
        </p:spPr>
      </p:pic>
      <p:sp>
        <p:nvSpPr>
          <p:cNvPr id="35845" name="Text Placeholder 4"/>
          <p:cNvSpPr>
            <a:spLocks noGrp="1"/>
          </p:cNvSpPr>
          <p:nvPr>
            <p:ph type="body" sz="quarter" idx="3"/>
          </p:nvPr>
        </p:nvSpPr>
        <p:spPr>
          <a:xfrm>
            <a:off x="4629150" y="1681163"/>
            <a:ext cx="3887788" cy="823912"/>
          </a:xfrm>
          <a:ln/>
        </p:spPr>
        <p:txBody>
          <a:bodyPr vert="horz" wrap="square" lIns="91440" tIns="45720" rIns="91440" bIns="45720" anchor="b" anchorCtr="0"/>
          <a:p>
            <a:pPr defTabSz="685800" eaLnBrk="1" hangingPunct="1">
              <a:buClrTx/>
              <a:buSzTx/>
            </a:pPr>
            <a:endParaRPr lang="vi-VN" altLang="en-US" kern="1200" dirty="0">
              <a:latin typeface="+mn-lt"/>
              <a:ea typeface="+mn-ea"/>
              <a:cs typeface="+mn-cs"/>
            </a:endParaRPr>
          </a:p>
        </p:txBody>
      </p:sp>
      <p:pic>
        <p:nvPicPr>
          <p:cNvPr id="8" name="Content Placeholder 7" descr="http://mytour.vn/upload_images/Image/Viet%20Nam/Ha%20Noi/Le%20hoi%20Go%20Dong%20Da/syd1366253565.jpg"/>
          <p:cNvPicPr>
            <a:picLocks noGrp="1"/>
          </p:cNvPicPr>
          <p:nvPr>
            <p:ph sz="quarter" idx="4"/>
          </p:nvPr>
        </p:nvPicPr>
        <p:blipFill>
          <a:blip r:embed="rId2"/>
          <a:srcRect/>
          <a:stretch>
            <a:fillRect/>
          </a:stretch>
        </p:blipFill>
        <p:spPr>
          <a:xfrm>
            <a:off x="4648200" y="1295400"/>
            <a:ext cx="4191000" cy="4724400"/>
          </a:xfrm>
          <a:ln/>
        </p:spPr>
      </p:pic>
      <p:pic>
        <p:nvPicPr>
          <p:cNvPr id="9" name="Picture 6" descr="Phân tích tác phẩm: “Hoàng Lê Nhất Thống Chí” (hồi thứ 14) Ngô Gia Văn Phái"/>
          <p:cNvPicPr>
            <a:picLocks noChangeAspect="1" noChangeArrowheads="1"/>
          </p:cNvPicPr>
          <p:nvPr/>
        </p:nvPicPr>
        <p:blipFill>
          <a:blip r:embed="rId3"/>
          <a:srcRect/>
          <a:stretch>
            <a:fillRect/>
          </a:stretch>
        </p:blipFill>
        <p:spPr bwMode="auto">
          <a:xfrm>
            <a:off x="-30480" y="0"/>
            <a:ext cx="9174480"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descr="Phân tích tác phẩm: “Hoàng Lê Nhất Thống Chí” (hồi thứ 14) Ngô Gia Văn Phái"/>
          <p:cNvPicPr>
            <a:picLocks noChangeAspect="1" noChangeArrowheads="1"/>
          </p:cNvPicPr>
          <p:nvPr/>
        </p:nvPicPr>
        <p:blipFill>
          <a:blip r:embed="rId1"/>
          <a:srcRect/>
          <a:stretch>
            <a:fillRect/>
          </a:stretch>
        </p:blipFill>
        <p:spPr bwMode="auto">
          <a:xfrm>
            <a:off x="-30480" y="0"/>
            <a:ext cx="9174480"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9220" name="Rectangle 4"/>
          <p:cNvSpPr>
            <a:spLocks noChangeArrowheads="1"/>
          </p:cNvSpPr>
          <p:nvPr/>
        </p:nvSpPr>
        <p:spPr bwMode="auto">
          <a:xfrm>
            <a:off x="152400" y="-82550"/>
            <a:ext cx="8534400" cy="954088"/>
          </a:xfrm>
          <a:prstGeom prst="rect">
            <a:avLst/>
          </a:prstGeom>
          <a:noFill/>
          <a:ln w="9525">
            <a:noFill/>
            <a:miter lim="800000"/>
          </a:ln>
        </p:spPr>
        <p:txBody>
          <a:bodyPr anchor="ctr">
            <a:spAutoFit/>
          </a:bodyPr>
          <a:p>
            <a:pPr eaLnBrk="1" hangingPunct="1">
              <a:buNone/>
            </a:pPr>
            <a:r>
              <a:rPr b="1" dirty="0">
                <a:solidFill>
                  <a:srgbClr val="0000FF"/>
                </a:solidFill>
                <a:latin typeface="Times New Roman" panose="02020603050405020304" pitchFamily="18" charset="0"/>
                <a:cs typeface="Times New Roman" panose="02020603050405020304" pitchFamily="18" charset="0"/>
              </a:rPr>
              <a:t>3</a:t>
            </a:r>
            <a:r>
              <a:rPr lang="vi-VN" altLang="x-none" b="1" dirty="0">
                <a:solidFill>
                  <a:srgbClr val="0000FF"/>
                </a:solidFill>
                <a:latin typeface="Times New Roman" panose="02020603050405020304" pitchFamily="18" charset="0"/>
                <a:cs typeface="Times New Roman" panose="02020603050405020304" pitchFamily="18" charset="0"/>
              </a:rPr>
              <a:t>. Hình ảnh bọn cướp nước v</a:t>
            </a:r>
            <a:r>
              <a:rPr lang="vi-VN" altLang="x-none" b="1" dirty="0">
                <a:solidFill>
                  <a:srgbClr val="0000FF"/>
                </a:solidFill>
                <a:latin typeface="Times New Roman" panose="02020603050405020304" pitchFamily="18" charset="0"/>
                <a:ea typeface="Times New Roman" panose="02020603050405020304" pitchFamily="18" charset="0"/>
              </a:rPr>
              <a:t>à</a:t>
            </a:r>
            <a:r>
              <a:rPr lang="vi-VN" altLang="x-none" b="1" dirty="0">
                <a:solidFill>
                  <a:srgbClr val="0000FF"/>
                </a:solidFill>
                <a:latin typeface="Times New Roman" panose="02020603050405020304" pitchFamily="18" charset="0"/>
                <a:cs typeface="Times New Roman" panose="02020603050405020304" pitchFamily="18" charset="0"/>
              </a:rPr>
              <a:t> bán nước.</a:t>
            </a:r>
            <a:endParaRPr lang="vi-VN" altLang="x-none" b="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lang="vi-VN" altLang="x-none" b="1" i="1" dirty="0">
                <a:latin typeface="Times New Roman" panose="02020603050405020304" pitchFamily="18" charset="0"/>
                <a:cs typeface="Times New Roman" panose="02020603050405020304" pitchFamily="18" charset="0"/>
              </a:rPr>
              <a:t>Hình ảnh bọn cướp nước:</a:t>
            </a:r>
            <a:endParaRPr lang="fr-FR" altLang="x-none" dirty="0">
              <a:solidFill>
                <a:srgbClr val="006600"/>
              </a:solidFill>
              <a:latin typeface="Times New Roman" panose="02020603050405020304" pitchFamily="18" charset="0"/>
              <a:ea typeface="Times New Roman" panose="02020603050405020304" pitchFamily="18" charset="0"/>
              <a:sym typeface="Symbol" panose="05050102010706020507" pitchFamily="18" charset="2"/>
            </a:endParaRPr>
          </a:p>
        </p:txBody>
      </p:sp>
      <p:sp>
        <p:nvSpPr>
          <p:cNvPr id="9222" name="Rectangle 6"/>
          <p:cNvSpPr/>
          <p:nvPr/>
        </p:nvSpPr>
        <p:spPr>
          <a:xfrm>
            <a:off x="4572000" y="4319588"/>
            <a:ext cx="4343400" cy="366712"/>
          </a:xfrm>
          <a:prstGeom prst="rect">
            <a:avLst/>
          </a:prstGeom>
          <a:noFill/>
          <a:ln w="9525">
            <a:noFill/>
          </a:ln>
        </p:spPr>
        <p:txBody>
          <a:bodyPr anchor="ctr" anchorCtr="0">
            <a:spAutoFit/>
          </a:bodyPr>
          <a:p>
            <a:pPr algn="just" eaLnBrk="1" hangingPunct="1"/>
            <a:endParaRPr lang="vi-VN" altLang="en-US" sz="1800" b="1" dirty="0">
              <a:solidFill>
                <a:srgbClr val="CC3300"/>
              </a:solidFill>
              <a:latin typeface=".VnTime" pitchFamily="34" charset="0"/>
              <a:sym typeface="Symbol" panose="05050102010706020507" pitchFamily="18" charset="2"/>
            </a:endParaRPr>
          </a:p>
        </p:txBody>
      </p:sp>
      <p:sp>
        <p:nvSpPr>
          <p:cNvPr id="4" name="Content Placeholder 3"/>
          <p:cNvSpPr>
            <a:spLocks noGrp="1"/>
          </p:cNvSpPr>
          <p:nvPr>
            <p:ph idx="1"/>
          </p:nvPr>
        </p:nvSpPr>
        <p:spPr>
          <a:xfrm>
            <a:off x="304800" y="1163638"/>
            <a:ext cx="8229600" cy="2895600"/>
          </a:xfrm>
        </p:spPr>
        <p:txBody>
          <a:bodyPr vert="horz" wrap="square" lIns="91440" tIns="45720" rIns="91440" bIns="45720" numCol="1" rtlCol="0" anchor="t" anchorCtr="0" compatLnSpc="1"/>
          <a:p>
            <a:pPr eaLnBrk="1" hangingPunct="1">
              <a:lnSpc>
                <a:spcPct val="70000"/>
              </a:lnSpc>
              <a:buFontTx/>
              <a:buNone/>
            </a:pPr>
            <a:r>
              <a:rPr lang="vi-VN"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a:solidFill>
                  <a:srgbClr val="FF0000"/>
                </a:solidFill>
                <a:latin typeface="Times New Roman" panose="02020603050405020304" pitchFamily="18" charset="0"/>
                <a:cs typeface="Times New Roman" panose="02020603050405020304" pitchFamily="18" charset="0"/>
              </a:rPr>
              <a:t>Khi tiến v</a:t>
            </a:r>
            <a:r>
              <a:rPr lang="en-US" altLang="en-US" sz="2800" u="sng" dirty="0">
                <a:solidFill>
                  <a:srgbClr val="FF0000"/>
                </a:solidFill>
                <a:latin typeface="Times New Roman" panose="02020603050405020304" pitchFamily="18" charset="0"/>
                <a:ea typeface="Times New Roman" panose="02020603050405020304" pitchFamily="18" charset="0"/>
              </a:rPr>
              <a:t>à</a:t>
            </a:r>
            <a:r>
              <a:rPr lang="en-US" altLang="en-US" sz="2800" u="sng" dirty="0">
                <a:solidFill>
                  <a:srgbClr val="FF0000"/>
                </a:solidFill>
                <a:latin typeface="Times New Roman" panose="02020603050405020304" pitchFamily="18" charset="0"/>
                <a:cs typeface="Times New Roman" panose="02020603050405020304" pitchFamily="18" charset="0"/>
              </a:rPr>
              <a:t>o nước ta</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Thăng Long như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chỗ không người.</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 Quân lính thả sức cướp bóc, ức hiếp dân ta.</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vi-VN" altLang="en-US" sz="2800" u="sng" dirty="0">
                <a:solidFill>
                  <a:srgbClr val="FF0000"/>
                </a:solidFill>
                <a:latin typeface="Times New Roman" panose="02020603050405020304" pitchFamily="18" charset="0"/>
                <a:cs typeface="Times New Roman" panose="02020603050405020304" pitchFamily="18" charset="0"/>
              </a:rPr>
              <a:t>* </a:t>
            </a:r>
            <a:r>
              <a:rPr lang="en-US" altLang="en-US" sz="2800" u="sng" dirty="0">
                <a:solidFill>
                  <a:srgbClr val="FF0000"/>
                </a:solidFill>
                <a:latin typeface="Times New Roman" panose="02020603050405020304" pitchFamily="18" charset="0"/>
                <a:cs typeface="Times New Roman" panose="02020603050405020304" pitchFamily="18" charset="0"/>
              </a:rPr>
              <a:t>Khi quân Tây Sơn đánh </a:t>
            </a:r>
            <a:r>
              <a:rPr lang="en-US"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vi-VN" altLang="en-US" sz="2800" dirty="0">
                <a:latin typeface="Times New Roman" panose="02020603050405020304" pitchFamily="18" charset="0"/>
                <a:cs typeface="Times New Roman" panose="02020603050405020304" pitchFamily="18" charset="0"/>
              </a:rPr>
              <a:t>- R</a:t>
            </a:r>
            <a:r>
              <a:rPr lang="en-US" altLang="en-US" sz="2800" dirty="0">
                <a:latin typeface="Times New Roman" panose="02020603050405020304" pitchFamily="18" charset="0"/>
                <a:cs typeface="Times New Roman" panose="02020603050405020304" pitchFamily="18" charset="0"/>
              </a:rPr>
              <a:t>ụng rời sợ hãi, xin 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ng.</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B</a:t>
            </a:r>
            <a:r>
              <a:rPr lang="en-US" altLang="en-US" sz="2800" dirty="0">
                <a:latin typeface="Times New Roman" panose="02020603050405020304" pitchFamily="18" charset="0"/>
                <a:cs typeface="Times New Roman" panose="02020603050405020304" pitchFamily="18" charset="0"/>
              </a:rPr>
              <a:t>ỏ chạy tán loạn.</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Sầm Nghi Đống thắt cổ chết.</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Tôn Sĩ Nghị không kịp mặc </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giáp, cưỡi ngựa không yên </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dirty="0">
                <a:latin typeface="Times New Roman" panose="02020603050405020304" pitchFamily="18" charset="0"/>
                <a:cs typeface="Times New Roman" panose="02020603050405020304" pitchFamily="18" charset="0"/>
              </a:rPr>
              <a:t>cương chạy trốn.</a:t>
            </a:r>
            <a:endParaRPr lang="en-US" altLang="en-US" sz="2800" dirty="0">
              <a:latin typeface="Times New Roman" panose="02020603050405020304" pitchFamily="18" charset="0"/>
              <a:cs typeface="Times New Roman" panose="02020603050405020304" pitchFamily="18" charset="0"/>
            </a:endParaRPr>
          </a:p>
          <a:p>
            <a:pPr eaLnBrk="1" hangingPunct="1">
              <a:lnSpc>
                <a:spcPct val="70000"/>
              </a:lnSpc>
              <a:buFontTx/>
              <a:buNone/>
            </a:pPr>
            <a:r>
              <a:rPr lang="en-US" altLang="en-US" sz="2800" b="1" dirty="0">
                <a:solidFill>
                  <a:srgbClr val="0000FF"/>
                </a:solidFill>
                <a:latin typeface="Times New Roman" panose="02020603050405020304" pitchFamily="18" charset="0"/>
                <a:cs typeface="Times New Roman" panose="02020603050405020304" pitchFamily="18" charset="0"/>
              </a:rPr>
              <a:t>=&gt; Thất bại thảm hại</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lnSpc>
                <a:spcPct val="70000"/>
              </a:lnSpc>
              <a:buFontTx/>
              <a:buNone/>
            </a:pPr>
            <a:endParaRPr lang="en-US" altLang="en-US" sz="700" dirty="0">
              <a:latin typeface="Times New Roman" panose="02020603050405020304" pitchFamily="18" charset="0"/>
              <a:ea typeface="Times New Roman" panose="02020603050405020304" pitchFamily="18" charset="0"/>
            </a:endParaRPr>
          </a:p>
        </p:txBody>
      </p:sp>
      <p:pic>
        <p:nvPicPr>
          <p:cNvPr id="5" name="Picture 5" descr="ANd9GcTDL2IsI1u_tkaVUYHmgA5wXr-NAAFn7etFufvoKhMYEAPvrvpj"/>
          <p:cNvPicPr>
            <a:picLocks noGrp="1" noChangeAspect="1" noChangeArrowheads="1"/>
          </p:cNvPicPr>
          <p:nvPr>
            <p:ph sz="quarter" idx="1"/>
          </p:nvPr>
        </p:nvPicPr>
        <p:blipFill>
          <a:blip r:embed="rId2"/>
          <a:srcRect/>
          <a:stretch>
            <a:fillRect/>
          </a:stretch>
        </p:blipFill>
        <p:spPr>
          <a:xfrm>
            <a:off x="4762500" y="2741771"/>
            <a:ext cx="3962400" cy="3155632"/>
          </a:xfrm>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xEl>
                                              <p:charRg st="0" end="39"/>
                                            </p:txEl>
                                          </p:spTgt>
                                        </p:tgtEl>
                                        <p:attrNameLst>
                                          <p:attrName>style.visibility</p:attrName>
                                        </p:attrNameLst>
                                      </p:cBhvr>
                                      <p:to>
                                        <p:strVal val="visible"/>
                                      </p:to>
                                    </p:set>
                                    <p:animEffect transition="in" filter="blinds(horizontal)">
                                      <p:cBhvr>
                                        <p:cTn id="7" dur="500"/>
                                        <p:tgtEl>
                                          <p:spTgt spid="9220">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0">
                                            <p:txEl>
                                              <p:charRg st="39" end="63"/>
                                            </p:txEl>
                                          </p:spTgt>
                                        </p:tgtEl>
                                        <p:attrNameLst>
                                          <p:attrName>style.visibility</p:attrName>
                                        </p:attrNameLst>
                                      </p:cBhvr>
                                      <p:to>
                                        <p:strVal val="visible"/>
                                      </p:to>
                                    </p:set>
                                    <p:animEffect transition="in" filter="blinds(horizontal)">
                                      <p:cBhvr>
                                        <p:cTn id="12" dur="500"/>
                                        <p:tgtEl>
                                          <p:spTgt spid="9220">
                                            <p:txEl>
                                              <p:charRg st="39" end="6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nodePh="1">
                                  <p:stCondLst>
                                    <p:cond delay="0"/>
                                  </p:stCondLst>
                                  <p:endCondLst>
                                    <p:cond evt="begin" delay="0">
                                      <p:tn val="15"/>
                                    </p:cond>
                                  </p:endCondLst>
                                  <p:childTnLst>
                                    <p:set>
                                      <p:cBhvr>
                                        <p:cTn id="16" dur="1" fill="hold">
                                          <p:stCondLst>
                                            <p:cond delay="0"/>
                                          </p:stCondLst>
                                        </p:cTn>
                                        <p:tgtEl>
                                          <p:spTgt spid="9222">
                                            <p:txEl>
                                              <p:charRg st="0" end="1"/>
                                            </p:txEl>
                                          </p:spTgt>
                                        </p:tgtEl>
                                        <p:attrNameLst>
                                          <p:attrName>style.visibility</p:attrName>
                                        </p:attrNameLst>
                                      </p:cBhvr>
                                      <p:to>
                                        <p:strVal val="visible"/>
                                      </p:to>
                                    </p:set>
                                    <p:animEffect transition="in" filter="blinds(horizontal)">
                                      <p:cBhvr>
                                        <p:cTn id="17" dur="500"/>
                                        <p:tgtEl>
                                          <p:spTgt spid="9222">
                                            <p:txEl>
                                              <p:charRg st="0"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charRg st="0" end="24"/>
                                            </p:txEl>
                                          </p:spTgt>
                                        </p:tgtEl>
                                        <p:attrNameLst>
                                          <p:attrName>style.visibility</p:attrName>
                                        </p:attrNameLst>
                                      </p:cBhvr>
                                      <p:to>
                                        <p:strVal val="visible"/>
                                      </p:to>
                                    </p:set>
                                    <p:animEffect transition="in" filter="diamond(in)">
                                      <p:cBhvr>
                                        <p:cTn id="22" dur="2000"/>
                                        <p:tgtEl>
                                          <p:spTgt spid="4">
                                            <p:txEl>
                                              <p:charRg st="0" end="2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charRg st="24" end="65"/>
                                            </p:txEl>
                                          </p:spTgt>
                                        </p:tgtEl>
                                        <p:attrNameLst>
                                          <p:attrName>style.visibility</p:attrName>
                                        </p:attrNameLst>
                                      </p:cBhvr>
                                      <p:to>
                                        <p:strVal val="visible"/>
                                      </p:to>
                                    </p:set>
                                    <p:anim calcmode="lin" valueType="num">
                                      <p:cBhvr additive="base">
                                        <p:cTn id="27" dur="500" fill="hold"/>
                                        <p:tgtEl>
                                          <p:spTgt spid="4">
                                            <p:txEl>
                                              <p:charRg st="24" end="6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charRg st="24" end="6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charRg st="65" end="111"/>
                                            </p:txEl>
                                          </p:spTgt>
                                        </p:tgtEl>
                                        <p:attrNameLst>
                                          <p:attrName>style.visibility</p:attrName>
                                        </p:attrNameLst>
                                      </p:cBhvr>
                                      <p:to>
                                        <p:strVal val="visible"/>
                                      </p:to>
                                    </p:set>
                                    <p:anim calcmode="lin" valueType="num">
                                      <p:cBhvr additive="base">
                                        <p:cTn id="33" dur="500" fill="hold"/>
                                        <p:tgtEl>
                                          <p:spTgt spid="4">
                                            <p:txEl>
                                              <p:charRg st="65" end="1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charRg st="65" end="1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charRg st="111" end="137"/>
                                            </p:txEl>
                                          </p:spTgt>
                                        </p:tgtEl>
                                        <p:attrNameLst>
                                          <p:attrName>style.visibility</p:attrName>
                                        </p:attrNameLst>
                                      </p:cBhvr>
                                      <p:to>
                                        <p:strVal val="visible"/>
                                      </p:to>
                                    </p:set>
                                    <p:anim calcmode="lin" valueType="num">
                                      <p:cBhvr additive="base">
                                        <p:cTn id="39" dur="500" fill="hold"/>
                                        <p:tgtEl>
                                          <p:spTgt spid="4">
                                            <p:txEl>
                                              <p:charRg st="111" end="13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charRg st="111" end="13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charRg st="137" end="166"/>
                                            </p:txEl>
                                          </p:spTgt>
                                        </p:tgtEl>
                                        <p:attrNameLst>
                                          <p:attrName>style.visibility</p:attrName>
                                        </p:attrNameLst>
                                      </p:cBhvr>
                                      <p:to>
                                        <p:strVal val="visible"/>
                                      </p:to>
                                    </p:set>
                                    <p:anim calcmode="lin" valueType="num">
                                      <p:cBhvr additive="base">
                                        <p:cTn id="45" dur="500" fill="hold"/>
                                        <p:tgtEl>
                                          <p:spTgt spid="4">
                                            <p:txEl>
                                              <p:charRg st="137" end="16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charRg st="137" end="16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charRg st="166" end="186"/>
                                            </p:txEl>
                                          </p:spTgt>
                                        </p:tgtEl>
                                        <p:attrNameLst>
                                          <p:attrName>style.visibility</p:attrName>
                                        </p:attrNameLst>
                                      </p:cBhvr>
                                      <p:to>
                                        <p:strVal val="visible"/>
                                      </p:to>
                                    </p:set>
                                    <p:anim calcmode="lin" valueType="num">
                                      <p:cBhvr additive="base">
                                        <p:cTn id="51" dur="500" fill="hold"/>
                                        <p:tgtEl>
                                          <p:spTgt spid="4">
                                            <p:txEl>
                                              <p:charRg st="166" end="18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charRg st="166" end="18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charRg st="186" end="216"/>
                                            </p:txEl>
                                          </p:spTgt>
                                        </p:tgtEl>
                                        <p:attrNameLst>
                                          <p:attrName>style.visibility</p:attrName>
                                        </p:attrNameLst>
                                      </p:cBhvr>
                                      <p:to>
                                        <p:strVal val="visible"/>
                                      </p:to>
                                    </p:set>
                                    <p:anim calcmode="lin" valueType="num">
                                      <p:cBhvr additive="base">
                                        <p:cTn id="57" dur="500" fill="hold"/>
                                        <p:tgtEl>
                                          <p:spTgt spid="4">
                                            <p:txEl>
                                              <p:charRg st="186" end="2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charRg st="186" end="21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charRg st="216" end="245"/>
                                            </p:txEl>
                                          </p:spTgt>
                                        </p:tgtEl>
                                        <p:attrNameLst>
                                          <p:attrName>style.visibility</p:attrName>
                                        </p:attrNameLst>
                                      </p:cBhvr>
                                      <p:to>
                                        <p:strVal val="visible"/>
                                      </p:to>
                                    </p:set>
                                    <p:anim calcmode="lin" valueType="num">
                                      <p:cBhvr additive="base">
                                        <p:cTn id="63" dur="500" fill="hold"/>
                                        <p:tgtEl>
                                          <p:spTgt spid="4">
                                            <p:txEl>
                                              <p:charRg st="216" end="24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charRg st="216" end="24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charRg st="245" end="272"/>
                                            </p:txEl>
                                          </p:spTgt>
                                        </p:tgtEl>
                                        <p:attrNameLst>
                                          <p:attrName>style.visibility</p:attrName>
                                        </p:attrNameLst>
                                      </p:cBhvr>
                                      <p:to>
                                        <p:strVal val="visible"/>
                                      </p:to>
                                    </p:set>
                                    <p:anim calcmode="lin" valueType="num">
                                      <p:cBhvr additive="base">
                                        <p:cTn id="67" dur="500" fill="hold"/>
                                        <p:tgtEl>
                                          <p:spTgt spid="4">
                                            <p:txEl>
                                              <p:charRg st="245" end="27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charRg st="245" end="27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charRg st="272" end="289"/>
                                            </p:txEl>
                                          </p:spTgt>
                                        </p:tgtEl>
                                        <p:attrNameLst>
                                          <p:attrName>style.visibility</p:attrName>
                                        </p:attrNameLst>
                                      </p:cBhvr>
                                      <p:to>
                                        <p:strVal val="visible"/>
                                      </p:to>
                                    </p:set>
                                    <p:anim calcmode="lin" valueType="num">
                                      <p:cBhvr additive="base">
                                        <p:cTn id="71" dur="500" fill="hold"/>
                                        <p:tgtEl>
                                          <p:spTgt spid="4">
                                            <p:txEl>
                                              <p:charRg st="272" end="28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charRg st="272" end="28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charRg st="289" end="310"/>
                                            </p:txEl>
                                          </p:spTgt>
                                        </p:tgtEl>
                                        <p:attrNameLst>
                                          <p:attrName>style.visibility</p:attrName>
                                        </p:attrNameLst>
                                      </p:cBhvr>
                                      <p:to>
                                        <p:strVal val="visible"/>
                                      </p:to>
                                    </p:set>
                                    <p:anim calcmode="lin" valueType="num">
                                      <p:cBhvr additive="base">
                                        <p:cTn id="75" dur="500" fill="hold"/>
                                        <p:tgtEl>
                                          <p:spTgt spid="4">
                                            <p:txEl>
                                              <p:charRg st="289" end="3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charRg st="289" end="3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to="" calcmode="lin" valueType="num">
                                      <p:cBhvr>
                                        <p:cTn id="81" dur="1" fill="hold"/>
                                        <p:tgtEl>
                                          <p:spTgt spid="5"/>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2" descr="456465"/>
          <p:cNvPicPr>
            <a:picLocks noChangeAspect="1"/>
          </p:cNvPicPr>
          <p:nvPr/>
        </p:nvPicPr>
        <p:blipFill>
          <a:blip r:embed="rId1"/>
          <a:stretch>
            <a:fillRect/>
          </a:stretch>
        </p:blipFill>
        <p:spPr>
          <a:xfrm>
            <a:off x="381000" y="228600"/>
            <a:ext cx="8382000" cy="5029200"/>
          </a:xfrm>
          <a:prstGeom prst="rect">
            <a:avLst/>
          </a:prstGeom>
          <a:noFill/>
          <a:ln w="28575" cap="flat" cmpd="sng">
            <a:solidFill>
              <a:srgbClr val="000099"/>
            </a:solidFill>
            <a:prstDash val="solid"/>
            <a:miter/>
            <a:headEnd type="none" w="med" len="med"/>
            <a:tailEnd type="none" w="med" len="med"/>
          </a:ln>
        </p:spPr>
      </p:pic>
      <p:sp>
        <p:nvSpPr>
          <p:cNvPr id="37891" name="Text Box 3"/>
          <p:cNvSpPr txBox="1"/>
          <p:nvPr/>
        </p:nvSpPr>
        <p:spPr>
          <a:xfrm>
            <a:off x="687388" y="5322888"/>
            <a:ext cx="7694612" cy="1077912"/>
          </a:xfrm>
          <a:prstGeom prst="rect">
            <a:avLst/>
          </a:prstGeom>
          <a:noFill/>
          <a:ln w="9525">
            <a:noFill/>
          </a:ln>
        </p:spPr>
        <p:txBody>
          <a:bodyPr>
            <a:spAutoFit/>
          </a:bodyPr>
          <a:p>
            <a:pPr algn="ctr" eaLnBrk="1" hangingPunct="1"/>
            <a:r>
              <a:rPr lang="en-US" altLang="en-US" sz="3200" b="1" dirty="0">
                <a:solidFill>
                  <a:srgbClr val="800000"/>
                </a:solidFill>
                <a:latin typeface="Times New Roman" panose="02020603050405020304" pitchFamily="18" charset="0"/>
                <a:cs typeface="Times New Roman" panose="02020603050405020304" pitchFamily="18" charset="0"/>
              </a:rPr>
              <a:t>Hình ảnh quân nh</a:t>
            </a:r>
            <a:r>
              <a:rPr lang="en-US" altLang="en-US" sz="3200" b="1" dirty="0">
                <a:solidFill>
                  <a:srgbClr val="800000"/>
                </a:solidFill>
                <a:latin typeface="Times New Roman" panose="02020603050405020304" pitchFamily="18" charset="0"/>
                <a:ea typeface="Times New Roman" panose="02020603050405020304" pitchFamily="18" charset="0"/>
              </a:rPr>
              <a:t>à</a:t>
            </a:r>
            <a:r>
              <a:rPr lang="en-US" altLang="en-US" sz="3200" b="1" dirty="0">
                <a:solidFill>
                  <a:srgbClr val="800000"/>
                </a:solidFill>
                <a:latin typeface="Times New Roman" panose="02020603050405020304" pitchFamily="18" charset="0"/>
                <a:cs typeface="Times New Roman" panose="02020603050405020304" pitchFamily="18" charset="0"/>
              </a:rPr>
              <a:t> Thanh vượt sông Hồng</a:t>
            </a:r>
            <a:endParaRPr lang="en-US" altLang="en-US" sz="3200" b="1" dirty="0">
              <a:solidFill>
                <a:srgbClr val="80000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800000"/>
                </a:solidFill>
                <a:latin typeface="Times New Roman" panose="02020603050405020304" pitchFamily="18" charset="0"/>
                <a:cs typeface="Times New Roman" panose="02020603050405020304" pitchFamily="18" charset="0"/>
              </a:rPr>
              <a:t> hoảng sợ bỏ chạy về nước</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p:cNvSpPr>
          <p:nvPr>
            <p:ph type="title"/>
          </p:nvPr>
        </p:nvSpPr>
        <p:spPr>
          <a:xfrm>
            <a:off x="-914400" y="365125"/>
            <a:ext cx="7848600" cy="762000"/>
          </a:xfrm>
          <a:ln/>
        </p:spPr>
        <p:txBody>
          <a:bodyPr vert="horz" wrap="square" lIns="91440" tIns="45720" rIns="91440" bIns="45720" anchor="ctr" anchorCtr="0"/>
          <a:p>
            <a:pPr algn="ctr" eaLnBrk="1" hangingPunct="1"/>
            <a:r>
              <a:rPr lang="en-US" altLang="en-US" sz="3200" b="1" i="1" dirty="0">
                <a:latin typeface="Times New Roman" panose="02020603050405020304" pitchFamily="18" charset="0"/>
                <a:cs typeface="Times New Roman" panose="02020603050405020304" pitchFamily="18" charset="0"/>
              </a:rPr>
              <a:t>b. Hình ảnh vua quan nh</a:t>
            </a:r>
            <a:r>
              <a:rPr lang="en-US" altLang="en-US" sz="3200" b="1" i="1" dirty="0">
                <a:latin typeface="Times New Roman" panose="02020603050405020304" pitchFamily="18" charset="0"/>
                <a:ea typeface="Times New Roman" panose="02020603050405020304" pitchFamily="18" charset="0"/>
              </a:rPr>
              <a:t>à</a:t>
            </a:r>
            <a:r>
              <a:rPr lang="en-US" altLang="en-US" sz="3200" b="1" i="1" dirty="0">
                <a:latin typeface="Times New Roman" panose="02020603050405020304" pitchFamily="18" charset="0"/>
                <a:cs typeface="Times New Roman" panose="02020603050405020304" pitchFamily="18" charset="0"/>
              </a:rPr>
              <a:t> Lê:</a:t>
            </a:r>
            <a:endParaRPr lang="en-US" altLang="en-US" sz="3200" b="1" i="1"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sz="half" idx="2"/>
          </p:nvPr>
        </p:nvSpPr>
        <p:spPr>
          <a:xfrm>
            <a:off x="152400" y="1325563"/>
            <a:ext cx="8915400" cy="1752600"/>
          </a:xfrm>
          <a:solidFill>
            <a:schemeClr val="accent6">
              <a:lumMod val="60000"/>
              <a:lumOff val="40000"/>
            </a:schemeClr>
          </a:solidFill>
        </p:spPr>
        <p:txBody>
          <a:bodyPr vert="horz" wrap="square" lIns="91440" tIns="45720" rIns="91440" bIns="45720" numCol="1" rtlCol="0" anchor="t" anchorCtr="0" compatLnSpc="1">
            <a:noAutofit/>
          </a:bodyPr>
          <a:p>
            <a:pPr eaLnBrk="1" hangingPunct="1">
              <a:buClrTx/>
              <a:buSzTx/>
              <a:buFontTx/>
              <a:buNone/>
            </a:pPr>
            <a:r>
              <a:rPr lang="en-US" altLang="en-US" sz="3200" u="sng" dirty="0">
                <a:solidFill>
                  <a:srgbClr val="0000FF"/>
                </a:solidFill>
                <a:latin typeface="Times New Roman" panose="02020603050405020304" pitchFamily="18" charset="0"/>
                <a:cs typeface="Times New Roman" panose="02020603050405020304" pitchFamily="18" charset="0"/>
              </a:rPr>
              <a:t>*Cầu viện quân Thanh</a:t>
            </a:r>
            <a:r>
              <a:rPr lang="en-US" altLang="en-US" sz="3200" dirty="0">
                <a:solidFill>
                  <a:srgbClr val="0000FF"/>
                </a:solidFill>
                <a:latin typeface="Times New Roman" panose="02020603050405020304" pitchFamily="18" charset="0"/>
                <a:cs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a:p>
            <a:pPr eaLnBrk="1" hangingPunct="1">
              <a:buClrTx/>
              <a:buSzTx/>
              <a:buFontTx/>
              <a:buNone/>
            </a:pPr>
            <a:r>
              <a:rPr lang="en-US" altLang="en-US" sz="3200" dirty="0">
                <a:latin typeface="Times New Roman" panose="02020603050405020304" pitchFamily="18" charset="0"/>
                <a:cs typeface="Times New Roman" panose="02020603050405020304" pitchFamily="18" charset="0"/>
              </a:rPr>
              <a:t>-Thấy quân Thanh không đề phòng , vua Lê rất lo sợ.</a:t>
            </a:r>
            <a:endParaRPr lang="en-US" altLang="en-US" sz="3200" dirty="0">
              <a:latin typeface="Times New Roman" panose="02020603050405020304" pitchFamily="18" charset="0"/>
              <a:cs typeface="Times New Roman" panose="02020603050405020304" pitchFamily="18" charset="0"/>
            </a:endParaRPr>
          </a:p>
          <a:p>
            <a:pPr algn="just" eaLnBrk="1" hangingPunct="1">
              <a:buClrTx/>
              <a:buSzTx/>
              <a:buFontTx/>
              <a:buNone/>
            </a:pPr>
            <a:r>
              <a:rPr lang="en-US" altLang="en-US" sz="3200" dirty="0">
                <a:latin typeface="Times New Roman" panose="02020603050405020304" pitchFamily="18" charset="0"/>
                <a:cs typeface="Times New Roman" panose="02020603050405020304" pitchFamily="18" charset="0"/>
              </a:rPr>
              <a:t>- Ra v</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o chầu với giặc.</a:t>
            </a:r>
            <a:endParaRPr lang="en-US" altLang="en-US" sz="3200" dirty="0">
              <a:latin typeface="Times New Roman" panose="02020603050405020304" pitchFamily="18" charset="0"/>
              <a:ea typeface="Times New Roman" panose="02020603050405020304" pitchFamily="18" charset="0"/>
            </a:endParaRPr>
          </a:p>
        </p:txBody>
      </p:sp>
      <p:pic>
        <p:nvPicPr>
          <p:cNvPr id="7" name="Content Placeholder 6" descr="http://cms.kienthuc.net.vn/static/images/dataimages/201211/original/images1036787_hau_le.jpg"/>
          <p:cNvPicPr>
            <a:picLocks noGrp="1"/>
          </p:cNvPicPr>
          <p:nvPr>
            <p:ph sz="quarter" idx="4"/>
          </p:nvPr>
        </p:nvPicPr>
        <p:blipFill>
          <a:blip r:embed="rId1"/>
          <a:srcRect/>
          <a:stretch>
            <a:fillRect/>
          </a:stretch>
        </p:blipFill>
        <p:spPr>
          <a:xfrm>
            <a:off x="421211" y="3520440"/>
            <a:ext cx="3977640" cy="2819400"/>
          </a:xfrm>
          <a:effectLst>
            <a:softEdge rad="112500"/>
          </a:effectLst>
        </p:spPr>
      </p:pic>
      <p:sp>
        <p:nvSpPr>
          <p:cNvPr id="6" name="Content Placeholder 3"/>
          <p:cNvSpPr txBox="1"/>
          <p:nvPr/>
        </p:nvSpPr>
        <p:spPr>
          <a:xfrm>
            <a:off x="4429125" y="3368675"/>
            <a:ext cx="4419600" cy="3124200"/>
          </a:xfrm>
          <a:prstGeom prst="rect">
            <a:avLst/>
          </a:prstGeom>
          <a:solidFill>
            <a:schemeClr val="accent4">
              <a:lumMod val="40000"/>
              <a:lumOff val="60000"/>
            </a:schemeClr>
          </a:solidFill>
          <a:ln>
            <a:noFill/>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171450" lvl="0" indent="-171450" defTabSz="685800" eaLnBrk="1" hangingPunct="1">
              <a:buFontTx/>
              <a:buNone/>
            </a:pPr>
            <a:r>
              <a:rPr lang="en-US" altLang="en-US" sz="2800" u="sng" dirty="0">
                <a:solidFill>
                  <a:srgbClr val="0000FF"/>
                </a:solidFill>
                <a:latin typeface="Times New Roman" panose="02020603050405020304" pitchFamily="18" charset="0"/>
                <a:cs typeface="Times New Roman" panose="02020603050405020304" pitchFamily="18" charset="0"/>
              </a:rPr>
              <a:t>*Khi quân Thanh bỏ chạy :</a:t>
            </a:r>
            <a:endParaRPr lang="en-US" altLang="en-US" sz="2800" u="sng" dirty="0">
              <a:solidFill>
                <a:srgbClr val="0000FF"/>
              </a:solidFill>
              <a:latin typeface="Times New Roman" panose="02020603050405020304" pitchFamily="18" charset="0"/>
              <a:cs typeface="Times New Roman" panose="02020603050405020304" pitchFamily="18" charset="0"/>
            </a:endParaRPr>
          </a:p>
          <a:p>
            <a:pPr marL="171450" lvl="0" indent="-171450" defTabSz="685800" eaLnBrk="1" hangingPunct="1">
              <a:buFontTx/>
              <a:buNone/>
            </a:pPr>
            <a:r>
              <a:rPr lang="en-US" altLang="en-US" sz="2800" dirty="0">
                <a:latin typeface="Times New Roman" panose="02020603050405020304" pitchFamily="18" charset="0"/>
                <a:cs typeface="Times New Roman" panose="02020603050405020304" pitchFamily="18" charset="0"/>
              </a:rPr>
              <a:t>-Vua quan cùng đưa Thái hậu </a:t>
            </a:r>
            <a:endParaRPr lang="en-US" altLang="en-US" sz="2800" dirty="0">
              <a:latin typeface="Times New Roman" panose="02020603050405020304" pitchFamily="18" charset="0"/>
              <a:cs typeface="Times New Roman" panose="02020603050405020304" pitchFamily="18" charset="0"/>
            </a:endParaRPr>
          </a:p>
          <a:p>
            <a:pPr marL="171450" lvl="0" indent="-171450" defTabSz="685800" eaLnBrk="1" hangingPunct="1">
              <a:buFontTx/>
              <a:buNone/>
            </a:pPr>
            <a:r>
              <a:rPr lang="en-US" altLang="en-US" sz="2800" dirty="0">
                <a:latin typeface="Times New Roman" panose="02020603050405020304" pitchFamily="18" charset="0"/>
                <a:cs typeface="Times New Roman" panose="02020603050405020304" pitchFamily="18" charset="0"/>
              </a:rPr>
              <a:t>chạy trốn theo.</a:t>
            </a:r>
            <a:endParaRPr lang="en-US" altLang="en-US" sz="2800" dirty="0">
              <a:latin typeface="Times New Roman" panose="02020603050405020304" pitchFamily="18" charset="0"/>
              <a:cs typeface="Times New Roman" panose="02020603050405020304" pitchFamily="18" charset="0"/>
            </a:endParaRPr>
          </a:p>
          <a:p>
            <a:pPr marL="171450" lvl="0" indent="-171450" defTabSz="685800" eaLnBrk="1" hangingPunct="1">
              <a:buFontTx/>
              <a:buNone/>
            </a:pPr>
            <a:r>
              <a:rPr lang="en-US" altLang="en-US" sz="2800" dirty="0">
                <a:latin typeface="Times New Roman" panose="02020603050405020304" pitchFamily="18" charset="0"/>
                <a:cs typeface="Times New Roman" panose="02020603050405020304" pitchFamily="18" charset="0"/>
              </a:rPr>
              <a:t>- Nhờ viên thổ 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cho ăn, ở.</a:t>
            </a:r>
            <a:endParaRPr lang="en-US" altLang="en-US" sz="2800" dirty="0">
              <a:latin typeface="Times New Roman" panose="02020603050405020304" pitchFamily="18" charset="0"/>
              <a:cs typeface="Times New Roman" panose="02020603050405020304" pitchFamily="18" charset="0"/>
            </a:endParaRPr>
          </a:p>
          <a:p>
            <a:pPr marL="171450" lvl="0" indent="-171450" defTabSz="685800" eaLnBrk="1" hangingPunct="1">
              <a:buFontTx/>
              <a:buNone/>
            </a:pPr>
            <a:r>
              <a:rPr lang="en-US" altLang="en-US" sz="2800" dirty="0">
                <a:latin typeface="Times New Roman" panose="02020603050405020304" pitchFamily="18" charset="0"/>
                <a:cs typeface="Times New Roman" panose="02020603050405020304" pitchFamily="18" charset="0"/>
              </a:rPr>
              <a:t>- Đến cửa ải: nhìn nhau chảy </a:t>
            </a:r>
            <a:endParaRPr lang="en-US" altLang="en-US" sz="2800" dirty="0">
              <a:latin typeface="Times New Roman" panose="02020603050405020304" pitchFamily="18" charset="0"/>
              <a:cs typeface="Times New Roman" panose="02020603050405020304" pitchFamily="18" charset="0"/>
            </a:endParaRPr>
          </a:p>
          <a:p>
            <a:pPr marL="171450" lvl="0" indent="-171450" defTabSz="685800" eaLnBrk="1" hangingPunct="1">
              <a:buFontTx/>
              <a:buNone/>
            </a:pPr>
            <a:r>
              <a:rPr lang="en-US" altLang="en-US" sz="2800" dirty="0">
                <a:latin typeface="Times New Roman" panose="02020603050405020304" pitchFamily="18" charset="0"/>
                <a:cs typeface="Times New Roman" panose="02020603050405020304" pitchFamily="18" charset="0"/>
              </a:rPr>
              <a:t>nước mắt</a:t>
            </a: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charRg st="0" end="22"/>
                                            </p:txEl>
                                          </p:spTgt>
                                        </p:tgtEl>
                                        <p:attrNameLst>
                                          <p:attrName>style.visibility</p:attrName>
                                        </p:attrNameLst>
                                      </p:cBhvr>
                                      <p:to>
                                        <p:strVal val="visible"/>
                                      </p:to>
                                    </p:set>
                                    <p:animEffect transition="in" filter="diamond(in)">
                                      <p:cBhvr>
                                        <p:cTn id="7" dur="2000"/>
                                        <p:tgtEl>
                                          <p:spTgt spid="4">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charRg st="22" end="74"/>
                                            </p:txEl>
                                          </p:spTgt>
                                        </p:tgtEl>
                                        <p:attrNameLst>
                                          <p:attrName>style.visibility</p:attrName>
                                        </p:attrNameLst>
                                      </p:cBhvr>
                                      <p:to>
                                        <p:strVal val="visible"/>
                                      </p:to>
                                    </p:set>
                                    <p:anim calcmode="lin" valueType="num">
                                      <p:cBhvr additive="base">
                                        <p:cTn id="18" dur="500" fill="hold"/>
                                        <p:tgtEl>
                                          <p:spTgt spid="4">
                                            <p:txEl>
                                              <p:charRg st="22" end="7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charRg st="22" end="7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charRg st="74" end="98"/>
                                            </p:txEl>
                                          </p:spTgt>
                                        </p:tgtEl>
                                        <p:attrNameLst>
                                          <p:attrName>style.visibility</p:attrName>
                                        </p:attrNameLst>
                                      </p:cBhvr>
                                      <p:to>
                                        <p:strVal val="visible"/>
                                      </p:to>
                                    </p:set>
                                    <p:anim calcmode="lin" valueType="num">
                                      <p:cBhvr additive="base">
                                        <p:cTn id="24" dur="500" fill="hold"/>
                                        <p:tgtEl>
                                          <p:spTgt spid="4">
                                            <p:txEl>
                                              <p:charRg st="74" end="9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charRg st="74" end="9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charRg st="0" end="26"/>
                                            </p:txEl>
                                          </p:spTgt>
                                        </p:tgtEl>
                                        <p:attrNameLst>
                                          <p:attrName>style.visibility</p:attrName>
                                        </p:attrNameLst>
                                      </p:cBhvr>
                                      <p:to>
                                        <p:strVal val="visible"/>
                                      </p:to>
                                    </p:set>
                                    <p:anim calcmode="lin" valueType="num">
                                      <p:cBhvr additive="base">
                                        <p:cTn id="30" dur="500" fill="hold"/>
                                        <p:tgtEl>
                                          <p:spTgt spid="6">
                                            <p:txEl>
                                              <p:charRg st="0" end="2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charRg st="0" end="2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charRg st="26" end="55"/>
                                            </p:txEl>
                                          </p:spTgt>
                                        </p:tgtEl>
                                        <p:attrNameLst>
                                          <p:attrName>style.visibility</p:attrName>
                                        </p:attrNameLst>
                                      </p:cBhvr>
                                      <p:to>
                                        <p:strVal val="visible"/>
                                      </p:to>
                                    </p:set>
                                    <p:anim calcmode="lin" valueType="num">
                                      <p:cBhvr additive="base">
                                        <p:cTn id="36" dur="500" fill="hold"/>
                                        <p:tgtEl>
                                          <p:spTgt spid="6">
                                            <p:txEl>
                                              <p:charRg st="26" end="5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charRg st="26" end="5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charRg st="55" end="71"/>
                                            </p:txEl>
                                          </p:spTgt>
                                        </p:tgtEl>
                                        <p:attrNameLst>
                                          <p:attrName>style.visibility</p:attrName>
                                        </p:attrNameLst>
                                      </p:cBhvr>
                                      <p:to>
                                        <p:strVal val="visible"/>
                                      </p:to>
                                    </p:set>
                                    <p:anim calcmode="lin" valueType="num">
                                      <p:cBhvr additive="base">
                                        <p:cTn id="40" dur="500" fill="hold"/>
                                        <p:tgtEl>
                                          <p:spTgt spid="6">
                                            <p:txEl>
                                              <p:charRg st="55" end="7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charRg st="55" end="7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charRg st="71" end="101"/>
                                            </p:txEl>
                                          </p:spTgt>
                                        </p:tgtEl>
                                        <p:attrNameLst>
                                          <p:attrName>style.visibility</p:attrName>
                                        </p:attrNameLst>
                                      </p:cBhvr>
                                      <p:to>
                                        <p:strVal val="visible"/>
                                      </p:to>
                                    </p:set>
                                    <p:anim calcmode="lin" valueType="num">
                                      <p:cBhvr additive="base">
                                        <p:cTn id="46" dur="500" fill="hold"/>
                                        <p:tgtEl>
                                          <p:spTgt spid="6">
                                            <p:txEl>
                                              <p:charRg st="71" end="10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charRg st="71" end="10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
                                            <p:txEl>
                                              <p:charRg st="101" end="131"/>
                                            </p:txEl>
                                          </p:spTgt>
                                        </p:tgtEl>
                                        <p:attrNameLst>
                                          <p:attrName>style.visibility</p:attrName>
                                        </p:attrNameLst>
                                      </p:cBhvr>
                                      <p:to>
                                        <p:strVal val="visible"/>
                                      </p:to>
                                    </p:set>
                                    <p:anim calcmode="lin" valueType="num">
                                      <p:cBhvr additive="base">
                                        <p:cTn id="52" dur="500" fill="hold"/>
                                        <p:tgtEl>
                                          <p:spTgt spid="6">
                                            <p:txEl>
                                              <p:charRg st="101" end="13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charRg st="101" end="131"/>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
                                            <p:txEl>
                                              <p:charRg st="131" end="140"/>
                                            </p:txEl>
                                          </p:spTgt>
                                        </p:tgtEl>
                                        <p:attrNameLst>
                                          <p:attrName>style.visibility</p:attrName>
                                        </p:attrNameLst>
                                      </p:cBhvr>
                                      <p:to>
                                        <p:strVal val="visible"/>
                                      </p:to>
                                    </p:set>
                                    <p:anim calcmode="lin" valueType="num">
                                      <p:cBhvr additive="base">
                                        <p:cTn id="56" dur="500" fill="hold"/>
                                        <p:tgtEl>
                                          <p:spTgt spid="6">
                                            <p:txEl>
                                              <p:charRg st="131" end="14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charRg st="131" end="14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3"/>
          <p:cNvSpPr>
            <a:spLocks noGrp="1" noChangeArrowheads="1"/>
          </p:cNvSpPr>
          <p:nvPr>
            <p:ph idx="1"/>
          </p:nvPr>
        </p:nvSpPr>
        <p:spPr>
          <a:xfrm>
            <a:off x="495300" y="4464050"/>
            <a:ext cx="8229600" cy="1524000"/>
          </a:xfrm>
          <a:solidFill>
            <a:schemeClr val="accent2">
              <a:lumMod val="60000"/>
              <a:lumOff val="40000"/>
            </a:schemeClr>
          </a:solidFill>
        </p:spPr>
        <p:txBody>
          <a:bodyPr vert="horz" wrap="square" lIns="91440" tIns="45720" rIns="91440" bIns="45720" numCol="1" rtlCol="0" anchor="t" anchorCtr="0" compatLnSpc="1"/>
          <a:p>
            <a:pPr algn="just" eaLnBrk="1" hangingPunct="1">
              <a:buFontTx/>
              <a:buNone/>
            </a:pPr>
            <a:r>
              <a:rPr lang="vi-VN" altLang="en-US" sz="3200" dirty="0">
                <a:latin typeface="Times New Roman" panose="02020603050405020304" pitchFamily="18" charset="0"/>
                <a:cs typeface="Times New Roman" panose="02020603050405020304" pitchFamily="18" charset="0"/>
              </a:rPr>
              <a:t>- Đoạn miêu tả vua Lê Chiêu Thống: nhịp điệu chậm hơn, âm hưởng có phần ngậm ngùi chua xót.</a:t>
            </a:r>
            <a:endParaRPr lang="vi-VN" altLang="en-US" sz="3200"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endParaRPr lang="en-US" altLang="en-US" sz="3200" dirty="0"/>
          </a:p>
        </p:txBody>
      </p:sp>
      <p:sp>
        <p:nvSpPr>
          <p:cNvPr id="3" name="Rectangle 3"/>
          <p:cNvSpPr txBox="1">
            <a:spLocks noChangeArrowheads="1"/>
          </p:cNvSpPr>
          <p:nvPr/>
        </p:nvSpPr>
        <p:spPr>
          <a:xfrm>
            <a:off x="228600" y="304800"/>
            <a:ext cx="8763000" cy="117316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171450" lvl="0" indent="-171450" defTabSz="685800" eaLnBrk="1" hangingPunct="1">
              <a:buFontTx/>
              <a:buNone/>
            </a:pPr>
            <a:r>
              <a:rPr lang="vi-VN" altLang="en-US" sz="3200" dirty="0">
                <a:solidFill>
                  <a:srgbClr val="0000FF"/>
                </a:solidFill>
                <a:latin typeface="Times New Roman" panose="02020603050405020304" pitchFamily="18" charset="0"/>
                <a:cs typeface="Times New Roman" panose="02020603050405020304" pitchFamily="18" charset="0"/>
              </a:rPr>
              <a:t>* Nghệ thuật</a:t>
            </a:r>
            <a:r>
              <a:rPr lang="vi-VN" altLang="en-US" sz="3200" dirty="0">
                <a:latin typeface="Times New Roman" panose="02020603050405020304" pitchFamily="18" charset="0"/>
                <a:cs typeface="Times New Roman" panose="02020603050405020304" pitchFamily="18" charset="0"/>
              </a:rPr>
              <a:t>: Kể chuyện xen kẽ miêu tả một cách sinh động.</a:t>
            </a:r>
            <a:endParaRPr lang="vi-VN" altLang="en-US" sz="3200" dirty="0">
              <a:latin typeface="Times New Roman" panose="02020603050405020304" pitchFamily="18" charset="0"/>
              <a:cs typeface="Times New Roman" panose="02020603050405020304" pitchFamily="18" charset="0"/>
            </a:endParaRPr>
          </a:p>
          <a:p>
            <a:pPr marL="171450" lvl="0" indent="-171450" defTabSz="685800" eaLnBrk="1" hangingPunct="1">
              <a:buNone/>
            </a:pPr>
            <a:endParaRPr lang="en-US" altLang="en-US" sz="3200" dirty="0"/>
          </a:p>
        </p:txBody>
      </p:sp>
      <p:sp>
        <p:nvSpPr>
          <p:cNvPr id="4" name="Rectangle 3"/>
          <p:cNvSpPr txBox="1">
            <a:spLocks noChangeArrowheads="1"/>
          </p:cNvSpPr>
          <p:nvPr/>
        </p:nvSpPr>
        <p:spPr>
          <a:xfrm>
            <a:off x="495300" y="1477963"/>
            <a:ext cx="8229600" cy="960438"/>
          </a:xfrm>
          <a:prstGeom prst="rect">
            <a:avLst/>
          </a:prstGeom>
          <a:solidFill>
            <a:schemeClr val="accent3">
              <a:lumMod val="20000"/>
              <a:lumOff val="80000"/>
            </a:schemeClr>
          </a:solidFill>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171450" lvl="0" indent="-171450" defTabSz="685800" eaLnBrk="1" hangingPunct="1">
              <a:lnSpc>
                <a:spcPct val="80000"/>
              </a:lnSpc>
              <a:buFontTx/>
              <a:buNone/>
            </a:pPr>
            <a:r>
              <a:rPr lang="vi-VN" altLang="en-US" sz="3200" dirty="0">
                <a:latin typeface="Times New Roman" panose="02020603050405020304" pitchFamily="18" charset="0"/>
                <a:cs typeface="Times New Roman" panose="02020603050405020304" pitchFamily="18" charset="0"/>
              </a:rPr>
              <a:t>- Cả 2 cuộc tháo chạy đều tả thực, với những chi tiết cụ thể, những âm hưởng khác nhau.</a:t>
            </a:r>
            <a:endParaRPr lang="vi-VN" altLang="en-US" sz="3200" dirty="0">
              <a:latin typeface="Times New Roman" panose="02020603050405020304" pitchFamily="18" charset="0"/>
              <a:cs typeface="Times New Roman" panose="02020603050405020304" pitchFamily="18" charset="0"/>
            </a:endParaRPr>
          </a:p>
          <a:p>
            <a:pPr marL="171450" lvl="0" indent="-171450" defTabSz="685800" eaLnBrk="1" hangingPunct="1">
              <a:lnSpc>
                <a:spcPct val="80000"/>
              </a:lnSpc>
              <a:buNone/>
            </a:pPr>
            <a:endParaRPr lang="en-US" altLang="en-US" sz="3200" dirty="0"/>
          </a:p>
        </p:txBody>
      </p:sp>
      <p:sp>
        <p:nvSpPr>
          <p:cNvPr id="5" name="Rectangle 3"/>
          <p:cNvSpPr txBox="1">
            <a:spLocks noChangeArrowheads="1"/>
          </p:cNvSpPr>
          <p:nvPr/>
        </p:nvSpPr>
        <p:spPr>
          <a:xfrm>
            <a:off x="525463" y="2651125"/>
            <a:ext cx="8229600" cy="1600200"/>
          </a:xfrm>
          <a:prstGeom prst="rect">
            <a:avLst/>
          </a:prstGeom>
          <a:solidFill>
            <a:schemeClr val="accent1">
              <a:lumMod val="40000"/>
              <a:lumOff val="60000"/>
            </a:schemeClr>
          </a:solidFill>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171450" lvl="0" indent="-171450" algn="just" defTabSz="685800" eaLnBrk="1" hangingPunct="1">
              <a:buFontTx/>
              <a:buNone/>
            </a:pPr>
            <a:r>
              <a:rPr lang="vi-VN" altLang="en-US" sz="3200" dirty="0">
                <a:latin typeface="Times New Roman" panose="02020603050405020304" pitchFamily="18" charset="0"/>
                <a:cs typeface="Times New Roman" panose="02020603050405020304" pitchFamily="18" charset="0"/>
              </a:rPr>
              <a:t>- Đoạn miêu tả quân Thanh: nhịp điệu nhanh, mạnh, hối hả - thể hiện sự hả hê sung sướng của người thắng trận.</a:t>
            </a:r>
            <a:endParaRPr lang="vi-VN" altLang="en-US" sz="3200" dirty="0">
              <a:latin typeface="Times New Roman" panose="02020603050405020304" pitchFamily="18" charset="0"/>
              <a:cs typeface="Times New Roman" panose="02020603050405020304" pitchFamily="18" charset="0"/>
            </a:endParaRPr>
          </a:p>
          <a:p>
            <a:pPr marL="171450" lvl="0" indent="-171450" algn="just" defTabSz="685800" eaLnBrk="1" hangingPunct="1">
              <a:buNone/>
            </a:pPr>
            <a:endParaRPr lang="en-US" alt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itle 1"/>
          <p:cNvSpPr>
            <a:spLocks noGrp="1"/>
          </p:cNvSpPr>
          <p:nvPr>
            <p:ph type="title"/>
          </p:nvPr>
        </p:nvSpPr>
        <p:spPr>
          <a:xfrm>
            <a:off x="457200" y="304800"/>
            <a:ext cx="8229600" cy="838200"/>
          </a:xfrm>
          <a:solidFill>
            <a:srgbClr val="FFFF00">
              <a:alpha val="100000"/>
            </a:srgbClr>
          </a:solidFill>
          <a:ln/>
        </p:spPr>
        <p:txBody>
          <a:bodyPr vert="horz" wrap="square" lIns="91440" tIns="45720" rIns="91440" bIns="45720" anchor="ctr" anchorCtr="0"/>
          <a:p>
            <a:pPr algn="ctr" eaLnBrk="1" hangingPunct="1"/>
            <a:r>
              <a:rPr lang="en-US" altLang="en-US" sz="3600" b="1" dirty="0">
                <a:latin typeface="Times New Roman" panose="02020603050405020304" pitchFamily="18" charset="0"/>
                <a:cs typeface="Times New Roman" panose="02020603050405020304" pitchFamily="18" charset="0"/>
              </a:rPr>
              <a:t>Tổng kết</a:t>
            </a:r>
            <a:endParaRPr lang="en-US" altLang="en-US" sz="3600" b="1" dirty="0">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sz="half" idx="2"/>
          </p:nvPr>
        </p:nvSpPr>
        <p:spPr>
          <a:xfrm>
            <a:off x="868363" y="2582863"/>
            <a:ext cx="3429000" cy="2819400"/>
          </a:xfrm>
          <a:solidFill>
            <a:schemeClr val="accent4">
              <a:lumMod val="20000"/>
              <a:lumOff val="80000"/>
            </a:schemeClr>
          </a:solidFill>
        </p:spPr>
        <p:txBody>
          <a:bodyPr vert="horz" wrap="square" lIns="91440" tIns="45720" rIns="91440" bIns="45720" numCol="1" rtlCol="0" anchor="t" anchorCtr="0" compatLnSpc="1"/>
          <a:p>
            <a:pPr algn="just" eaLnBrk="1" hangingPunct="1">
              <a:buClrTx/>
              <a:buSzTx/>
              <a:buFontTx/>
              <a:buNone/>
            </a:pPr>
            <a:r>
              <a:rPr lang="en-US" altLang="en-US" sz="2800" dirty="0">
                <a:latin typeface="Times New Roman" panose="02020603050405020304" pitchFamily="18" charset="0"/>
                <a:cs typeface="Times New Roman" panose="02020603050405020304" pitchFamily="18" charset="0"/>
              </a:rPr>
              <a:t>-Kể theo trình tự diễn biến các sự kiện lịch sử.</a:t>
            </a:r>
            <a:endParaRPr lang="en-US" altLang="en-US" sz="2800" dirty="0">
              <a:latin typeface="Times New Roman" panose="02020603050405020304" pitchFamily="18" charset="0"/>
              <a:cs typeface="Times New Roman" panose="02020603050405020304" pitchFamily="18" charset="0"/>
            </a:endParaRPr>
          </a:p>
          <a:p>
            <a:pPr algn="just" eaLnBrk="1" hangingPunct="1">
              <a:buClrTx/>
              <a:buSzTx/>
              <a:buFontTx/>
              <a:buNone/>
            </a:pPr>
            <a:r>
              <a:rPr lang="en-US" altLang="en-US" sz="2800" dirty="0">
                <a:latin typeface="Times New Roman" panose="02020603050405020304" pitchFamily="18" charset="0"/>
                <a:cs typeface="Times New Roman" panose="02020603050405020304" pitchFamily="18" charset="0"/>
              </a:rPr>
              <a:t>- Khắc họa các nhân vật lịch sử chân thật, sinh động.</a:t>
            </a:r>
            <a:endParaRPr lang="en-US" altLang="en-US" sz="2800" dirty="0">
              <a:latin typeface="Times New Roman" panose="02020603050405020304" pitchFamily="18" charset="0"/>
              <a:ea typeface="Times New Roman" panose="02020603050405020304" pitchFamily="18" charset="0"/>
            </a:endParaRPr>
          </a:p>
        </p:txBody>
      </p:sp>
      <p:sp>
        <p:nvSpPr>
          <p:cNvPr id="6" name="Content Placeholder 5"/>
          <p:cNvSpPr>
            <a:spLocks noGrp="1"/>
          </p:cNvSpPr>
          <p:nvPr>
            <p:ph sz="quarter" idx="4"/>
          </p:nvPr>
        </p:nvSpPr>
        <p:spPr>
          <a:xfrm>
            <a:off x="5148263" y="2667000"/>
            <a:ext cx="3538538" cy="2667000"/>
          </a:xfrm>
          <a:solidFill>
            <a:schemeClr val="accent6">
              <a:lumMod val="20000"/>
              <a:lumOff val="80000"/>
            </a:schemeClr>
          </a:solidFill>
        </p:spPr>
        <p:txBody>
          <a:bodyPr vert="horz" wrap="square" lIns="91440" tIns="45720" rIns="91440" bIns="45720" numCol="1" rtlCol="0" anchor="t" anchorCtr="0" compatLnSpc="1"/>
          <a:p>
            <a:pPr algn="just" eaLnBrk="1" hangingPunct="1">
              <a:lnSpc>
                <a:spcPct val="80000"/>
              </a:lnSpc>
              <a:buClrTx/>
              <a:buSzTx/>
              <a:buFontTx/>
              <a:buNone/>
            </a:pPr>
            <a:r>
              <a:rPr lang="en-US" altLang="en-US" sz="2800" dirty="0">
                <a:latin typeface="Times New Roman" panose="02020603050405020304" pitchFamily="18" charset="0"/>
                <a:cs typeface="Times New Roman" panose="02020603050405020304" pitchFamily="18" charset="0"/>
              </a:rPr>
              <a:t>-Văn bản ghi lại hiện thực lịch sử 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hùng của dân tộc ta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hình ảnh người anh hùng Nguyễn Huệ trong chiến thắng mùa xuân năm Kỷ Dậu (1789)</a:t>
            </a:r>
            <a:endParaRPr lang="en-US" altLang="en-US" sz="2800" dirty="0">
              <a:latin typeface="Times New Roman" panose="02020603050405020304" pitchFamily="18" charset="0"/>
              <a:ea typeface="Times New Roman" panose="02020603050405020304" pitchFamily="18" charset="0"/>
            </a:endParaRPr>
          </a:p>
        </p:txBody>
      </p:sp>
      <p:sp>
        <p:nvSpPr>
          <p:cNvPr id="7" name="Text Placeholder 2"/>
          <p:cNvSpPr txBox="1"/>
          <p:nvPr/>
        </p:nvSpPr>
        <p:spPr>
          <a:xfrm>
            <a:off x="868363" y="1920875"/>
            <a:ext cx="3429000" cy="609600"/>
          </a:xfrm>
          <a:prstGeom prst="rect">
            <a:avLst/>
          </a:prstGeom>
          <a:solidFill>
            <a:schemeClr val="accent2">
              <a:lumMod val="60000"/>
              <a:lumOff val="40000"/>
            </a:schemeClr>
          </a:solidFill>
        </p:spPr>
        <p:txBody>
          <a:bodyPr anchor="b"/>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eaLnBrk="1" hangingPunct="1">
              <a:buNone/>
            </a:pPr>
            <a:r>
              <a:rPr lang="en-US" altLang="en-US" sz="3200" b="1" i="1" dirty="0">
                <a:latin typeface="Times New Roman" panose="02020603050405020304" pitchFamily="18" charset="0"/>
                <a:cs typeface="Times New Roman" panose="02020603050405020304" pitchFamily="18" charset="0"/>
              </a:rPr>
              <a:t>a)Nghệ thuật :</a:t>
            </a:r>
            <a:endParaRPr lang="en-US" altLang="en-US" sz="3200" b="1" i="1" dirty="0">
              <a:latin typeface="Times New Roman" panose="02020603050405020304" pitchFamily="18" charset="0"/>
              <a:ea typeface="Times New Roman" panose="02020603050405020304" pitchFamily="18" charset="0"/>
            </a:endParaRPr>
          </a:p>
        </p:txBody>
      </p:sp>
      <p:sp>
        <p:nvSpPr>
          <p:cNvPr id="8" name="Text Placeholder 4"/>
          <p:cNvSpPr txBox="1"/>
          <p:nvPr/>
        </p:nvSpPr>
        <p:spPr>
          <a:xfrm>
            <a:off x="5148263" y="1997075"/>
            <a:ext cx="3538538" cy="533400"/>
          </a:xfrm>
          <a:prstGeom prst="rect">
            <a:avLst/>
          </a:prstGeom>
          <a:solidFill>
            <a:schemeClr val="accent6">
              <a:lumMod val="60000"/>
              <a:lumOff val="40000"/>
            </a:schemeClr>
          </a:solidFill>
        </p:spPr>
        <p:txBody>
          <a:bodyPr anchor="b"/>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eaLnBrk="1" hangingPunct="1">
              <a:buNone/>
            </a:pPr>
            <a:r>
              <a:rPr lang="en-US" altLang="en-US" sz="3200" b="1" i="1" dirty="0">
                <a:latin typeface="Times New Roman" panose="02020603050405020304" pitchFamily="18" charset="0"/>
                <a:cs typeface="Times New Roman" panose="02020603050405020304" pitchFamily="18" charset="0"/>
              </a:rPr>
              <a:t>b)Ý nghĩa :</a:t>
            </a:r>
            <a:endParaRPr lang="en-US" altLang="en-US" sz="3200" b="1" i="1" dirty="0">
              <a:latin typeface="Times New Roman" panose="02020603050405020304" pitchFamily="18" charset="0"/>
              <a:ea typeface="Times New Roman" panose="02020603050405020304" pitchFamily="18" charset="0"/>
            </a:endParaRPr>
          </a:p>
        </p:txBody>
      </p:sp>
      <p:sp>
        <p:nvSpPr>
          <p:cNvPr id="9" name="Down Arrow 8"/>
          <p:cNvSpPr/>
          <p:nvPr/>
        </p:nvSpPr>
        <p:spPr>
          <a:xfrm>
            <a:off x="2132013" y="1219200"/>
            <a:ext cx="630238" cy="625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
        <p:nvSpPr>
          <p:cNvPr id="11" name="Down Arrow 10"/>
          <p:cNvSpPr/>
          <p:nvPr/>
        </p:nvSpPr>
        <p:spPr>
          <a:xfrm>
            <a:off x="6602413" y="1219200"/>
            <a:ext cx="630238" cy="625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1)">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xEl>
                                              <p:charRg st="0" end="49"/>
                                            </p:txEl>
                                          </p:spTgt>
                                        </p:tgtEl>
                                        <p:attrNameLst>
                                          <p:attrName>style.visibility</p:attrName>
                                        </p:attrNameLst>
                                      </p:cBhvr>
                                      <p:to>
                                        <p:strVal val="visible"/>
                                      </p:to>
                                    </p:set>
                                    <p:animEffect transition="in" filter="circle(in)">
                                      <p:cBhvr>
                                        <p:cTn id="20" dur="2000"/>
                                        <p:tgtEl>
                                          <p:spTgt spid="4">
                                            <p:txEl>
                                              <p:charRg st="0" end="4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xEl>
                                              <p:charRg st="49" end="103"/>
                                            </p:txEl>
                                          </p:spTgt>
                                        </p:tgtEl>
                                        <p:attrNameLst>
                                          <p:attrName>style.visibility</p:attrName>
                                        </p:attrNameLst>
                                      </p:cBhvr>
                                      <p:to>
                                        <p:strVal val="visible"/>
                                      </p:to>
                                    </p:set>
                                    <p:animEffect transition="in" filter="circle(in)">
                                      <p:cBhvr>
                                        <p:cTn id="25" dur="2000"/>
                                        <p:tgtEl>
                                          <p:spTgt spid="4">
                                            <p:txEl>
                                              <p:charRg st="49" end="103"/>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xEl>
                                              <p:charRg st="0" end="142"/>
                                            </p:txEl>
                                          </p:spTgt>
                                        </p:tgtEl>
                                        <p:attrNameLst>
                                          <p:attrName>style.visibility</p:attrName>
                                        </p:attrNameLst>
                                      </p:cBhvr>
                                      <p:to>
                                        <p:strVal val="visible"/>
                                      </p:to>
                                    </p:set>
                                    <p:animEffect transition="in" filter="wheel(1)">
                                      <p:cBhvr>
                                        <p:cTn id="41" dur="2000"/>
                                        <p:tgtEl>
                                          <p:spTgt spid="6">
                                            <p:txEl>
                                              <p:charRg st="0" end="142"/>
                                            </p:tx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4" grpId="0" animBg="1" build="p"/>
      <p:bldP spid="6" grpId="0" animBg="1" build="p"/>
      <p:bldP spid="7" grpId="0" animBg="1"/>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138"/>
          <p:cNvPicPr>
            <a:picLocks noChangeAspect="1"/>
          </p:cNvPicPr>
          <p:nvPr/>
        </p:nvPicPr>
        <p:blipFill>
          <a:blip r:embed="rId1"/>
          <a:srcRect l="3500" r="3418"/>
          <a:stretch>
            <a:fillRect/>
          </a:stretch>
        </p:blipFill>
        <p:spPr>
          <a:xfrm>
            <a:off x="0" y="30163"/>
            <a:ext cx="9220200" cy="6827837"/>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5" name="Picture 7" descr="Việt Nam diễn nghĩa (Tập V - Kỳ 35)"/>
          <p:cNvPicPr>
            <a:picLocks noChangeAspect="1" noChangeArrowheads="1"/>
          </p:cNvPicPr>
          <p:nvPr/>
        </p:nvPicPr>
        <p:blipFill>
          <a:blip r:embed="rId1"/>
          <a:srcRect/>
          <a:stretch>
            <a:fillRect/>
          </a:stretch>
        </p:blipFill>
        <p:spPr bwMode="auto">
          <a:xfrm>
            <a:off x="3185160" y="2011680"/>
            <a:ext cx="5958840" cy="4790909"/>
          </a:xfrm>
          <a:prstGeom prst="rect">
            <a:avLst/>
          </a:prstGeom>
          <a:ln>
            <a:noFill/>
          </a:ln>
          <a:effectLst>
            <a:softEdge rad="635000"/>
          </a:effectLst>
        </p:spPr>
      </p:pic>
      <p:sp>
        <p:nvSpPr>
          <p:cNvPr id="53250" name="Title 1"/>
          <p:cNvSpPr>
            <a:spLocks noGrp="1"/>
          </p:cNvSpPr>
          <p:nvPr>
            <p:ph type="title"/>
          </p:nvPr>
        </p:nvSpPr>
        <p:spPr>
          <a:xfrm>
            <a:off x="457200" y="274638"/>
            <a:ext cx="8229600" cy="639763"/>
          </a:xfrm>
        </p:spPr>
        <p:txBody>
          <a:bodyPr vert="horz" wrap="square" lIns="91440" tIns="45720" rIns="91440" bIns="45720" numCol="1" rtlCol="0" anchor="ctr" anchorCtr="0" compatLnSpc="1"/>
          <a:p>
            <a:pPr algn="ctr" eaLnBrk="1" hangingPunct="1">
              <a:buNone/>
            </a:pPr>
            <a:r>
              <a:rPr lang="en-US" altLang="en-US" sz="3200" b="1" dirty="0">
                <a:solidFill>
                  <a:srgbClr val="C55A11"/>
                </a:solidFill>
                <a:latin typeface="Times New Roman" panose="02020603050405020304" pitchFamily="18" charset="0"/>
                <a:cs typeface="Times New Roman" panose="02020603050405020304" pitchFamily="18" charset="0"/>
              </a:rPr>
              <a:t>III. Luyện tập :</a:t>
            </a:r>
            <a:endParaRPr lang="en-US" altLang="en-US" sz="3200" b="1" dirty="0">
              <a:solidFill>
                <a:srgbClr val="C55A11"/>
              </a:solidFill>
              <a:latin typeface="Times New Roman" panose="02020603050405020304" pitchFamily="18" charset="0"/>
              <a:ea typeface="Times New Roman" panose="02020603050405020304" pitchFamily="18" charset="0"/>
            </a:endParaRPr>
          </a:p>
        </p:txBody>
      </p:sp>
      <p:sp>
        <p:nvSpPr>
          <p:cNvPr id="4" name="Content Placeholder 3"/>
          <p:cNvSpPr>
            <a:spLocks noGrp="1"/>
          </p:cNvSpPr>
          <p:nvPr>
            <p:ph sz="half" idx="2"/>
          </p:nvPr>
        </p:nvSpPr>
        <p:spPr>
          <a:xfrm>
            <a:off x="30163" y="944563"/>
            <a:ext cx="8839200" cy="1066800"/>
          </a:xfrm>
          <a:ln/>
        </p:spPr>
        <p:txBody>
          <a:bodyPr vert="horz" wrap="square" lIns="91440" tIns="45720" rIns="91440" bIns="45720" anchor="t" anchorCtr="0"/>
          <a:p>
            <a:pPr algn="just" eaLnBrk="1" hangingPunct="1">
              <a:buClrTx/>
              <a:buSzTx/>
              <a:buFontTx/>
              <a:buNone/>
            </a:pPr>
            <a:r>
              <a:rPr lang="en-US" altLang="en-US" sz="2800" i="1" dirty="0">
                <a:latin typeface="Times New Roman" panose="02020603050405020304" pitchFamily="18" charset="0"/>
                <a:cs typeface="Times New Roman" panose="02020603050405020304" pitchFamily="18" charset="0"/>
              </a:rPr>
              <a:t>  Tại sao các tác giả l</a:t>
            </a:r>
            <a:r>
              <a:rPr lang="en-US" altLang="en-US" sz="2800" i="1" dirty="0">
                <a:latin typeface="Times New Roman" panose="02020603050405020304" pitchFamily="18" charset="0"/>
                <a:ea typeface="Times New Roman" panose="02020603050405020304" pitchFamily="18" charset="0"/>
              </a:rPr>
              <a:t>à</a:t>
            </a:r>
            <a:r>
              <a:rPr lang="en-US" altLang="en-US" sz="2800" i="1" dirty="0">
                <a:latin typeface="Times New Roman" panose="02020603050405020304" pitchFamily="18" charset="0"/>
                <a:cs typeface="Times New Roman" panose="02020603050405020304" pitchFamily="18" charset="0"/>
              </a:rPr>
              <a:t> quan lại nh</a:t>
            </a:r>
            <a:r>
              <a:rPr lang="en-US" altLang="en-US" sz="2800" i="1" dirty="0">
                <a:latin typeface="Times New Roman" panose="02020603050405020304" pitchFamily="18" charset="0"/>
                <a:ea typeface="Times New Roman" panose="02020603050405020304" pitchFamily="18" charset="0"/>
              </a:rPr>
              <a:t>à</a:t>
            </a:r>
            <a:r>
              <a:rPr lang="en-US" altLang="en-US" sz="2800" i="1" dirty="0">
                <a:latin typeface="Times New Roman" panose="02020603050405020304" pitchFamily="18" charset="0"/>
                <a:cs typeface="Times New Roman" panose="02020603050405020304" pitchFamily="18" charset="0"/>
              </a:rPr>
              <a:t>  Lê, m</a:t>
            </a:r>
            <a:r>
              <a:rPr lang="en-US" altLang="en-US" sz="2800" i="1" dirty="0">
                <a:latin typeface="Times New Roman" panose="02020603050405020304" pitchFamily="18" charset="0"/>
                <a:ea typeface="Times New Roman" panose="02020603050405020304" pitchFamily="18" charset="0"/>
              </a:rPr>
              <a:t>à</a:t>
            </a:r>
            <a:r>
              <a:rPr lang="en-US" altLang="en-US" sz="2800" i="1" dirty="0">
                <a:latin typeface="Times New Roman" panose="02020603050405020304" pitchFamily="18" charset="0"/>
                <a:cs typeface="Times New Roman" panose="02020603050405020304" pitchFamily="18" charset="0"/>
              </a:rPr>
              <a:t> lại viết về Nguyễn Huệ một cách sinh động, lẫm liệt như vậy?</a:t>
            </a:r>
            <a:endParaRPr lang="en-US" altLang="en-US" sz="2800" i="1" dirty="0">
              <a:latin typeface="Times New Roman" panose="02020603050405020304" pitchFamily="18" charset="0"/>
              <a:ea typeface="Times New Roman" panose="02020603050405020304" pitchFamily="18" charset="0"/>
            </a:endParaRPr>
          </a:p>
        </p:txBody>
      </p:sp>
      <p:sp>
        <p:nvSpPr>
          <p:cNvPr id="6" name="Content Placeholder 5"/>
          <p:cNvSpPr>
            <a:spLocks noGrp="1"/>
          </p:cNvSpPr>
          <p:nvPr>
            <p:ph sz="quarter" idx="4"/>
          </p:nvPr>
        </p:nvSpPr>
        <p:spPr>
          <a:xfrm>
            <a:off x="228600" y="2179638"/>
            <a:ext cx="8640763" cy="4678362"/>
          </a:xfrm>
          <a:ln/>
        </p:spPr>
        <p:txBody>
          <a:bodyPr vert="horz" wrap="square" lIns="91440" tIns="45720" rIns="91440" bIns="45720" anchor="t" anchorCtr="0"/>
          <a:p>
            <a:pPr eaLnBrk="1" hangingPunct="1">
              <a:buClrTx/>
              <a:buSzTx/>
              <a:buFontTx/>
              <a:buNone/>
            </a:pPr>
            <a:r>
              <a:rPr lang="en-US" altLang="en-US" sz="2800" dirty="0">
                <a:latin typeface="Times New Roman" panose="02020603050405020304" pitchFamily="18" charset="0"/>
                <a:cs typeface="Times New Roman" panose="02020603050405020304" pitchFamily="18" charset="0"/>
              </a:rPr>
              <a:t>-Các tác giả tôn trọng sự thật lịch sử.</a:t>
            </a:r>
            <a:endParaRPr lang="en-US" altLang="en-US" sz="2800" dirty="0">
              <a:latin typeface="Times New Roman" panose="02020603050405020304" pitchFamily="18" charset="0"/>
              <a:cs typeface="Times New Roman" panose="02020603050405020304" pitchFamily="18" charset="0"/>
            </a:endParaRPr>
          </a:p>
          <a:p>
            <a:pPr eaLnBrk="1" hangingPunct="1">
              <a:buClrTx/>
              <a:buSzTx/>
              <a:buFontTx/>
              <a:buNone/>
            </a:pPr>
            <a:r>
              <a:rPr lang="en-US" altLang="en-US" sz="2800" dirty="0">
                <a:latin typeface="Times New Roman" panose="02020603050405020304" pitchFamily="18" charset="0"/>
                <a:cs typeface="Times New Roman" panose="02020603050405020304" pitchFamily="18" charset="0"/>
              </a:rPr>
              <a:t>- Họ có ý thức tự 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dân tộc.</a:t>
            </a:r>
            <a:endParaRPr lang="en-US" altLang="en-US" sz="2800" dirty="0">
              <a:latin typeface="Times New Roman" panose="02020603050405020304" pitchFamily="18" charset="0"/>
              <a:cs typeface="Times New Roman" panose="02020603050405020304" pitchFamily="18" charset="0"/>
            </a:endParaRPr>
          </a:p>
          <a:p>
            <a:pPr eaLnBrk="1" hangingPunct="1">
              <a:buClrTx/>
              <a:buSzTx/>
              <a:buFontTx/>
              <a:buNone/>
            </a:pPr>
            <a:r>
              <a:rPr lang="en-US" altLang="en-US" sz="2800" dirty="0">
                <a:latin typeface="Times New Roman" panose="02020603050405020304" pitchFamily="18" charset="0"/>
                <a:cs typeface="Times New Roman" panose="02020603050405020304" pitchFamily="18" charset="0"/>
              </a:rPr>
              <a:t>- Tính cách của các nh</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viết sử thời phong kiến.</a:t>
            </a:r>
            <a:endParaRPr lang="en-US" altLang="en-US" sz="2800" dirty="0">
              <a:latin typeface="Times New Roman" panose="02020603050405020304" pitchFamily="18" charset="0"/>
              <a:cs typeface="Times New Roman" panose="02020603050405020304" pitchFamily="18" charset="0"/>
            </a:endParaRPr>
          </a:p>
          <a:p>
            <a:pPr eaLnBrk="1" hangingPunct="1">
              <a:buClrTx/>
              <a:buSzTx/>
              <a:buFontTx/>
              <a:buNone/>
            </a:pPr>
            <a:r>
              <a:rPr lang="en-US" altLang="en-US" sz="2800" dirty="0">
                <a:latin typeface="Times New Roman" panose="02020603050405020304" pitchFamily="18" charset="0"/>
                <a:cs typeface="Times New Roman" panose="02020603050405020304" pitchFamily="18" charset="0"/>
              </a:rPr>
              <a:t>=&gt;Đó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 điểm tiến bộ của các giả Ngô gia văn phái.</a:t>
            </a:r>
            <a:endParaRPr lang="en-US" altLang="en-US" sz="2800" dirty="0">
              <a:latin typeface="Times New Roman" panose="02020603050405020304" pitchFamily="18" charset="0"/>
              <a:cs typeface="Times New Roman" panose="02020603050405020304" pitchFamily="18" charset="0"/>
            </a:endParaRPr>
          </a:p>
          <a:p>
            <a:pPr eaLnBrk="1" hangingPunct="1">
              <a:buClrTx/>
              <a:buSzTx/>
              <a:buFontTx/>
              <a:buNone/>
            </a:pPr>
            <a:endParaRPr lang="en-US" alt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2" descr="Nền Giấy Cổ điển, Retro, Hoài Cổ, Giấy Hình nền Vector để tải xuống miễn phí"/>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4035" name="Rectangle 7"/>
          <p:cNvSpPr/>
          <p:nvPr/>
        </p:nvSpPr>
        <p:spPr>
          <a:xfrm>
            <a:off x="152400" y="4763"/>
            <a:ext cx="9144000" cy="6970712"/>
          </a:xfrm>
          <a:prstGeom prst="rect">
            <a:avLst/>
          </a:prstGeom>
          <a:noFill/>
          <a:ln w="9525">
            <a:noFill/>
          </a:ln>
        </p:spPr>
        <p:txBody>
          <a:bodyPr>
            <a:spAutoFit/>
          </a:bodyPr>
          <a:p>
            <a:pPr algn="ctr">
              <a:lnSpc>
                <a:spcPct val="120000"/>
              </a:lnSpc>
              <a:buNone/>
            </a:pPr>
            <a:r>
              <a:rPr lang="en-US" altLang="en-US" sz="2200" b="1" dirty="0">
                <a:solidFill>
                  <a:srgbClr val="FF0000"/>
                </a:solidFill>
                <a:latin typeface="Times New Roman" panose="02020603050405020304" pitchFamily="18" charset="0"/>
                <a:cs typeface="Calibri" panose="020F0502020204030204" pitchFamily="34" charset="0"/>
              </a:rPr>
              <a:t>PHIẾU SỐ 1</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dirty="0">
                <a:latin typeface="Times New Roman" panose="02020603050405020304" pitchFamily="18" charset="0"/>
                <a:cs typeface="Calibri" panose="020F0502020204030204" pitchFamily="34" charset="0"/>
              </a:rPr>
              <a:t>Đọc đoạn trích sau v</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 trả lời câu hỏi:</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i="1" dirty="0">
                <a:latin typeface="Times New Roman" panose="02020603050405020304" pitchFamily="18" charset="0"/>
                <a:cs typeface="Calibri" panose="020F0502020204030204" pitchFamily="34" charset="0"/>
              </a:rPr>
              <a:t>“(...) Từ đời Hán đến nay chúng đã mấy phen cướp bóc nước ta, giết hại nhân dân, vơ vét của cải, người mình không thể chịu nổi, ai cũng muốn đuổi chúng đi. Đời Hán có Trưng Nữ Vương, đời Minh có Lê Thái Tổ, các ng</a:t>
            </a:r>
            <a:r>
              <a:rPr lang="en-US" altLang="en-US" sz="2200" i="1" dirty="0">
                <a:latin typeface="Times New Roman" panose="02020603050405020304" pitchFamily="18" charset="0"/>
                <a:ea typeface="Calibri" panose="020F0502020204030204" pitchFamily="34" charset="0"/>
              </a:rPr>
              <a:t>à</a:t>
            </a:r>
            <a:r>
              <a:rPr lang="en-US" altLang="en-US" sz="2200" i="1" dirty="0">
                <a:latin typeface="Times New Roman" panose="02020603050405020304" pitchFamily="18" charset="0"/>
                <a:cs typeface="Calibri" panose="020F0502020204030204" pitchFamily="34" charset="0"/>
              </a:rPr>
              <a:t>i không nỡ ngồi nhìn chúng l</a:t>
            </a:r>
            <a:r>
              <a:rPr lang="en-US" altLang="en-US" sz="2200" i="1" dirty="0">
                <a:latin typeface="Times New Roman" panose="02020603050405020304" pitchFamily="18" charset="0"/>
                <a:ea typeface="Calibri" panose="020F0502020204030204" pitchFamily="34" charset="0"/>
              </a:rPr>
              <a:t>à</a:t>
            </a:r>
            <a:r>
              <a:rPr lang="en-US" altLang="en-US" sz="2200" i="1" dirty="0">
                <a:latin typeface="Times New Roman" panose="02020603050405020304" pitchFamily="18" charset="0"/>
                <a:cs typeface="Calibri" panose="020F0502020204030204" pitchFamily="34" charset="0"/>
              </a:rPr>
              <a:t>m điều t</a:t>
            </a:r>
            <a:r>
              <a:rPr lang="en-US" altLang="en-US" sz="2200" i="1" dirty="0">
                <a:latin typeface="Times New Roman" panose="02020603050405020304" pitchFamily="18" charset="0"/>
                <a:ea typeface="Calibri" panose="020F0502020204030204" pitchFamily="34" charset="0"/>
              </a:rPr>
              <a:t>à</a:t>
            </a:r>
            <a:r>
              <a:rPr lang="en-US" altLang="en-US" sz="2200" i="1" dirty="0">
                <a:latin typeface="Times New Roman" panose="02020603050405020304" pitchFamily="18" charset="0"/>
                <a:cs typeface="Calibri" panose="020F0502020204030204" pitchFamily="34" charset="0"/>
              </a:rPr>
              <a:t>n bạo, nên đã thuận lòng người, dấy nghĩa quân, đều chỉ đánh một trận l</a:t>
            </a:r>
            <a:r>
              <a:rPr lang="en-US" altLang="en-US" sz="2200" i="1" dirty="0">
                <a:latin typeface="Times New Roman" panose="02020603050405020304" pitchFamily="18" charset="0"/>
                <a:ea typeface="Calibri" panose="020F0502020204030204" pitchFamily="34" charset="0"/>
              </a:rPr>
              <a:t>à</a:t>
            </a:r>
            <a:r>
              <a:rPr lang="en-US" altLang="en-US" sz="2200" i="1" dirty="0">
                <a:latin typeface="Times New Roman" panose="02020603050405020304" pitchFamily="18" charset="0"/>
                <a:cs typeface="Calibri" panose="020F0502020204030204" pitchFamily="34" charset="0"/>
              </a:rPr>
              <a:t> thắng v</a:t>
            </a:r>
            <a:r>
              <a:rPr lang="en-US" altLang="en-US" sz="2200" i="1" dirty="0">
                <a:latin typeface="Times New Roman" panose="02020603050405020304" pitchFamily="18" charset="0"/>
                <a:ea typeface="Calibri" panose="020F0502020204030204" pitchFamily="34" charset="0"/>
              </a:rPr>
              <a:t>à</a:t>
            </a:r>
            <a:r>
              <a:rPr lang="en-US" altLang="en-US" sz="2200" i="1" dirty="0">
                <a:latin typeface="Times New Roman" panose="02020603050405020304" pitchFamily="18" charset="0"/>
                <a:cs typeface="Calibri" panose="020F0502020204030204" pitchFamily="34" charset="0"/>
              </a:rPr>
              <a:t> đuổi được chúng về phương Bắc” (...)</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dirty="0">
                <a:latin typeface="Times New Roman" panose="02020603050405020304" pitchFamily="18" charset="0"/>
                <a:cs typeface="Calibri" panose="020F0502020204030204" pitchFamily="34" charset="0"/>
              </a:rPr>
              <a:t>Câu 1: Những câu văn trên được rút ra từ tác phẩm n</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o? Đó l</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 lời của ai, nói trong ho</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n cảnh n</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o? Giải thích ý nghĩa nhan đề của tác phẩm?</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dirty="0">
                <a:latin typeface="Times New Roman" panose="02020603050405020304" pitchFamily="18" charset="0"/>
                <a:cs typeface="Calibri" panose="020F0502020204030204" pitchFamily="34" charset="0"/>
              </a:rPr>
              <a:t>Câu 2: Nêu nội dung chính v</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 tác dụng của lời phủ dụ? Hây kể tên một tác phẩm có cùng mục đích như lời phủ dụ?</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dirty="0">
                <a:latin typeface="Times New Roman" panose="02020603050405020304" pitchFamily="18" charset="0"/>
                <a:cs typeface="Calibri" panose="020F0502020204030204" pitchFamily="34" charset="0"/>
              </a:rPr>
              <a:t>Câu 3: Các tác giả của đoạn văn trên vốn l</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 những người trung quân rất có cảm tình với nh</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 Lê nhưng lại xây dựng lên hình tượng người anh hùng áo vải Quang Trung tuyệt đẹp. Vì sao vậy? Em hãy lí giải ngắn gọn về điều đó? </a:t>
            </a:r>
            <a:endParaRPr lang="en-US" altLang="en-US" sz="2200" dirty="0">
              <a:latin typeface="Calibri" panose="020F0502020204030204" pitchFamily="34" charset="0"/>
              <a:cs typeface="Calibri" panose="020F0502020204030204" pitchFamily="34" charset="0"/>
            </a:endParaRPr>
          </a:p>
          <a:p>
            <a:pPr algn="just">
              <a:lnSpc>
                <a:spcPct val="120000"/>
              </a:lnSpc>
              <a:buNone/>
            </a:pPr>
            <a:r>
              <a:rPr lang="en-US" altLang="en-US" sz="2200" dirty="0">
                <a:latin typeface="Times New Roman" panose="02020603050405020304" pitchFamily="18" charset="0"/>
                <a:cs typeface="Calibri" panose="020F0502020204030204" pitchFamily="34" charset="0"/>
              </a:rPr>
              <a:t>Câu 4: Từ hình tượng Quang Trung - Nguyễn Huệ, cùng vốn hiểu biết của em, bằng một đoạn văn khoảng nửa trang giấy thi, hãy ghi lại những suy nghĩ của mình về trách nhiệm ở tuổi trẻ hôm nay đối với đất nước trong ho</a:t>
            </a:r>
            <a:r>
              <a:rPr lang="en-US" altLang="en-US" sz="2200" dirty="0">
                <a:latin typeface="Times New Roman" panose="02020603050405020304" pitchFamily="18" charset="0"/>
                <a:ea typeface="Calibri" panose="020F0502020204030204" pitchFamily="34" charset="0"/>
              </a:rPr>
              <a:t>à</a:t>
            </a:r>
            <a:r>
              <a:rPr lang="en-US" altLang="en-US" sz="2200" dirty="0">
                <a:latin typeface="Times New Roman" panose="02020603050405020304" pitchFamily="18" charset="0"/>
                <a:cs typeface="Calibri" panose="020F0502020204030204" pitchFamily="34" charset="0"/>
              </a:rPr>
              <a:t>n cảnh mới.</a:t>
            </a:r>
            <a:endParaRPr lang="en-US" altLang="en-US" sz="2200" dirty="0">
              <a:latin typeface="Calibri" panose="020F0502020204030204" pitchFamily="34" charset="0"/>
              <a:ea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2" descr="Tóm tắt hồi thứ 14 Hoàng Lê nhất thống chí"/>
          <p:cNvPicPr>
            <a:picLocks noChangeAspect="1" noChangeArrowheads="1"/>
          </p:cNvPicPr>
          <p:nvPr/>
        </p:nvPicPr>
        <p:blipFill>
          <a:blip r:embed="rId1"/>
          <a:srcRect/>
          <a:stretch>
            <a:fillRect/>
          </a:stretch>
        </p:blipFill>
        <p:spPr bwMode="auto">
          <a:xfrm>
            <a:off x="1905000" y="3759842"/>
            <a:ext cx="5715000" cy="2867026"/>
          </a:xfrm>
          <a:prstGeom prst="rect">
            <a:avLst/>
          </a:prstGeom>
          <a:ln>
            <a:noFill/>
          </a:ln>
          <a:effectLst>
            <a:softEdge rad="317500"/>
          </a:effectLst>
        </p:spPr>
      </p:pic>
      <p:sp>
        <p:nvSpPr>
          <p:cNvPr id="7" name="Rectangle 6"/>
          <p:cNvSpPr/>
          <p:nvPr/>
        </p:nvSpPr>
        <p:spPr>
          <a:xfrm>
            <a:off x="266700" y="174625"/>
            <a:ext cx="8572500" cy="1498600"/>
          </a:xfrm>
          <a:prstGeom prst="rect">
            <a:avLst/>
          </a:prstGeom>
          <a:ln>
            <a:solidFill>
              <a:schemeClr val="accent2">
                <a:lumMod val="75000"/>
              </a:schemeClr>
            </a:solidFill>
            <a:prstDash val="dashDot"/>
          </a:ln>
        </p:spPr>
        <p:txBody>
          <a:bodyPr>
            <a:spAutoFit/>
          </a:bodyPr>
          <a:p>
            <a:pPr algn="just">
              <a:lnSpc>
                <a:spcPct val="120000"/>
              </a:lnSpc>
              <a:buNone/>
            </a:pPr>
            <a:r>
              <a:rPr sz="2600" dirty="0">
                <a:latin typeface="Times New Roman" panose="02020603050405020304" pitchFamily="18" charset="0"/>
                <a:cs typeface="Calibri" panose="020F0502020204030204" pitchFamily="34" charset="0"/>
              </a:rPr>
              <a:t>Câu 1: Những câu văn trên được rút ra từ tác phẩm n</a:t>
            </a:r>
            <a:r>
              <a:rPr sz="2600" dirty="0">
                <a:latin typeface="Times New Roman" panose="02020603050405020304" pitchFamily="18" charset="0"/>
                <a:ea typeface="Calibri" panose="020F0502020204030204" pitchFamily="34" charset="0"/>
              </a:rPr>
              <a:t>à</a:t>
            </a:r>
            <a:r>
              <a:rPr sz="2600" dirty="0">
                <a:latin typeface="Times New Roman" panose="02020603050405020304" pitchFamily="18" charset="0"/>
                <a:cs typeface="Calibri" panose="020F0502020204030204" pitchFamily="34" charset="0"/>
              </a:rPr>
              <a:t>o? Đó l</a:t>
            </a:r>
            <a:r>
              <a:rPr sz="2600" dirty="0">
                <a:latin typeface="Times New Roman" panose="02020603050405020304" pitchFamily="18" charset="0"/>
                <a:ea typeface="Calibri" panose="020F0502020204030204" pitchFamily="34" charset="0"/>
              </a:rPr>
              <a:t>à</a:t>
            </a:r>
            <a:r>
              <a:rPr sz="2600" dirty="0">
                <a:latin typeface="Times New Roman" panose="02020603050405020304" pitchFamily="18" charset="0"/>
                <a:cs typeface="Calibri" panose="020F0502020204030204" pitchFamily="34" charset="0"/>
              </a:rPr>
              <a:t> lời của ai, nói trong ho</a:t>
            </a:r>
            <a:r>
              <a:rPr sz="2600" dirty="0">
                <a:latin typeface="Times New Roman" panose="02020603050405020304" pitchFamily="18" charset="0"/>
                <a:ea typeface="Calibri" panose="020F0502020204030204" pitchFamily="34" charset="0"/>
              </a:rPr>
              <a:t>à</a:t>
            </a:r>
            <a:r>
              <a:rPr sz="2600" dirty="0">
                <a:latin typeface="Times New Roman" panose="02020603050405020304" pitchFamily="18" charset="0"/>
                <a:cs typeface="Calibri" panose="020F0502020204030204" pitchFamily="34" charset="0"/>
              </a:rPr>
              <a:t>n cảnh n</a:t>
            </a:r>
            <a:r>
              <a:rPr sz="2600" dirty="0">
                <a:latin typeface="Times New Roman" panose="02020603050405020304" pitchFamily="18" charset="0"/>
                <a:ea typeface="Calibri" panose="020F0502020204030204" pitchFamily="34" charset="0"/>
              </a:rPr>
              <a:t>à</a:t>
            </a:r>
            <a:r>
              <a:rPr sz="2600" dirty="0">
                <a:latin typeface="Times New Roman" panose="02020603050405020304" pitchFamily="18" charset="0"/>
                <a:cs typeface="Calibri" panose="020F0502020204030204" pitchFamily="34" charset="0"/>
              </a:rPr>
              <a:t>o? Giải thích ý nghĩa nhan đề của tác phẩm?</a:t>
            </a:r>
            <a:endParaRPr sz="2600" dirty="0">
              <a:latin typeface="Calibri" panose="020F0502020204030204" pitchFamily="34" charset="0"/>
              <a:ea typeface="Calibri" panose="020F0502020204030204" pitchFamily="34" charset="0"/>
            </a:endParaRPr>
          </a:p>
        </p:txBody>
      </p:sp>
      <p:sp>
        <p:nvSpPr>
          <p:cNvPr id="8" name="Rectangle 7"/>
          <p:cNvSpPr/>
          <p:nvPr/>
        </p:nvSpPr>
        <p:spPr>
          <a:xfrm>
            <a:off x="266700" y="1905000"/>
            <a:ext cx="8610600" cy="4093428"/>
          </a:xfrm>
          <a:prstGeom prst="rect">
            <a:avLst/>
          </a:prstGeom>
          <a:ln>
            <a:noFill/>
          </a:ln>
          <a:effectLst/>
          <a:scene3d>
            <a:camera prst="orthographicFront">
              <a:rot lat="0" lon="0" rev="0"/>
            </a:camera>
            <a:lightRig rig="chilly" dir="t">
              <a:rot lat="0" lon="0" rev="18480000"/>
            </a:lightRig>
          </a:scene3d>
          <a:sp3d prstMaterial="clear">
            <a:bevelT h="63500"/>
          </a:sp3d>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rút</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Lê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chí</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14)</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Quang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Huệ</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Quân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Thanh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Thăng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Long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xâm</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lược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Quang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quân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ở Tam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Điệp</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An</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0"/>
              </a:spcAft>
              <a:buClrTx/>
              <a:buSzTx/>
              <a:buFontTx/>
              <a:buNone/>
              <a:defRPr/>
            </a:pP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Ý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nghĩa</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nhan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đề</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Tác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phẩm</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viết</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bằng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chữ</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Hán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thuộc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thể</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Chí</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theo</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nhan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đề</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của</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tác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phẩm</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thì</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đó</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là</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ghi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chép</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Sự</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thống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nhất</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của</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vương</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triều</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nhà</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Lê”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vào</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thời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điểm</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Tây</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Sơn</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diệt</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Trịnh</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trả</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lại</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Bắc</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Hà</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cho</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a:t>
            </a:r>
            <a:r>
              <a:rPr kumimoji="0" lang="en-US" sz="2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vua</a:t>
            </a:r>
            <a:r>
              <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Lê.</a:t>
            </a:r>
            <a:endParaRPr kumimoji="0" lang="en-US"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VnTime"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3" descr="PHÂN TÍCH TÁC PHẨM HỊCH TƯỚNG SĨ CỦA TRẦN QUỐC TUẤN. | My Aloha"/>
          <p:cNvPicPr>
            <a:picLocks noChangeAspect="1"/>
          </p:cNvPicPr>
          <p:nvPr/>
        </p:nvPicPr>
        <p:blipFill>
          <a:blip r:embed="rId1"/>
          <a:stretch>
            <a:fillRect/>
          </a:stretch>
        </p:blipFill>
        <p:spPr>
          <a:xfrm>
            <a:off x="25400" y="200025"/>
            <a:ext cx="2362200" cy="3124200"/>
          </a:xfrm>
          <a:prstGeom prst="rect">
            <a:avLst/>
          </a:prstGeom>
          <a:noFill/>
          <a:ln w="9525">
            <a:noFill/>
          </a:ln>
        </p:spPr>
      </p:pic>
      <p:pic>
        <p:nvPicPr>
          <p:cNvPr id="6147" name="Picture 4" descr="Soạn bài: Chiếu dời đô - Ngữ văn 8 Tập 2 | Soanvan.me"/>
          <p:cNvPicPr>
            <a:picLocks noChangeAspect="1"/>
          </p:cNvPicPr>
          <p:nvPr/>
        </p:nvPicPr>
        <p:blipFill>
          <a:blip r:embed="rId2"/>
          <a:stretch>
            <a:fillRect/>
          </a:stretch>
        </p:blipFill>
        <p:spPr>
          <a:xfrm>
            <a:off x="2409825" y="228600"/>
            <a:ext cx="2314575" cy="3124200"/>
          </a:xfrm>
          <a:prstGeom prst="rect">
            <a:avLst/>
          </a:prstGeom>
          <a:noFill/>
          <a:ln w="9525">
            <a:noFill/>
          </a:ln>
        </p:spPr>
      </p:pic>
      <p:pic>
        <p:nvPicPr>
          <p:cNvPr id="6148" name="Picture 5" descr="TVăn Học+ Tham Khảo] Bình Ngô Đại Cáo - Nguyễn Trãi | Nhựt Trường - Chia sẻ  kiến thức miễn phí"/>
          <p:cNvPicPr>
            <a:picLocks noChangeAspect="1"/>
          </p:cNvPicPr>
          <p:nvPr/>
        </p:nvPicPr>
        <p:blipFill>
          <a:blip r:embed="rId3"/>
          <a:stretch>
            <a:fillRect/>
          </a:stretch>
        </p:blipFill>
        <p:spPr>
          <a:xfrm>
            <a:off x="4772025" y="228600"/>
            <a:ext cx="2230438" cy="3124200"/>
          </a:xfrm>
          <a:prstGeom prst="rect">
            <a:avLst/>
          </a:prstGeom>
          <a:noFill/>
          <a:ln w="9525">
            <a:noFill/>
          </a:ln>
        </p:spPr>
      </p:pic>
      <p:pic>
        <p:nvPicPr>
          <p:cNvPr id="6149" name="Picture 6" descr="Bàn về phép học - La Sơn Phu Tử"/>
          <p:cNvPicPr>
            <a:picLocks noChangeAspect="1"/>
          </p:cNvPicPr>
          <p:nvPr/>
        </p:nvPicPr>
        <p:blipFill>
          <a:blip r:embed="rId4"/>
          <a:stretch>
            <a:fillRect/>
          </a:stretch>
        </p:blipFill>
        <p:spPr>
          <a:xfrm>
            <a:off x="7034213" y="228600"/>
            <a:ext cx="2109787" cy="3095625"/>
          </a:xfrm>
          <a:prstGeom prst="rect">
            <a:avLst/>
          </a:prstGeom>
          <a:noFill/>
          <a:ln w="9525">
            <a:noFill/>
          </a:ln>
        </p:spPr>
      </p:pic>
      <p:sp>
        <p:nvSpPr>
          <p:cNvPr id="8" name="Down Arrow 7"/>
          <p:cNvSpPr/>
          <p:nvPr/>
        </p:nvSpPr>
        <p:spPr>
          <a:xfrm>
            <a:off x="1143000" y="3352800"/>
            <a:ext cx="152400" cy="228600"/>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76200" y="3581400"/>
            <a:ext cx="2514600" cy="457200"/>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b="1" dirty="0">
                <a:latin typeface="Times New Roman" panose="02020603050405020304" pitchFamily="18" charset="0"/>
                <a:cs typeface="Times New Roman" panose="02020603050405020304" pitchFamily="18" charset="0"/>
              </a:rPr>
              <a:t>Hịch</a:t>
            </a:r>
            <a:endParaRPr b="1" dirty="0">
              <a:latin typeface="Times New Roman" panose="02020603050405020304" pitchFamily="18" charset="0"/>
              <a:ea typeface="Times New Roman" panose="02020603050405020304" pitchFamily="18" charset="0"/>
            </a:endParaRPr>
          </a:p>
        </p:txBody>
      </p:sp>
      <p:sp>
        <p:nvSpPr>
          <p:cNvPr id="11" name="Rectangle 10"/>
          <p:cNvSpPr/>
          <p:nvPr/>
        </p:nvSpPr>
        <p:spPr>
          <a:xfrm>
            <a:off x="2400300" y="3581400"/>
            <a:ext cx="2400300" cy="45720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b="1" dirty="0">
                <a:latin typeface="Times New Roman" panose="02020603050405020304" pitchFamily="18" charset="0"/>
                <a:cs typeface="Times New Roman" panose="02020603050405020304" pitchFamily="18" charset="0"/>
              </a:rPr>
              <a:t>Chiếu</a:t>
            </a:r>
            <a:endParaRPr b="1" dirty="0">
              <a:latin typeface="Times New Roman" panose="02020603050405020304" pitchFamily="18" charset="0"/>
              <a:ea typeface="Times New Roman" panose="02020603050405020304" pitchFamily="18" charset="0"/>
            </a:endParaRPr>
          </a:p>
        </p:txBody>
      </p:sp>
      <p:sp>
        <p:nvSpPr>
          <p:cNvPr id="12" name="Rectangle 11"/>
          <p:cNvSpPr/>
          <p:nvPr/>
        </p:nvSpPr>
        <p:spPr>
          <a:xfrm>
            <a:off x="4772025" y="3581400"/>
            <a:ext cx="2238375" cy="4572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Cáo</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7002463" y="3581400"/>
            <a:ext cx="2141538" cy="4572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b="1" dirty="0">
                <a:latin typeface="Times New Roman" panose="02020603050405020304" pitchFamily="18" charset="0"/>
                <a:cs typeface="Times New Roman" panose="02020603050405020304" pitchFamily="18" charset="0"/>
              </a:rPr>
              <a:t>Tấu</a:t>
            </a:r>
            <a:endParaRPr b="1" dirty="0">
              <a:latin typeface="Times New Roman" panose="02020603050405020304" pitchFamily="18" charset="0"/>
              <a:ea typeface="Times New Roman" panose="02020603050405020304" pitchFamily="18" charset="0"/>
            </a:endParaRPr>
          </a:p>
        </p:txBody>
      </p:sp>
      <p:sp>
        <p:nvSpPr>
          <p:cNvPr id="14" name="Down Arrow 13"/>
          <p:cNvSpPr/>
          <p:nvPr/>
        </p:nvSpPr>
        <p:spPr>
          <a:xfrm>
            <a:off x="3581400" y="3352800"/>
            <a:ext cx="152400" cy="228600"/>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5" name="Down Arrow 14"/>
          <p:cNvSpPr/>
          <p:nvPr/>
        </p:nvSpPr>
        <p:spPr>
          <a:xfrm>
            <a:off x="5867400" y="3352800"/>
            <a:ext cx="152400" cy="228600"/>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6" name="Down Arrow 15"/>
          <p:cNvSpPr/>
          <p:nvPr/>
        </p:nvSpPr>
        <p:spPr>
          <a:xfrm>
            <a:off x="8001000" y="3324225"/>
            <a:ext cx="152400" cy="257175"/>
          </a:xfrm>
          <a:prstGeom prst="downArrow">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71684" name="Picture 4" descr="Hoàng Lê Nhất Thống Chí « Thư Viện Đất Việt"/>
          <p:cNvPicPr>
            <a:picLocks noChangeAspect="1"/>
          </p:cNvPicPr>
          <p:nvPr/>
        </p:nvPicPr>
        <p:blipFill>
          <a:blip r:embed="rId5"/>
          <a:stretch>
            <a:fillRect/>
          </a:stretch>
        </p:blipFill>
        <p:spPr>
          <a:xfrm>
            <a:off x="76200" y="4138613"/>
            <a:ext cx="2347913" cy="2687637"/>
          </a:xfrm>
          <a:prstGeom prst="rect">
            <a:avLst/>
          </a:prstGeom>
          <a:noFill/>
          <a:ln w="9525">
            <a:noFill/>
          </a:ln>
        </p:spPr>
      </p:pic>
      <p:sp>
        <p:nvSpPr>
          <p:cNvPr id="23" name="Line 85"/>
          <p:cNvSpPr/>
          <p:nvPr/>
        </p:nvSpPr>
        <p:spPr>
          <a:xfrm flipV="1">
            <a:off x="4165600" y="5105400"/>
            <a:ext cx="642938" cy="441325"/>
          </a:xfrm>
          <a:prstGeom prst="line">
            <a:avLst/>
          </a:prstGeom>
          <a:ln w="28575" cap="flat" cmpd="sng">
            <a:solidFill>
              <a:srgbClr val="FF00FF"/>
            </a:solidFill>
            <a:prstDash val="solid"/>
            <a:headEnd type="none" w="med" len="med"/>
            <a:tailEnd type="triangle" w="med" len="med"/>
          </a:ln>
        </p:spPr>
      </p:sp>
      <p:sp>
        <p:nvSpPr>
          <p:cNvPr id="20" name="TextBox 19"/>
          <p:cNvSpPr txBox="1"/>
          <p:nvPr/>
        </p:nvSpPr>
        <p:spPr>
          <a:xfrm>
            <a:off x="4732338" y="4811713"/>
            <a:ext cx="3954462" cy="954087"/>
          </a:xfrm>
          <a:prstGeom prst="rect">
            <a:avLst/>
          </a:prstGeom>
          <a:noFill/>
          <a:ln w="9525">
            <a:noFill/>
          </a:ln>
        </p:spPr>
        <p:txBody>
          <a:bodyPr>
            <a:spAutoFit/>
          </a:bodyPr>
          <a:p>
            <a:pPr eaLnBrk="1" hangingPunct="1"/>
            <a:r>
              <a:rPr lang="en-US" altLang="en-US" b="1" dirty="0">
                <a:latin typeface="Times New Roman" panose="02020603050405020304" pitchFamily="18" charset="0"/>
                <a:cs typeface="Times New Roman" panose="02020603050405020304" pitchFamily="18" charset="0"/>
              </a:rPr>
              <a:t>Chí</a:t>
            </a:r>
            <a:r>
              <a:rPr lang="en-US" altLang="en-US" dirty="0">
                <a:latin typeface="Times New Roman" panose="02020603050405020304" pitchFamily="18" charset="0"/>
                <a:cs typeface="Times New Roman" panose="02020603050405020304" pitchFamily="18" charset="0"/>
              </a:rPr>
              <a:t>: Ghi chép lại sự vật, sự việc.</a:t>
            </a:r>
            <a:endParaRPr lang="en-US" altLang="en-US" dirty="0">
              <a:latin typeface="Times New Roman" panose="02020603050405020304" pitchFamily="18" charset="0"/>
              <a:ea typeface="Times New Roman" panose="02020603050405020304" pitchFamily="18" charset="0"/>
            </a:endParaRPr>
          </a:p>
        </p:txBody>
      </p:sp>
      <p:sp>
        <p:nvSpPr>
          <p:cNvPr id="25" name="Line 86"/>
          <p:cNvSpPr/>
          <p:nvPr/>
        </p:nvSpPr>
        <p:spPr>
          <a:xfrm>
            <a:off x="4206875" y="5546725"/>
            <a:ext cx="565150" cy="596900"/>
          </a:xfrm>
          <a:prstGeom prst="line">
            <a:avLst/>
          </a:prstGeom>
          <a:ln w="28575" cap="flat" cmpd="sng">
            <a:solidFill>
              <a:srgbClr val="FF00FF"/>
            </a:solidFill>
            <a:prstDash val="solid"/>
            <a:headEnd type="none" w="med" len="med"/>
            <a:tailEnd type="triangle" w="med" len="med"/>
          </a:ln>
        </p:spPr>
      </p:sp>
      <p:sp>
        <p:nvSpPr>
          <p:cNvPr id="26" name="TextBox 25"/>
          <p:cNvSpPr txBox="1"/>
          <p:nvPr/>
        </p:nvSpPr>
        <p:spPr>
          <a:xfrm>
            <a:off x="4711700" y="5924550"/>
            <a:ext cx="3657600" cy="522288"/>
          </a:xfrm>
          <a:prstGeom prst="rect">
            <a:avLst/>
          </a:prstGeom>
          <a:noFill/>
          <a:ln w="9525">
            <a:noFill/>
          </a:ln>
        </p:spPr>
        <p:txBody>
          <a:bodyPr>
            <a:spAutoFit/>
          </a:bodyPr>
          <a:p>
            <a:pPr eaLnBrk="1" hangingPunct="1"/>
            <a:r>
              <a:rPr lang="en-US" altLang="en-US" b="1" dirty="0">
                <a:latin typeface="Times New Roman" panose="02020603050405020304" pitchFamily="18" charset="0"/>
                <a:cs typeface="Times New Roman" panose="02020603050405020304" pitchFamily="18" charset="0"/>
              </a:rPr>
              <a:t>Tiểu thuyết lịch sử</a:t>
            </a:r>
            <a:endParaRPr lang="en-US" altLang="en-US" dirty="0">
              <a:latin typeface="Times New Roman" panose="02020603050405020304" pitchFamily="18" charset="0"/>
              <a:ea typeface="Times New Roman" panose="02020603050405020304" pitchFamily="18" charset="0"/>
            </a:endParaRPr>
          </a:p>
        </p:txBody>
      </p:sp>
      <p:sp>
        <p:nvSpPr>
          <p:cNvPr id="3" name="TextBox 2"/>
          <p:cNvSpPr txBox="1"/>
          <p:nvPr/>
        </p:nvSpPr>
        <p:spPr>
          <a:xfrm>
            <a:off x="2511425" y="5218113"/>
            <a:ext cx="2308225" cy="522287"/>
          </a:xfrm>
          <a:prstGeom prst="rect">
            <a:avLst/>
          </a:prstGeom>
          <a:noFill/>
          <a:ln w="9525">
            <a:noFill/>
          </a:ln>
        </p:spPr>
        <p:txBody>
          <a:bodyPr>
            <a:spAutoFit/>
          </a:bodyPr>
          <a:p>
            <a:r>
              <a:rPr lang="en-US" altLang="en-US" b="1" dirty="0">
                <a:latin typeface="Times New Roman" panose="02020603050405020304" pitchFamily="18" charset="0"/>
                <a:cs typeface="Times New Roman" panose="02020603050405020304" pitchFamily="18" charset="0"/>
              </a:rPr>
              <a:t>b.Thể loại</a:t>
            </a:r>
            <a:endParaRPr lang="en-US" altLang="en-US" b="1" dirty="0">
              <a:latin typeface="Times New Roman" panose="02020603050405020304" pitchFamily="18" charset="0"/>
              <a:ea typeface="Times New Roman" panose="02020603050405020304" pitchFamily="18" charset="0"/>
            </a:endParaRPr>
          </a:p>
        </p:txBody>
      </p:sp>
      <p:pic>
        <p:nvPicPr>
          <p:cNvPr id="21" name="Picture 17" descr="Picture1"/>
          <p:cNvPicPr>
            <a:picLocks noChangeAspect="1"/>
          </p:cNvPicPr>
          <p:nvPr/>
        </p:nvPicPr>
        <p:blipFill>
          <a:blip r:embed="rId6"/>
          <a:stretch>
            <a:fillRect/>
          </a:stretch>
        </p:blipFill>
        <p:spPr>
          <a:xfrm rot="-3428604">
            <a:off x="3190875" y="4654550"/>
            <a:ext cx="593725" cy="7032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fade">
                                      <p:cBhvr>
                                        <p:cTn id="33" dur="500"/>
                                        <p:tgtEl>
                                          <p:spTgt spid="716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20" grpId="0"/>
      <p:bldP spid="26"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2" descr="Tác phẩm Hoàng Lê nhất thống chí - Hoàng Lê nhất thông chí của Ngô Gia văn  Phái"/>
          <p:cNvPicPr>
            <a:picLocks noChangeAspect="1" noChangeArrowheads="1"/>
          </p:cNvPicPr>
          <p:nvPr/>
        </p:nvPicPr>
        <p:blipFill>
          <a:blip r:embed="rId1"/>
          <a:srcRect/>
          <a:stretch>
            <a:fillRect/>
          </a:stretch>
        </p:blipFill>
        <p:spPr bwMode="auto">
          <a:xfrm>
            <a:off x="0" y="0"/>
            <a:ext cx="9144000"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46083" name="Rectangle 6"/>
          <p:cNvSpPr/>
          <p:nvPr/>
        </p:nvSpPr>
        <p:spPr>
          <a:xfrm>
            <a:off x="76200" y="152400"/>
            <a:ext cx="9067800" cy="947738"/>
          </a:xfrm>
          <a:prstGeom prst="rect">
            <a:avLst/>
          </a:prstGeom>
          <a:noFill/>
          <a:ln w="9525">
            <a:noFill/>
          </a:ln>
        </p:spPr>
        <p:txBody>
          <a:bodyPr>
            <a:spAutoFit/>
          </a:bodyPr>
          <a:p>
            <a:pPr algn="just">
              <a:lnSpc>
                <a:spcPct val="120000"/>
              </a:lnSpc>
              <a:buNone/>
            </a:pPr>
            <a:r>
              <a:rPr lang="en-US" altLang="en-US" sz="2400" b="1" i="1" dirty="0">
                <a:solidFill>
                  <a:srgbClr val="C00000"/>
                </a:solidFill>
                <a:latin typeface="Times New Roman" panose="02020603050405020304" pitchFamily="18" charset="0"/>
                <a:cs typeface="Calibri" panose="020F0502020204030204" pitchFamily="34" charset="0"/>
              </a:rPr>
              <a:t>Câu 2: Nêu nội dung chính v</a:t>
            </a:r>
            <a:r>
              <a:rPr lang="en-US" altLang="en-US" sz="2400" b="1" i="1" dirty="0">
                <a:solidFill>
                  <a:srgbClr val="C00000"/>
                </a:solidFill>
                <a:latin typeface="Times New Roman" panose="02020603050405020304" pitchFamily="18" charset="0"/>
                <a:ea typeface="Calibri" panose="020F0502020204030204" pitchFamily="34" charset="0"/>
              </a:rPr>
              <a:t>à</a:t>
            </a:r>
            <a:r>
              <a:rPr lang="en-US" altLang="en-US" sz="2400" b="1" i="1" dirty="0">
                <a:solidFill>
                  <a:srgbClr val="C00000"/>
                </a:solidFill>
                <a:latin typeface="Times New Roman" panose="02020603050405020304" pitchFamily="18" charset="0"/>
                <a:cs typeface="Calibri" panose="020F0502020204030204" pitchFamily="34" charset="0"/>
              </a:rPr>
              <a:t> tác dụng của lời phủ dụ? Hây kể tên một tác phẩm có cùng mục đích như lời phủ dụ?</a:t>
            </a:r>
            <a:endParaRPr lang="en-US" altLang="en-US" sz="2400" b="1" i="1" dirty="0">
              <a:solidFill>
                <a:srgbClr val="C00000"/>
              </a:solidFill>
              <a:latin typeface="Calibri" panose="020F0502020204030204" pitchFamily="34" charset="0"/>
              <a:ea typeface="Calibri" panose="020F0502020204030204" pitchFamily="34" charset="0"/>
            </a:endParaRPr>
          </a:p>
        </p:txBody>
      </p:sp>
      <p:sp>
        <p:nvSpPr>
          <p:cNvPr id="8" name="Rectangle 7"/>
          <p:cNvSpPr/>
          <p:nvPr/>
        </p:nvSpPr>
        <p:spPr>
          <a:xfrm>
            <a:off x="152400" y="1531938"/>
            <a:ext cx="8915400" cy="4894263"/>
          </a:xfrm>
          <a:prstGeom prst="rect">
            <a:avLst/>
          </a:prstGeom>
          <a:solidFill>
            <a:schemeClr val="accent4">
              <a:lumMod val="20000"/>
              <a:lumOff val="80000"/>
            </a:schemeClr>
          </a:solidFill>
        </p:spPr>
        <p:txBody>
          <a:bodyPr>
            <a:spAutoFit/>
          </a:bodyPr>
          <a:p>
            <a:pPr algn="just">
              <a:buNone/>
            </a:pPr>
            <a:r>
              <a:rPr sz="2400" dirty="0">
                <a:latin typeface="Times New Roman" panose="02020603050405020304" pitchFamily="18" charset="0"/>
                <a:cs typeface="Calibri" panose="020F0502020204030204" pitchFamily="34" charset="0"/>
              </a:rPr>
              <a:t>* Nội dung chính lời phủ dụ:</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Khẳng định chủ quyền dân tộc; lên án, tố cáo h</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nh động xâm lược của quân Thanh.</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Nhắc lại truyền thống chống ngoại xâm của dân tộc; kêu gọi quân sĩ đồng tâm hiệp lực chống giặc.</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Đề ra kỉ luật nghiêm minh.</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Tác dụng:</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Lời phủ dụ được xem như một b</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i hịch ngắn gọn, kích thích lòng yêu nước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ý chí quật cường của dân tộc.</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Có ý nghĩa củng cố, chấn chỉnh quân đội</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Kể đúng tên một tác phẩm:</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Tác phẩm: Nam quốc Sơn H</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(Sông núi nước Nam) - được cho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của Lý Thường Kiệt.</a:t>
            </a:r>
            <a:endParaRPr sz="24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2" descr="Việt Nam diễn nghĩa (Tập V - Kỳ 35)"/>
          <p:cNvPicPr>
            <a:picLocks noChangeAspect="1" noChangeArrowheads="1"/>
          </p:cNvPicPr>
          <p:nvPr/>
        </p:nvPicPr>
        <p:blipFill>
          <a:blip r:embed="rId1"/>
          <a:srcRect/>
          <a:stretch>
            <a:fillRect/>
          </a:stretch>
        </p:blipFill>
        <p:spPr bwMode="auto">
          <a:xfrm>
            <a:off x="-22185" y="3429000"/>
            <a:ext cx="4292886" cy="3451479"/>
          </a:xfrm>
          <a:prstGeom prst="rect">
            <a:avLst/>
          </a:prstGeom>
          <a:ln>
            <a:noFill/>
          </a:ln>
          <a:effectLst>
            <a:softEdge rad="635000"/>
          </a:effectLst>
        </p:spPr>
      </p:pic>
      <p:sp>
        <p:nvSpPr>
          <p:cNvPr id="7" name="Rectangle 6"/>
          <p:cNvSpPr/>
          <p:nvPr/>
        </p:nvSpPr>
        <p:spPr>
          <a:xfrm>
            <a:off x="280988" y="61913"/>
            <a:ext cx="8534400" cy="1833563"/>
          </a:xfrm>
          <a:prstGeom prst="rect">
            <a:avLst/>
          </a:prstGeom>
          <a:solidFill>
            <a:schemeClr val="accent6">
              <a:lumMod val="20000"/>
              <a:lumOff val="80000"/>
            </a:schemeClr>
          </a:solidFill>
          <a:ln>
            <a:solidFill>
              <a:schemeClr val="accent2">
                <a:lumMod val="75000"/>
              </a:schemeClr>
            </a:solidFill>
            <a:prstDash val="dashDot"/>
          </a:ln>
        </p:spPr>
        <p:txBody>
          <a:bodyPr>
            <a:spAutoFit/>
          </a:bodyPr>
          <a:p>
            <a:pPr algn="just">
              <a:lnSpc>
                <a:spcPct val="120000"/>
              </a:lnSpc>
              <a:buNone/>
            </a:pPr>
            <a:r>
              <a:rPr sz="2400" dirty="0">
                <a:latin typeface="Times New Roman" panose="02020603050405020304" pitchFamily="18" charset="0"/>
                <a:cs typeface="Calibri" panose="020F0502020204030204" pitchFamily="34" charset="0"/>
              </a:rPr>
              <a:t>Câu 3: Các tác giả của đoạn văn trên vốn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những người trung quân rất có cảm tình với nh</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Lê nhưng lại xây dựng lên hình tượng người anh hùng áo vải Quang Trung tuyệt đẹp. Vì sao vậy? Em hãy lí giải ngắn gọn về điều đó? </a:t>
            </a:r>
            <a:endParaRPr sz="2400" dirty="0">
              <a:latin typeface="Calibri" panose="020F0502020204030204" pitchFamily="34" charset="0"/>
              <a:ea typeface="Calibri" panose="020F0502020204030204" pitchFamily="34" charset="0"/>
            </a:endParaRPr>
          </a:p>
        </p:txBody>
      </p:sp>
      <p:sp>
        <p:nvSpPr>
          <p:cNvPr id="8" name="Rectangle 7"/>
          <p:cNvSpPr/>
          <p:nvPr/>
        </p:nvSpPr>
        <p:spPr>
          <a:xfrm>
            <a:off x="3616325" y="3011488"/>
            <a:ext cx="5246688" cy="3784600"/>
          </a:xfrm>
          <a:prstGeom prst="rect">
            <a:avLst/>
          </a:prstGeom>
          <a:noFill/>
          <a:ln w="9525">
            <a:noFill/>
          </a:ln>
        </p:spPr>
        <p:txBody>
          <a:bodyPr>
            <a:spAutoFit/>
          </a:bodyPr>
          <a:p>
            <a:pPr algn="just">
              <a:buNone/>
            </a:pPr>
            <a:r>
              <a:rPr lang="en-US" altLang="en-US" sz="2400" dirty="0">
                <a:latin typeface="Times New Roman" panose="02020603050405020304" pitchFamily="18" charset="0"/>
                <a:cs typeface="Calibri" panose="020F0502020204030204" pitchFamily="34" charset="0"/>
              </a:rPr>
              <a:t>- Các tác giả cũng được chứng kiến tận mắt sự thối nát, kém cỏi, hèn mạt của nh</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Lê cùng sự độc ác, hống hách, ngang ngược của giặc Thanh nên các ông không thể không thở d</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i ngao ngan, cảm thấy nhục nhã, ý thức dân tộc không thể không được dâng cao.</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 Tất c</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những điều đó đã đem đến những trang ghi chép chân thực m</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xúc động, tự h</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o như vậy.</a:t>
            </a:r>
            <a:endParaRPr lang="en-US" altLang="en-US" sz="2400" dirty="0">
              <a:latin typeface=".VnTime" pitchFamily="34" charset="0"/>
              <a:ea typeface="Calibri" panose="020F0502020204030204" pitchFamily="34" charset="0"/>
            </a:endParaRPr>
          </a:p>
        </p:txBody>
      </p:sp>
      <p:sp>
        <p:nvSpPr>
          <p:cNvPr id="10" name="Rectangle 9"/>
          <p:cNvSpPr/>
          <p:nvPr/>
        </p:nvSpPr>
        <p:spPr>
          <a:xfrm>
            <a:off x="304800" y="1858963"/>
            <a:ext cx="8558213" cy="1570037"/>
          </a:xfrm>
          <a:prstGeom prst="rect">
            <a:avLst/>
          </a:prstGeom>
          <a:noFill/>
          <a:ln w="9525">
            <a:noFill/>
          </a:ln>
        </p:spPr>
        <p:txBody>
          <a:bodyPr>
            <a:spAutoFit/>
          </a:bodyPr>
          <a:p>
            <a:pPr algn="just">
              <a:buNone/>
            </a:pPr>
            <a:r>
              <a:rPr lang="en-US" altLang="en-US" sz="2400" dirty="0">
                <a:latin typeface="Times New Roman" panose="02020603050405020304" pitchFamily="18" charset="0"/>
                <a:cs typeface="Calibri" panose="020F0502020204030204" pitchFamily="34" charset="0"/>
              </a:rPr>
              <a:t>- Cuộc khởi nghĩa của nghĩa quân Tây Sơn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sự thật lịch sử m</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các tác giả đã được chứng kiến tận mắt,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những trí thức có lương tâm, những người có tâm huyết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t</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i năng nên các ông không thể không tôn trọng lịch sử</a:t>
            </a:r>
            <a:endParaRPr lang="en-US" altLang="en-US" sz="2400"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
          <p:cNvPicPr>
            <a:picLocks noChangeAspect="1"/>
          </p:cNvPicPr>
          <p:nvPr/>
        </p:nvPicPr>
        <p:blipFill>
          <a:blip r:embed="rId1"/>
          <a:stretch>
            <a:fillRect/>
          </a:stretch>
        </p:blipFill>
        <p:spPr>
          <a:xfrm>
            <a:off x="-457200" y="-23812"/>
            <a:ext cx="5478463" cy="6858000"/>
          </a:xfrm>
          <a:prstGeom prst="rect">
            <a:avLst/>
          </a:prstGeom>
          <a:noFill/>
          <a:ln w="9525">
            <a:noFill/>
          </a:ln>
        </p:spPr>
      </p:pic>
      <p:sp>
        <p:nvSpPr>
          <p:cNvPr id="7" name="Rectangle 6"/>
          <p:cNvSpPr/>
          <p:nvPr/>
        </p:nvSpPr>
        <p:spPr>
          <a:xfrm>
            <a:off x="304800" y="152400"/>
            <a:ext cx="8686800" cy="1569660"/>
          </a:xfrm>
          <a:prstGeom prst="rect">
            <a:avLst/>
          </a:prstGeom>
          <a:ln>
            <a:noFill/>
          </a:ln>
          <a:effectLst/>
          <a:scene3d>
            <a:camera prst="orthographicFront">
              <a:rot lat="0" lon="0" rev="0"/>
            </a:camera>
            <a:lightRig rig="chilly" dir="t">
              <a:rot lat="0" lon="0" rev="18480000"/>
            </a:lightRig>
          </a:scene3d>
          <a:sp3d prstMaterial="clear">
            <a:bevelT h="63500"/>
          </a:sp3d>
        </p:spPr>
        <p:txBody>
          <a:bodyPr>
            <a:spAutoFit/>
          </a:bodyPr>
          <a:lstStyle/>
          <a:p>
            <a:pPr marL="0" marR="0" lvl="0" indent="0" algn="just" defTabSz="914400" rtl="0" eaLnBrk="0" fontAlgn="base" latinLnBrk="0" hangingPunct="0">
              <a:lnSpc>
                <a:spcPct val="100000"/>
              </a:lnSpc>
              <a:spcBef>
                <a:spcPct val="0"/>
              </a:spcBef>
              <a:spcAft>
                <a:spcPts val="0"/>
              </a:spcAft>
              <a:buClrTx/>
              <a:buSzTx/>
              <a:buFontTx/>
              <a:buNone/>
              <a:defRPr/>
            </a:pP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Quang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Huệ</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cùng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vốn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nửa</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trang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giấy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thi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hãy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ghi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hôm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nay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04800" y="1924050"/>
            <a:ext cx="8686800" cy="4524375"/>
          </a:xfrm>
          <a:prstGeom prst="rect">
            <a:avLst/>
          </a:prstGeom>
          <a:ln w="38100">
            <a:solidFill>
              <a:schemeClr val="accent2">
                <a:lumMod val="60000"/>
                <a:lumOff val="40000"/>
              </a:schemeClr>
            </a:solidFill>
            <a:prstDash val="lgDash"/>
          </a:ln>
        </p:spPr>
        <p:txBody>
          <a:bodyPr>
            <a:spAutoFit/>
          </a:bodyPr>
          <a:p>
            <a:pPr algn="just">
              <a:buNone/>
            </a:pPr>
            <a:r>
              <a:rPr sz="2400" dirty="0">
                <a:latin typeface="Times New Roman" panose="02020603050405020304" pitchFamily="18" charset="0"/>
                <a:cs typeface="Calibri" panose="020F0502020204030204" pitchFamily="34" charset="0"/>
              </a:rPr>
              <a:t>Viết đoạn văn nêu suy nghĩ của em về trách nhiệm của tuổi trẻ hôm nay đối với đất nước trong ho</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n cảnh mới:</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Tuổi trẻ (thanh niên)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lực lượng xung kích, năng động, sáng tạo; dám nghĩ, dám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m, dám chịu trách nhiệm; sống có mục đích, lí tưởng.</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Được thừa hưởng nhiều giá trị tốt đẹp của các thế hệ cha anh đi trước, đó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truyền thống yêu nước nồng n</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n, cần cù, anh hùng, sáng tạo, lạc quan, thương người, vì nghĩa,...Chính vì lẽ đó, họ phải ý thức rõ hơn ai hết vai trò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trách nhiệm của mình trong công cuộc xây dựng phát triển kinh tế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bảo vệ Tổ quốc trong ho</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n cảnh mới.</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Phải tích cực học tập v</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rèn luyện, nâng cao tinh thần cảnh giác, ý thức bảo vệ Tổ quốc, tham gia xung kích, đi đầu trong mọi lĩnh vực. </a:t>
            </a:r>
            <a:endParaRPr sz="24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descr="Ảnh chụp cây tre trên mặt nước | Thư viện stock vector đẹp miễn phí"/>
          <p:cNvPicPr>
            <a:picLocks noChangeAspect="1"/>
          </p:cNvPicPr>
          <p:nvPr/>
        </p:nvPicPr>
        <p:blipFill>
          <a:blip r:embed="rId1"/>
          <a:stretch>
            <a:fillRect/>
          </a:stretch>
        </p:blipFill>
        <p:spPr>
          <a:xfrm>
            <a:off x="4381500" y="0"/>
            <a:ext cx="4762500" cy="6858000"/>
          </a:xfrm>
          <a:prstGeom prst="rect">
            <a:avLst/>
          </a:prstGeom>
          <a:noFill/>
          <a:ln w="9525">
            <a:noFill/>
          </a:ln>
        </p:spPr>
      </p:pic>
      <p:sp>
        <p:nvSpPr>
          <p:cNvPr id="49155" name="Rectangle 6"/>
          <p:cNvSpPr/>
          <p:nvPr/>
        </p:nvSpPr>
        <p:spPr>
          <a:xfrm>
            <a:off x="30163" y="150813"/>
            <a:ext cx="9124950" cy="6556375"/>
          </a:xfrm>
          <a:prstGeom prst="rect">
            <a:avLst/>
          </a:prstGeom>
          <a:noFill/>
          <a:ln w="9525">
            <a:noFill/>
          </a:ln>
        </p:spPr>
        <p:txBody>
          <a:bodyPr>
            <a:spAutoFit/>
          </a:bodyPr>
          <a:p>
            <a:pPr>
              <a:buNone/>
            </a:pPr>
            <a:r>
              <a:rPr lang="en-US" altLang="en-US" sz="2000" dirty="0">
                <a:latin typeface="Times New Roman" panose="02020603050405020304" pitchFamily="18" charset="0"/>
                <a:cs typeface="Calibri" panose="020F0502020204030204" pitchFamily="34" charset="0"/>
              </a:rPr>
              <a:t>Cho đọạn văn sau:</a:t>
            </a:r>
            <a:endParaRPr lang="en-US" altLang="en-US" sz="2000" dirty="0">
              <a:latin typeface="Calibri" panose="020F0502020204030204" pitchFamily="34" charset="0"/>
              <a:cs typeface="Calibri" panose="020F0502020204030204" pitchFamily="34" charset="0"/>
            </a:endParaRPr>
          </a:p>
          <a:p>
            <a:pPr>
              <a:buNone/>
            </a:pPr>
            <a:r>
              <a:rPr lang="en-US" altLang="en-US" sz="2000" i="1" dirty="0">
                <a:latin typeface="Times New Roman" panose="02020603050405020304" pitchFamily="18" charset="0"/>
                <a:cs typeface="Calibri" panose="020F0502020204030204" pitchFamily="34" charset="0"/>
              </a:rPr>
              <a:t>“Lần n</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y ta ra, thân h</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nh cầm quân, phương lược tiến đánh đã có tính sẵn. Chẳng qua mươi ng</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y có thể đuổi được người Thanh.</a:t>
            </a:r>
            <a:endParaRPr lang="en-US" altLang="en-US" sz="2000" dirty="0">
              <a:latin typeface="Calibri" panose="020F0502020204030204" pitchFamily="34" charset="0"/>
              <a:cs typeface="Calibri" panose="020F0502020204030204" pitchFamily="34" charset="0"/>
            </a:endParaRPr>
          </a:p>
          <a:p>
            <a:pPr>
              <a:buNone/>
            </a:pPr>
            <a:r>
              <a:rPr lang="en-US" altLang="en-US" sz="2000" i="1" dirty="0">
                <a:latin typeface="Times New Roman" panose="02020603050405020304" pitchFamily="18" charset="0"/>
                <a:cs typeface="Calibri" panose="020F0502020204030204" pitchFamily="34" charset="0"/>
              </a:rPr>
              <a:t>Nhưng nghĩ chúng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nước lớn gấp mười nước mình, sau khi bị thua một trận, ắt lấy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m thẹn m</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lo mưu báo thù. Như thế thì việc binh đao không bao giờ dứt, không phải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phúc cho dân, nỡ n</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o m</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m như vậy. Đến lúc ấy chỉ có người khéo lời lẽ mới dẹp nỗi việc binh đao, không phải Ngô Thì Nhậm thì không ai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m được. Chờ mười năm nữa, cho ta được yên ổn m</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nuôi dưỡng lực lượng, bấy giờ nước gi</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u quân mạnh, thì ta có sợ gì chúng?”</a:t>
            </a:r>
            <a:endParaRPr lang="en-US" altLang="en-US" sz="2000" dirty="0">
              <a:latin typeface="Calibri" panose="020F0502020204030204" pitchFamily="34" charset="0"/>
              <a:cs typeface="Calibri" panose="020F0502020204030204" pitchFamily="34" charset="0"/>
            </a:endParaRPr>
          </a:p>
          <a:p>
            <a:pPr algn="r">
              <a:buNone/>
            </a:pPr>
            <a:r>
              <a:rPr lang="en-US" altLang="en-US" sz="2000" dirty="0">
                <a:latin typeface="Times New Roman" panose="02020603050405020304" pitchFamily="18" charset="0"/>
                <a:cs typeface="Calibri" panose="020F0502020204030204" pitchFamily="34" charset="0"/>
              </a:rPr>
              <a:t>(“Ho</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ng Lê nhất thống chí” - Ngô gia văn phái)</a:t>
            </a:r>
            <a:endParaRPr lang="en-US" altLang="en-US" sz="2000" dirty="0">
              <a:latin typeface="Calibri" panose="020F0502020204030204" pitchFamily="34" charset="0"/>
              <a:cs typeface="Calibri" panose="020F0502020204030204" pitchFamily="34" charset="0"/>
            </a:endParaRPr>
          </a:p>
          <a:p>
            <a:pPr>
              <a:buNone/>
            </a:pPr>
            <a:r>
              <a:rPr lang="en-US" altLang="en-US" sz="2000" dirty="0">
                <a:latin typeface="Times New Roman" panose="02020603050405020304" pitchFamily="18" charset="0"/>
                <a:cs typeface="Calibri" panose="020F0502020204030204" pitchFamily="34" charset="0"/>
              </a:rPr>
              <a:t>Câu 1: Đoạn trích trên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lời của ai, nói với ai? Nói trong ho</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 cảnh n</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o?</a:t>
            </a:r>
            <a:endParaRPr lang="en-US" altLang="en-US" sz="2000" dirty="0">
              <a:latin typeface="Calibri" panose="020F0502020204030204" pitchFamily="34" charset="0"/>
              <a:cs typeface="Calibri" panose="020F0502020204030204" pitchFamily="34" charset="0"/>
            </a:endParaRPr>
          </a:p>
          <a:p>
            <a:pPr>
              <a:buNone/>
            </a:pPr>
            <a:r>
              <a:rPr lang="en-US" altLang="en-US" sz="2000" dirty="0">
                <a:latin typeface="Times New Roman" panose="02020603050405020304" pitchFamily="18" charset="0"/>
                <a:cs typeface="Calibri" panose="020F0502020204030204" pitchFamily="34" charset="0"/>
              </a:rPr>
              <a:t>Câu 2: Trong câu </a:t>
            </a:r>
            <a:r>
              <a:rPr lang="en-US" altLang="en-US" sz="2000" i="1" dirty="0">
                <a:latin typeface="Times New Roman" panose="02020603050405020304" pitchFamily="18" charset="0"/>
                <a:cs typeface="Calibri" panose="020F0502020204030204" pitchFamily="34" charset="0"/>
              </a:rPr>
              <a:t>“Lần n</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y ta ra, thân h</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nh cầm quân, phương lược tiến đánh đã có tính sẵn”</a:t>
            </a:r>
            <a:r>
              <a:rPr lang="en-US" altLang="en-US" sz="2000" dirty="0">
                <a:latin typeface="Times New Roman" panose="02020603050405020304" pitchFamily="18" charset="0"/>
                <a:cs typeface="Calibri" panose="020F0502020204030204" pitchFamily="34" charset="0"/>
              </a:rPr>
              <a:t>, nhân vật “ta” đã thực hiện kiểu 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nh động nói n</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o? 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nh động nói đó được thực hiện theo cách trực tiếp hay gián tiếp? Vì sao em lại khẳng định như vậy? </a:t>
            </a:r>
            <a:endParaRPr lang="en-US" altLang="en-US" sz="2000" dirty="0">
              <a:latin typeface="Calibri" panose="020F0502020204030204" pitchFamily="34" charset="0"/>
              <a:cs typeface="Calibri" panose="020F0502020204030204" pitchFamily="34" charset="0"/>
            </a:endParaRPr>
          </a:p>
          <a:p>
            <a:pPr>
              <a:buNone/>
            </a:pPr>
            <a:r>
              <a:rPr lang="en-US" altLang="en-US" sz="2000" dirty="0">
                <a:latin typeface="Times New Roman" panose="02020603050405020304" pitchFamily="18" charset="0"/>
                <a:cs typeface="Calibri" panose="020F0502020204030204" pitchFamily="34" charset="0"/>
              </a:rPr>
              <a:t>Câu 3: Em hiêu gì vê nhân vật có lời nói trong đoạn văn trên?</a:t>
            </a:r>
            <a:endParaRPr lang="en-US" altLang="en-US" sz="2000" dirty="0">
              <a:latin typeface="Calibri" panose="020F0502020204030204" pitchFamily="34" charset="0"/>
              <a:cs typeface="Calibri" panose="020F0502020204030204" pitchFamily="34" charset="0"/>
            </a:endParaRPr>
          </a:p>
          <a:p>
            <a:pPr>
              <a:buNone/>
            </a:pPr>
            <a:r>
              <a:rPr lang="en-US" altLang="en-US" sz="2000" dirty="0">
                <a:latin typeface="Times New Roman" panose="02020603050405020304" pitchFamily="18" charset="0"/>
                <a:cs typeface="Calibri" panose="020F0502020204030204" pitchFamily="34" charset="0"/>
              </a:rPr>
              <a:t>Câu 4: Hãy viết một đoạn văn theo cách diễn dịch (khoảng 10 câu) trình b</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y cảm nhận của em về vẻ đẹp của nhân vật “ta” được thề hiện trong đoạn trích trên. Trong đoạn văn, có sử dụng một câu bị động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phép nối để liên kết câu.</a:t>
            </a:r>
            <a:endParaRPr lang="en-US" altLang="en-US" sz="2000" dirty="0">
              <a:latin typeface="Calibri" panose="020F0502020204030204" pitchFamily="34" charset="0"/>
              <a:cs typeface="Calibri" panose="020F0502020204030204" pitchFamily="34" charset="0"/>
            </a:endParaRPr>
          </a:p>
          <a:p>
            <a:pPr>
              <a:buNone/>
            </a:pPr>
            <a:r>
              <a:rPr lang="en-US" altLang="en-US" sz="2000" dirty="0">
                <a:latin typeface="Times New Roman" panose="02020603050405020304" pitchFamily="18" charset="0"/>
                <a:cs typeface="Calibri" panose="020F0502020204030204" pitchFamily="34" charset="0"/>
              </a:rPr>
              <a:t>Câu 5: Lời nói: </a:t>
            </a:r>
            <a:r>
              <a:rPr lang="en-US" altLang="en-US" sz="2000" i="1" dirty="0">
                <a:latin typeface="Times New Roman" panose="02020603050405020304" pitchFamily="18" charset="0"/>
                <a:cs typeface="Calibri" panose="020F0502020204030204" pitchFamily="34" charset="0"/>
              </a:rPr>
              <a:t>“...không phải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phúc cho dân, nỡ n</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o m</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 l</a:t>
            </a:r>
            <a:r>
              <a:rPr lang="en-US" altLang="en-US" sz="2000" i="1" dirty="0">
                <a:latin typeface="Times New Roman" panose="02020603050405020304" pitchFamily="18" charset="0"/>
                <a:ea typeface="Calibri" panose="020F0502020204030204" pitchFamily="34" charset="0"/>
              </a:rPr>
              <a:t>à</a:t>
            </a:r>
            <a:r>
              <a:rPr lang="en-US" altLang="en-US" sz="2000" i="1" dirty="0">
                <a:latin typeface="Times New Roman" panose="02020603050405020304" pitchFamily="18" charset="0"/>
                <a:cs typeface="Calibri" panose="020F0502020204030204" pitchFamily="34" charset="0"/>
              </a:rPr>
              <a:t>m như vậy”</a:t>
            </a:r>
            <a:r>
              <a:rPr lang="en-US" altLang="en-US" sz="2000" dirty="0">
                <a:latin typeface="Times New Roman" panose="02020603050405020304" pitchFamily="18" charset="0"/>
                <a:cs typeface="Calibri" panose="020F0502020204030204" pitchFamily="34" charset="0"/>
              </a:rPr>
              <a:t> gợi em nhớ tới 2 câu văn n</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o trong đoạn trích “Nước Đại Việt ta” (Bình Ngô đại cáo - Nguyễn Trãi)?</a:t>
            </a:r>
            <a:endParaRPr lang="en-US" altLang="en-US" sz="2000" dirty="0">
              <a:latin typeface="Calibri" panose="020F0502020204030204" pitchFamily="34" charset="0"/>
              <a:ea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6" name="Picture 4" descr="Vạn niên là vạn niên nào? | Đàn Chim Việt Online - Thông tin - Chính trị -  Nghị luận"/>
          <p:cNvPicPr>
            <a:picLocks noChangeAspect="1" noChangeArrowheads="1"/>
          </p:cNvPicPr>
          <p:nvPr/>
        </p:nvPicPr>
        <p:blipFill>
          <a:blip r:embed="rId1"/>
          <a:srcRect/>
          <a:stretch>
            <a:fillRect/>
          </a:stretch>
        </p:blipFill>
        <p:spPr bwMode="auto">
          <a:xfrm>
            <a:off x="4547766" y="3446361"/>
            <a:ext cx="3952875" cy="3096938"/>
          </a:xfrm>
          <a:prstGeom prst="rect">
            <a:avLst/>
          </a:prstGeom>
          <a:ln>
            <a:noFill/>
          </a:ln>
          <a:effectLst>
            <a:softEdge rad="317500"/>
          </a:effectLst>
        </p:spPr>
      </p:pic>
      <p:sp>
        <p:nvSpPr>
          <p:cNvPr id="50179" name="Rectangle 6"/>
          <p:cNvSpPr/>
          <p:nvPr/>
        </p:nvSpPr>
        <p:spPr>
          <a:xfrm>
            <a:off x="533400" y="228600"/>
            <a:ext cx="8458200" cy="1089025"/>
          </a:xfrm>
          <a:prstGeom prst="rect">
            <a:avLst/>
          </a:prstGeom>
          <a:noFill/>
          <a:ln w="9525">
            <a:noFill/>
          </a:ln>
        </p:spPr>
        <p:txBody>
          <a:bodyPr>
            <a:spAutoFit/>
          </a:bodyPr>
          <a:p>
            <a:pPr algn="just">
              <a:lnSpc>
                <a:spcPct val="120000"/>
              </a:lnSpc>
              <a:buNone/>
            </a:pPr>
            <a:r>
              <a:rPr lang="en-US" altLang="en-US" b="1" i="1" dirty="0">
                <a:solidFill>
                  <a:srgbClr val="C00000"/>
                </a:solidFill>
                <a:latin typeface="Times New Roman" panose="02020603050405020304" pitchFamily="18" charset="0"/>
                <a:cs typeface="Calibri" panose="020F0502020204030204" pitchFamily="34" charset="0"/>
              </a:rPr>
              <a:t>Câu 1: Đoạn trích trên l</a:t>
            </a:r>
            <a:r>
              <a:rPr lang="en-US" altLang="en-US" b="1" i="1" dirty="0">
                <a:solidFill>
                  <a:srgbClr val="C00000"/>
                </a:solidFill>
                <a:latin typeface="Times New Roman" panose="02020603050405020304" pitchFamily="18" charset="0"/>
                <a:ea typeface="Calibri" panose="020F0502020204030204" pitchFamily="34" charset="0"/>
              </a:rPr>
              <a:t>à</a:t>
            </a:r>
            <a:r>
              <a:rPr lang="en-US" altLang="en-US" b="1" i="1" dirty="0">
                <a:solidFill>
                  <a:srgbClr val="C00000"/>
                </a:solidFill>
                <a:latin typeface="Times New Roman" panose="02020603050405020304" pitchFamily="18" charset="0"/>
                <a:cs typeface="Calibri" panose="020F0502020204030204" pitchFamily="34" charset="0"/>
              </a:rPr>
              <a:t> lời của ai, nói với ai? Nói trong ho</a:t>
            </a:r>
            <a:r>
              <a:rPr lang="en-US" altLang="en-US" b="1" i="1" dirty="0">
                <a:solidFill>
                  <a:srgbClr val="C00000"/>
                </a:solidFill>
                <a:latin typeface="Times New Roman" panose="02020603050405020304" pitchFamily="18" charset="0"/>
                <a:ea typeface="Calibri" panose="020F0502020204030204" pitchFamily="34" charset="0"/>
              </a:rPr>
              <a:t>à</a:t>
            </a:r>
            <a:r>
              <a:rPr lang="en-US" altLang="en-US" b="1" i="1" dirty="0">
                <a:solidFill>
                  <a:srgbClr val="C00000"/>
                </a:solidFill>
                <a:latin typeface="Times New Roman" panose="02020603050405020304" pitchFamily="18" charset="0"/>
                <a:cs typeface="Calibri" panose="020F0502020204030204" pitchFamily="34" charset="0"/>
              </a:rPr>
              <a:t>n cảnh n</a:t>
            </a:r>
            <a:r>
              <a:rPr lang="en-US" altLang="en-US" b="1" i="1" dirty="0">
                <a:solidFill>
                  <a:srgbClr val="C00000"/>
                </a:solidFill>
                <a:latin typeface="Times New Roman" panose="02020603050405020304" pitchFamily="18" charset="0"/>
                <a:ea typeface="Calibri" panose="020F0502020204030204" pitchFamily="34" charset="0"/>
              </a:rPr>
              <a:t>à</a:t>
            </a:r>
            <a:r>
              <a:rPr lang="en-US" altLang="en-US" b="1" i="1" dirty="0">
                <a:solidFill>
                  <a:srgbClr val="C00000"/>
                </a:solidFill>
                <a:latin typeface="Times New Roman" panose="02020603050405020304" pitchFamily="18" charset="0"/>
                <a:cs typeface="Calibri" panose="020F0502020204030204" pitchFamily="34" charset="0"/>
              </a:rPr>
              <a:t>o?</a:t>
            </a:r>
            <a:endParaRPr lang="en-US" altLang="en-US" b="1" i="1" dirty="0">
              <a:solidFill>
                <a:srgbClr val="C00000"/>
              </a:solidFill>
              <a:latin typeface="Calibri" panose="020F0502020204030204" pitchFamily="34" charset="0"/>
              <a:ea typeface="Calibri" panose="020F0502020204030204" pitchFamily="34" charset="0"/>
            </a:endParaRPr>
          </a:p>
        </p:txBody>
      </p:sp>
      <p:sp>
        <p:nvSpPr>
          <p:cNvPr id="8" name="Rectangle 7"/>
          <p:cNvSpPr/>
          <p:nvPr/>
        </p:nvSpPr>
        <p:spPr>
          <a:xfrm>
            <a:off x="522288" y="1501775"/>
            <a:ext cx="7993062" cy="1762125"/>
          </a:xfrm>
          <a:prstGeom prst="rect">
            <a:avLst/>
          </a:prstGeom>
          <a:noFill/>
          <a:ln w="9525">
            <a:noFill/>
          </a:ln>
        </p:spPr>
        <p:txBody>
          <a:bodyPr>
            <a:spAutoFit/>
          </a:bodyPr>
          <a:p>
            <a:pPr>
              <a:lnSpc>
                <a:spcPct val="120000"/>
              </a:lnSpc>
              <a:spcAft>
                <a:spcPts val="800"/>
              </a:spcAft>
              <a:buNone/>
            </a:pPr>
            <a:r>
              <a:rPr lang="en-US" altLang="en-US" dirty="0">
                <a:latin typeface="Times New Roman" panose="02020603050405020304" pitchFamily="18" charset="0"/>
                <a:cs typeface="Calibri" panose="020F0502020204030204" pitchFamily="34" charset="0"/>
              </a:rPr>
              <a:t>- Lời của vua Quang Trung</a:t>
            </a:r>
            <a:endParaRPr lang="en-US" altLang="en-US" dirty="0">
              <a:latin typeface="Calibri" panose="020F0502020204030204" pitchFamily="34" charset="0"/>
              <a:cs typeface="Calibri" panose="020F0502020204030204" pitchFamily="34" charset="0"/>
            </a:endParaRPr>
          </a:p>
          <a:p>
            <a:pPr>
              <a:lnSpc>
                <a:spcPct val="120000"/>
              </a:lnSpc>
              <a:spcAft>
                <a:spcPts val="800"/>
              </a:spcAft>
              <a:buNone/>
            </a:pPr>
            <a:r>
              <a:rPr lang="en-US" altLang="en-US" dirty="0">
                <a:latin typeface="Times New Roman" panose="02020603050405020304" pitchFamily="18" charset="0"/>
                <a:cs typeface="Calibri" panose="020F0502020204030204" pitchFamily="34" charset="0"/>
              </a:rPr>
              <a:t>- Nói với các tướng của mình</a:t>
            </a:r>
            <a:endParaRPr lang="en-US" altLang="en-US" dirty="0">
              <a:latin typeface="Calibri" panose="020F0502020204030204" pitchFamily="34" charset="0"/>
              <a:cs typeface="Calibri" panose="020F0502020204030204" pitchFamily="34" charset="0"/>
            </a:endParaRPr>
          </a:p>
          <a:p>
            <a:pPr>
              <a:buNone/>
            </a:pPr>
            <a:r>
              <a:rPr lang="en-US" altLang="en-US" dirty="0">
                <a:latin typeface="Times New Roman" panose="02020603050405020304" pitchFamily="18" charset="0"/>
                <a:cs typeface="Calibri" panose="020F0502020204030204" pitchFamily="34" charset="0"/>
              </a:rPr>
              <a:t>- Ho</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n cảnh: Trong dịp hội quân ở Tam Điệp</a:t>
            </a:r>
            <a:endParaRPr lang="en-US" altLang="en-US" dirty="0">
              <a:latin typeface=".VnTime" pitchFamily="34" charset="0"/>
              <a:ea typeface="Calibri" panose="020F0502020204030204" pitchFamily="34" charset="0"/>
            </a:endParaRPr>
          </a:p>
        </p:txBody>
      </p:sp>
      <p:pic>
        <p:nvPicPr>
          <p:cNvPr id="64518" name="Picture 6" descr="Vua nào đã dẫn đường cho quân Thanh sang xâm lược nước ta năm 1789?"/>
          <p:cNvPicPr>
            <a:picLocks noChangeAspect="1" noChangeArrowheads="1"/>
          </p:cNvPicPr>
          <p:nvPr/>
        </p:nvPicPr>
        <p:blipFill>
          <a:blip r:embed="rId2"/>
          <a:srcRect/>
          <a:stretch>
            <a:fillRect/>
          </a:stretch>
        </p:blipFill>
        <p:spPr bwMode="auto">
          <a:xfrm>
            <a:off x="617316" y="3649933"/>
            <a:ext cx="3938577" cy="2957513"/>
          </a:xfrm>
          <a:prstGeom prst="rect">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7"/>
          <p:cNvSpPr/>
          <p:nvPr/>
        </p:nvSpPr>
        <p:spPr>
          <a:xfrm>
            <a:off x="198438" y="3295650"/>
            <a:ext cx="4754563" cy="1816100"/>
          </a:xfrm>
          <a:prstGeom prst="rect">
            <a:avLst/>
          </a:prstGeom>
          <a:solidFill>
            <a:schemeClr val="accent4">
              <a:lumMod val="20000"/>
              <a:lumOff val="80000"/>
            </a:schemeClr>
          </a:solidFill>
        </p:spPr>
        <p:txBody>
          <a:bodyPr>
            <a:spAutoFit/>
          </a:bodyPr>
          <a:p>
            <a:pPr>
              <a:buNone/>
            </a:pPr>
            <a:r>
              <a:rPr dirty="0">
                <a:latin typeface="Times New Roman" panose="02020603050405020304" pitchFamily="18" charset="0"/>
                <a:cs typeface="Calibri" panose="020F0502020204030204" pitchFamily="34" charset="0"/>
              </a:rPr>
              <a:t>- H</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nh động nói: Trình b</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y</a:t>
            </a:r>
            <a:endParaRPr dirty="0">
              <a:latin typeface="Calibri" panose="020F0502020204030204" pitchFamily="34" charset="0"/>
              <a:cs typeface="Calibri" panose="020F0502020204030204" pitchFamily="34" charset="0"/>
            </a:endParaRPr>
          </a:p>
          <a:p>
            <a:pPr>
              <a:buNone/>
            </a:pPr>
            <a:r>
              <a:rPr dirty="0">
                <a:latin typeface="Times New Roman" panose="02020603050405020304" pitchFamily="18" charset="0"/>
                <a:cs typeface="Calibri" panose="020F0502020204030204" pitchFamily="34" charset="0"/>
              </a:rPr>
              <a:t>- Cách thực hiện: Trực tiếp</a:t>
            </a:r>
            <a:endParaRPr dirty="0">
              <a:latin typeface="Calibri" panose="020F0502020204030204" pitchFamily="34" charset="0"/>
              <a:cs typeface="Calibri" panose="020F0502020204030204" pitchFamily="34" charset="0"/>
            </a:endParaRPr>
          </a:p>
          <a:p>
            <a:pPr>
              <a:buNone/>
            </a:pPr>
            <a:r>
              <a:rPr dirty="0">
                <a:latin typeface="Times New Roman" panose="02020603050405020304" pitchFamily="18" charset="0"/>
                <a:cs typeface="Calibri" panose="020F0502020204030204" pitchFamily="34" charset="0"/>
              </a:rPr>
              <a:t>- Lí do: Thực hiện bằng kiểu câu trần thuật</a:t>
            </a:r>
            <a:endParaRPr dirty="0">
              <a:latin typeface=".VnTime" pitchFamily="34" charset="0"/>
            </a:endParaRPr>
          </a:p>
        </p:txBody>
      </p:sp>
      <p:pic>
        <p:nvPicPr>
          <p:cNvPr id="51203" name="Picture 2" descr="Nhìn lại nhân vật Nguyễn Huệ | Nghiên Cứu Lịch Sử"/>
          <p:cNvPicPr>
            <a:picLocks noChangeAspect="1"/>
          </p:cNvPicPr>
          <p:nvPr/>
        </p:nvPicPr>
        <p:blipFill>
          <a:blip r:embed="rId1"/>
          <a:stretch>
            <a:fillRect/>
          </a:stretch>
        </p:blipFill>
        <p:spPr>
          <a:xfrm>
            <a:off x="5402263" y="1701800"/>
            <a:ext cx="3741737" cy="5162550"/>
          </a:xfrm>
          <a:prstGeom prst="rect">
            <a:avLst/>
          </a:prstGeom>
          <a:noFill/>
          <a:ln w="9525">
            <a:noFill/>
          </a:ln>
        </p:spPr>
      </p:pic>
      <p:sp>
        <p:nvSpPr>
          <p:cNvPr id="7" name="Rectangle 6"/>
          <p:cNvSpPr/>
          <p:nvPr/>
        </p:nvSpPr>
        <p:spPr>
          <a:xfrm>
            <a:off x="198438" y="228600"/>
            <a:ext cx="8763000" cy="2641600"/>
          </a:xfrm>
          <a:prstGeom prst="rect">
            <a:avLst/>
          </a:prstGeom>
          <a:ln w="12700">
            <a:solidFill>
              <a:schemeClr val="accent2">
                <a:lumMod val="60000"/>
                <a:lumOff val="40000"/>
              </a:schemeClr>
            </a:solidFill>
            <a:prstDash val="sysDash"/>
          </a:ln>
        </p:spPr>
        <p:txBody>
          <a:bodyPr>
            <a:spAutoFit/>
          </a:bodyPr>
          <a:p>
            <a:pPr algn="just">
              <a:lnSpc>
                <a:spcPct val="120000"/>
              </a:lnSpc>
              <a:buNone/>
            </a:pPr>
            <a:r>
              <a:rPr dirty="0">
                <a:latin typeface="Times New Roman" panose="02020603050405020304" pitchFamily="18" charset="0"/>
                <a:cs typeface="Calibri" panose="020F0502020204030204" pitchFamily="34" charset="0"/>
              </a:rPr>
              <a:t>Câu 2: Trong câu </a:t>
            </a:r>
            <a:r>
              <a:rPr i="1" dirty="0">
                <a:latin typeface="Times New Roman" panose="02020603050405020304" pitchFamily="18" charset="0"/>
                <a:cs typeface="Calibri" panose="020F0502020204030204" pitchFamily="34" charset="0"/>
              </a:rPr>
              <a:t>“Lần n</a:t>
            </a:r>
            <a:r>
              <a:rPr i="1" dirty="0">
                <a:latin typeface="Times New Roman" panose="02020603050405020304" pitchFamily="18" charset="0"/>
                <a:ea typeface="Calibri" panose="020F0502020204030204" pitchFamily="34" charset="0"/>
              </a:rPr>
              <a:t>à</a:t>
            </a:r>
            <a:r>
              <a:rPr i="1" dirty="0">
                <a:latin typeface="Times New Roman" panose="02020603050405020304" pitchFamily="18" charset="0"/>
                <a:cs typeface="Calibri" panose="020F0502020204030204" pitchFamily="34" charset="0"/>
              </a:rPr>
              <a:t>y ta ra, thân h</a:t>
            </a:r>
            <a:r>
              <a:rPr i="1" dirty="0">
                <a:latin typeface="Times New Roman" panose="02020603050405020304" pitchFamily="18" charset="0"/>
                <a:ea typeface="Calibri" panose="020F0502020204030204" pitchFamily="34" charset="0"/>
              </a:rPr>
              <a:t>à</a:t>
            </a:r>
            <a:r>
              <a:rPr i="1" dirty="0">
                <a:latin typeface="Times New Roman" panose="02020603050405020304" pitchFamily="18" charset="0"/>
                <a:cs typeface="Calibri" panose="020F0502020204030204" pitchFamily="34" charset="0"/>
              </a:rPr>
              <a:t>nh cầm quân, phương lược tiến đánh đã có tính sẵn”</a:t>
            </a:r>
            <a:r>
              <a:rPr dirty="0">
                <a:latin typeface="Times New Roman" panose="02020603050405020304" pitchFamily="18" charset="0"/>
                <a:cs typeface="Calibri" panose="020F0502020204030204" pitchFamily="34" charset="0"/>
              </a:rPr>
              <a:t>, nhân vật “ta” đã thực hiện kiểu h</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nh động nói n</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o? H</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nh động nói đó được thực hiện theo cách trực tiếp hay gián tiếp? Vì sao em lại khẳng định như vậy? </a:t>
            </a:r>
            <a:endParaRPr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tretch>
            <a:fillRect/>
          </a:stretch>
        </p:blipFill>
        <p:spPr>
          <a:xfrm>
            <a:off x="5410200" y="3182611"/>
            <a:ext cx="3733800" cy="3675389"/>
          </a:xfrm>
          <a:prstGeom prst="rect">
            <a:avLst/>
          </a:prstGeom>
          <a:ln>
            <a:noFill/>
          </a:ln>
          <a:effectLst>
            <a:softEdge rad="112500"/>
          </a:effectLst>
        </p:spPr>
      </p:pic>
      <p:pic>
        <p:nvPicPr>
          <p:cNvPr id="66564" name="Picture 4" descr="Cho đề bài &quot;Em hãy thuật lại (kể lại) chiến công thần tốc đại phá quân  Thanh của vua Quang Trung từ tối 30 Tết đến ngày mồng năm tháng Giêng&quot;. Em"/>
          <p:cNvPicPr>
            <a:picLocks noChangeAspect="1" noChangeArrowheads="1"/>
          </p:cNvPicPr>
          <p:nvPr/>
        </p:nvPicPr>
        <p:blipFill>
          <a:blip r:embed="rId2"/>
          <a:srcRect/>
          <a:stretch>
            <a:fillRect/>
          </a:stretch>
        </p:blipFill>
        <p:spPr bwMode="auto">
          <a:xfrm>
            <a:off x="256572" y="163279"/>
            <a:ext cx="2209800" cy="2167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2228" name="Rectangle 7"/>
          <p:cNvSpPr/>
          <p:nvPr/>
        </p:nvSpPr>
        <p:spPr>
          <a:xfrm>
            <a:off x="2590800" y="609600"/>
            <a:ext cx="6172200" cy="1077913"/>
          </a:xfrm>
          <a:prstGeom prst="rect">
            <a:avLst/>
          </a:prstGeom>
          <a:noFill/>
          <a:ln w="9525">
            <a:noFill/>
          </a:ln>
        </p:spPr>
        <p:txBody>
          <a:bodyPr>
            <a:spAutoFit/>
          </a:bodyPr>
          <a:p>
            <a:pPr algn="just">
              <a:buNone/>
            </a:pPr>
            <a:r>
              <a:rPr lang="en-US" altLang="en-US" sz="3200" b="1" i="1" dirty="0">
                <a:solidFill>
                  <a:srgbClr val="C00000"/>
                </a:solidFill>
                <a:latin typeface="Times New Roman" panose="02020603050405020304" pitchFamily="18" charset="0"/>
                <a:cs typeface="Calibri" panose="020F0502020204030204" pitchFamily="34" charset="0"/>
              </a:rPr>
              <a:t>Câu 3: Em hiểu gì về nhân vật có lời nói trong đoạn văn trên?</a:t>
            </a:r>
            <a:endParaRPr lang="en-US" altLang="en-US" sz="3200" b="1" i="1" dirty="0">
              <a:solidFill>
                <a:srgbClr val="C00000"/>
              </a:solidFill>
              <a:latin typeface="Calibri" panose="020F0502020204030204" pitchFamily="34" charset="0"/>
              <a:ea typeface="Calibri" panose="020F0502020204030204" pitchFamily="34" charset="0"/>
            </a:endParaRPr>
          </a:p>
        </p:txBody>
      </p:sp>
      <p:sp>
        <p:nvSpPr>
          <p:cNvPr id="9" name="Rectangle 8"/>
          <p:cNvSpPr/>
          <p:nvPr/>
        </p:nvSpPr>
        <p:spPr>
          <a:xfrm>
            <a:off x="381000" y="2514600"/>
            <a:ext cx="8382000" cy="3851275"/>
          </a:xfrm>
          <a:prstGeom prst="rect">
            <a:avLst/>
          </a:prstGeom>
          <a:noFill/>
          <a:ln w="9525">
            <a:noFill/>
          </a:ln>
        </p:spPr>
        <p:txBody>
          <a:bodyPr>
            <a:spAutoFit/>
          </a:bodyPr>
          <a:p>
            <a:pPr>
              <a:lnSpc>
                <a:spcPct val="120000"/>
              </a:lnSpc>
              <a:spcAft>
                <a:spcPts val="800"/>
              </a:spcAft>
              <a:buNone/>
            </a:pPr>
            <a:r>
              <a:rPr lang="en-US" altLang="en-US" sz="3200" dirty="0">
                <a:latin typeface="Times New Roman" panose="02020603050405020304" pitchFamily="18" charset="0"/>
                <a:cs typeface="Calibri" panose="020F0502020204030204" pitchFamily="34" charset="0"/>
              </a:rPr>
              <a:t>Hiểu biết về nhân vật có lời nói trong đoạn văn:</a:t>
            </a:r>
            <a:endParaRPr lang="en-US" altLang="en-US" sz="3200" dirty="0">
              <a:latin typeface="Calibri" panose="020F0502020204030204" pitchFamily="34" charset="0"/>
              <a:cs typeface="Calibri" panose="020F0502020204030204" pitchFamily="34" charset="0"/>
            </a:endParaRPr>
          </a:p>
          <a:p>
            <a:pPr>
              <a:lnSpc>
                <a:spcPct val="120000"/>
              </a:lnSpc>
              <a:spcAft>
                <a:spcPts val="800"/>
              </a:spcAft>
              <a:buNone/>
            </a:pPr>
            <a:r>
              <a:rPr lang="en-US" altLang="en-US" sz="3200" dirty="0">
                <a:latin typeface="Times New Roman" panose="02020603050405020304" pitchFamily="18" charset="0"/>
                <a:cs typeface="Calibri" panose="020F0502020204030204" pitchFamily="34" charset="0"/>
              </a:rPr>
              <a:t>- H</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cs typeface="Calibri" panose="020F0502020204030204" pitchFamily="34" charset="0"/>
              </a:rPr>
              <a:t>nh động mạnh mẽ, quyết đoán.</a:t>
            </a:r>
            <a:endParaRPr lang="en-US" altLang="en-US" sz="3200" dirty="0">
              <a:latin typeface="Calibri" panose="020F0502020204030204" pitchFamily="34" charset="0"/>
              <a:cs typeface="Calibri" panose="020F0502020204030204" pitchFamily="34" charset="0"/>
            </a:endParaRPr>
          </a:p>
          <a:p>
            <a:pPr>
              <a:lnSpc>
                <a:spcPct val="120000"/>
              </a:lnSpc>
              <a:spcAft>
                <a:spcPts val="800"/>
              </a:spcAft>
              <a:buNone/>
            </a:pPr>
            <a:r>
              <a:rPr lang="en-US" altLang="en-US" sz="3200" dirty="0">
                <a:latin typeface="Times New Roman" panose="02020603050405020304" pitchFamily="18" charset="0"/>
                <a:cs typeface="Calibri" panose="020F0502020204030204" pitchFamily="34" charset="0"/>
              </a:rPr>
              <a:t>- Trí tuệ sáng suốt v</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cs typeface="Calibri" panose="020F0502020204030204" pitchFamily="34" charset="0"/>
              </a:rPr>
              <a:t> nhạy bén.</a:t>
            </a:r>
            <a:endParaRPr lang="en-US" altLang="en-US" sz="3200" dirty="0">
              <a:latin typeface="Calibri" panose="020F0502020204030204" pitchFamily="34" charset="0"/>
              <a:cs typeface="Calibri" panose="020F0502020204030204" pitchFamily="34" charset="0"/>
            </a:endParaRPr>
          </a:p>
          <a:p>
            <a:pPr>
              <a:lnSpc>
                <a:spcPct val="120000"/>
              </a:lnSpc>
              <a:spcAft>
                <a:spcPts val="800"/>
              </a:spcAft>
              <a:buNone/>
            </a:pPr>
            <a:r>
              <a:rPr lang="en-US" altLang="en-US" sz="3200" dirty="0">
                <a:latin typeface="Times New Roman" panose="02020603050405020304" pitchFamily="18" charset="0"/>
                <a:cs typeface="Calibri" panose="020F0502020204030204" pitchFamily="34" charset="0"/>
              </a:rPr>
              <a:t>- Tầm nhìn xa trông rộng.</a:t>
            </a:r>
            <a:endParaRPr lang="en-US" altLang="en-US" sz="3200" dirty="0">
              <a:latin typeface="Calibri" panose="020F0502020204030204" pitchFamily="34" charset="0"/>
              <a:cs typeface="Calibri" panose="020F0502020204030204" pitchFamily="34" charset="0"/>
            </a:endParaRPr>
          </a:p>
          <a:p>
            <a:pPr>
              <a:buNone/>
            </a:pPr>
            <a:r>
              <a:rPr lang="en-US" altLang="en-US" sz="3200" dirty="0">
                <a:latin typeface="Times New Roman" panose="02020603050405020304" pitchFamily="18" charset="0"/>
                <a:cs typeface="Calibri" panose="020F0502020204030204" pitchFamily="34" charset="0"/>
              </a:rPr>
              <a:t>- T</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cs typeface="Calibri" panose="020F0502020204030204" pitchFamily="34" charset="0"/>
              </a:rPr>
              <a:t>i dụng binh như thần v</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cs typeface="Calibri" panose="020F0502020204030204" pitchFamily="34" charset="0"/>
              </a:rPr>
              <a:t> l</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cs typeface="Calibri" panose="020F0502020204030204" pitchFamily="34" charset="0"/>
              </a:rPr>
              <a:t> vị vua lẫm liệt trong chiến trận.</a:t>
            </a:r>
            <a:endParaRPr lang="en-US" altLang="en-US" sz="3200" dirty="0">
              <a:latin typeface=".VnTime"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2" descr="Thần tốc Bắc tiến! Xuân Chiến Thắng | Chùa A Di Đà"/>
          <p:cNvPicPr>
            <a:picLocks noChangeAspect="1"/>
          </p:cNvPicPr>
          <p:nvPr/>
        </p:nvPicPr>
        <p:blipFill>
          <a:blip r:embed="rId1"/>
          <a:stretch>
            <a:fillRect/>
          </a:stretch>
        </p:blipFill>
        <p:spPr>
          <a:xfrm>
            <a:off x="-1587" y="2095500"/>
            <a:ext cx="4200525" cy="4762500"/>
          </a:xfrm>
          <a:prstGeom prst="rect">
            <a:avLst/>
          </a:prstGeom>
          <a:noFill/>
          <a:ln w="9525">
            <a:noFill/>
          </a:ln>
        </p:spPr>
      </p:pic>
      <p:sp>
        <p:nvSpPr>
          <p:cNvPr id="7" name="Rectangle 6"/>
          <p:cNvSpPr/>
          <p:nvPr/>
        </p:nvSpPr>
        <p:spPr>
          <a:xfrm>
            <a:off x="228600" y="76200"/>
            <a:ext cx="8839200" cy="2124075"/>
          </a:xfrm>
          <a:prstGeom prst="rect">
            <a:avLst/>
          </a:prstGeom>
          <a:solidFill>
            <a:schemeClr val="accent4">
              <a:lumMod val="20000"/>
              <a:lumOff val="80000"/>
            </a:schemeClr>
          </a:solidFill>
        </p:spPr>
        <p:txBody>
          <a:bodyPr>
            <a:spAutoFit/>
          </a:bodyPr>
          <a:p>
            <a:pPr algn="just">
              <a:lnSpc>
                <a:spcPct val="120000"/>
              </a:lnSpc>
              <a:buNone/>
            </a:pPr>
            <a:r>
              <a:rPr dirty="0">
                <a:latin typeface="Times New Roman" panose="02020603050405020304" pitchFamily="18" charset="0"/>
                <a:cs typeface="Calibri" panose="020F0502020204030204" pitchFamily="34" charset="0"/>
              </a:rPr>
              <a:t>Câu 4: Hãy viết một đoạn văn theo cách diễn dịch (khoảng 10 câu) trình b</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y cảm nhận của em về vẻ đẹp của nhân vật “ta” được thề hiện trong đoạn trích trên. Trong đoạn văn, có sử dụng một câu bị động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phép nối để liên kết câu.</a:t>
            </a:r>
            <a:endParaRPr dirty="0">
              <a:latin typeface="Calibri" panose="020F0502020204030204" pitchFamily="34" charset="0"/>
              <a:ea typeface="Calibri" panose="020F0502020204030204" pitchFamily="34" charset="0"/>
            </a:endParaRPr>
          </a:p>
        </p:txBody>
      </p:sp>
      <p:sp>
        <p:nvSpPr>
          <p:cNvPr id="8" name="Rectangle 7"/>
          <p:cNvSpPr/>
          <p:nvPr/>
        </p:nvSpPr>
        <p:spPr>
          <a:xfrm>
            <a:off x="3048000" y="2492375"/>
            <a:ext cx="5867400" cy="3968750"/>
          </a:xfrm>
          <a:prstGeom prst="rect">
            <a:avLst/>
          </a:prstGeom>
          <a:ln w="38100">
            <a:solidFill>
              <a:schemeClr val="accent2">
                <a:lumMod val="60000"/>
                <a:lumOff val="40000"/>
              </a:schemeClr>
            </a:solidFill>
            <a:prstDash val="lgDashDot"/>
          </a:ln>
        </p:spPr>
        <p:txBody>
          <a:bodyPr>
            <a:spAutoFit/>
          </a:bodyPr>
          <a:p>
            <a:pPr algn="just">
              <a:buNone/>
            </a:pPr>
            <a:r>
              <a:rPr dirty="0">
                <a:latin typeface="Times New Roman" panose="02020603050405020304" pitchFamily="18" charset="0"/>
                <a:cs typeface="Calibri" panose="020F0502020204030204" pitchFamily="34" charset="0"/>
              </a:rPr>
              <a:t>Vẻ đẹp của vua Quang Trung qua đoạn trích:</a:t>
            </a:r>
            <a:endParaRPr dirty="0">
              <a:latin typeface="Calibri" panose="020F0502020204030204" pitchFamily="34" charset="0"/>
              <a:cs typeface="Calibri" panose="020F0502020204030204" pitchFamily="34" charset="0"/>
            </a:endParaRPr>
          </a:p>
          <a:p>
            <a:pPr algn="just">
              <a:buNone/>
            </a:pPr>
            <a:r>
              <a:rPr dirty="0">
                <a:latin typeface="Times New Roman" panose="02020603050405020304" pitchFamily="18" charset="0"/>
                <a:cs typeface="Calibri" panose="020F0502020204030204" pitchFamily="34" charset="0"/>
              </a:rPr>
              <a:t>- Ý chí quyết thắng, tự tin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o thắng lợi.</a:t>
            </a:r>
            <a:endParaRPr dirty="0">
              <a:latin typeface="Calibri" panose="020F0502020204030204" pitchFamily="34" charset="0"/>
              <a:cs typeface="Calibri" panose="020F0502020204030204" pitchFamily="34" charset="0"/>
            </a:endParaRPr>
          </a:p>
          <a:p>
            <a:pPr algn="just">
              <a:buNone/>
            </a:pPr>
            <a:r>
              <a:rPr dirty="0">
                <a:latin typeface="Times New Roman" panose="02020603050405020304" pitchFamily="18" charset="0"/>
                <a:cs typeface="Calibri" panose="020F0502020204030204" pitchFamily="34" charset="0"/>
              </a:rPr>
              <a:t>- Tầm nhìn xa rộng: Tính sẵn kế hoạch ngoại giao sau khi chiến thắng. -Trí tuệ sáng suốt trong việc xét đoán v</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dùng người.</a:t>
            </a:r>
            <a:endParaRPr dirty="0">
              <a:latin typeface="Calibri" panose="020F0502020204030204" pitchFamily="34" charset="0"/>
              <a:cs typeface="Calibri" panose="020F0502020204030204" pitchFamily="34" charset="0"/>
            </a:endParaRPr>
          </a:p>
          <a:p>
            <a:pPr algn="just">
              <a:buNone/>
            </a:pPr>
            <a:r>
              <a:rPr dirty="0">
                <a:latin typeface="Times New Roman" panose="02020603050405020304" pitchFamily="18" charset="0"/>
                <a:cs typeface="Calibri" panose="020F0502020204030204" pitchFamily="34" charset="0"/>
              </a:rPr>
              <a:t>-Tấm lòng lo cho nước, cho dân.</a:t>
            </a:r>
            <a:endParaRPr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2" descr="Phân tích Nước Đại Việt ta (9 mẫu) - Văn 9"/>
          <p:cNvPicPr>
            <a:picLocks noChangeAspect="1" noChangeArrowheads="1"/>
          </p:cNvPicPr>
          <p:nvPr/>
        </p:nvPicPr>
        <p:blipFill>
          <a:blip r:embed="rId1"/>
          <a:srcRect/>
          <a:stretch>
            <a:fillRect/>
          </a:stretch>
        </p:blipFill>
        <p:spPr bwMode="auto">
          <a:xfrm>
            <a:off x="1752600" y="3276600"/>
            <a:ext cx="6096000" cy="3190875"/>
          </a:xfrm>
          <a:prstGeom prst="rect">
            <a:avLst/>
          </a:prstGeom>
          <a:ln>
            <a:noFill/>
          </a:ln>
          <a:effectLst>
            <a:softEdge rad="317500"/>
          </a:effectLst>
        </p:spPr>
      </p:pic>
      <p:sp>
        <p:nvSpPr>
          <p:cNvPr id="7" name="Rectangle 6"/>
          <p:cNvSpPr/>
          <p:nvPr/>
        </p:nvSpPr>
        <p:spPr>
          <a:xfrm>
            <a:off x="381000" y="228600"/>
            <a:ext cx="8382000" cy="2414588"/>
          </a:xfrm>
          <a:prstGeom prst="rect">
            <a:avLst/>
          </a:prstGeom>
          <a:solidFill>
            <a:schemeClr val="accent2">
              <a:lumMod val="20000"/>
              <a:lumOff val="80000"/>
            </a:schemeClr>
          </a:solidFill>
        </p:spPr>
        <p:txBody>
          <a:bodyPr>
            <a:spAutoFit/>
          </a:bodyPr>
          <a:p>
            <a:pPr algn="just">
              <a:lnSpc>
                <a:spcPct val="120000"/>
              </a:lnSpc>
              <a:buNone/>
            </a:pPr>
            <a:r>
              <a:rPr sz="3200" dirty="0">
                <a:latin typeface="Times New Roman" panose="02020603050405020304" pitchFamily="18" charset="0"/>
                <a:cs typeface="Calibri" panose="020F0502020204030204" pitchFamily="34" charset="0"/>
              </a:rPr>
              <a:t>Câu 5: Lời nói: </a:t>
            </a:r>
            <a:r>
              <a:rPr sz="3200" i="1" dirty="0">
                <a:latin typeface="Times New Roman" panose="02020603050405020304" pitchFamily="18" charset="0"/>
                <a:cs typeface="Calibri" panose="020F0502020204030204" pitchFamily="34" charset="0"/>
              </a:rPr>
              <a:t>“...không phải l</a:t>
            </a:r>
            <a:r>
              <a:rPr sz="3200" i="1" dirty="0">
                <a:latin typeface="Times New Roman" panose="02020603050405020304" pitchFamily="18" charset="0"/>
                <a:ea typeface="Calibri" panose="020F0502020204030204" pitchFamily="34" charset="0"/>
              </a:rPr>
              <a:t>à</a:t>
            </a:r>
            <a:r>
              <a:rPr sz="3200" i="1" dirty="0">
                <a:latin typeface="Times New Roman" panose="02020603050405020304" pitchFamily="18" charset="0"/>
                <a:cs typeface="Calibri" panose="020F0502020204030204" pitchFamily="34" charset="0"/>
              </a:rPr>
              <a:t> phúc cho dân, nỡ n</a:t>
            </a:r>
            <a:r>
              <a:rPr sz="3200" i="1" dirty="0">
                <a:latin typeface="Times New Roman" panose="02020603050405020304" pitchFamily="18" charset="0"/>
                <a:ea typeface="Calibri" panose="020F0502020204030204" pitchFamily="34" charset="0"/>
              </a:rPr>
              <a:t>à</a:t>
            </a:r>
            <a:r>
              <a:rPr sz="3200" i="1" dirty="0">
                <a:latin typeface="Times New Roman" panose="02020603050405020304" pitchFamily="18" charset="0"/>
                <a:cs typeface="Calibri" panose="020F0502020204030204" pitchFamily="34" charset="0"/>
              </a:rPr>
              <a:t>o m</a:t>
            </a:r>
            <a:r>
              <a:rPr sz="3200" i="1" dirty="0">
                <a:latin typeface="Times New Roman" panose="02020603050405020304" pitchFamily="18" charset="0"/>
                <a:ea typeface="Calibri" panose="020F0502020204030204" pitchFamily="34" charset="0"/>
              </a:rPr>
              <a:t>à</a:t>
            </a:r>
            <a:r>
              <a:rPr sz="3200" i="1" dirty="0">
                <a:latin typeface="Times New Roman" panose="02020603050405020304" pitchFamily="18" charset="0"/>
                <a:cs typeface="Calibri" panose="020F0502020204030204" pitchFamily="34" charset="0"/>
              </a:rPr>
              <a:t> l</a:t>
            </a:r>
            <a:r>
              <a:rPr sz="3200" i="1" dirty="0">
                <a:latin typeface="Times New Roman" panose="02020603050405020304" pitchFamily="18" charset="0"/>
                <a:ea typeface="Calibri" panose="020F0502020204030204" pitchFamily="34" charset="0"/>
              </a:rPr>
              <a:t>à</a:t>
            </a:r>
            <a:r>
              <a:rPr sz="3200" i="1" dirty="0">
                <a:latin typeface="Times New Roman" panose="02020603050405020304" pitchFamily="18" charset="0"/>
                <a:cs typeface="Calibri" panose="020F0502020204030204" pitchFamily="34" charset="0"/>
              </a:rPr>
              <a:t>m như vậy”</a:t>
            </a:r>
            <a:r>
              <a:rPr sz="3200" dirty="0">
                <a:latin typeface="Times New Roman" panose="02020603050405020304" pitchFamily="18" charset="0"/>
                <a:cs typeface="Calibri" panose="020F0502020204030204" pitchFamily="34" charset="0"/>
              </a:rPr>
              <a:t> gợi em nhớ tới 2 câu văn n</a:t>
            </a:r>
            <a:r>
              <a:rPr sz="3200" dirty="0">
                <a:latin typeface="Times New Roman" panose="02020603050405020304" pitchFamily="18" charset="0"/>
                <a:ea typeface="Calibri" panose="020F0502020204030204" pitchFamily="34" charset="0"/>
              </a:rPr>
              <a:t>à</a:t>
            </a:r>
            <a:r>
              <a:rPr sz="3200" dirty="0">
                <a:latin typeface="Times New Roman" panose="02020603050405020304" pitchFamily="18" charset="0"/>
                <a:cs typeface="Calibri" panose="020F0502020204030204" pitchFamily="34" charset="0"/>
              </a:rPr>
              <a:t>o trong đoạn trích “Nước Đại Việt ta” (Bình Ngô đại cáo - Nguyễn Trãi)?</a:t>
            </a:r>
            <a:endParaRPr sz="3200" dirty="0">
              <a:latin typeface="Calibri" panose="020F0502020204030204" pitchFamily="34" charset="0"/>
              <a:ea typeface="Calibri" panose="020F0502020204030204" pitchFamily="34" charset="0"/>
            </a:endParaRPr>
          </a:p>
        </p:txBody>
      </p:sp>
      <p:sp>
        <p:nvSpPr>
          <p:cNvPr id="8" name="Rectangle 7"/>
          <p:cNvSpPr/>
          <p:nvPr/>
        </p:nvSpPr>
        <p:spPr>
          <a:xfrm>
            <a:off x="1782763" y="2927350"/>
            <a:ext cx="6400800" cy="1277938"/>
          </a:xfrm>
          <a:prstGeom prst="rect">
            <a:avLst/>
          </a:prstGeom>
        </p:spPr>
        <p:txBody>
          <a:bodyPr>
            <a:spAutoFit/>
          </a:bodyPr>
          <a:p>
            <a:pPr>
              <a:lnSpc>
                <a:spcPct val="120000"/>
              </a:lnSpc>
              <a:spcAft>
                <a:spcPts val="800"/>
              </a:spcAft>
              <a:buNone/>
            </a:pPr>
            <a:r>
              <a:rPr sz="3200" b="1" i="1" dirty="0">
                <a:effectLst>
                  <a:outerShdw blurRad="38100" dist="38100" dir="2700000">
                    <a:srgbClr val="C0C0C0"/>
                  </a:outerShdw>
                </a:effectLst>
                <a:latin typeface="Times New Roman" panose="02020603050405020304" pitchFamily="18" charset="0"/>
                <a:cs typeface="Calibri" panose="020F0502020204030204" pitchFamily="34" charset="0"/>
              </a:rPr>
              <a:t>“Việc nhân nghĩa cốt ở yên dân, </a:t>
            </a:r>
            <a:endParaRPr sz="3200" b="1" i="1" dirty="0">
              <a:effectLst>
                <a:outerShdw blurRad="38100" dist="38100" dir="2700000">
                  <a:srgbClr val="C0C0C0"/>
                </a:outerShdw>
              </a:effectLst>
              <a:latin typeface="Calibri" panose="020F0502020204030204" pitchFamily="34" charset="0"/>
              <a:cs typeface="Calibri" panose="020F0502020204030204" pitchFamily="34" charset="0"/>
            </a:endParaRPr>
          </a:p>
          <a:p>
            <a:pPr>
              <a:buNone/>
            </a:pPr>
            <a:r>
              <a:rPr sz="3200" b="1" i="1" dirty="0">
                <a:effectLst>
                  <a:outerShdw blurRad="38100" dist="38100" dir="2700000">
                    <a:srgbClr val="C0C0C0"/>
                  </a:outerShdw>
                </a:effectLst>
                <a:latin typeface="Times New Roman" panose="02020603050405020304" pitchFamily="18" charset="0"/>
                <a:cs typeface="Calibri" panose="020F0502020204030204" pitchFamily="34" charset="0"/>
              </a:rPr>
              <a:t>Quân điếu phạt trước lo trừ bạo”</a:t>
            </a:r>
            <a:endParaRPr sz="3200" b="1" i="1" dirty="0">
              <a:effectLst>
                <a:outerShdw blurRad="38100" dist="38100" dir="2700000">
                  <a:srgbClr val="C0C0C0"/>
                </a:outerShdw>
              </a:effectLst>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8610"/>
                                        </p:tgtEl>
                                        <p:attrNameLst>
                                          <p:attrName>style.visibility</p:attrName>
                                        </p:attrNameLst>
                                      </p:cBhvr>
                                      <p:to>
                                        <p:strVal val="visible"/>
                                      </p:to>
                                    </p:set>
                                    <p:animEffect transition="in" filter="barn(inVertical)">
                                      <p:cBhvr>
                                        <p:cTn id="10"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2" descr="Học giỏi ngữ văn 9 qua tác phẩm Hoàng Lê nhất thống chí - Novateen"/>
          <p:cNvPicPr>
            <a:picLocks noChangeAspect="1" noChangeArrowheads="1"/>
          </p:cNvPicPr>
          <p:nvPr/>
        </p:nvPicPr>
        <p:blipFill>
          <a:blip r:embed="rId1"/>
          <a:srcRect/>
          <a:stretch>
            <a:fillRect/>
          </a:stretch>
        </p:blipFill>
        <p:spPr bwMode="auto">
          <a:xfrm>
            <a:off x="-16398" y="0"/>
            <a:ext cx="9160397" cy="67818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55299" name="Rectangle 6"/>
          <p:cNvSpPr/>
          <p:nvPr/>
        </p:nvSpPr>
        <p:spPr>
          <a:xfrm>
            <a:off x="304800" y="242888"/>
            <a:ext cx="8534400" cy="6372225"/>
          </a:xfrm>
          <a:prstGeom prst="rect">
            <a:avLst/>
          </a:prstGeom>
          <a:noFill/>
          <a:ln w="9525">
            <a:noFill/>
          </a:ln>
        </p:spPr>
        <p:txBody>
          <a:bodyPr>
            <a:spAutoFit/>
          </a:bodyPr>
          <a:p>
            <a:pPr algn="just">
              <a:buNone/>
            </a:pPr>
            <a:r>
              <a:rPr lang="en-US" altLang="en-US" sz="2400" b="1" dirty="0">
                <a:solidFill>
                  <a:srgbClr val="FF0000"/>
                </a:solidFill>
                <a:latin typeface="Times New Roman" panose="02020603050405020304" pitchFamily="18" charset="0"/>
                <a:cs typeface="Calibri" panose="020F0502020204030204" pitchFamily="34" charset="0"/>
              </a:rPr>
              <a:t>PHIẾU SỐ 3</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Dưới đây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một phần trong lệnh truyền của vua Quang Trung với quân lính:</a:t>
            </a:r>
            <a:endParaRPr lang="en-US" altLang="en-US" sz="2400" dirty="0">
              <a:latin typeface="Calibri" panose="020F0502020204030204" pitchFamily="34" charset="0"/>
              <a:cs typeface="Calibri" panose="020F0502020204030204" pitchFamily="34" charset="0"/>
            </a:endParaRPr>
          </a:p>
          <a:p>
            <a:pPr algn="just">
              <a:buNone/>
            </a:pPr>
            <a:r>
              <a:rPr lang="en-US" altLang="en-US" sz="2400" i="1" dirty="0">
                <a:latin typeface="Times New Roman" panose="02020603050405020304" pitchFamily="18" charset="0"/>
                <a:cs typeface="Calibri" panose="020F0502020204030204" pitchFamily="34" charset="0"/>
              </a:rPr>
              <a:t>“Quân Thanh sang xâm lược nước ta, hiện ở Thăng Long, các người đã biết chưa? Trong khoảng vũ trụ, đất n</a:t>
            </a:r>
            <a:r>
              <a:rPr lang="en-US" altLang="en-US" sz="2400" i="1" dirty="0">
                <a:latin typeface="Times New Roman" panose="02020603050405020304" pitchFamily="18" charset="0"/>
                <a:ea typeface="Calibri" panose="020F0502020204030204" pitchFamily="34" charset="0"/>
              </a:rPr>
              <a:t>à</a:t>
            </a:r>
            <a:r>
              <a:rPr lang="en-US" altLang="en-US" sz="2400" i="1" dirty="0">
                <a:latin typeface="Times New Roman" panose="02020603050405020304" pitchFamily="18" charset="0"/>
                <a:cs typeface="Calibri" panose="020F0502020204030204" pitchFamily="34" charset="0"/>
              </a:rPr>
              <a:t>o sao ấy, đều đã phân biệt rõ r</a:t>
            </a:r>
            <a:r>
              <a:rPr lang="en-US" altLang="en-US" sz="2400" i="1" dirty="0">
                <a:latin typeface="Times New Roman" panose="02020603050405020304" pitchFamily="18" charset="0"/>
                <a:ea typeface="Calibri" panose="020F0502020204030204" pitchFamily="34" charset="0"/>
              </a:rPr>
              <a:t>à</a:t>
            </a:r>
            <a:r>
              <a:rPr lang="en-US" altLang="en-US" sz="2400" i="1" dirty="0">
                <a:latin typeface="Times New Roman" panose="02020603050405020304" pitchFamily="18" charset="0"/>
                <a:cs typeface="Calibri" panose="020F0502020204030204" pitchFamily="34" charset="0"/>
              </a:rPr>
              <a:t>ng, phương Nam, phương Bắc chia nhau m</a:t>
            </a:r>
            <a:r>
              <a:rPr lang="en-US" altLang="en-US" sz="2400" i="1" dirty="0">
                <a:latin typeface="Times New Roman" panose="02020603050405020304" pitchFamily="18" charset="0"/>
                <a:ea typeface="Calibri" panose="020F0502020204030204" pitchFamily="34" charset="0"/>
              </a:rPr>
              <a:t>à</a:t>
            </a:r>
            <a:r>
              <a:rPr lang="en-US" altLang="en-US" sz="2400" i="1" dirty="0">
                <a:latin typeface="Times New Roman" panose="02020603050405020304" pitchFamily="18" charset="0"/>
                <a:cs typeface="Calibri" panose="020F0502020204030204" pitchFamily="34" charset="0"/>
              </a:rPr>
              <a:t> cai trị (...) Các ngươi đều l</a:t>
            </a:r>
            <a:r>
              <a:rPr lang="en-US" altLang="en-US" sz="2400" i="1" dirty="0">
                <a:latin typeface="Times New Roman" panose="02020603050405020304" pitchFamily="18" charset="0"/>
                <a:ea typeface="Calibri" panose="020F0502020204030204" pitchFamily="34" charset="0"/>
              </a:rPr>
              <a:t>à</a:t>
            </a:r>
            <a:r>
              <a:rPr lang="en-US" altLang="en-US" sz="2400" i="1" dirty="0">
                <a:latin typeface="Times New Roman" panose="02020603050405020304" pitchFamily="18" charset="0"/>
                <a:cs typeface="Calibri" panose="020F0502020204030204" pitchFamily="34" charset="0"/>
              </a:rPr>
              <a:t> những kẻ có lương tri, lương năng, hãy nên cùng ta đồng hiệp lực, để dựng nên công lớn.”</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(Trích Ngữ văn 9, tập một)</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Câu 1: Đoạn văn trên trích trong tác phẩm n</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o? Tác giả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ai?</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Câu 2: Nh</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vua nói “đất n</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o sao ấy, đều đã phân biệt rõ r</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phương Nam, phương Bắc chia nhau m</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cai trị” nhằm khẳng định điều gì? Hãy chép 2 câu trong b</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i thơ “Sông núi nước Nam” có nội dung tương tự.</a:t>
            </a:r>
            <a:endParaRPr lang="en-US" altLang="en-US" sz="2400" dirty="0">
              <a:latin typeface="Calibri" panose="020F0502020204030204" pitchFamily="34" charset="0"/>
              <a:cs typeface="Calibri" panose="020F0502020204030204" pitchFamily="34" charset="0"/>
            </a:endParaRPr>
          </a:p>
          <a:p>
            <a:pPr algn="just">
              <a:buNone/>
            </a:pPr>
            <a:r>
              <a:rPr lang="en-US" altLang="en-US" sz="2400" dirty="0">
                <a:latin typeface="Times New Roman" panose="02020603050405020304" pitchFamily="18" charset="0"/>
                <a:cs typeface="Calibri" panose="020F0502020204030204" pitchFamily="34" charset="0"/>
              </a:rPr>
              <a:t>Câu 3: Từ đoạn trích trên, với những hiểu biết xã hội, em hãy trình b</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y suy nghĩ (khoảng nửa trang giấy thi) về hình ảnh những người chiến sĩ ngay đêm bảo vệ biển đảo thiêng liêng của dân tộc.</a:t>
            </a:r>
            <a:endParaRPr lang="en-US" altLang="en-US" sz="2400" dirty="0">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22" name="Picture 6" descr="Độc thần kiếm và những vũ khí lợi hại của danh tướng Tây Sơn - Giáo dục"/>
          <p:cNvPicPr>
            <a:picLocks noChangeAspect="1" noChangeArrowheads="1"/>
          </p:cNvPicPr>
          <p:nvPr/>
        </p:nvPicPr>
        <p:blipFill>
          <a:blip r:embed="rId1"/>
          <a:srcRect/>
          <a:stretch>
            <a:fillRect/>
          </a:stretch>
        </p:blipFill>
        <p:spPr bwMode="auto">
          <a:xfrm>
            <a:off x="685800" y="2286000"/>
            <a:ext cx="7857064" cy="4419600"/>
          </a:xfrm>
          <a:prstGeom prst="rect">
            <a:avLst/>
          </a:prstGeom>
          <a:ln>
            <a:noFill/>
          </a:ln>
          <a:effectLst>
            <a:softEdge rad="635000"/>
          </a:effectLst>
        </p:spPr>
      </p:pic>
      <p:sp>
        <p:nvSpPr>
          <p:cNvPr id="7171" name="Rectangle 1"/>
          <p:cNvSpPr/>
          <p:nvPr/>
        </p:nvSpPr>
        <p:spPr>
          <a:xfrm>
            <a:off x="773113" y="152400"/>
            <a:ext cx="2960687" cy="523875"/>
          </a:xfrm>
          <a:prstGeom prst="rect">
            <a:avLst/>
          </a:prstGeom>
          <a:noFill/>
          <a:ln w="9525">
            <a:noFill/>
          </a:ln>
        </p:spPr>
        <p:txBody>
          <a:bodyPr wrap="none">
            <a:spAutoFit/>
          </a:bodyPr>
          <a:p>
            <a:pPr eaLnBrk="1" hangingPunct="1"/>
            <a:r>
              <a:rPr lang="en-US" altLang="en-US" b="1" dirty="0">
                <a:latin typeface="Times New Roman" panose="02020603050405020304" pitchFamily="18" charset="0"/>
                <a:cs typeface="Times New Roman" panose="02020603050405020304" pitchFamily="18" charset="0"/>
              </a:rPr>
              <a:t>c</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Ý nghĩa nhan đề</a:t>
            </a:r>
            <a:endParaRPr lang="en-US" altLang="en-US" dirty="0">
              <a:latin typeface=".VnTime" pitchFamily="34" charset="0"/>
            </a:endParaRPr>
          </a:p>
        </p:txBody>
      </p:sp>
      <p:sp>
        <p:nvSpPr>
          <p:cNvPr id="3" name="TextBox 2"/>
          <p:cNvSpPr txBox="1"/>
          <p:nvPr/>
        </p:nvSpPr>
        <p:spPr>
          <a:xfrm>
            <a:off x="347663" y="676275"/>
            <a:ext cx="8534400" cy="1938338"/>
          </a:xfrm>
          <a:prstGeom prst="rect">
            <a:avLst/>
          </a:prstGeom>
          <a:noFill/>
          <a:ln w="9525">
            <a:noFill/>
          </a:ln>
        </p:spPr>
        <p:txBody>
          <a:bodyPr>
            <a:spAutoFit/>
          </a:bodyPr>
          <a:p>
            <a:pPr algn="just" eaLnBrk="1" hangingPunct="1"/>
            <a:r>
              <a:rPr lang="en-US" altLang="en-US" sz="3000" dirty="0">
                <a:solidFill>
                  <a:srgbClr val="0000FF"/>
                </a:solidFill>
                <a:latin typeface="Times New Roman" panose="02020603050405020304" pitchFamily="18" charset="0"/>
                <a:cs typeface="Times New Roman" panose="02020603050405020304" pitchFamily="18" charset="0"/>
              </a:rPr>
              <a:t>        Ho</a:t>
            </a:r>
            <a:r>
              <a:rPr lang="en-US" altLang="en-US" sz="3000" dirty="0">
                <a:solidFill>
                  <a:srgbClr val="0000FF"/>
                </a:solidFill>
                <a:latin typeface="Times New Roman" panose="02020603050405020304" pitchFamily="18" charset="0"/>
                <a:ea typeface="Times New Roman" panose="02020603050405020304" pitchFamily="18" charset="0"/>
              </a:rPr>
              <a:t>à</a:t>
            </a:r>
            <a:r>
              <a:rPr lang="en-US" altLang="en-US" sz="3000" dirty="0">
                <a:solidFill>
                  <a:srgbClr val="0000FF"/>
                </a:solidFill>
                <a:latin typeface="Times New Roman" panose="02020603050405020304" pitchFamily="18" charset="0"/>
                <a:cs typeface="Times New Roman" panose="02020603050405020304" pitchFamily="18" charset="0"/>
              </a:rPr>
              <a:t>ng Lê nhất thống chí </a:t>
            </a:r>
            <a:r>
              <a:rPr lang="en-US" altLang="en-US" sz="3000" i="1" dirty="0">
                <a:solidFill>
                  <a:srgbClr val="0000FF"/>
                </a:solidFill>
                <a:latin typeface="Times New Roman" panose="02020603050405020304" pitchFamily="18" charset="0"/>
                <a:cs typeface="Times New Roman" panose="02020603050405020304" pitchFamily="18" charset="0"/>
              </a:rPr>
              <a:t>(An Nam thống nhất chí): </a:t>
            </a:r>
            <a:r>
              <a:rPr lang="en-US" altLang="en-US" sz="3000" dirty="0">
                <a:latin typeface="Times New Roman" panose="02020603050405020304" pitchFamily="18" charset="0"/>
                <a:cs typeface="Times New Roman" panose="02020603050405020304" pitchFamily="18" charset="0"/>
              </a:rPr>
              <a:t>ghi chép về sự thống nhất của vương triều nh</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Lê v</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o thời điểm Tây Sơn diệt Trịnh, trả lại Bắc H</a:t>
            </a:r>
            <a:r>
              <a:rPr lang="en-US" altLang="en-US" sz="3000" dirty="0">
                <a:latin typeface="Times New Roman" panose="02020603050405020304" pitchFamily="18" charset="0"/>
                <a:ea typeface="Times New Roman" panose="02020603050405020304" pitchFamily="18" charset="0"/>
              </a:rPr>
              <a:t>à</a:t>
            </a:r>
            <a:r>
              <a:rPr lang="en-US" altLang="en-US" sz="3000" dirty="0">
                <a:latin typeface="Times New Roman" panose="02020603050405020304" pitchFamily="18" charset="0"/>
                <a:cs typeface="Times New Roman" panose="02020603050405020304" pitchFamily="18" charset="0"/>
              </a:rPr>
              <a:t> cho vua Lê.   </a:t>
            </a:r>
            <a:endParaRPr lang="en-US" altLang="en-US" sz="3000" dirty="0">
              <a:latin typeface="Times New Roman" panose="02020603050405020304" pitchFamily="18" charset="0"/>
              <a:ea typeface="Times New Roman" panose="02020603050405020304" pitchFamily="18" charset="0"/>
            </a:endParaRPr>
          </a:p>
        </p:txBody>
      </p:sp>
      <p:pic>
        <p:nvPicPr>
          <p:cNvPr id="7173" name="Picture 17" descr="Picture1"/>
          <p:cNvPicPr>
            <a:picLocks noChangeAspect="1"/>
          </p:cNvPicPr>
          <p:nvPr/>
        </p:nvPicPr>
        <p:blipFill>
          <a:blip r:embed="rId2"/>
          <a:stretch>
            <a:fillRect/>
          </a:stretch>
        </p:blipFill>
        <p:spPr>
          <a:xfrm rot="-3428604">
            <a:off x="234950" y="-114300"/>
            <a:ext cx="593725" cy="7032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62" name="Picture 6" descr="Kể lại trận đánh của vua Quang Trung trong Hoàng Lê Nhất Thống Chí (hồi 14)"/>
          <p:cNvPicPr>
            <a:picLocks noChangeAspect="1" noChangeArrowheads="1"/>
          </p:cNvPicPr>
          <p:nvPr/>
        </p:nvPicPr>
        <p:blipFill>
          <a:blip r:embed="rId1"/>
          <a:srcRect/>
          <a:stretch>
            <a:fillRect/>
          </a:stretch>
        </p:blipFill>
        <p:spPr bwMode="auto">
          <a:xfrm>
            <a:off x="6341962" y="4067456"/>
            <a:ext cx="2797215" cy="200467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0658" name="Picture 2" descr="Phân tích nhân vật Nguyên Huệ trong tác phẩm Hoàng Lê Nhất Thống Chí"/>
          <p:cNvPicPr>
            <a:picLocks noChangeAspect="1" noChangeArrowheads="1"/>
          </p:cNvPicPr>
          <p:nvPr/>
        </p:nvPicPr>
        <p:blipFill>
          <a:blip r:embed="rId2"/>
          <a:srcRect/>
          <a:stretch>
            <a:fillRect/>
          </a:stretch>
        </p:blipFill>
        <p:spPr bwMode="auto">
          <a:xfrm>
            <a:off x="370634" y="4067456"/>
            <a:ext cx="2892222" cy="21907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0660" name="Picture 4" descr="Phân tích và nêu cảm nghĩ của em về Hồi thứ 14 trong tác phẩm &quot;Hoàng Lê  nhất thống chí&quot;"/>
          <p:cNvPicPr>
            <a:picLocks noChangeAspect="1" noChangeArrowheads="1"/>
          </p:cNvPicPr>
          <p:nvPr/>
        </p:nvPicPr>
        <p:blipFill>
          <a:blip r:embed="rId3"/>
          <a:srcRect/>
          <a:stretch>
            <a:fillRect/>
          </a:stretch>
        </p:blipFill>
        <p:spPr bwMode="auto">
          <a:xfrm rot="1078071">
            <a:off x="3256517" y="4067456"/>
            <a:ext cx="3091784" cy="21907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6"/>
          <p:cNvSpPr/>
          <p:nvPr/>
        </p:nvSpPr>
        <p:spPr>
          <a:xfrm>
            <a:off x="58738" y="336550"/>
            <a:ext cx="9009063" cy="573088"/>
          </a:xfrm>
          <a:prstGeom prst="rect">
            <a:avLst/>
          </a:prstGeom>
          <a:solidFill>
            <a:schemeClr val="accent1">
              <a:lumMod val="20000"/>
              <a:lumOff val="80000"/>
            </a:schemeClr>
          </a:solidFill>
        </p:spPr>
        <p:txBody>
          <a:bodyPr>
            <a:spAutoFit/>
          </a:bodyPr>
          <a:p>
            <a:pPr>
              <a:lnSpc>
                <a:spcPct val="120000"/>
              </a:lnSpc>
              <a:buNone/>
            </a:pPr>
            <a:r>
              <a:rPr dirty="0">
                <a:latin typeface="Times New Roman" panose="02020603050405020304" pitchFamily="18" charset="0"/>
                <a:cs typeface="Calibri" panose="020F0502020204030204" pitchFamily="34" charset="0"/>
              </a:rPr>
              <a:t>Câu 1: Đoạn văn trên trích trong tác phẩm n</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o? Tác giả l</a:t>
            </a:r>
            <a:r>
              <a:rPr dirty="0">
                <a:latin typeface="Times New Roman" panose="02020603050405020304" pitchFamily="18" charset="0"/>
                <a:ea typeface="Calibri" panose="020F0502020204030204" pitchFamily="34" charset="0"/>
              </a:rPr>
              <a:t>à</a:t>
            </a:r>
            <a:r>
              <a:rPr dirty="0">
                <a:latin typeface="Times New Roman" panose="02020603050405020304" pitchFamily="18" charset="0"/>
                <a:cs typeface="Calibri" panose="020F0502020204030204" pitchFamily="34" charset="0"/>
              </a:rPr>
              <a:t> ai?</a:t>
            </a:r>
            <a:endParaRPr dirty="0">
              <a:latin typeface="Calibri" panose="020F0502020204030204" pitchFamily="34" charset="0"/>
              <a:ea typeface="Calibri" panose="020F0502020204030204" pitchFamily="34" charset="0"/>
            </a:endParaRPr>
          </a:p>
        </p:txBody>
      </p:sp>
      <p:sp>
        <p:nvSpPr>
          <p:cNvPr id="8" name="Rectangle 7"/>
          <p:cNvSpPr/>
          <p:nvPr/>
        </p:nvSpPr>
        <p:spPr>
          <a:xfrm>
            <a:off x="157163" y="1333500"/>
            <a:ext cx="8856662" cy="2090738"/>
          </a:xfrm>
          <a:prstGeom prst="rect">
            <a:avLst/>
          </a:prstGeom>
          <a:noFill/>
          <a:ln w="9525">
            <a:noFill/>
          </a:ln>
        </p:spPr>
        <p:txBody>
          <a:bodyPr>
            <a:spAutoFit/>
          </a:bodyPr>
          <a:p>
            <a:pPr algn="just">
              <a:lnSpc>
                <a:spcPct val="120000"/>
              </a:lnSpc>
              <a:spcAft>
                <a:spcPts val="800"/>
              </a:spcAft>
              <a:buNone/>
            </a:pPr>
            <a:r>
              <a:rPr lang="en-US" altLang="en-US" dirty="0">
                <a:latin typeface="Times New Roman" panose="02020603050405020304" pitchFamily="18" charset="0"/>
                <a:cs typeface="Calibri" panose="020F0502020204030204" pitchFamily="34" charset="0"/>
              </a:rPr>
              <a:t>- Đoạn văn trên trích trong tác phẩm “Ho</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ng Lê nhất thống chí”.</a:t>
            </a:r>
            <a:endParaRPr lang="en-US" altLang="en-US" dirty="0">
              <a:latin typeface="Calibri" panose="020F0502020204030204" pitchFamily="34" charset="0"/>
              <a:cs typeface="Calibri" panose="020F0502020204030204" pitchFamily="34" charset="0"/>
            </a:endParaRPr>
          </a:p>
          <a:p>
            <a:pPr algn="just">
              <a:buNone/>
            </a:pPr>
            <a:r>
              <a:rPr lang="en-US" altLang="en-US" dirty="0">
                <a:latin typeface="Times New Roman" panose="02020603050405020304" pitchFamily="18" charset="0"/>
                <a:cs typeface="Calibri" panose="020F0502020204030204" pitchFamily="34" charset="0"/>
              </a:rPr>
              <a:t>- Tác giả Ngô gia văn phái: Nhóm tác giả dòng họ Ngô Thì, trong đó có hai tác giả chính l</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Ngô Thì Chí, v</a:t>
            </a:r>
            <a:r>
              <a:rPr lang="en-US" altLang="en-US" dirty="0">
                <a:latin typeface="Times New Roman" panose="02020603050405020304" pitchFamily="18" charset="0"/>
                <a:ea typeface="Calibri" panose="020F0502020204030204" pitchFamily="34" charset="0"/>
              </a:rPr>
              <a:t>à</a:t>
            </a:r>
            <a:r>
              <a:rPr lang="en-US" altLang="en-US" dirty="0">
                <a:latin typeface="Times New Roman" panose="02020603050405020304" pitchFamily="18" charset="0"/>
                <a:cs typeface="Calibri" panose="020F0502020204030204" pitchFamily="34" charset="0"/>
              </a:rPr>
              <a:t> Ngô Thì Du.</a:t>
            </a:r>
            <a:endParaRPr lang="en-US" altLang="en-US" dirty="0">
              <a:latin typeface=".VnTime"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descr="Phân tích tác phẩm: “Hoàng Lê Nhất Thống Chí” (hồi thứ 14) Ngô Gia Văn Phái"/>
          <p:cNvPicPr>
            <a:picLocks noChangeAspect="1" noChangeArrowheads="1"/>
          </p:cNvPicPr>
          <p:nvPr/>
        </p:nvPicPr>
        <p:blipFill>
          <a:blip r:embed="rId1"/>
          <a:srcRect/>
          <a:stretch>
            <a:fillRect/>
          </a:stretch>
        </p:blipFill>
        <p:spPr bwMode="auto">
          <a:xfrm>
            <a:off x="10610" y="-10610"/>
            <a:ext cx="9133390" cy="686861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57347" name="Rectangle 6"/>
          <p:cNvSpPr/>
          <p:nvPr/>
        </p:nvSpPr>
        <p:spPr>
          <a:xfrm>
            <a:off x="228600" y="152400"/>
            <a:ext cx="8686800" cy="1570038"/>
          </a:xfrm>
          <a:prstGeom prst="rect">
            <a:avLst/>
          </a:prstGeom>
          <a:noFill/>
          <a:ln w="9525">
            <a:noFill/>
          </a:ln>
        </p:spPr>
        <p:txBody>
          <a:bodyPr>
            <a:spAutoFit/>
          </a:bodyPr>
          <a:p>
            <a:pPr algn="just">
              <a:buNone/>
            </a:pPr>
            <a:r>
              <a:rPr lang="en-US" altLang="en-US" sz="2400" dirty="0">
                <a:latin typeface="Times New Roman" panose="02020603050405020304" pitchFamily="18" charset="0"/>
                <a:cs typeface="Calibri" panose="020F0502020204030204" pitchFamily="34" charset="0"/>
              </a:rPr>
              <a:t>Câu 2: Nh</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vua nói “đất n</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o sao ấy, đều đã phân biệt rõ r</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ng, phương Nam, phương Bắc chia nhau m</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cai trị” nhằm khẳng định điều gì? Hãy chép 2 câu trong b</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i thơ “Sông núi nước Nam” có nội dung tương tự.</a:t>
            </a:r>
            <a:endParaRPr lang="en-US" altLang="en-US" sz="2400" dirty="0">
              <a:latin typeface="Calibri" panose="020F0502020204030204" pitchFamily="34" charset="0"/>
              <a:ea typeface="Calibri" panose="020F0502020204030204" pitchFamily="34" charset="0"/>
            </a:endParaRPr>
          </a:p>
        </p:txBody>
      </p:sp>
      <p:sp>
        <p:nvSpPr>
          <p:cNvPr id="8" name="Rectangle 7"/>
          <p:cNvSpPr/>
          <p:nvPr/>
        </p:nvSpPr>
        <p:spPr>
          <a:xfrm>
            <a:off x="228600" y="1809750"/>
            <a:ext cx="8686800" cy="4892675"/>
          </a:xfrm>
          <a:prstGeom prst="rect">
            <a:avLst/>
          </a:prstGeom>
          <a:solidFill>
            <a:schemeClr val="accent1">
              <a:lumMod val="20000"/>
              <a:lumOff val="80000"/>
            </a:schemeClr>
          </a:solidFill>
        </p:spPr>
        <p:txBody>
          <a:bodyPr>
            <a:spAutoFit/>
          </a:bodyPr>
          <a:p>
            <a:pPr algn="just">
              <a:buNone/>
            </a:pPr>
            <a:r>
              <a:rPr sz="2400" dirty="0">
                <a:latin typeface="Times New Roman" panose="02020603050405020304" pitchFamily="18" charset="0"/>
                <a:cs typeface="Calibri" panose="020F0502020204030204" pitchFamily="34" charset="0"/>
              </a:rPr>
              <a:t>- Nh</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vua nói đất n</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o sao ấy, đều đã phân biệt rõ r</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ng, phương Nam, phương Bắc chia nhau m</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 cai trị” nhằm khẳng định: Chủ quyền độc lập lãnh thổ dân tộc dã được phân định rõ từ xưa đến nay. Qua câu nói n</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y, Quang Trung muốn khơi dậy lòng tự h</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o, tự tôn dân tộc cho các tướng sĩ.</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 Hai câu thơ trong b</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i thơ “Sông núi nước Nam” có nội dung tương tự l</a:t>
            </a:r>
            <a:r>
              <a:rPr sz="2400" dirty="0">
                <a:latin typeface="Times New Roman" panose="02020603050405020304" pitchFamily="18" charset="0"/>
                <a:ea typeface="Calibri" panose="020F0502020204030204" pitchFamily="34" charset="0"/>
              </a:rPr>
              <a:t>à</a:t>
            </a:r>
            <a:r>
              <a:rPr sz="2400" dirty="0">
                <a:latin typeface="Times New Roman" panose="02020603050405020304" pitchFamily="18" charset="0"/>
                <a:cs typeface="Calibri" panose="020F0502020204030204" pitchFamily="34" charset="0"/>
              </a:rPr>
              <a:t>:</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Phiên âm:</a:t>
            </a:r>
            <a:endParaRPr sz="2400" dirty="0">
              <a:latin typeface="Calibri" panose="020F0502020204030204" pitchFamily="34" charset="0"/>
              <a:cs typeface="Calibri" panose="020F0502020204030204" pitchFamily="34" charset="0"/>
            </a:endParaRPr>
          </a:p>
          <a:p>
            <a:pPr algn="just">
              <a:buNone/>
            </a:pPr>
            <a:r>
              <a:rPr sz="2400" i="1" dirty="0">
                <a:latin typeface="Times New Roman" panose="02020603050405020304" pitchFamily="18" charset="0"/>
                <a:cs typeface="Calibri" panose="020F0502020204030204" pitchFamily="34" charset="0"/>
              </a:rPr>
              <a:t>“Nam quốc sơn h</a:t>
            </a:r>
            <a:r>
              <a:rPr sz="2400" i="1" dirty="0">
                <a:latin typeface="Times New Roman" panose="02020603050405020304" pitchFamily="18" charset="0"/>
                <a:ea typeface="Calibri" panose="020F0502020204030204" pitchFamily="34" charset="0"/>
              </a:rPr>
              <a:t>à</a:t>
            </a:r>
            <a:r>
              <a:rPr sz="2400" i="1" dirty="0">
                <a:latin typeface="Times New Roman" panose="02020603050405020304" pitchFamily="18" charset="0"/>
                <a:cs typeface="Calibri" panose="020F0502020204030204" pitchFamily="34" charset="0"/>
              </a:rPr>
              <a:t> Nam đế cư </a:t>
            </a:r>
            <a:endParaRPr sz="2400" dirty="0">
              <a:latin typeface="Calibri" panose="020F0502020204030204" pitchFamily="34" charset="0"/>
              <a:cs typeface="Calibri" panose="020F0502020204030204" pitchFamily="34" charset="0"/>
            </a:endParaRPr>
          </a:p>
          <a:p>
            <a:pPr algn="just">
              <a:buNone/>
            </a:pPr>
            <a:r>
              <a:rPr sz="2400" i="1" dirty="0">
                <a:latin typeface="Times New Roman" panose="02020603050405020304" pitchFamily="18" charset="0"/>
                <a:cs typeface="Calibri" panose="020F0502020204030204" pitchFamily="34" charset="0"/>
              </a:rPr>
              <a:t>Tiệt nhiên định phận tại thiên thư” </a:t>
            </a:r>
            <a:endParaRPr sz="2400" dirty="0">
              <a:latin typeface="Calibri" panose="020F0502020204030204" pitchFamily="34" charset="0"/>
              <a:cs typeface="Calibri" panose="020F0502020204030204" pitchFamily="34" charset="0"/>
            </a:endParaRPr>
          </a:p>
          <a:p>
            <a:pPr algn="just">
              <a:buNone/>
            </a:pPr>
            <a:r>
              <a:rPr sz="2400" dirty="0">
                <a:latin typeface="Times New Roman" panose="02020603050405020304" pitchFamily="18" charset="0"/>
                <a:cs typeface="Calibri" panose="020F0502020204030204" pitchFamily="34" charset="0"/>
              </a:rPr>
              <a:t>Dịch thơ:</a:t>
            </a:r>
            <a:endParaRPr sz="2400" dirty="0">
              <a:latin typeface="Calibri" panose="020F0502020204030204" pitchFamily="34" charset="0"/>
              <a:cs typeface="Calibri" panose="020F0502020204030204" pitchFamily="34" charset="0"/>
            </a:endParaRPr>
          </a:p>
          <a:p>
            <a:pPr algn="just">
              <a:buNone/>
            </a:pPr>
            <a:r>
              <a:rPr sz="2400" i="1" dirty="0">
                <a:latin typeface="Times New Roman" panose="02020603050405020304" pitchFamily="18" charset="0"/>
                <a:cs typeface="Calibri" panose="020F0502020204030204" pitchFamily="34" charset="0"/>
              </a:rPr>
              <a:t>“Sông núi nước Nam vua Nam ở </a:t>
            </a:r>
            <a:endParaRPr sz="2400" dirty="0">
              <a:latin typeface="Calibri" panose="020F0502020204030204" pitchFamily="34" charset="0"/>
              <a:cs typeface="Calibri" panose="020F0502020204030204" pitchFamily="34" charset="0"/>
            </a:endParaRPr>
          </a:p>
          <a:p>
            <a:pPr algn="just">
              <a:buNone/>
            </a:pPr>
            <a:r>
              <a:rPr sz="2400" i="1" dirty="0">
                <a:latin typeface="Times New Roman" panose="02020603050405020304" pitchFamily="18" charset="0"/>
                <a:cs typeface="Calibri" panose="020F0502020204030204" pitchFamily="34" charset="0"/>
              </a:rPr>
              <a:t>Vằng vặc sách trời chia xứ sở”</a:t>
            </a:r>
            <a:endParaRPr sz="2400" dirty="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descr="Tài liệu Hội thi VIỆT NAM- LỊCH SỬ VÀ BIỂN ĐẢO QUÊ HƯƠNG | My Aloha"/>
          <p:cNvPicPr>
            <a:picLocks noChangeAspect="1" noChangeArrowheads="1"/>
          </p:cNvPicPr>
          <p:nvPr/>
        </p:nvPicPr>
        <p:blipFill>
          <a:blip r:embed="rId1"/>
          <a:srcRect/>
          <a:stretch>
            <a:fillRect/>
          </a:stretch>
        </p:blipFill>
        <p:spPr bwMode="auto">
          <a:xfrm>
            <a:off x="15433" y="0"/>
            <a:ext cx="9128567"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
        <p:nvSpPr>
          <p:cNvPr id="58371" name="Rectangle 6"/>
          <p:cNvSpPr/>
          <p:nvPr/>
        </p:nvSpPr>
        <p:spPr>
          <a:xfrm>
            <a:off x="304800" y="152400"/>
            <a:ext cx="8610600" cy="1390650"/>
          </a:xfrm>
          <a:prstGeom prst="rect">
            <a:avLst/>
          </a:prstGeom>
          <a:noFill/>
          <a:ln w="12700" cap="flat" cmpd="sng">
            <a:solidFill>
              <a:srgbClr val="FF0000"/>
            </a:solidFill>
            <a:prstDash val="lgDash"/>
            <a:miter/>
            <a:headEnd type="none" w="med" len="med"/>
            <a:tailEnd type="none" w="med" len="med"/>
          </a:ln>
        </p:spPr>
        <p:txBody>
          <a:bodyPr>
            <a:spAutoFit/>
          </a:bodyPr>
          <a:p>
            <a:pPr algn="just">
              <a:lnSpc>
                <a:spcPct val="120000"/>
              </a:lnSpc>
              <a:buNone/>
            </a:pPr>
            <a:r>
              <a:rPr lang="en-US" altLang="en-US" sz="2400" dirty="0">
                <a:latin typeface="Times New Roman" panose="02020603050405020304" pitchFamily="18" charset="0"/>
                <a:cs typeface="Calibri" panose="020F0502020204030204" pitchFamily="34" charset="0"/>
              </a:rPr>
              <a:t>Câu 3: Từ đoạn trích trên, với những hiểu biết xã hội, em hãy trình b</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y suy nghĩ (khoảng nửa trang giấy thi) về hình ảnh những người chiến sĩ ngay đêm bảo vệ biển đảo thiêng liêng của dân tộc.</a:t>
            </a:r>
            <a:endParaRPr lang="en-US" altLang="en-US" sz="2400" dirty="0">
              <a:latin typeface="Calibri" panose="020F0502020204030204" pitchFamily="34" charset="0"/>
              <a:ea typeface="Calibri" panose="020F0502020204030204" pitchFamily="34" charset="0"/>
            </a:endParaRPr>
          </a:p>
        </p:txBody>
      </p:sp>
      <p:sp>
        <p:nvSpPr>
          <p:cNvPr id="10" name="Rectangle 9"/>
          <p:cNvSpPr/>
          <p:nvPr/>
        </p:nvSpPr>
        <p:spPr>
          <a:xfrm>
            <a:off x="304800" y="1709738"/>
            <a:ext cx="8610600" cy="4256087"/>
          </a:xfrm>
          <a:prstGeom prst="rect">
            <a:avLst/>
          </a:prstGeom>
          <a:noFill/>
          <a:ln w="9525">
            <a:noFill/>
          </a:ln>
        </p:spPr>
        <p:txBody>
          <a:bodyPr>
            <a:spAutoFit/>
          </a:bodyPr>
          <a:p>
            <a:pPr algn="just">
              <a:lnSpc>
                <a:spcPct val="120000"/>
              </a:lnSpc>
              <a:spcAft>
                <a:spcPts val="800"/>
              </a:spcAft>
              <a:buNone/>
            </a:pPr>
            <a:r>
              <a:rPr lang="en-US" altLang="en-US" sz="2400" dirty="0">
                <a:latin typeface="Times New Roman" panose="02020603050405020304" pitchFamily="18" charset="0"/>
                <a:cs typeface="Calibri" panose="020F0502020204030204" pitchFamily="34" charset="0"/>
              </a:rPr>
              <a:t>- Bảo vệ lãnh thổ, chủ quyền độc lập dân tộc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trách nhiệm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bổn phận của mỗi người dân Việt Nam. Nó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biểu hiện hùng hồn cho truyền thống yêu nước của dân tộc khi đất nước có giặc ngoại xâm.</a:t>
            </a:r>
            <a:endParaRPr lang="en-US" altLang="en-US" sz="2400" dirty="0">
              <a:latin typeface="Calibri" panose="020F0502020204030204" pitchFamily="34" charset="0"/>
              <a:cs typeface="Calibri" panose="020F0502020204030204" pitchFamily="34" charset="0"/>
            </a:endParaRPr>
          </a:p>
          <a:p>
            <a:pPr algn="just">
              <a:lnSpc>
                <a:spcPct val="120000"/>
              </a:lnSpc>
              <a:spcAft>
                <a:spcPts val="800"/>
              </a:spcAft>
              <a:buNone/>
            </a:pPr>
            <a:r>
              <a:rPr lang="en-US" altLang="en-US" sz="2400" dirty="0">
                <a:latin typeface="Times New Roman" panose="02020603050405020304" pitchFamily="18" charset="0"/>
                <a:cs typeface="Calibri" panose="020F0502020204030204" pitchFamily="34" charset="0"/>
              </a:rPr>
              <a:t>- Những người chiến sĩ ng</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y đêm bảo vệ biển đảo thiêng liêng của dân tộc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nối tiếp, phhát huy truyền thống yêu nước, bảo vệ non sông gấm vóc của Tồ quốc.</a:t>
            </a:r>
            <a:endParaRPr lang="en-US" altLang="en-US" sz="2400" dirty="0">
              <a:latin typeface="Calibri" panose="020F0502020204030204" pitchFamily="34" charset="0"/>
              <a:cs typeface="Calibri" panose="020F0502020204030204" pitchFamily="34" charset="0"/>
            </a:endParaRPr>
          </a:p>
          <a:p>
            <a:pPr algn="just">
              <a:lnSpc>
                <a:spcPct val="120000"/>
              </a:lnSpc>
              <a:spcAft>
                <a:spcPts val="800"/>
              </a:spcAft>
              <a:buNone/>
            </a:pPr>
            <a:r>
              <a:rPr lang="en-US" altLang="en-US" sz="2400" dirty="0">
                <a:latin typeface="Times New Roman" panose="02020603050405020304" pitchFamily="18" charset="0"/>
                <a:cs typeface="Calibri" panose="020F0502020204030204" pitchFamily="34" charset="0"/>
              </a:rPr>
              <a:t>- Những người lính đang canh giữ biển đảo của đất nước mang trong mình những vẻ đẹp của người lính trong các cuộc kháng chiến chống thực dân Pháp v</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 đế quốc Mỹ. Đó l</a:t>
            </a:r>
            <a:r>
              <a:rPr lang="en-US" altLang="en-US" sz="2400" dirty="0">
                <a:latin typeface="Times New Roman" panose="02020603050405020304" pitchFamily="18" charset="0"/>
                <a:ea typeface="Calibri" panose="020F0502020204030204" pitchFamily="34" charset="0"/>
              </a:rPr>
              <a:t>à</a:t>
            </a:r>
            <a:r>
              <a:rPr lang="en-US" altLang="en-US" sz="2400" dirty="0">
                <a:latin typeface="Times New Roman" panose="02020603050405020304" pitchFamily="18" charset="0"/>
                <a:cs typeface="Calibri" panose="020F0502020204030204" pitchFamily="34" charset="0"/>
              </a:rPr>
              <a:t>:</a:t>
            </a:r>
            <a:endParaRPr lang="en-US" altLang="en-US" sz="2400" dirty="0">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6"/>
          <p:cNvSpPr/>
          <p:nvPr/>
        </p:nvSpPr>
        <p:spPr>
          <a:xfrm>
            <a:off x="30163" y="-15875"/>
            <a:ext cx="9113837" cy="6659563"/>
          </a:xfrm>
          <a:prstGeom prst="rect">
            <a:avLst/>
          </a:prstGeom>
          <a:noFill/>
          <a:ln w="9525">
            <a:noFill/>
          </a:ln>
        </p:spPr>
        <p:txBody>
          <a:bodyPr>
            <a:spAutoFit/>
          </a:bodyPr>
          <a:p>
            <a:pPr algn="just">
              <a:lnSpc>
                <a:spcPct val="120000"/>
              </a:lnSpc>
              <a:spcAft>
                <a:spcPts val="800"/>
              </a:spcAft>
              <a:buNone/>
            </a:pPr>
            <a:r>
              <a:rPr lang="en-US" altLang="en-US" sz="2000" dirty="0">
                <a:latin typeface="Times New Roman" panose="02020603050405020304" pitchFamily="18" charset="0"/>
                <a:cs typeface="Calibri" panose="020F0502020204030204" pitchFamily="34" charset="0"/>
              </a:rPr>
              <a:t>+ Họ mang phẩm chất tốt đẹp của người lính cách mạng, sống có lý tưởng, có “lương tri, lương năng”, vượt mọi khó khăn (xa gia đình, quê hương, sống ở nơi có khí hậu khắc nghiệt, đời sống vật chất thiếu thốn..) nhưng vẫn cầm chắc tay súng bảo vệ biển đảo của đất nước. Họ không chỉ có tinh thần trách nhiệm cao m</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còn có lòng dũng cảm, gan dạ. Đặc biệt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sự dũng cảm vượt lên chính mình để </a:t>
            </a:r>
            <a:endParaRPr lang="en-US" altLang="en-US" sz="2000" dirty="0">
              <a:latin typeface="Calibri" panose="020F0502020204030204" pitchFamily="34" charset="0"/>
              <a:cs typeface="Calibri" panose="020F0502020204030204" pitchFamily="34" charset="0"/>
            </a:endParaRPr>
          </a:p>
          <a:p>
            <a:pPr algn="just">
              <a:lnSpc>
                <a:spcPct val="120000"/>
              </a:lnSpc>
              <a:spcAft>
                <a:spcPts val="800"/>
              </a:spcAft>
              <a:buNone/>
            </a:pPr>
            <a:r>
              <a:rPr lang="en-US" altLang="en-US" sz="2000" dirty="0">
                <a:latin typeface="Times New Roman" panose="02020603050405020304" pitchFamily="18" charset="0"/>
                <a:cs typeface="Calibri" panose="020F0502020204030204" pitchFamily="34" charset="0"/>
              </a:rPr>
              <a:t>ng</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y đêm ở lại đảo xa thực hiện nhiệm vụ của Đảng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nước giáo phó. Họ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những người lính có tình đồng đội, biết gắn bó chia sẻ “đồng tâm hiệp lực, để dựng nên công lớn”.</a:t>
            </a:r>
            <a:endParaRPr lang="en-US" altLang="en-US" sz="2000" dirty="0">
              <a:latin typeface="Calibri" panose="020F0502020204030204" pitchFamily="34" charset="0"/>
              <a:cs typeface="Calibri" panose="020F0502020204030204" pitchFamily="34" charset="0"/>
            </a:endParaRPr>
          </a:p>
          <a:p>
            <a:pPr algn="just">
              <a:lnSpc>
                <a:spcPct val="120000"/>
              </a:lnSpc>
              <a:spcAft>
                <a:spcPts val="800"/>
              </a:spcAft>
              <a:buNone/>
            </a:pPr>
            <a:r>
              <a:rPr lang="en-US" altLang="en-US" sz="2000" dirty="0">
                <a:latin typeface="Times New Roman" panose="02020603050405020304" pitchFamily="18" charset="0"/>
                <a:cs typeface="Calibri" panose="020F0502020204030204" pitchFamily="34" charset="0"/>
              </a:rPr>
              <a:t>+ Họ còn có tâm hồn trong sáng, hồn nhiên, trẻ trung, lạc quan yêu đời; có phong cách sống hiện đại; có tri thức khoa học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đặc biệt biết vận dụng sáng tạo những tri thức đó từ khi còn ngồi trên ghế nh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trường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o việc bảo vệ biển đảo của đất nước.</a:t>
            </a:r>
            <a:endParaRPr lang="en-US" altLang="en-US" sz="2000" dirty="0">
              <a:latin typeface="Calibri" panose="020F0502020204030204" pitchFamily="34" charset="0"/>
              <a:cs typeface="Calibri" panose="020F0502020204030204" pitchFamily="34" charset="0"/>
            </a:endParaRPr>
          </a:p>
          <a:p>
            <a:pPr algn="just">
              <a:lnSpc>
                <a:spcPct val="120000"/>
              </a:lnSpc>
              <a:spcAft>
                <a:spcPts val="800"/>
              </a:spcAft>
              <a:buNone/>
            </a:pPr>
            <a:r>
              <a:rPr lang="en-US" altLang="en-US" sz="2000" dirty="0">
                <a:latin typeface="Times New Roman" panose="02020603050405020304" pitchFamily="18" charset="0"/>
                <a:cs typeface="Calibri" panose="020F0502020204030204" pitchFamily="34" charset="0"/>
              </a:rPr>
              <a:t>- Đảng, Nh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nước, mọi người dân đều hướng về họ với tấm lòng mến yêu, biết ơn, chia sẻ động viên. Nh</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nước đã có chính sách đãi ngộ đổi với những người lính ở đảo xa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người thân của họ ở hậu phương. Các ban ng</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nh, đo</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n thể trên cả nước đã tổ chức thăm hỏi, động viên họ, đặc biệt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những ng</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y lễ, tết...</a:t>
            </a:r>
            <a:endParaRPr lang="en-US" altLang="en-US" sz="2000" dirty="0">
              <a:latin typeface="Calibri" panose="020F0502020204030204" pitchFamily="34" charset="0"/>
              <a:cs typeface="Calibri" panose="020F0502020204030204" pitchFamily="34" charset="0"/>
            </a:endParaRPr>
          </a:p>
          <a:p>
            <a:pPr algn="just">
              <a:buNone/>
            </a:pPr>
            <a:r>
              <a:rPr lang="en-US" altLang="en-US" sz="2000" dirty="0">
                <a:latin typeface="Times New Roman" panose="02020603050405020304" pitchFamily="18" charset="0"/>
                <a:cs typeface="Calibri" panose="020F0502020204030204" pitchFamily="34" charset="0"/>
              </a:rPr>
              <a:t>- Học sinh liên hệ tình cảm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việc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m của em v</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trường em với các chiến sĩ đang canh giữ biển đảo cho đất nước. </a:t>
            </a:r>
            <a:endParaRPr lang="en-US" altLang="en-US" sz="2000" dirty="0">
              <a:latin typeface=".VnTime" pitchFamily="34" charset="0"/>
              <a:ea typeface="Calibri" panose="020F0502020204030204" pitchFamily="34" charset="0"/>
            </a:endParaRPr>
          </a:p>
        </p:txBody>
      </p:sp>
      <p:pic>
        <p:nvPicPr>
          <p:cNvPr id="8" name="Picture 2" descr="Tài liệu Hội thi VIỆT NAM- LỊCH SỬ VÀ BIỂN ĐẢO QUÊ HƯƠNG | My Aloha"/>
          <p:cNvPicPr>
            <a:picLocks noChangeAspect="1" noChangeArrowheads="1"/>
          </p:cNvPicPr>
          <p:nvPr/>
        </p:nvPicPr>
        <p:blipFill>
          <a:blip r:embed="rId1"/>
          <a:srcRect/>
          <a:stretch>
            <a:fillRect/>
          </a:stretch>
        </p:blipFill>
        <p:spPr bwMode="auto">
          <a:xfrm>
            <a:off x="15433" y="0"/>
            <a:ext cx="9128567" cy="6858000"/>
          </a:xfrm>
          <a:prstGeom prst="rect">
            <a:avLst/>
          </a:prstGeom>
          <a:noFill/>
          <a:ln>
            <a:noFill/>
          </a:ln>
          <a:effectLst/>
          <a:scene3d>
            <a:camera prst="orthographicFront">
              <a:rot lat="0" lon="0" rev="0"/>
            </a:camera>
            <a:lightRig rig="chilly" dir="t">
              <a:rot lat="0" lon="0" rev="18480000"/>
            </a:lightRig>
          </a:scene3d>
          <a:sp3d prstMaterial="clear">
            <a:bevelT h="635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6"/>
          <p:cNvSpPr txBox="1"/>
          <p:nvPr/>
        </p:nvSpPr>
        <p:spPr>
          <a:xfrm>
            <a:off x="261938" y="615950"/>
            <a:ext cx="8686800" cy="830263"/>
          </a:xfrm>
          <a:prstGeom prst="rect">
            <a:avLst/>
          </a:prstGeom>
          <a:solidFill>
            <a:schemeClr val="accent2">
              <a:lumMod val="20000"/>
              <a:lumOff val="80000"/>
            </a:schemeClr>
          </a:solidFill>
        </p:spPr>
        <p:txBody>
          <a:bodyPr>
            <a:spAutoFit/>
          </a:bodyPr>
          <a:p>
            <a:pPr eaLnBrk="1" hangingPunct="1">
              <a:buNone/>
            </a:pPr>
            <a:r>
              <a:rPr sz="2400" dirty="0">
                <a:latin typeface="Times New Roman" panose="02020603050405020304" pitchFamily="18" charset="0"/>
                <a:cs typeface="Times New Roman" panose="02020603050405020304" pitchFamily="18" charset="0"/>
              </a:rPr>
              <a:t>-</a:t>
            </a:r>
            <a:r>
              <a:rPr lang="vi-VN" altLang="en-US" sz="2400" dirty="0">
                <a:latin typeface="Times New Roman" panose="02020603050405020304" pitchFamily="18" charset="0"/>
                <a:cs typeface="Times New Roman" panose="02020603050405020304" pitchFamily="18" charset="0"/>
              </a:rPr>
              <a:t> Quân Thanh kéo v</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o Thăng Long, tướng Tây Sơn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Ngô Văn Sở lui quân về vùng núi Tam Điệp.</a:t>
            </a:r>
            <a:r>
              <a:rPr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ea typeface="Times New Roman" panose="02020603050405020304" pitchFamily="18" charset="0"/>
            </a:endParaRPr>
          </a:p>
        </p:txBody>
      </p:sp>
      <p:graphicFrame>
        <p:nvGraphicFramePr>
          <p:cNvPr id="8195" name="Table 8194"/>
          <p:cNvGraphicFramePr/>
          <p:nvPr/>
        </p:nvGraphicFramePr>
        <p:xfrm>
          <a:off x="292100" y="1524000"/>
          <a:ext cx="8686800" cy="5235575"/>
        </p:xfrm>
        <a:graphic>
          <a:graphicData uri="http://schemas.openxmlformats.org/drawingml/2006/table">
            <a:tbl>
              <a:tblPr/>
              <a:tblGrid>
                <a:gridCol w="1447800"/>
                <a:gridCol w="1447800"/>
                <a:gridCol w="1447800"/>
                <a:gridCol w="1447800"/>
                <a:gridCol w="1447800"/>
                <a:gridCol w="1447800"/>
              </a:tblGrid>
              <a:tr h="822325">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defTabSz="685800"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Ng</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y 24</a:t>
                      </a:r>
                      <a:endParaRPr lang="en-US" altLang="en-US" sz="2400" b="1" dirty="0">
                        <a:solidFill>
                          <a:srgbClr val="0000FF"/>
                        </a:solidFill>
                        <a:latin typeface="Times New Roman" panose="02020603050405020304" pitchFamily="18" charset="0"/>
                        <a:ea typeface="Times New Roman" panose="02020603050405020304" pitchFamily="18"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Ng</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y 25</a:t>
                      </a:r>
                      <a:endParaRPr lang="en-US" altLang="en-US" sz="2400" b="1" dirty="0">
                        <a:solidFill>
                          <a:srgbClr val="0000FF"/>
                        </a:solidFill>
                        <a:latin typeface="Times New Roman" panose="02020603050405020304" pitchFamily="18" charset="0"/>
                        <a:cs typeface="Times New Roman" panose="02020603050405020304" pitchFamily="18" charset="0"/>
                      </a:endParaRPr>
                    </a:p>
                    <a:p>
                      <a:pPr lvl="0" algn="ctr" eaLnBrk="1" hangingPunct="1">
                        <a:buNone/>
                      </a:pPr>
                      <a:endParaRPr lang="en-US" altLang="en-US" sz="1800" b="1" dirty="0">
                        <a:solidFill>
                          <a:srgbClr val="0000FF"/>
                        </a:solidFill>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defTabSz="685800"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Ng</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y 29</a:t>
                      </a:r>
                      <a:endParaRPr lang="en-US" altLang="en-US" sz="2400" b="1" dirty="0">
                        <a:solidFill>
                          <a:srgbClr val="0000FF"/>
                        </a:solidFill>
                        <a:latin typeface="Times New Roman" panose="02020603050405020304" pitchFamily="18" charset="0"/>
                        <a:ea typeface="Times New Roman" panose="02020603050405020304" pitchFamily="18"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5E0B4"/>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defTabSz="685800"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Ng</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y 30 Tết</a:t>
                      </a:r>
                      <a:endParaRPr lang="en-US" altLang="en-US" sz="2400" b="1" dirty="0">
                        <a:solidFill>
                          <a:srgbClr val="0000FF"/>
                        </a:solidFill>
                        <a:latin typeface="Times New Roman" panose="02020603050405020304" pitchFamily="18" charset="0"/>
                        <a:ea typeface="Times New Roman" panose="02020603050405020304" pitchFamily="18"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defTabSz="685800"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Mồng 3 Tết</a:t>
                      </a:r>
                      <a:endParaRPr lang="en-US" altLang="en-US" sz="2400" b="1" dirty="0">
                        <a:solidFill>
                          <a:srgbClr val="0000FF"/>
                        </a:solidFill>
                        <a:latin typeface="Times New Roman" panose="02020603050405020304" pitchFamily="18" charset="0"/>
                        <a:ea typeface="Times New Roman" panose="02020603050405020304" pitchFamily="18"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BDBDB"/>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defTabSz="685800" eaLnBrk="1" hangingPunct="1">
                        <a:buNone/>
                      </a:pPr>
                      <a:r>
                        <a:rPr lang="en-US" altLang="en-US" sz="2400" b="1" dirty="0">
                          <a:solidFill>
                            <a:srgbClr val="0000FF"/>
                          </a:solidFill>
                          <a:latin typeface="Times New Roman" panose="02020603050405020304" pitchFamily="18" charset="0"/>
                          <a:cs typeface="Times New Roman" panose="02020603050405020304" pitchFamily="18" charset="0"/>
                        </a:rPr>
                        <a:t>Mồng 5 Tết </a:t>
                      </a:r>
                      <a:endParaRPr lang="en-US" altLang="en-US" sz="2400" b="1" dirty="0">
                        <a:solidFill>
                          <a:srgbClr val="0000FF"/>
                        </a:solidFill>
                        <a:latin typeface="Times New Roman" panose="02020603050405020304" pitchFamily="18" charset="0"/>
                        <a:ea typeface="Times New Roman" panose="02020603050405020304" pitchFamily="18"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2CC"/>
                    </a:solidFill>
                  </a:tcPr>
                </a:tc>
              </a:tr>
              <a:tr h="441325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18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DD7EE"/>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18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8CBAD"/>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18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5E0B4"/>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18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00"/>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24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DBDBDB"/>
                    </a:solidFill>
                  </a:tcPr>
                </a:tc>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defTabSz="685800" eaLnBrk="1" hangingPunct="1">
                        <a:buNone/>
                      </a:pPr>
                      <a:endParaRPr lang="en-US" altLang="en-US" sz="1800" dirty="0">
                        <a:latin typeface="Calibri" panose="020F0502020204030204" pitchFamily="34" charset="0"/>
                      </a:endParaRPr>
                    </a:p>
                  </a:txBody>
                  <a:tcPr marT="45717" marB="45717">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2CC"/>
                    </a:solidFill>
                  </a:tcPr>
                </a:tc>
              </a:tr>
            </a:tbl>
          </a:graphicData>
        </a:graphic>
      </p:graphicFrame>
      <p:sp>
        <p:nvSpPr>
          <p:cNvPr id="8218" name="TextBox 1"/>
          <p:cNvSpPr txBox="1"/>
          <p:nvPr/>
        </p:nvSpPr>
        <p:spPr>
          <a:xfrm>
            <a:off x="2286000" y="-152400"/>
            <a:ext cx="3505200" cy="523875"/>
          </a:xfrm>
          <a:prstGeom prst="rect">
            <a:avLst/>
          </a:prstGeom>
          <a:noFill/>
          <a:ln w="9525">
            <a:noFill/>
          </a:ln>
        </p:spPr>
        <p:txBody>
          <a:bodyPr>
            <a:spAutoFit/>
          </a:bodyPr>
          <a:p>
            <a:endParaRPr lang="en-US" altLang="en-US" dirty="0">
              <a:latin typeface="Times New Roman" panose="02020603050405020304" pitchFamily="18" charset="0"/>
              <a:ea typeface="Times New Roman" panose="02020603050405020304" pitchFamily="18" charset="0"/>
            </a:endParaRPr>
          </a:p>
        </p:txBody>
      </p:sp>
      <p:sp>
        <p:nvSpPr>
          <p:cNvPr id="8219" name="TextBox 2"/>
          <p:cNvSpPr txBox="1"/>
          <p:nvPr/>
        </p:nvSpPr>
        <p:spPr>
          <a:xfrm>
            <a:off x="2057400" y="14288"/>
            <a:ext cx="4800600" cy="523875"/>
          </a:xfrm>
          <a:prstGeom prst="rect">
            <a:avLst/>
          </a:prstGeom>
          <a:noFill/>
          <a:ln w="9525">
            <a:noFill/>
          </a:ln>
        </p:spPr>
        <p:txBody>
          <a:bodyPr>
            <a:spAutoFit/>
          </a:bodyPr>
          <a:p>
            <a:pPr algn="ctr"/>
            <a:r>
              <a:rPr lang="en-US" altLang="en-US" b="1" dirty="0">
                <a:solidFill>
                  <a:srgbClr val="FF0000"/>
                </a:solidFill>
                <a:latin typeface="Times New Roman" panose="02020603050405020304" pitchFamily="18" charset="0"/>
                <a:cs typeface="Times New Roman" panose="02020603050405020304" pitchFamily="18" charset="0"/>
              </a:rPr>
              <a:t>Bảng liệt kê các sự việc chính</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92100" y="2362200"/>
            <a:ext cx="1371600" cy="4094163"/>
          </a:xfrm>
          <a:prstGeom prst="rect">
            <a:avLst/>
          </a:prstGeom>
          <a:noFill/>
          <a:ln w="9525">
            <a:noFill/>
          </a:ln>
        </p:spPr>
        <p:txBody>
          <a:bodyPr>
            <a:spAutoFit/>
          </a:bodyPr>
          <a:p>
            <a:pPr algn="ctr"/>
            <a:r>
              <a:rPr lang="en-US" altLang="en-US" sz="2600" dirty="0">
                <a:latin typeface="Times New Roman" panose="02020603050405020304" pitchFamily="18" charset="0"/>
                <a:cs typeface="Times New Roman" panose="02020603050405020304" pitchFamily="18" charset="0"/>
              </a:rPr>
              <a:t>- Nhận tin báo, Nguyễn Huệ  rất tức giận, định đi đánh giặc ngay.</a:t>
            </a:r>
            <a:endParaRPr lang="en-US" altLang="en-US" sz="2600" dirty="0">
              <a:latin typeface="Times New Roman" panose="02020603050405020304" pitchFamily="18" charset="0"/>
              <a:cs typeface="Times New Roman" panose="02020603050405020304" pitchFamily="18" charset="0"/>
            </a:endParaRPr>
          </a:p>
          <a:p>
            <a:pPr algn="ctr"/>
            <a:endParaRPr lang="en-US" altLang="en-US" sz="2600" dirty="0">
              <a:latin typeface="Times New Roman" panose="02020603050405020304" pitchFamily="18" charset="0"/>
              <a:ea typeface="Times New Roman" panose="02020603050405020304" pitchFamily="18" charset="0"/>
            </a:endParaRPr>
          </a:p>
        </p:txBody>
      </p:sp>
      <p:sp>
        <p:nvSpPr>
          <p:cNvPr id="6" name="TextBox 5"/>
          <p:cNvSpPr txBox="1"/>
          <p:nvPr/>
        </p:nvSpPr>
        <p:spPr>
          <a:xfrm>
            <a:off x="1663700" y="2362200"/>
            <a:ext cx="1371600" cy="4094163"/>
          </a:xfrm>
          <a:prstGeom prst="rect">
            <a:avLst/>
          </a:prstGeom>
          <a:noFill/>
          <a:ln w="9525">
            <a:noFill/>
          </a:ln>
        </p:spPr>
        <p:txBody>
          <a:bodyPr>
            <a:spAutoFit/>
          </a:bodyPr>
          <a:p>
            <a:pPr algn="ctr"/>
            <a:r>
              <a:rPr lang="en-US" altLang="en-US" sz="2600" dirty="0">
                <a:latin typeface="Times New Roman" panose="02020603050405020304" pitchFamily="18" charset="0"/>
                <a:cs typeface="Times New Roman" panose="02020603050405020304" pitchFamily="18" charset="0"/>
              </a:rPr>
              <a:t>- Lên ngôi ho</a:t>
            </a:r>
            <a:r>
              <a:rPr lang="en-US" altLang="en-US" sz="2600" dirty="0">
                <a:latin typeface="Times New Roman" panose="02020603050405020304" pitchFamily="18" charset="0"/>
                <a:ea typeface="Times New Roman" panose="02020603050405020304" pitchFamily="18" charset="0"/>
              </a:rPr>
              <a:t>à</a:t>
            </a:r>
            <a:r>
              <a:rPr lang="en-US" altLang="en-US" sz="2600" dirty="0">
                <a:latin typeface="Times New Roman" panose="02020603050405020304" pitchFamily="18" charset="0"/>
                <a:cs typeface="Times New Roman" panose="02020603050405020304" pitchFamily="18" charset="0"/>
              </a:rPr>
              <a:t>ng đế.</a:t>
            </a:r>
            <a:endParaRPr lang="en-US" altLang="en-US" sz="2600" dirty="0">
              <a:latin typeface="Times New Roman" panose="02020603050405020304" pitchFamily="18" charset="0"/>
              <a:cs typeface="Times New Roman" panose="02020603050405020304" pitchFamily="18" charset="0"/>
            </a:endParaRPr>
          </a:p>
          <a:p>
            <a:pPr algn="ctr"/>
            <a:r>
              <a:rPr lang="en-US" altLang="en-US" sz="2600" dirty="0">
                <a:latin typeface="Times New Roman" panose="02020603050405020304" pitchFamily="18" charset="0"/>
                <a:cs typeface="Times New Roman" panose="02020603050405020304" pitchFamily="18" charset="0"/>
              </a:rPr>
              <a:t>- Đốc suất đại binh tiến quân ra Bắc</a:t>
            </a:r>
            <a:endParaRPr lang="en-US" altLang="en-US" sz="2600" dirty="0">
              <a:latin typeface="Times New Roman" panose="02020603050405020304" pitchFamily="18" charset="0"/>
              <a:cs typeface="Times New Roman" panose="02020603050405020304" pitchFamily="18" charset="0"/>
            </a:endParaRPr>
          </a:p>
          <a:p>
            <a:pPr algn="ctr"/>
            <a:endParaRPr lang="en-US" altLang="en-US" sz="26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3187700" y="2435225"/>
            <a:ext cx="1447800" cy="4402138"/>
          </a:xfrm>
          <a:prstGeom prst="rect">
            <a:avLst/>
          </a:prstGeom>
          <a:noFill/>
          <a:ln w="9525">
            <a:noFill/>
          </a:ln>
        </p:spPr>
        <p:txBody>
          <a:bodyPr>
            <a:spAutoFit/>
          </a:bodyPr>
          <a:p>
            <a:pPr algn="ctr"/>
            <a:r>
              <a:rPr lang="en-US" altLang="en-US" sz="2000" b="1" dirty="0">
                <a:latin typeface="Times New Roman" panose="02020603050405020304" pitchFamily="18" charset="0"/>
                <a:cs typeface="Times New Roman" panose="02020603050405020304" pitchFamily="18" charset="0"/>
              </a:rPr>
              <a:t>Đến Nghệ An</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algn="ctr"/>
            <a:r>
              <a:rPr lang="en-US" altLang="en-US" sz="2000" dirty="0">
                <a:latin typeface="Times New Roman" panose="02020603050405020304" pitchFamily="18" charset="0"/>
                <a:cs typeface="Times New Roman" panose="02020603050405020304" pitchFamily="18" charset="0"/>
              </a:rPr>
              <a:t>- Gặp Nguyễn Thiếp</a:t>
            </a:r>
            <a:endParaRPr lang="en-US" altLang="en-US" sz="2000" dirty="0">
              <a:latin typeface="Times New Roman" panose="02020603050405020304" pitchFamily="18" charset="0"/>
              <a:cs typeface="Times New Roman" panose="02020603050405020304" pitchFamily="18" charset="0"/>
            </a:endParaRPr>
          </a:p>
          <a:p>
            <a:pPr algn="ctr"/>
            <a:r>
              <a:rPr lang="en-US" altLang="en-US" sz="2000" dirty="0">
                <a:latin typeface="Times New Roman" panose="02020603050405020304" pitchFamily="18" charset="0"/>
                <a:cs typeface="Times New Roman" panose="02020603050405020304" pitchFamily="18" charset="0"/>
              </a:rPr>
              <a:t>-Tuyển thêm lính</a:t>
            </a:r>
            <a:endParaRPr lang="en-US" altLang="en-US" sz="2000" dirty="0">
              <a:latin typeface="Times New Roman" panose="02020603050405020304" pitchFamily="18" charset="0"/>
              <a:cs typeface="Times New Roman" panose="02020603050405020304" pitchFamily="18" charset="0"/>
            </a:endParaRPr>
          </a:p>
          <a:p>
            <a:pPr algn="ctr"/>
            <a:r>
              <a:rPr lang="en-US" altLang="en-US" sz="2000" dirty="0">
                <a:latin typeface="Times New Roman" panose="02020603050405020304" pitchFamily="18" charset="0"/>
                <a:cs typeface="Times New Roman" panose="02020603050405020304" pitchFamily="18" charset="0"/>
              </a:rPr>
              <a:t>- Tổ chức cuộc duyệt binh lớn, </a:t>
            </a:r>
            <a:endParaRPr lang="en-US" altLang="en-US" sz="2000" dirty="0">
              <a:latin typeface="Times New Roman" panose="02020603050405020304" pitchFamily="18" charset="0"/>
              <a:cs typeface="Times New Roman" panose="02020603050405020304" pitchFamily="18" charset="0"/>
            </a:endParaRPr>
          </a:p>
          <a:p>
            <a:pPr algn="ctr"/>
            <a:r>
              <a:rPr lang="en-US" altLang="en-US" sz="2000" dirty="0">
                <a:latin typeface="Times New Roman" panose="02020603050405020304" pitchFamily="18" charset="0"/>
                <a:cs typeface="Times New Roman" panose="02020603050405020304" pitchFamily="18" charset="0"/>
              </a:rPr>
              <a:t>- Ra lời phủ dụ tướng sĩ.</a:t>
            </a:r>
            <a:endParaRPr lang="en-US" altLang="en-US" sz="2000" dirty="0">
              <a:latin typeface="Times New Roman" panose="02020603050405020304" pitchFamily="18" charset="0"/>
              <a:cs typeface="Times New Roman" panose="02020603050405020304" pitchFamily="18" charset="0"/>
            </a:endParaRPr>
          </a:p>
          <a:p>
            <a:pPr algn="ctr"/>
            <a:endParaRPr lang="en-US" altLang="en-US" sz="2000" dirty="0">
              <a:latin typeface="Times New Roman" panose="02020603050405020304" pitchFamily="18" charset="0"/>
              <a:cs typeface="Times New Roman" panose="02020603050405020304" pitchFamily="18" charset="0"/>
            </a:endParaRPr>
          </a:p>
          <a:p>
            <a:pPr algn="ctr"/>
            <a:endParaRPr lang="en-US" altLang="en-US" sz="20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4635500" y="2362200"/>
            <a:ext cx="1371600" cy="4832350"/>
          </a:xfrm>
          <a:prstGeom prst="rect">
            <a:avLst/>
          </a:prstGeom>
          <a:noFill/>
          <a:ln w="9525">
            <a:noFill/>
          </a:ln>
        </p:spPr>
        <p:txBody>
          <a:bodyPr>
            <a:spAutoFit/>
          </a:bodyPr>
          <a:p>
            <a:pPr algn="ctr"/>
            <a:r>
              <a:rPr lang="en-US" altLang="en-US" sz="2200" b="1" dirty="0">
                <a:latin typeface="Times New Roman" panose="02020603050405020304" pitchFamily="18" charset="0"/>
                <a:cs typeface="Times New Roman" panose="02020603050405020304" pitchFamily="18" charset="0"/>
              </a:rPr>
              <a:t>Đến Tam Điệp:</a:t>
            </a:r>
            <a:endParaRPr lang="en-US" altLang="en-US" sz="2200" b="1" dirty="0">
              <a:latin typeface="Times New Roman" panose="02020603050405020304" pitchFamily="18" charset="0"/>
              <a:cs typeface="Times New Roman" panose="02020603050405020304" pitchFamily="18" charset="0"/>
            </a:endParaRPr>
          </a:p>
          <a:p>
            <a:pPr algn="ctr"/>
            <a:r>
              <a:rPr lang="en-US" altLang="en-US" sz="2200" dirty="0">
                <a:latin typeface="Times New Roman" panose="02020603050405020304" pitchFamily="18" charset="0"/>
                <a:cs typeface="Times New Roman" panose="02020603050405020304" pitchFamily="18" charset="0"/>
              </a:rPr>
              <a:t>- Xử trí hai tướng Sở v</a:t>
            </a:r>
            <a:r>
              <a:rPr lang="en-US" altLang="en-US" sz="2200" dirty="0">
                <a:latin typeface="Times New Roman" panose="02020603050405020304" pitchFamily="18" charset="0"/>
                <a:ea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Lân,</a:t>
            </a:r>
            <a:endParaRPr lang="en-US" altLang="en-US" sz="2200" dirty="0">
              <a:latin typeface="Times New Roman" panose="02020603050405020304" pitchFamily="18" charset="0"/>
              <a:cs typeface="Times New Roman" panose="02020603050405020304" pitchFamily="18" charset="0"/>
            </a:endParaRPr>
          </a:p>
          <a:p>
            <a:pPr algn="ctr"/>
            <a:r>
              <a:rPr lang="en-US" altLang="en-US" sz="2200" dirty="0">
                <a:latin typeface="Times New Roman" panose="02020603050405020304" pitchFamily="18" charset="0"/>
                <a:cs typeface="Times New Roman" panose="02020603050405020304" pitchFamily="18" charset="0"/>
              </a:rPr>
              <a:t>- Mở tiệc khao quân, </a:t>
            </a:r>
            <a:endParaRPr lang="en-US" altLang="en-US" sz="2200" dirty="0">
              <a:latin typeface="Times New Roman" panose="02020603050405020304" pitchFamily="18" charset="0"/>
              <a:cs typeface="Times New Roman" panose="02020603050405020304" pitchFamily="18" charset="0"/>
            </a:endParaRPr>
          </a:p>
          <a:p>
            <a:pPr algn="ctr"/>
            <a:r>
              <a:rPr lang="en-US" altLang="en-US" sz="2200" dirty="0">
                <a:latin typeface="Times New Roman" panose="02020603050405020304" pitchFamily="18" charset="0"/>
                <a:cs typeface="Times New Roman" panose="02020603050405020304" pitchFamily="18" charset="0"/>
              </a:rPr>
              <a:t>- Tối 30 Tết lên đường ra Bắc</a:t>
            </a:r>
            <a:r>
              <a:rPr lang="en-US" altLang="en-US" sz="2200" dirty="0">
                <a:latin typeface="Times New Roman" panose="02020603050405020304" pitchFamily="18" charset="0"/>
                <a:ea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a:p>
            <a:pPr algn="ctr"/>
            <a:endParaRPr lang="en-US" altLang="en-US" sz="22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6007100" y="2286000"/>
            <a:ext cx="1447800" cy="1938338"/>
          </a:xfrm>
          <a:prstGeom prst="rect">
            <a:avLst/>
          </a:prstGeom>
          <a:noFill/>
          <a:ln w="9525">
            <a:noFill/>
          </a:ln>
        </p:spPr>
        <p:txBody>
          <a:bodyPr>
            <a:spAutoFit/>
          </a:bodyPr>
          <a:p>
            <a:pPr algn="ctr"/>
            <a:r>
              <a:rPr lang="en-US" altLang="en-US" dirty="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Công phá đồn H</a:t>
            </a:r>
            <a:r>
              <a:rPr lang="en-US" altLang="en-US" sz="2600" dirty="0">
                <a:latin typeface="Times New Roman" panose="02020603050405020304" pitchFamily="18" charset="0"/>
                <a:ea typeface="Times New Roman" panose="02020603050405020304" pitchFamily="18" charset="0"/>
              </a:rPr>
              <a:t>à</a:t>
            </a:r>
            <a:r>
              <a:rPr lang="en-US" altLang="en-US" sz="2600" dirty="0">
                <a:latin typeface="Times New Roman" panose="02020603050405020304" pitchFamily="18" charset="0"/>
                <a:cs typeface="Times New Roman" panose="02020603050405020304" pitchFamily="18" charset="0"/>
              </a:rPr>
              <a:t> Hồi.</a:t>
            </a:r>
            <a:endParaRPr lang="en-US" altLang="en-US" sz="2600" dirty="0">
              <a:latin typeface="Times New Roman" panose="02020603050405020304" pitchFamily="18" charset="0"/>
              <a:cs typeface="Times New Roman" panose="02020603050405020304" pitchFamily="18" charset="0"/>
            </a:endParaRPr>
          </a:p>
          <a:p>
            <a:pPr algn="ctr"/>
            <a:endParaRPr lang="en-US" altLang="en-US" dirty="0">
              <a:latin typeface="Times New Roman" panose="02020603050405020304" pitchFamily="18" charset="0"/>
              <a:ea typeface="Times New Roman" panose="02020603050405020304" pitchFamily="18" charset="0"/>
            </a:endParaRPr>
          </a:p>
        </p:txBody>
      </p:sp>
      <p:sp>
        <p:nvSpPr>
          <p:cNvPr id="13" name="TextBox 12"/>
          <p:cNvSpPr txBox="1"/>
          <p:nvPr/>
        </p:nvSpPr>
        <p:spPr>
          <a:xfrm>
            <a:off x="7483475" y="2362200"/>
            <a:ext cx="1524000" cy="4062413"/>
          </a:xfrm>
          <a:prstGeom prst="rect">
            <a:avLst/>
          </a:prstGeom>
          <a:noFill/>
          <a:ln w="9525">
            <a:noFill/>
          </a:ln>
        </p:spPr>
        <p:txBody>
          <a:bodyPr>
            <a:spAutoFit/>
          </a:bodyPr>
          <a:p>
            <a:pPr algn="ctr"/>
            <a:r>
              <a:rPr lang="en-US" altLang="en-US" sz="2400" dirty="0">
                <a:latin typeface="Times New Roman" panose="02020603050405020304" pitchFamily="18" charset="0"/>
                <a:cs typeface="Times New Roman" panose="02020603050405020304" pitchFamily="18" charset="0"/>
              </a:rPr>
              <a:t>- Mờ sáng đánh chiếm đồn Ngọc Hồi,</a:t>
            </a:r>
            <a:endParaRPr lang="en-US" altLang="en-US" sz="2400" dirty="0">
              <a:latin typeface="Times New Roman" panose="02020603050405020304" pitchFamily="18" charset="0"/>
              <a:cs typeface="Times New Roman" panose="02020603050405020304" pitchFamily="18" charset="0"/>
            </a:endParaRPr>
          </a:p>
          <a:p>
            <a:pPr algn="ctr"/>
            <a:r>
              <a:rPr lang="en-US" altLang="en-US" sz="2400" dirty="0">
                <a:latin typeface="Times New Roman" panose="02020603050405020304" pitchFamily="18" charset="0"/>
                <a:cs typeface="Times New Roman" panose="02020603050405020304" pitchFamily="18" charset="0"/>
              </a:rPr>
              <a:t>- Trưa tiến quân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chiếm kinh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 Thăng Long.</a:t>
            </a:r>
            <a:endParaRPr lang="en-US" altLang="en-US" sz="2400" dirty="0">
              <a:latin typeface="Times New Roman" panose="02020603050405020304" pitchFamily="18" charset="0"/>
              <a:cs typeface="Times New Roman" panose="02020603050405020304" pitchFamily="18" charset="0"/>
            </a:endParaRPr>
          </a:p>
          <a:p>
            <a:pPr algn="ctr"/>
            <a:endParaRPr lang="en-US" altLang="en-US" sz="1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arn(inVertical)">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1"/>
          <p:cNvSpPr/>
          <p:nvPr/>
        </p:nvSpPr>
        <p:spPr>
          <a:xfrm>
            <a:off x="381000" y="584200"/>
            <a:ext cx="8305800" cy="6110288"/>
          </a:xfrm>
          <a:prstGeom prst="rect">
            <a:avLst/>
          </a:prstGeom>
          <a:noFill/>
          <a:ln w="9525" cap="flat" cmpd="sng">
            <a:solidFill>
              <a:srgbClr val="FF0000"/>
            </a:solidFill>
            <a:prstDash val="lgDash"/>
            <a:miter/>
            <a:headEnd type="none" w="med" len="med"/>
            <a:tailEnd type="none" w="med" len="med"/>
          </a:ln>
        </p:spPr>
        <p:txBody>
          <a:bodyPr>
            <a:spAutoFit/>
          </a:bodyPr>
          <a:p>
            <a:pPr algn="just" eaLnBrk="1" hangingPunct="1"/>
            <a:r>
              <a:rPr lang="en-US" altLang="en-US" sz="2300" dirty="0">
                <a:solidFill>
                  <a:srgbClr val="000000"/>
                </a:solidFill>
                <a:latin typeface="Times New Roman" panose="02020603050405020304" pitchFamily="18" charset="0"/>
                <a:cs typeface="Times New Roman" panose="02020603050405020304" pitchFamily="18" charset="0"/>
              </a:rPr>
              <a:t>          </a:t>
            </a:r>
            <a:r>
              <a:rPr lang="pt-BR" altLang="en-US" sz="2300" dirty="0">
                <a:solidFill>
                  <a:srgbClr val="000000"/>
                </a:solidFill>
                <a:latin typeface="Times New Roman" panose="02020603050405020304" pitchFamily="18" charset="0"/>
                <a:cs typeface="Times New Roman" panose="02020603050405020304" pitchFamily="18" charset="0"/>
              </a:rPr>
              <a:t>Quân Thanh kéo v</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o chiếm th</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nh Thăng Long, tướng Tây Sơn l</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 Ngô Văn Sở lui quân về vùng núi Tam Điệp</a:t>
            </a:r>
            <a:r>
              <a:rPr lang="pt-BR" altLang="en-US" sz="2300" i="1" dirty="0">
                <a:solidFill>
                  <a:srgbClr val="000000"/>
                </a:solidFill>
                <a:latin typeface="Times New Roman" panose="02020603050405020304" pitchFamily="18" charset="0"/>
                <a:cs typeface="Times New Roman" panose="02020603050405020304" pitchFamily="18" charset="0"/>
              </a:rPr>
              <a:t>.</a:t>
            </a:r>
            <a:r>
              <a:rPr lang="en-US" altLang="en-US" sz="2300" dirty="0">
                <a:solidFill>
                  <a:srgbClr val="000000"/>
                </a:solidFill>
                <a:latin typeface="Times New Roman" panose="02020603050405020304" pitchFamily="18" charset="0"/>
                <a:cs typeface="Times New Roman" panose="02020603050405020304" pitchFamily="18" charset="0"/>
              </a:rPr>
              <a:t> Nhận được tin đó,Nguyễn Huệ rất tức giận, định thân chinh cầm quân đi đánh giặc ngay. Nhưng nghe lời khuyên can của các tướng lĩnh,</a:t>
            </a:r>
            <a:r>
              <a:rPr lang="en-US" altLang="en-US" sz="2300" b="1" dirty="0">
                <a:solidFill>
                  <a:srgbClr val="000000"/>
                </a:solidFill>
                <a:latin typeface="Times New Roman" panose="02020603050405020304" pitchFamily="18" charset="0"/>
                <a:cs typeface="Times New Roman" panose="02020603050405020304" pitchFamily="18" charset="0"/>
              </a:rPr>
              <a:t> </a:t>
            </a:r>
            <a:r>
              <a:rPr lang="en-US" altLang="en-US" sz="2300" b="1" dirty="0">
                <a:solidFill>
                  <a:srgbClr val="0000FF"/>
                </a:solidFill>
                <a:latin typeface="Times New Roman" panose="02020603050405020304" pitchFamily="18" charset="0"/>
                <a:cs typeface="Times New Roman" panose="02020603050405020304" pitchFamily="18" charset="0"/>
              </a:rPr>
              <a:t>Ng</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y 25, </a:t>
            </a:r>
            <a:r>
              <a:rPr lang="en-US" altLang="en-US" sz="2300" dirty="0">
                <a:solidFill>
                  <a:srgbClr val="000000"/>
                </a:solidFill>
                <a:latin typeface="Times New Roman" panose="02020603050405020304" pitchFamily="18" charset="0"/>
                <a:cs typeface="Times New Roman" panose="02020603050405020304" pitchFamily="18" charset="0"/>
              </a:rPr>
              <a:t>ông lên ngôi vua, lấy niên hiệu l</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 Quang Trung,tự mình đốc suất đại binh tiến quân ra Bắc để dẹp Thanh.</a:t>
            </a:r>
            <a:r>
              <a:rPr lang="en-US" altLang="en-US" sz="2300" dirty="0">
                <a:latin typeface="Times New Roman" panose="02020603050405020304" pitchFamily="18" charset="0"/>
                <a:cs typeface="Times New Roman" panose="02020603050405020304" pitchFamily="18" charset="0"/>
              </a:rPr>
              <a:t> Ng</a:t>
            </a:r>
            <a:r>
              <a:rPr lang="en-US" altLang="en-US" sz="2300" dirty="0">
                <a:latin typeface="Times New Roman" panose="02020603050405020304" pitchFamily="18" charset="0"/>
                <a:ea typeface="Times New Roman" panose="02020603050405020304" pitchFamily="18" charset="0"/>
              </a:rPr>
              <a:t>à</a:t>
            </a:r>
            <a:r>
              <a:rPr lang="en-US" altLang="en-US" sz="2300" dirty="0">
                <a:latin typeface="Times New Roman" panose="02020603050405020304" pitchFamily="18" charset="0"/>
                <a:cs typeface="Times New Roman" panose="02020603050405020304" pitchFamily="18" charset="0"/>
              </a:rPr>
              <a:t>y </a:t>
            </a:r>
            <a:r>
              <a:rPr lang="en-US" altLang="en-US" sz="2300" b="1" dirty="0">
                <a:solidFill>
                  <a:srgbClr val="0000FF"/>
                </a:solidFill>
                <a:latin typeface="Times New Roman" panose="02020603050405020304" pitchFamily="18" charset="0"/>
                <a:cs typeface="Times New Roman" panose="02020603050405020304" pitchFamily="18" charset="0"/>
              </a:rPr>
              <a:t>29 đến Nghệ An</a:t>
            </a:r>
            <a:r>
              <a:rPr lang="en-US" altLang="en-US" sz="2300" dirty="0">
                <a:solidFill>
                  <a:srgbClr val="000000"/>
                </a:solidFill>
                <a:latin typeface="Times New Roman" panose="02020603050405020304" pitchFamily="18" charset="0"/>
                <a:cs typeface="Times New Roman" panose="02020603050405020304" pitchFamily="18" charset="0"/>
              </a:rPr>
              <a:t>, vua gặp La Sơn Phu Tử Nguyễn Thiếp để hỏi cơ mưu đánh giặc. Dọc đường đi, vua cho kén thêm lính, mở một cuộc duyệt binh lớn, rồi ra lời phủ dụ tướng sĩ. </a:t>
            </a:r>
            <a:r>
              <a:rPr lang="en-US" altLang="en-US" sz="2300" b="1" dirty="0">
                <a:solidFill>
                  <a:srgbClr val="0000FF"/>
                </a:solidFill>
                <a:latin typeface="Times New Roman" panose="02020603050405020304" pitchFamily="18" charset="0"/>
                <a:cs typeface="Times New Roman" panose="02020603050405020304" pitchFamily="18" charset="0"/>
              </a:rPr>
              <a:t>Ng</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y 30,</a:t>
            </a:r>
            <a:r>
              <a:rPr lang="en-US" altLang="en-US" sz="2300" dirty="0">
                <a:solidFill>
                  <a:srgbClr val="0000FF"/>
                </a:solidFill>
                <a:latin typeface="Times New Roman" panose="02020603050405020304" pitchFamily="18" charset="0"/>
                <a:cs typeface="Times New Roman" panose="02020603050405020304" pitchFamily="18" charset="0"/>
              </a:rPr>
              <a:t> </a:t>
            </a:r>
            <a:r>
              <a:rPr lang="en-US" altLang="en-US" sz="2300" dirty="0">
                <a:solidFill>
                  <a:srgbClr val="000000"/>
                </a:solidFill>
                <a:latin typeface="Times New Roman" panose="02020603050405020304" pitchFamily="18" charset="0"/>
                <a:cs typeface="Times New Roman" panose="02020603050405020304" pitchFamily="18" charset="0"/>
              </a:rPr>
              <a:t>đến Tam Điệp hội ngộ với cánh quân của tướng Sở, v</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 Lân.Tại đây vua mở tiệc khao quân v</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 hẹn đến mồng 7 Tết thắng giặc sẽ mở tiệc ăn mừng ở Thăng Long</a:t>
            </a:r>
            <a:r>
              <a:rPr lang="en-US" altLang="en-US" sz="2300" dirty="0">
                <a:latin typeface="Times New Roman" panose="02020603050405020304" pitchFamily="18" charset="0"/>
                <a:cs typeface="Times New Roman" panose="02020603050405020304" pitchFamily="18" charset="0"/>
              </a:rPr>
              <a:t>. </a:t>
            </a:r>
            <a:r>
              <a:rPr lang="en-US" altLang="en-US" sz="2300" b="1" dirty="0">
                <a:solidFill>
                  <a:srgbClr val="0000FF"/>
                </a:solidFill>
                <a:latin typeface="Times New Roman" panose="02020603050405020304" pitchFamily="18" charset="0"/>
                <a:cs typeface="Times New Roman" panose="02020603050405020304" pitchFamily="18" charset="0"/>
              </a:rPr>
              <a:t>Tối 30</a:t>
            </a:r>
            <a:r>
              <a:rPr lang="en-US" altLang="en-US" sz="2300" dirty="0">
                <a:solidFill>
                  <a:srgbClr val="0000FF"/>
                </a:solidFill>
                <a:latin typeface="Times New Roman" panose="02020603050405020304" pitchFamily="18" charset="0"/>
                <a:cs typeface="Times New Roman" panose="02020603050405020304" pitchFamily="18" charset="0"/>
              </a:rPr>
              <a:t> </a:t>
            </a:r>
            <a:r>
              <a:rPr lang="en-US" altLang="en-US" sz="2300" dirty="0">
                <a:solidFill>
                  <a:srgbClr val="000000"/>
                </a:solidFill>
                <a:latin typeface="Times New Roman" panose="02020603050405020304" pitchFamily="18" charset="0"/>
                <a:cs typeface="Times New Roman" panose="02020603050405020304" pitchFamily="18" charset="0"/>
              </a:rPr>
              <a:t>Tết, Quang Trung chia quân l</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m 5 đạo kéo quân ra Bắc. </a:t>
            </a:r>
            <a:r>
              <a:rPr lang="en-US" altLang="en-US" sz="2300" b="1" dirty="0">
                <a:solidFill>
                  <a:srgbClr val="0000FF"/>
                </a:solidFill>
                <a:latin typeface="Times New Roman" panose="02020603050405020304" pitchFamily="18" charset="0"/>
                <a:cs typeface="Times New Roman" panose="02020603050405020304" pitchFamily="18" charset="0"/>
              </a:rPr>
              <a:t>Ng</a:t>
            </a:r>
            <a:r>
              <a:rPr lang="en-US" altLang="en-US" sz="2300" b="1" dirty="0">
                <a:solidFill>
                  <a:srgbClr val="0000FF"/>
                </a:solidFill>
                <a:latin typeface="Times New Roman" panose="02020603050405020304" pitchFamily="18" charset="0"/>
                <a:ea typeface="Times New Roman" panose="02020603050405020304" pitchFamily="18" charset="0"/>
              </a:rPr>
              <a:t>à</a:t>
            </a:r>
            <a:r>
              <a:rPr lang="en-US" altLang="en-US" sz="2300" b="1" dirty="0">
                <a:solidFill>
                  <a:srgbClr val="0000FF"/>
                </a:solidFill>
                <a:latin typeface="Times New Roman" panose="02020603050405020304" pitchFamily="18" charset="0"/>
                <a:cs typeface="Times New Roman" panose="02020603050405020304" pitchFamily="18" charset="0"/>
              </a:rPr>
              <a:t>y 3 Tết, </a:t>
            </a:r>
            <a:r>
              <a:rPr lang="en-US" altLang="en-US" sz="2300" dirty="0">
                <a:solidFill>
                  <a:srgbClr val="000000"/>
                </a:solidFill>
                <a:latin typeface="Times New Roman" panose="02020603050405020304" pitchFamily="18" charset="0"/>
                <a:cs typeface="Times New Roman" panose="02020603050405020304" pitchFamily="18" charset="0"/>
              </a:rPr>
              <a:t>đánh chiếm đồn H</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 Hồi. </a:t>
            </a:r>
            <a:r>
              <a:rPr lang="en-US" altLang="en-US" sz="2300" b="1" dirty="0">
                <a:solidFill>
                  <a:srgbClr val="0000FF"/>
                </a:solidFill>
                <a:latin typeface="Times New Roman" panose="02020603050405020304" pitchFamily="18" charset="0"/>
                <a:cs typeface="Times New Roman" panose="02020603050405020304" pitchFamily="18" charset="0"/>
              </a:rPr>
              <a:t>Mờ sáng 5 Tết </a:t>
            </a:r>
            <a:r>
              <a:rPr lang="en-US" altLang="en-US" sz="2300" dirty="0">
                <a:solidFill>
                  <a:srgbClr val="000000"/>
                </a:solidFill>
                <a:latin typeface="Times New Roman" panose="02020603050405020304" pitchFamily="18" charset="0"/>
                <a:cs typeface="Times New Roman" panose="02020603050405020304" pitchFamily="18" charset="0"/>
              </a:rPr>
              <a:t>đánh đồn Ngọc Hồi, tướng giặc l</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 Sầm Nghi Đống tự thắt cổ chết. </a:t>
            </a:r>
            <a:r>
              <a:rPr lang="en-US" altLang="en-US" sz="2300" b="1" dirty="0">
                <a:solidFill>
                  <a:srgbClr val="0000FF"/>
                </a:solidFill>
                <a:latin typeface="Times New Roman" panose="02020603050405020304" pitchFamily="18" charset="0"/>
                <a:cs typeface="Times New Roman" panose="02020603050405020304" pitchFamily="18" charset="0"/>
              </a:rPr>
              <a:t>Trưa mồng 5 Tết </a:t>
            </a:r>
            <a:r>
              <a:rPr lang="en-US" altLang="en-US" sz="2300" dirty="0">
                <a:solidFill>
                  <a:srgbClr val="000000"/>
                </a:solidFill>
                <a:latin typeface="Times New Roman" panose="02020603050405020304" pitchFamily="18" charset="0"/>
                <a:cs typeface="Times New Roman" panose="02020603050405020304" pitchFamily="18" charset="0"/>
              </a:rPr>
              <a:t>tiến quân v</a:t>
            </a:r>
            <a:r>
              <a:rPr lang="en-US" altLang="en-US" sz="2300" dirty="0">
                <a:solidFill>
                  <a:srgbClr val="000000"/>
                </a:solidFill>
                <a:latin typeface="Times New Roman" panose="02020603050405020304" pitchFamily="18" charset="0"/>
                <a:ea typeface="Times New Roman" panose="02020603050405020304" pitchFamily="18" charset="0"/>
              </a:rPr>
              <a:t>à</a:t>
            </a:r>
            <a:r>
              <a:rPr lang="en-US" altLang="en-US" sz="2300" dirty="0">
                <a:solidFill>
                  <a:srgbClr val="000000"/>
                </a:solidFill>
                <a:latin typeface="Times New Roman" panose="02020603050405020304" pitchFamily="18" charset="0"/>
                <a:cs typeface="Times New Roman" panose="02020603050405020304" pitchFamily="18" charset="0"/>
              </a:rPr>
              <a:t>o Thăng Long. Trước khí thế như vũ bão của nghĩa quân Tây Sơn, </a:t>
            </a:r>
            <a:r>
              <a:rPr lang="pt-BR" altLang="en-US" sz="2300" dirty="0">
                <a:solidFill>
                  <a:srgbClr val="000000"/>
                </a:solidFill>
                <a:latin typeface="Times New Roman" panose="02020603050405020304" pitchFamily="18" charset="0"/>
                <a:cs typeface="Times New Roman" panose="02020603050405020304" pitchFamily="18" charset="0"/>
              </a:rPr>
              <a:t>tướng nh</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 Thanh l</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 Tôn Sĩ Nghị vội vã tháo chạy về nước, Vua Lê Chiêu Thống cùng gia quyến chạy trốn theo trong sự nhục nhã kinh ho</a:t>
            </a:r>
            <a:r>
              <a:rPr lang="pt-BR" altLang="en-US" sz="2300" dirty="0">
                <a:solidFill>
                  <a:srgbClr val="000000"/>
                </a:solidFill>
                <a:latin typeface="Times New Roman" panose="02020603050405020304" pitchFamily="18" charset="0"/>
                <a:ea typeface="Times New Roman" panose="02020603050405020304" pitchFamily="18" charset="0"/>
              </a:rPr>
              <a:t>à</a:t>
            </a:r>
            <a:r>
              <a:rPr lang="pt-BR" altLang="en-US" sz="2300" dirty="0">
                <a:solidFill>
                  <a:srgbClr val="000000"/>
                </a:solidFill>
                <a:latin typeface="Times New Roman" panose="02020603050405020304" pitchFamily="18" charset="0"/>
                <a:cs typeface="Times New Roman" panose="02020603050405020304" pitchFamily="18" charset="0"/>
              </a:rPr>
              <a:t>ng .</a:t>
            </a:r>
            <a:endParaRPr lang="en-US" altLang="en-US" sz="2300" dirty="0">
              <a:latin typeface="Times New Roman" panose="02020603050405020304" pitchFamily="18" charset="0"/>
              <a:ea typeface="Times New Roman" panose="02020603050405020304" pitchFamily="18" charset="0"/>
            </a:endParaRPr>
          </a:p>
        </p:txBody>
      </p:sp>
      <p:sp>
        <p:nvSpPr>
          <p:cNvPr id="3" name="TextBox 2"/>
          <p:cNvSpPr txBox="1"/>
          <p:nvPr/>
        </p:nvSpPr>
        <p:spPr>
          <a:xfrm>
            <a:off x="3048000" y="0"/>
            <a:ext cx="3124200" cy="584200"/>
          </a:xfrm>
          <a:prstGeom prst="rect">
            <a:avLst/>
          </a:prstGeom>
          <a:noFill/>
          <a:ln w="9525">
            <a:noFill/>
          </a:ln>
        </p:spPr>
        <p:txBody>
          <a:bodyPr>
            <a:spAutoFit/>
          </a:bodyPr>
          <a:p>
            <a:pPr algn="ctr" eaLnBrk="1" hangingPunct="1"/>
            <a:r>
              <a:rPr lang="en-US" altLang="en-US" sz="3200" b="1" i="1" dirty="0">
                <a:solidFill>
                  <a:srgbClr val="FF0000"/>
                </a:solidFill>
                <a:latin typeface="Times New Roman" panose="02020603050405020304" pitchFamily="18" charset="0"/>
                <a:cs typeface="Times New Roman" panose="02020603050405020304" pitchFamily="18" charset="0"/>
              </a:rPr>
              <a:t>Tóm tắt</a:t>
            </a:r>
            <a:endParaRPr lang="en-US" altLang="en-US" sz="32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276600" y="152400"/>
            <a:ext cx="3048000" cy="685800"/>
          </a:xfrm>
          <a:prstGeom prst="rect">
            <a:avLst/>
          </a:prstGeom>
          <a:solidFill>
            <a:srgbClr val="FFC00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sz="2400" b="1" dirty="0">
                <a:latin typeface="Times New Roman" panose="02020603050405020304" pitchFamily="18" charset="0"/>
                <a:cs typeface="Times New Roman" panose="02020603050405020304" pitchFamily="18" charset="0"/>
              </a:rPr>
              <a:t>Bố cục: 3 phần</a:t>
            </a:r>
            <a:endParaRPr sz="2400" b="1" dirty="0">
              <a:latin typeface="Times New Roman" panose="02020603050405020304" pitchFamily="18" charset="0"/>
              <a:ea typeface="Times New Roman" panose="02020603050405020304" pitchFamily="18" charset="0"/>
            </a:endParaRPr>
          </a:p>
        </p:txBody>
      </p:sp>
      <p:sp>
        <p:nvSpPr>
          <p:cNvPr id="12291" name="Line 85"/>
          <p:cNvSpPr>
            <a:spLocks noChangeShapeType="1"/>
          </p:cNvSpPr>
          <p:nvPr/>
        </p:nvSpPr>
        <p:spPr bwMode="auto">
          <a:xfrm flipH="1">
            <a:off x="1524000" y="849313"/>
            <a:ext cx="3024188" cy="739775"/>
          </a:xfrm>
          <a:prstGeom prst="line">
            <a:avLst/>
          </a:prstGeom>
          <a:noFill/>
          <a:ln w="28575">
            <a:solidFill>
              <a:schemeClr val="tx1"/>
            </a:solidFill>
            <a:rou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381000" y="1600200"/>
            <a:ext cx="2514600" cy="304800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r>
              <a:rPr lang="en-US" altLang="en-US" sz="2400" b="1" dirty="0">
                <a:latin typeface="Times New Roman" panose="02020603050405020304" pitchFamily="18" charset="0"/>
                <a:cs typeface="Times New Roman" panose="02020603050405020304" pitchFamily="18" charset="0"/>
              </a:rPr>
              <a:t>Phần1</a:t>
            </a: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r>
              <a:rPr lang="vi-VN" altLang="en-US" sz="2400" dirty="0">
                <a:latin typeface="Times New Roman" panose="02020603050405020304" pitchFamily="18" charset="0"/>
                <a:cs typeface="Times New Roman" panose="02020603050405020304" pitchFamily="18" charset="0"/>
              </a:rPr>
              <a:t>Từ đầu </a:t>
            </a:r>
            <a:r>
              <a:rPr lang="en-US" altLang="en-US" sz="2400" dirty="0">
                <a:latin typeface="Times New Roman" panose="02020603050405020304" pitchFamily="18" charset="0"/>
                <a:cs typeface="Times New Roman" panose="02020603050405020304" pitchFamily="18" charset="0"/>
              </a:rPr>
              <a:t>-&gt;</a:t>
            </a:r>
            <a:r>
              <a:rPr lang="vi-VN" altLang="en-US" sz="2400" dirty="0">
                <a:latin typeface="Times New Roman" panose="02020603050405020304" pitchFamily="18" charset="0"/>
                <a:cs typeface="Times New Roman" panose="02020603050405020304" pitchFamily="18" charset="0"/>
              </a:rPr>
              <a:t> </a:t>
            </a:r>
            <a:r>
              <a:rPr lang="vi-VN" altLang="en-US" sz="2400" i="1" dirty="0">
                <a:latin typeface="Times New Roman" panose="02020603050405020304" pitchFamily="18" charset="0"/>
                <a:cs typeface="Times New Roman" panose="02020603050405020304" pitchFamily="18" charset="0"/>
              </a:rPr>
              <a:t>Năm Mậu Thân 1788</a:t>
            </a:r>
            <a:r>
              <a:rPr lang="en-US" altLang="en-US" sz="2400" i="1" dirty="0">
                <a:latin typeface="Times New Roman" panose="02020603050405020304" pitchFamily="18" charset="0"/>
                <a:cs typeface="Times New Roman" panose="02020603050405020304" pitchFamily="18" charset="0"/>
              </a:rPr>
              <a:t>:</a:t>
            </a:r>
            <a:endParaRPr lang="en-US" altLang="en-US" sz="2400" i="1" dirty="0">
              <a:latin typeface="Times New Roman" panose="02020603050405020304" pitchFamily="18" charset="0"/>
              <a:cs typeface="Times New Roman" panose="02020603050405020304" pitchFamily="18" charset="0"/>
            </a:endParaRPr>
          </a:p>
          <a:p>
            <a:pPr lvl="0" algn="ctr" eaLnBrk="1" hangingPunct="1">
              <a:buNone/>
            </a:pPr>
            <a:r>
              <a:rPr lang="en-US" altLang="en-US" sz="2400" dirty="0">
                <a:solidFill>
                  <a:srgbClr val="0000FF"/>
                </a:solidFill>
                <a:latin typeface="Times New Roman" panose="02020603050405020304" pitchFamily="18" charset="0"/>
                <a:cs typeface="Times New Roman" panose="02020603050405020304" pitchFamily="18" charset="0"/>
              </a:rPr>
              <a:t>Quang Trung chuẩn bị tiến quân ra Bắc.</a:t>
            </a:r>
            <a:endParaRPr lang="en-US" altLang="en-US" sz="2400" dirty="0">
              <a:solidFill>
                <a:srgbClr val="0000FF"/>
              </a:solidFill>
              <a:latin typeface="Times New Roman" panose="02020603050405020304" pitchFamily="18" charset="0"/>
              <a:cs typeface="Times New Roman" panose="02020603050405020304" pitchFamily="18" charset="0"/>
            </a:endParaRPr>
          </a:p>
          <a:p>
            <a:pPr lvl="0" algn="ctr" eaLnBrk="1" hangingPunct="1">
              <a:buNone/>
            </a:pPr>
            <a:endParaRPr lang="en-US" altLang="en-US" sz="2000" b="1" i="1" dirty="0">
              <a:latin typeface="Times New Roman" panose="02020603050405020304" pitchFamily="18" charset="0"/>
              <a:cs typeface="Times New Roman" panose="02020603050405020304" pitchFamily="18" charset="0"/>
            </a:endParaRPr>
          </a:p>
          <a:p>
            <a:pPr lvl="0" algn="ctr" eaLnBrk="1" hangingPunct="1">
              <a:buNone/>
            </a:pPr>
            <a:endParaRPr dirty="0">
              <a:latin typeface="Times New Roman" panose="02020603050405020304" pitchFamily="18" charset="0"/>
              <a:ea typeface="Times New Roman" panose="02020603050405020304" pitchFamily="18" charset="0"/>
            </a:endParaRPr>
          </a:p>
        </p:txBody>
      </p:sp>
      <p:sp>
        <p:nvSpPr>
          <p:cNvPr id="8" name="Rectangle 7"/>
          <p:cNvSpPr/>
          <p:nvPr/>
        </p:nvSpPr>
        <p:spPr>
          <a:xfrm>
            <a:off x="3581400" y="1600200"/>
            <a:ext cx="2438400" cy="3048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r>
              <a:rPr lang="en-US" altLang="en-US" sz="2400" b="1" dirty="0">
                <a:latin typeface="Times New Roman" panose="02020603050405020304" pitchFamily="18" charset="0"/>
                <a:cs typeface="Times New Roman" panose="02020603050405020304" pitchFamily="18" charset="0"/>
              </a:rPr>
              <a:t>Phần2</a:t>
            </a:r>
            <a:endParaRPr lang="en-US" altLang="en-US" sz="2400" b="1" dirty="0">
              <a:latin typeface="Times New Roman" panose="02020603050405020304" pitchFamily="18" charset="0"/>
              <a:cs typeface="Times New Roman" panose="02020603050405020304" pitchFamily="18" charset="0"/>
            </a:endParaRPr>
          </a:p>
          <a:p>
            <a:pPr lvl="0" algn="ctr" eaLnBrk="1" hangingPunct="1">
              <a:buNone/>
            </a:pPr>
            <a:r>
              <a:rPr lang="vi-VN" altLang="en-US" sz="2400" dirty="0">
                <a:latin typeface="Times New Roman" panose="02020603050405020304" pitchFamily="18" charset="0"/>
                <a:cs typeface="Times New Roman" panose="02020603050405020304" pitchFamily="18" charset="0"/>
              </a:rPr>
              <a:t>T</a:t>
            </a:r>
            <a:r>
              <a:rPr lang="en-US" altLang="en-US" sz="2400" dirty="0">
                <a:latin typeface="Times New Roman" panose="02020603050405020304" pitchFamily="18" charset="0"/>
                <a:cs typeface="Times New Roman" panose="02020603050405020304" pitchFamily="18" charset="0"/>
              </a:rPr>
              <a:t>iếp</a:t>
            </a:r>
            <a:r>
              <a:rPr lang="vi-VN" altLang="en-US" sz="24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-&gt;kéo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o th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nh:</a:t>
            </a:r>
            <a:endParaRPr lang="en-US" altLang="en-US" sz="2400" dirty="0">
              <a:latin typeface="Times New Roman" panose="02020603050405020304" pitchFamily="18" charset="0"/>
              <a:cs typeface="Times New Roman" panose="02020603050405020304" pitchFamily="18" charset="0"/>
            </a:endParaRPr>
          </a:p>
          <a:p>
            <a:pPr lvl="0" eaLnBrk="1" hangingPunct="1">
              <a:buNone/>
            </a:pPr>
            <a:r>
              <a:rPr lang="en-US" altLang="en-US" sz="2400" dirty="0">
                <a:solidFill>
                  <a:srgbClr val="0000FF"/>
                </a:solidFill>
                <a:latin typeface="Times New Roman" panose="02020603050405020304" pitchFamily="18" charset="0"/>
                <a:cs typeface="Times New Roman" panose="02020603050405020304" pitchFamily="18" charset="0"/>
              </a:rPr>
              <a:t>Cuộc h</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nh quân thần tốc v</a:t>
            </a:r>
            <a:r>
              <a:rPr lang="en-US" altLang="en-US" sz="2400" dirty="0">
                <a:solidFill>
                  <a:srgbClr val="0000FF"/>
                </a:solidFill>
                <a:latin typeface="Times New Roman" panose="02020603050405020304" pitchFamily="18" charset="0"/>
                <a:ea typeface="Times New Roman" panose="02020603050405020304" pitchFamily="18" charset="0"/>
              </a:rPr>
              <a:t>à</a:t>
            </a:r>
            <a:r>
              <a:rPr lang="en-US" altLang="en-US" sz="2400" dirty="0">
                <a:solidFill>
                  <a:srgbClr val="0000FF"/>
                </a:solidFill>
                <a:latin typeface="Times New Roman" panose="02020603050405020304" pitchFamily="18" charset="0"/>
                <a:cs typeface="Times New Roman" panose="02020603050405020304" pitchFamily="18" charset="0"/>
              </a:rPr>
              <a:t> những chiến thắng lẫy lừng.</a:t>
            </a:r>
            <a:endParaRPr lang="en-US" altLang="en-US" sz="2400" dirty="0">
              <a:solidFill>
                <a:srgbClr val="0000FF"/>
              </a:solidFill>
              <a:latin typeface="Times New Roman" panose="02020603050405020304" pitchFamily="18" charset="0"/>
              <a:cs typeface="Times New Roman" panose="02020603050405020304" pitchFamily="18" charset="0"/>
            </a:endParaRPr>
          </a:p>
          <a:p>
            <a:pPr lvl="0" algn="ctr" eaLnBrk="1" hangingPunct="1">
              <a:buNone/>
            </a:pPr>
            <a:endParaRPr dirty="0">
              <a:solidFill>
                <a:srgbClr val="0000FF"/>
              </a:solidFill>
              <a:latin typeface="Times New Roman" panose="02020603050405020304" pitchFamily="18" charset="0"/>
              <a:ea typeface="Times New Roman" panose="02020603050405020304" pitchFamily="18" charset="0"/>
            </a:endParaRPr>
          </a:p>
        </p:txBody>
      </p:sp>
      <p:sp>
        <p:nvSpPr>
          <p:cNvPr id="9" name="Rectangle 8"/>
          <p:cNvSpPr/>
          <p:nvPr/>
        </p:nvSpPr>
        <p:spPr>
          <a:xfrm>
            <a:off x="6477000" y="1600200"/>
            <a:ext cx="2438400" cy="30480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VnTime" pitchFamily="34" charset="0"/>
                <a:ea typeface="+mn-ea"/>
                <a:cs typeface="+mn-cs"/>
              </a:defRPr>
            </a:lvl5pPr>
          </a:lstStyle>
          <a:p>
            <a:pPr lvl="0" algn="ctr" eaLnBrk="1" hangingPunct="1">
              <a:buNone/>
            </a:pPr>
            <a:r>
              <a:rPr lang="en-US" altLang="en-US" sz="2400" dirty="0">
                <a:latin typeface="Times New Roman" panose="02020603050405020304" pitchFamily="18" charset="0"/>
                <a:cs typeface="Times New Roman" panose="02020603050405020304" pitchFamily="18" charset="0"/>
              </a:rPr>
              <a:t>Phần3</a:t>
            </a:r>
            <a:endParaRPr lang="en-US" altLang="en-US" sz="2400" dirty="0">
              <a:latin typeface="Times New Roman" panose="02020603050405020304" pitchFamily="18" charset="0"/>
              <a:cs typeface="Times New Roman" panose="02020603050405020304" pitchFamily="18" charset="0"/>
            </a:endParaRPr>
          </a:p>
          <a:p>
            <a:pPr lvl="0" algn="ctr" eaLnBrk="1" hangingPunct="1">
              <a:buNone/>
            </a:pPr>
            <a:r>
              <a:rPr sz="2400" dirty="0">
                <a:latin typeface="Times New Roman" panose="02020603050405020304" pitchFamily="18" charset="0"/>
                <a:cs typeface="Times New Roman" panose="02020603050405020304" pitchFamily="18" charset="0"/>
              </a:rPr>
              <a:t>Còn lại:</a:t>
            </a:r>
            <a:endParaRPr sz="2400" dirty="0">
              <a:latin typeface="Times New Roman" panose="02020603050405020304" pitchFamily="18" charset="0"/>
              <a:cs typeface="Times New Roman" panose="02020603050405020304" pitchFamily="18" charset="0"/>
            </a:endParaRPr>
          </a:p>
          <a:p>
            <a:pPr lvl="0" algn="ctr" eaLnBrk="1" hangingPunct="1">
              <a:buNone/>
            </a:pPr>
            <a:r>
              <a:rPr lang="vi-VN" altLang="en-US" sz="2400" dirty="0">
                <a:solidFill>
                  <a:srgbClr val="0000FF"/>
                </a:solidFill>
                <a:latin typeface="Times New Roman" panose="02020603050405020304" pitchFamily="18" charset="0"/>
                <a:cs typeface="Times New Roman" panose="02020603050405020304" pitchFamily="18" charset="0"/>
              </a:rPr>
              <a:t>Sự thảm bại của bè lũ bán nước, cướp nước</a:t>
            </a:r>
            <a:r>
              <a:rPr lang="vi-VN" altLang="en-US" sz="2000" b="1" dirty="0">
                <a:solidFill>
                  <a:srgbClr val="0000FF"/>
                </a:solidFill>
                <a:latin typeface="Times New Roman" panose="02020603050405020304" pitchFamily="18" charset="0"/>
                <a:cs typeface="Times New Roman" panose="02020603050405020304" pitchFamily="18" charset="0"/>
              </a:rPr>
              <a:t>.</a:t>
            </a:r>
            <a:endParaRPr sz="2000" b="1" dirty="0">
              <a:solidFill>
                <a:srgbClr val="0000FF"/>
              </a:solidFill>
              <a:latin typeface="Times New Roman" panose="02020603050405020304" pitchFamily="18" charset="0"/>
              <a:ea typeface="Times New Roman" panose="02020603050405020304" pitchFamily="18" charset="0"/>
            </a:endParaRPr>
          </a:p>
        </p:txBody>
      </p:sp>
      <p:sp>
        <p:nvSpPr>
          <p:cNvPr id="12295" name="Line 85"/>
          <p:cNvSpPr>
            <a:spLocks noChangeShapeType="1"/>
          </p:cNvSpPr>
          <p:nvPr/>
        </p:nvSpPr>
        <p:spPr bwMode="auto">
          <a:xfrm flipH="1">
            <a:off x="4443413" y="838200"/>
            <a:ext cx="0" cy="750888"/>
          </a:xfrm>
          <a:prstGeom prst="line">
            <a:avLst/>
          </a:prstGeom>
          <a:noFill/>
          <a:ln w="28575">
            <a:solidFill>
              <a:schemeClr val="tx1"/>
            </a:solidFill>
            <a:rou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296" name="Line 85"/>
          <p:cNvSpPr>
            <a:spLocks noChangeShapeType="1"/>
          </p:cNvSpPr>
          <p:nvPr/>
        </p:nvSpPr>
        <p:spPr bwMode="auto">
          <a:xfrm>
            <a:off x="4572000" y="849313"/>
            <a:ext cx="3200400" cy="750887"/>
          </a:xfrm>
          <a:prstGeom prst="line">
            <a:avLst/>
          </a:prstGeom>
          <a:noFill/>
          <a:ln w="28575">
            <a:solidFill>
              <a:schemeClr val="tx1"/>
            </a:solidFill>
            <a:rou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2" descr="Phân Tích Hồi Thứ 14 Hoàng Lê Nhất Thống Chí Của Ngô Gia Văn Phái"/>
          <p:cNvPicPr>
            <a:picLocks noChangeAspect="1" noChangeArrowheads="1"/>
          </p:cNvPicPr>
          <p:nvPr/>
        </p:nvPicPr>
        <p:blipFill>
          <a:blip r:embed="rId1"/>
          <a:srcRect/>
          <a:stretch>
            <a:fillRect/>
          </a:stretch>
        </p:blipFill>
        <p:spPr bwMode="auto">
          <a:xfrm>
            <a:off x="3581400" y="4800600"/>
            <a:ext cx="2438400" cy="1952625"/>
          </a:xfrm>
          <a:prstGeom prst="rect">
            <a:avLst/>
          </a:prstGeom>
          <a:ln>
            <a:noFill/>
          </a:ln>
          <a:effectLst>
            <a:outerShdw blurRad="292100" dist="139700" dir="2700000" algn="tl" rotWithShape="0">
              <a:srgbClr val="333333">
                <a:alpha val="65000"/>
              </a:srgbClr>
            </a:outerShdw>
          </a:effectLst>
        </p:spPr>
      </p:pic>
      <p:pic>
        <p:nvPicPr>
          <p:cNvPr id="11" name="Picture 4" descr="69196_4820217142346_1277888723_n"/>
          <p:cNvPicPr>
            <a:picLocks noChangeAspect="1" noChangeArrowheads="1"/>
          </p:cNvPicPr>
          <p:nvPr/>
        </p:nvPicPr>
        <p:blipFill>
          <a:blip r:embed="rId2"/>
          <a:srcRect/>
          <a:stretch>
            <a:fillRect/>
          </a:stretch>
        </p:blipFill>
        <p:spPr bwMode="auto">
          <a:xfrm>
            <a:off x="381000" y="4762500"/>
            <a:ext cx="2514600" cy="1990725"/>
          </a:xfrm>
          <a:prstGeom prst="rect">
            <a:avLst/>
          </a:prstGeom>
          <a:ln>
            <a:noFill/>
          </a:ln>
          <a:effectLst>
            <a:outerShdw blurRad="292100" dist="139700" dir="2700000" algn="tl" rotWithShape="0">
              <a:srgbClr val="333333">
                <a:alpha val="65000"/>
              </a:srgbClr>
            </a:outerShdw>
          </a:effectLst>
        </p:spPr>
      </p:pic>
      <p:pic>
        <p:nvPicPr>
          <p:cNvPr id="12" name="Picture 2" descr="456465"/>
          <p:cNvPicPr>
            <a:picLocks noChangeAspect="1" noChangeArrowheads="1"/>
          </p:cNvPicPr>
          <p:nvPr/>
        </p:nvPicPr>
        <p:blipFill>
          <a:blip r:embed="rId3"/>
          <a:srcRect/>
          <a:stretch>
            <a:fillRect/>
          </a:stretch>
        </p:blipFill>
        <p:spPr bwMode="auto">
          <a:xfrm>
            <a:off x="6477000" y="4800600"/>
            <a:ext cx="2438400" cy="1952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1000"/>
                                        <p:tgtEl>
                                          <p:spTgt spid="12291"/>
                                        </p:tgtEl>
                                      </p:cBhvr>
                                    </p:animEffect>
                                    <p:anim calcmode="lin" valueType="num">
                                      <p:cBhvr>
                                        <p:cTn id="13" dur="1000" fill="hold"/>
                                        <p:tgtEl>
                                          <p:spTgt spid="12291"/>
                                        </p:tgtEl>
                                        <p:attrNameLst>
                                          <p:attrName>ppt_x</p:attrName>
                                        </p:attrNameLst>
                                      </p:cBhvr>
                                      <p:tavLst>
                                        <p:tav tm="0">
                                          <p:val>
                                            <p:strVal val="#ppt_x"/>
                                          </p:val>
                                        </p:tav>
                                        <p:tav tm="100000">
                                          <p:val>
                                            <p:strVal val="#ppt_x"/>
                                          </p:val>
                                        </p:tav>
                                      </p:tavLst>
                                    </p:anim>
                                    <p:anim calcmode="lin" valueType="num">
                                      <p:cBhvr>
                                        <p:cTn id="14" dur="1000" fill="hold"/>
                                        <p:tgtEl>
                                          <p:spTgt spid="1229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295"/>
                                        </p:tgtEl>
                                        <p:attrNameLst>
                                          <p:attrName>style.visibility</p:attrName>
                                        </p:attrNameLst>
                                      </p:cBhvr>
                                      <p:to>
                                        <p:strVal val="visible"/>
                                      </p:to>
                                    </p:set>
                                    <p:animEffect transition="in" filter="fade">
                                      <p:cBhvr>
                                        <p:cTn id="29" dur="1000"/>
                                        <p:tgtEl>
                                          <p:spTgt spid="12295"/>
                                        </p:tgtEl>
                                      </p:cBhvr>
                                    </p:animEffect>
                                    <p:anim calcmode="lin" valueType="num">
                                      <p:cBhvr>
                                        <p:cTn id="30" dur="1000" fill="hold"/>
                                        <p:tgtEl>
                                          <p:spTgt spid="12295"/>
                                        </p:tgtEl>
                                        <p:attrNameLst>
                                          <p:attrName>ppt_x</p:attrName>
                                        </p:attrNameLst>
                                      </p:cBhvr>
                                      <p:tavLst>
                                        <p:tav tm="0">
                                          <p:val>
                                            <p:strVal val="#ppt_x"/>
                                          </p:val>
                                        </p:tav>
                                        <p:tav tm="100000">
                                          <p:val>
                                            <p:strVal val="#ppt_x"/>
                                          </p:val>
                                        </p:tav>
                                      </p:tavLst>
                                    </p:anim>
                                    <p:anim calcmode="lin" valueType="num">
                                      <p:cBhvr>
                                        <p:cTn id="31" dur="1000" fill="hold"/>
                                        <p:tgtEl>
                                          <p:spTgt spid="1229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296"/>
                                        </p:tgtEl>
                                        <p:attrNameLst>
                                          <p:attrName>style.visibility</p:attrName>
                                        </p:attrNameLst>
                                      </p:cBhvr>
                                      <p:to>
                                        <p:strVal val="visible"/>
                                      </p:to>
                                    </p:set>
                                    <p:animEffect transition="in" filter="fade">
                                      <p:cBhvr>
                                        <p:cTn id="46" dur="1000"/>
                                        <p:tgtEl>
                                          <p:spTgt spid="12296"/>
                                        </p:tgtEl>
                                      </p:cBhvr>
                                    </p:animEffect>
                                    <p:anim calcmode="lin" valueType="num">
                                      <p:cBhvr>
                                        <p:cTn id="47" dur="1000" fill="hold"/>
                                        <p:tgtEl>
                                          <p:spTgt spid="12296"/>
                                        </p:tgtEl>
                                        <p:attrNameLst>
                                          <p:attrName>ppt_x</p:attrName>
                                        </p:attrNameLst>
                                      </p:cBhvr>
                                      <p:tavLst>
                                        <p:tav tm="0">
                                          <p:val>
                                            <p:strVal val="#ppt_x"/>
                                          </p:val>
                                        </p:tav>
                                        <p:tav tm="100000">
                                          <p:val>
                                            <p:strVal val="#ppt_x"/>
                                          </p:val>
                                        </p:tav>
                                      </p:tavLst>
                                    </p:anim>
                                    <p:anim calcmode="lin" valueType="num">
                                      <p:cBhvr>
                                        <p:cTn id="48" dur="1000" fill="hold"/>
                                        <p:tgtEl>
                                          <p:spTgt spid="1229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4"/>
          <p:cNvSpPr txBox="1"/>
          <p:nvPr/>
        </p:nvSpPr>
        <p:spPr>
          <a:xfrm>
            <a:off x="304800" y="395288"/>
            <a:ext cx="8610600" cy="6370637"/>
          </a:xfrm>
          <a:prstGeom prst="rect">
            <a:avLst/>
          </a:prstGeom>
          <a:noFill/>
          <a:ln w="9525">
            <a:noFill/>
          </a:ln>
        </p:spPr>
        <p:txBody>
          <a:bodyPr>
            <a:spAutoFit/>
          </a:bodyPr>
          <a:p>
            <a:pPr algn="just" eaLnBrk="1" hangingPunct="1"/>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ea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 “ </a:t>
            </a:r>
            <a:r>
              <a:rPr lang="vi-VN" altLang="en-US" sz="2000" b="1" dirty="0">
                <a:solidFill>
                  <a:srgbClr val="0000FF"/>
                </a:solidFill>
                <a:latin typeface="Times New Roman" panose="02020603050405020304" pitchFamily="18" charset="0"/>
                <a:cs typeface="Times New Roman" panose="02020603050405020304" pitchFamily="18" charset="0"/>
              </a:rPr>
              <a:t>Quân Thanh sang xâm lấn nước ta, hiện ở Thăng Long</a:t>
            </a:r>
            <a:r>
              <a:rPr lang="en-US" altLang="en-US" sz="2000" b="1" dirty="0">
                <a:solidFill>
                  <a:srgbClr val="0000FF"/>
                </a:solidFill>
                <a:latin typeface="Times New Roman" panose="02020603050405020304" pitchFamily="18" charset="0"/>
                <a:cs typeface="Times New Roman" panose="02020603050405020304" pitchFamily="18" charset="0"/>
              </a:rPr>
              <a:t>,</a:t>
            </a:r>
            <a:r>
              <a:rPr lang="vi-VN" altLang="en-US" sz="2000" b="1" dirty="0">
                <a:solidFill>
                  <a:srgbClr val="0000FF"/>
                </a:solidFill>
                <a:latin typeface="Times New Roman" panose="02020603050405020304" pitchFamily="18" charset="0"/>
                <a:cs typeface="Times New Roman" panose="02020603050405020304" pitchFamily="18" charset="0"/>
              </a:rPr>
              <a:t> các ngươi đã biết chưa?</a:t>
            </a:r>
            <a:r>
              <a:rPr lang="vi-VN" altLang="en-US" sz="2000" dirty="0">
                <a:solidFill>
                  <a:srgbClr val="0000FF"/>
                </a:solidFill>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Trong khoảng vũ trụ</a:t>
            </a:r>
            <a:r>
              <a:rPr lang="en-US" altLang="en-US" sz="2000" dirty="0">
                <a:latin typeface="Times New Roman" panose="02020603050405020304" pitchFamily="18" charset="0"/>
                <a:cs typeface="Times New Roman" panose="02020603050405020304" pitchFamily="18" charset="0"/>
              </a:rPr>
              <a:t>,</a:t>
            </a:r>
            <a:r>
              <a:rPr lang="vi-VN" altLang="en-US" sz="2000" dirty="0">
                <a:latin typeface="Times New Roman" panose="02020603050405020304" pitchFamily="18" charset="0"/>
                <a:cs typeface="Times New Roman" panose="02020603050405020304" pitchFamily="18" charset="0"/>
              </a:rPr>
              <a:t> đất n</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o sao ấy, đều đã phân biệt rõ r</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phương Nam, phương Bắc chia nhau m</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cai trị. Người phương Bắc không phải nòi giống nước ta, bụng dạ ắt khác. Từ đời nh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Hán đến nay, chúng đã mấy phen cướp bóc nước ta, giết hại nhân dân, vơ vét của cải</a:t>
            </a:r>
            <a:r>
              <a:rPr lang="en-US" altLang="en-US" sz="2000" dirty="0">
                <a:latin typeface="Times New Roman" panose="02020603050405020304" pitchFamily="18" charset="0"/>
                <a:cs typeface="Times New Roman" panose="02020603050405020304" pitchFamily="18" charset="0"/>
              </a:rPr>
              <a:t>, người mình không thể chịu nổi, ai cũng muốn đuổi chúng đi.</a:t>
            </a:r>
            <a:r>
              <a:rPr lang="vi-VN" altLang="en-US" sz="2000" dirty="0">
                <a:latin typeface="Times New Roman" panose="02020603050405020304" pitchFamily="18" charset="0"/>
                <a:cs typeface="Times New Roman" panose="02020603050405020304" pitchFamily="18" charset="0"/>
              </a:rPr>
              <a:t> Đời Hán có Trưng Nữ Vương, đời Tống có Đinh Tiên Ho</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ng, Lê Đại 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đời Nguyên có Trần Hưng Đạo, đời Minh có Lê Thái Tổ,</a:t>
            </a:r>
            <a:r>
              <a:rPr lang="en-US" altLang="en-US" sz="2000" dirty="0">
                <a:latin typeface="Times New Roman" panose="02020603050405020304" pitchFamily="18" charset="0"/>
                <a:cs typeface="Times New Roman" panose="02020603050405020304" pitchFamily="18" charset="0"/>
              </a:rPr>
              <a:t> các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không nỡ ngồi nhìn chúng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điều t</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 bạo, nên đã thuận lòng người, dấy nghĩa quân,</a:t>
            </a:r>
            <a:r>
              <a:rPr lang="vi-VN" altLang="en-US" sz="2000" dirty="0">
                <a:latin typeface="Times New Roman" panose="02020603050405020304" pitchFamily="18" charset="0"/>
                <a:cs typeface="Times New Roman" panose="02020603050405020304" pitchFamily="18" charset="0"/>
              </a:rPr>
              <a:t> đều chỉ đánh một trận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thắng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đuổi được chúng về phương Bắc</a:t>
            </a:r>
            <a:r>
              <a:rPr lang="en-US" altLang="en-US" sz="2000" dirty="0">
                <a:latin typeface="Times New Roman" panose="02020603050405020304" pitchFamily="18" charset="0"/>
                <a:cs typeface="Times New Roman" panose="02020603050405020304" pitchFamily="18" charset="0"/>
              </a:rPr>
              <a:t>. Ở các thời ấy, Bắc, Nam riêng phận, bờ cõi lặng yên, các vua truyền ngôi lâu d</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i. Từ đời nh</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Đinh tới đây, dân ta không đến nỗi khổ như hồi nội thuộc xưa kia. Mọi việc lợi, hại, được, mất ấy đều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 chuyện cũ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r</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nh của các triều đại trước. Nay người Thanh lại sang, mưu đồ lấy nước Nam ta đặt l</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m quận huyện, không biết trông gương đời Tống, Nguyên, Minh ng</a:t>
            </a:r>
            <a:r>
              <a:rPr lang="en-US" altLang="en-US" sz="2000" dirty="0">
                <a:latin typeface="Times New Roman" panose="02020603050405020304" pitchFamily="18" charset="0"/>
                <a:ea typeface="Times New Roman" panose="02020603050405020304" pitchFamily="18" charset="0"/>
              </a:rPr>
              <a:t>à</a:t>
            </a:r>
            <a:r>
              <a:rPr lang="en-US" altLang="en-US" sz="2000" dirty="0">
                <a:latin typeface="Times New Roman" panose="02020603050405020304" pitchFamily="18" charset="0"/>
                <a:cs typeface="Times New Roman" panose="02020603050405020304" pitchFamily="18" charset="0"/>
              </a:rPr>
              <a:t>y xưa. Vì vậy ta phải kéo quân ra đánh đuổi chúng. </a:t>
            </a:r>
            <a:r>
              <a:rPr lang="vi-VN" altLang="en-US" sz="2000" dirty="0">
                <a:latin typeface="Times New Roman" panose="02020603050405020304" pitchFamily="18" charset="0"/>
                <a:cs typeface="Times New Roman" panose="02020603050405020304" pitchFamily="18" charset="0"/>
              </a:rPr>
              <a:t>Các ngươi đều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những kẻ có lương tri, lương năng, hãy nên cùng ta đồng tâm hiệp lực, để dựng nên công lớn. Chớ có quen theo thói cũ, ăn ở hai lòng, nếu như việc phát giác ra, sẽ bị giết chết ngay tức khắc, không tha một ai, chớ bảo l</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ta không nói trước</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cs typeface="Times New Roman" panose="02020603050405020304" pitchFamily="18" charset="0"/>
            </a:endParaRPr>
          </a:p>
          <a:p>
            <a:pPr algn="just" eaLnBrk="1" hangingPunct="1"/>
            <a:endParaRPr lang="vi-VN" altLang="en-US" sz="2000" dirty="0">
              <a:latin typeface="Times New Roman" panose="02020603050405020304" pitchFamily="18" charset="0"/>
              <a:ea typeface="Times New Roman" panose="02020603050405020304" pitchFamily="18" charset="0"/>
            </a:endParaRPr>
          </a:p>
        </p:txBody>
      </p:sp>
      <p:cxnSp>
        <p:nvCxnSpPr>
          <p:cNvPr id="3" name="Straight Connector 2"/>
          <p:cNvCxnSpPr/>
          <p:nvPr/>
        </p:nvCxnSpPr>
        <p:spPr>
          <a:xfrm>
            <a:off x="1981200" y="838200"/>
            <a:ext cx="6350" cy="384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AutoShape 36" descr="Bouquet"/>
          <p:cNvSpPr>
            <a:spLocks noChangeArrowheads="1"/>
          </p:cNvSpPr>
          <p:nvPr/>
        </p:nvSpPr>
        <p:spPr bwMode="auto">
          <a:xfrm>
            <a:off x="2098675" y="1030288"/>
            <a:ext cx="5673725" cy="1828800"/>
          </a:xfrm>
          <a:prstGeom prst="horizontalScroll">
            <a:avLst>
              <a:gd name="adj" fmla="val 12500"/>
            </a:avLst>
          </a:prstGeom>
          <a:solidFill>
            <a:schemeClr val="accent4">
              <a:lumMod val="20000"/>
              <a:lumOff val="80000"/>
            </a:schemeClr>
          </a:solidFill>
          <a:ln w="34925">
            <a:solidFill>
              <a:schemeClr val="tx1"/>
            </a:solidFill>
            <a:round/>
          </a:ln>
          <a:effectLst/>
        </p:spPr>
        <p:txBody>
          <a:bodyPr wrap="none" anchor="ctr"/>
          <a:p>
            <a:pPr>
              <a:buNone/>
            </a:pPr>
            <a:r>
              <a:rPr sz="3200" dirty="0">
                <a:solidFill>
                  <a:srgbClr val="FF0000"/>
                </a:solidFill>
                <a:latin typeface="Times New Roman" panose="02020603050405020304" pitchFamily="18" charset="0"/>
                <a:cs typeface="Times New Roman" panose="02020603050405020304" pitchFamily="18" charset="0"/>
              </a:rPr>
              <a:t>Thông báo đất nước lâm nguy</a:t>
            </a:r>
            <a:endParaRPr sz="3200" dirty="0">
              <a:solidFill>
                <a:srgbClr val="FF0000"/>
              </a:solidFill>
              <a:latin typeface="Times New Roman" panose="02020603050405020304" pitchFamily="18" charset="0"/>
              <a:cs typeface="Times New Roman" panose="02020603050405020304" pitchFamily="18" charset="0"/>
            </a:endParaRPr>
          </a:p>
          <a:p>
            <a:pPr>
              <a:buNone/>
            </a:pPr>
            <a:r>
              <a:rPr sz="3200" dirty="0">
                <a:solidFill>
                  <a:srgbClr val="FF0000"/>
                </a:solidFill>
                <a:latin typeface="Times New Roman" panose="02020603050405020304" pitchFamily="18" charset="0"/>
                <a:cs typeface="Times New Roman" panose="02020603050405020304" pitchFamily="18" charset="0"/>
              </a:rPr>
              <a:t> có giặc Thanh sang xâm lược</a:t>
            </a:r>
            <a:r>
              <a:rPr sz="3600" dirty="0">
                <a:latin typeface="Times New Roman" panose="02020603050405020304" pitchFamily="18" charset="0"/>
                <a:cs typeface="Times New Roman" panose="02020603050405020304" pitchFamily="18" charset="0"/>
              </a:rPr>
              <a:t>.</a:t>
            </a:r>
            <a:endParaRPr lang="vi-VN" altLang="x-none" sz="3600" dirty="0">
              <a:latin typeface="Times New Roman" panose="02020603050405020304" pitchFamily="18" charset="0"/>
              <a:ea typeface="Times New Roman" panose="02020603050405020304" pitchFamily="18" charset="0"/>
            </a:endParaRPr>
          </a:p>
        </p:txBody>
      </p:sp>
      <p:pic>
        <p:nvPicPr>
          <p:cNvPr id="6" name="Picture 17" descr="Picture1"/>
          <p:cNvPicPr>
            <a:picLocks noChangeAspect="1"/>
          </p:cNvPicPr>
          <p:nvPr/>
        </p:nvPicPr>
        <p:blipFill>
          <a:blip r:embed="rId1"/>
          <a:stretch>
            <a:fillRect/>
          </a:stretch>
        </p:blipFill>
        <p:spPr>
          <a:xfrm rot="-3428604">
            <a:off x="1684338" y="1314450"/>
            <a:ext cx="593725" cy="7016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30618</Words>
  <Application>WPS Presentation</Application>
  <PresentationFormat/>
  <Paragraphs>487</Paragraphs>
  <Slides>53</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53</vt:i4>
      </vt:variant>
    </vt:vector>
  </HeadingPairs>
  <TitlesOfParts>
    <vt:vector size="68" baseType="lpstr">
      <vt:lpstr>Arial</vt:lpstr>
      <vt:lpstr>SimSun</vt:lpstr>
      <vt:lpstr>Wingdings</vt:lpstr>
      <vt:lpstr>.VnTime</vt:lpstr>
      <vt:lpstr>Segoe Print</vt:lpstr>
      <vt:lpstr>Calibri Light</vt:lpstr>
      <vt:lpstr>Calibri</vt:lpstr>
      <vt:lpstr>Times New Roman</vt:lpstr>
      <vt:lpstr>.VnArial</vt:lpstr>
      <vt:lpstr>Symbol</vt:lpstr>
      <vt:lpstr>굴림</vt:lpstr>
      <vt:lpstr>Malgun Gothic</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lamviec</dc:creator>
  <cp:lastModifiedBy>hoang</cp:lastModifiedBy>
  <cp:revision>297</cp:revision>
  <dcterms:created xsi:type="dcterms:W3CDTF">2008-09-20T14:44:24Z</dcterms:created>
  <dcterms:modified xsi:type="dcterms:W3CDTF">2023-09-22T16:35:34Z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A00ECB7897244B48A0AE73545AB94D16_12</vt:lpwstr>
  </property>
  <property fmtid="{D5CDD505-2E9C-101B-9397-08002B2CF9AE}" pid="3" name="KSOProductBuildVer">
    <vt:lpwstr>1033-12.2.0.13215</vt:lpwstr>
  </property>
</Properties>
</file>