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258" r:id="rId3"/>
    <p:sldId id="259" r:id="rId4"/>
    <p:sldId id="261" r:id="rId5"/>
    <p:sldId id="262" r:id="rId6"/>
    <p:sldId id="264" r:id="rId7"/>
    <p:sldId id="265" r:id="rId8"/>
    <p:sldId id="267" r:id="rId9"/>
    <p:sldId id="268" r:id="rId10"/>
    <p:sldId id="269" r:id="rId11"/>
    <p:sldId id="270" r:id="rId12"/>
    <p:sldId id="281" r:id="rId13"/>
    <p:sldId id="289" r:id="rId14"/>
    <p:sldId id="282" r:id="rId15"/>
    <p:sldId id="283" r:id="rId16"/>
    <p:sldId id="286" r:id="rId17"/>
    <p:sldId id="285" r:id="rId18"/>
    <p:sldId id="288" r:id="rId19"/>
    <p:sldId id="287" r:id="rId20"/>
    <p:sldId id="275" r:id="rId21"/>
    <p:sldId id="290" r:id="rId22"/>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CC"/>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02" y="3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345C3F-853E-444B-B4DA-B5F8CDC75FC8}" type="datetimeFigureOut">
              <a:rPr lang="vi-VN" smtClean="0"/>
              <a:t>29/11/2023</a:t>
            </a:fld>
            <a:endParaRPr lang="vi-V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9C72C4-7DF5-45CB-B5CF-6F66BF6981F1}" type="slidenum">
              <a:rPr lang="vi-VN" smtClean="0"/>
              <a:t>‹#›</a:t>
            </a:fld>
            <a:endParaRPr lang="vi-VN"/>
          </a:p>
        </p:txBody>
      </p:sp>
    </p:spTree>
    <p:extLst>
      <p:ext uri="{BB962C8B-B14F-4D97-AF65-F5344CB8AC3E}">
        <p14:creationId xmlns:p14="http://schemas.microsoft.com/office/powerpoint/2010/main" val="2296234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9"/>
          <p:cNvSpPr>
            <a:spLocks noGrp="1" noChangeArrowheads="1"/>
          </p:cNvSpPr>
          <p:nvPr>
            <p:ph type="sldNum" sz="quarter"/>
          </p:nvPr>
        </p:nvSpPr>
        <p:spPr>
          <a:noFill/>
        </p:spPr>
        <p:txBody>
          <a:bodyPr/>
          <a:lstStyle>
            <a:lvl1pPr eaLnBrk="0" hangingPunct="0">
              <a:tabLst>
                <a:tab pos="723900" algn="l"/>
                <a:tab pos="1447800" algn="l"/>
                <a:tab pos="2171700" algn="l"/>
                <a:tab pos="2895600" algn="l"/>
              </a:tabLst>
              <a:defRPr>
                <a:solidFill>
                  <a:schemeClr val="bg1"/>
                </a:solidFill>
                <a:latin typeface="Arial" charset="0"/>
                <a:ea typeface="Microsoft YaHei" charset="-122"/>
              </a:defRPr>
            </a:lvl1pPr>
            <a:lvl2pPr eaLnBrk="0" hangingPunct="0">
              <a:tabLst>
                <a:tab pos="723900" algn="l"/>
                <a:tab pos="1447800" algn="l"/>
                <a:tab pos="2171700" algn="l"/>
                <a:tab pos="2895600" algn="l"/>
              </a:tabLst>
              <a:defRPr>
                <a:solidFill>
                  <a:schemeClr val="bg1"/>
                </a:solidFill>
                <a:latin typeface="Arial" charset="0"/>
                <a:ea typeface="Microsoft YaHei" charset="-122"/>
              </a:defRPr>
            </a:lvl2pPr>
            <a:lvl3pPr eaLnBrk="0" hangingPunct="0">
              <a:tabLst>
                <a:tab pos="723900" algn="l"/>
                <a:tab pos="1447800" algn="l"/>
                <a:tab pos="2171700" algn="l"/>
                <a:tab pos="2895600" algn="l"/>
              </a:tabLst>
              <a:defRPr>
                <a:solidFill>
                  <a:schemeClr val="bg1"/>
                </a:solidFill>
                <a:latin typeface="Arial" charset="0"/>
                <a:ea typeface="Microsoft YaHei" charset="-122"/>
              </a:defRPr>
            </a:lvl3pPr>
            <a:lvl4pPr eaLnBrk="0" hangingPunct="0">
              <a:tabLst>
                <a:tab pos="723900" algn="l"/>
                <a:tab pos="1447800" algn="l"/>
                <a:tab pos="2171700" algn="l"/>
                <a:tab pos="2895600" algn="l"/>
              </a:tabLst>
              <a:defRPr>
                <a:solidFill>
                  <a:schemeClr val="bg1"/>
                </a:solidFill>
                <a:latin typeface="Arial" charset="0"/>
                <a:ea typeface="Microsoft YaHei" charset="-122"/>
              </a:defRPr>
            </a:lvl4pPr>
            <a:lvl5pPr eaLnBrk="0" hangingPunct="0">
              <a:tabLst>
                <a:tab pos="723900" algn="l"/>
                <a:tab pos="1447800" algn="l"/>
                <a:tab pos="2171700" algn="l"/>
                <a:tab pos="2895600" algn="l"/>
              </a:tabLst>
              <a:defRPr>
                <a:solidFill>
                  <a:schemeClr val="bg1"/>
                </a:solidFill>
                <a:latin typeface="Arial" charset="0"/>
                <a:ea typeface="Microsoft YaHei"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Microsoft YaHei"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Microsoft YaHei"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Microsoft YaHei"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Microsoft YaHei" charset="-122"/>
              </a:defRPr>
            </a:lvl9pPr>
          </a:lstStyle>
          <a:p>
            <a:pPr eaLnBrk="1" hangingPunct="1"/>
            <a:fld id="{FCA05C78-FB00-4D32-A844-9F499D756CD2}" type="slidenum">
              <a:rPr lang="vi-VN">
                <a:solidFill>
                  <a:srgbClr val="000000"/>
                </a:solidFill>
                <a:latin typeface="Times New Roman" pitchFamily="16" charset="0"/>
              </a:rPr>
              <a:pPr eaLnBrk="1" hangingPunct="1"/>
              <a:t>21</a:t>
            </a:fld>
            <a:endParaRPr lang="vi-VN">
              <a:solidFill>
                <a:srgbClr val="000000"/>
              </a:solidFill>
              <a:latin typeface="Times New Roman" pitchFamily="16" charset="0"/>
            </a:endParaRPr>
          </a:p>
        </p:txBody>
      </p:sp>
      <p:sp>
        <p:nvSpPr>
          <p:cNvPr id="41987" name="Rectangle 1"/>
          <p:cNvSpPr txBox="1">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1988" name="Rectangle 2"/>
          <p:cNvSpPr txBox="1">
            <a:spLocks noGrp="1" noChangeArrowheads="1"/>
          </p:cNvSpPr>
          <p:nvPr>
            <p:ph type="body" idx="1"/>
          </p:nvPr>
        </p:nvSpPr>
        <p:spPr>
          <a:xfrm>
            <a:off x="685800" y="4343400"/>
            <a:ext cx="5486400" cy="41148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vi-V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50045F6A-D965-4163-A339-9F41DE7D4808}" type="datetimeFigureOut">
              <a:rPr lang="vi-VN" smtClean="0"/>
              <a:t>29/11/2023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C642A78-543B-45FF-BE08-561C4822E7CA}" type="slidenum">
              <a:rPr lang="vi-VN" smtClean="0"/>
              <a:t>‹#›</a:t>
            </a:fld>
            <a:endParaRPr lang="vi-VN"/>
          </a:p>
        </p:txBody>
      </p:sp>
    </p:spTree>
    <p:extLst>
      <p:ext uri="{BB962C8B-B14F-4D97-AF65-F5344CB8AC3E}">
        <p14:creationId xmlns:p14="http://schemas.microsoft.com/office/powerpoint/2010/main" val="121788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50045F6A-D965-4163-A339-9F41DE7D4808}" type="datetimeFigureOut">
              <a:rPr lang="vi-VN" smtClean="0"/>
              <a:t>29/11/2023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C642A78-543B-45FF-BE08-561C4822E7CA}" type="slidenum">
              <a:rPr lang="vi-VN" smtClean="0"/>
              <a:t>‹#›</a:t>
            </a:fld>
            <a:endParaRPr lang="vi-VN"/>
          </a:p>
        </p:txBody>
      </p:sp>
    </p:spTree>
    <p:extLst>
      <p:ext uri="{BB962C8B-B14F-4D97-AF65-F5344CB8AC3E}">
        <p14:creationId xmlns:p14="http://schemas.microsoft.com/office/powerpoint/2010/main" val="7804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50045F6A-D965-4163-A339-9F41DE7D4808}" type="datetimeFigureOut">
              <a:rPr lang="vi-VN" smtClean="0"/>
              <a:t>29/11/2023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C642A78-543B-45FF-BE08-561C4822E7CA}" type="slidenum">
              <a:rPr lang="vi-VN" smtClean="0"/>
              <a:t>‹#›</a:t>
            </a:fld>
            <a:endParaRPr lang="vi-VN"/>
          </a:p>
        </p:txBody>
      </p:sp>
    </p:spTree>
    <p:extLst>
      <p:ext uri="{BB962C8B-B14F-4D97-AF65-F5344CB8AC3E}">
        <p14:creationId xmlns:p14="http://schemas.microsoft.com/office/powerpoint/2010/main" val="1599660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50045F6A-D965-4163-A339-9F41DE7D4808}" type="datetimeFigureOut">
              <a:rPr lang="vi-VN" smtClean="0"/>
              <a:t>29/11/2023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C642A78-543B-45FF-BE08-561C4822E7CA}" type="slidenum">
              <a:rPr lang="vi-VN" smtClean="0"/>
              <a:t>‹#›</a:t>
            </a:fld>
            <a:endParaRPr lang="vi-VN"/>
          </a:p>
        </p:txBody>
      </p:sp>
    </p:spTree>
    <p:extLst>
      <p:ext uri="{BB962C8B-B14F-4D97-AF65-F5344CB8AC3E}">
        <p14:creationId xmlns:p14="http://schemas.microsoft.com/office/powerpoint/2010/main" val="35309723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045F6A-D965-4163-A339-9F41DE7D4808}" type="datetimeFigureOut">
              <a:rPr lang="vi-VN" smtClean="0"/>
              <a:t>29/11/2023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C642A78-543B-45FF-BE08-561C4822E7CA}" type="slidenum">
              <a:rPr lang="vi-VN" smtClean="0"/>
              <a:t>‹#›</a:t>
            </a:fld>
            <a:endParaRPr lang="vi-VN"/>
          </a:p>
        </p:txBody>
      </p:sp>
    </p:spTree>
    <p:extLst>
      <p:ext uri="{BB962C8B-B14F-4D97-AF65-F5344CB8AC3E}">
        <p14:creationId xmlns:p14="http://schemas.microsoft.com/office/powerpoint/2010/main" val="40450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50045F6A-D965-4163-A339-9F41DE7D4808}" type="datetimeFigureOut">
              <a:rPr lang="vi-VN" smtClean="0"/>
              <a:t>29/11/2023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C642A78-543B-45FF-BE08-561C4822E7CA}" type="slidenum">
              <a:rPr lang="vi-VN" smtClean="0"/>
              <a:t>‹#›</a:t>
            </a:fld>
            <a:endParaRPr lang="vi-VN"/>
          </a:p>
        </p:txBody>
      </p:sp>
    </p:spTree>
    <p:extLst>
      <p:ext uri="{BB962C8B-B14F-4D97-AF65-F5344CB8AC3E}">
        <p14:creationId xmlns:p14="http://schemas.microsoft.com/office/powerpoint/2010/main" val="84399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50045F6A-D965-4163-A339-9F41DE7D4808}" type="datetimeFigureOut">
              <a:rPr lang="vi-VN" smtClean="0"/>
              <a:t>29/11/2023</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FC642A78-543B-45FF-BE08-561C4822E7CA}" type="slidenum">
              <a:rPr lang="vi-VN" smtClean="0"/>
              <a:t>‹#›</a:t>
            </a:fld>
            <a:endParaRPr lang="vi-VN"/>
          </a:p>
        </p:txBody>
      </p:sp>
    </p:spTree>
    <p:extLst>
      <p:ext uri="{BB962C8B-B14F-4D97-AF65-F5344CB8AC3E}">
        <p14:creationId xmlns:p14="http://schemas.microsoft.com/office/powerpoint/2010/main" val="965546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50045F6A-D965-4163-A339-9F41DE7D4808}" type="datetimeFigureOut">
              <a:rPr lang="vi-VN" smtClean="0"/>
              <a:t>29/11/2023</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FC642A78-543B-45FF-BE08-561C4822E7CA}" type="slidenum">
              <a:rPr lang="vi-VN" smtClean="0"/>
              <a:t>‹#›</a:t>
            </a:fld>
            <a:endParaRPr lang="vi-VN"/>
          </a:p>
        </p:txBody>
      </p:sp>
    </p:spTree>
    <p:extLst>
      <p:ext uri="{BB962C8B-B14F-4D97-AF65-F5344CB8AC3E}">
        <p14:creationId xmlns:p14="http://schemas.microsoft.com/office/powerpoint/2010/main" val="3844177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045F6A-D965-4163-A339-9F41DE7D4808}" type="datetimeFigureOut">
              <a:rPr lang="vi-VN" smtClean="0"/>
              <a:t>29/11/2023</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FC642A78-543B-45FF-BE08-561C4822E7CA}" type="slidenum">
              <a:rPr lang="vi-VN" smtClean="0"/>
              <a:t>‹#›</a:t>
            </a:fld>
            <a:endParaRPr lang="vi-VN"/>
          </a:p>
        </p:txBody>
      </p:sp>
    </p:spTree>
    <p:extLst>
      <p:ext uri="{BB962C8B-B14F-4D97-AF65-F5344CB8AC3E}">
        <p14:creationId xmlns:p14="http://schemas.microsoft.com/office/powerpoint/2010/main" val="265606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045F6A-D965-4163-A339-9F41DE7D4808}" type="datetimeFigureOut">
              <a:rPr lang="vi-VN" smtClean="0"/>
              <a:t>29/11/2023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C642A78-543B-45FF-BE08-561C4822E7CA}" type="slidenum">
              <a:rPr lang="vi-VN" smtClean="0"/>
              <a:t>‹#›</a:t>
            </a:fld>
            <a:endParaRPr lang="vi-VN"/>
          </a:p>
        </p:txBody>
      </p:sp>
    </p:spTree>
    <p:extLst>
      <p:ext uri="{BB962C8B-B14F-4D97-AF65-F5344CB8AC3E}">
        <p14:creationId xmlns:p14="http://schemas.microsoft.com/office/powerpoint/2010/main" val="2975579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045F6A-D965-4163-A339-9F41DE7D4808}" type="datetimeFigureOut">
              <a:rPr lang="vi-VN" smtClean="0"/>
              <a:t>29/11/2023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C642A78-543B-45FF-BE08-561C4822E7CA}" type="slidenum">
              <a:rPr lang="vi-VN" smtClean="0"/>
              <a:t>‹#›</a:t>
            </a:fld>
            <a:endParaRPr lang="vi-VN"/>
          </a:p>
        </p:txBody>
      </p:sp>
    </p:spTree>
    <p:extLst>
      <p:ext uri="{BB962C8B-B14F-4D97-AF65-F5344CB8AC3E}">
        <p14:creationId xmlns:p14="http://schemas.microsoft.com/office/powerpoint/2010/main" val="1330684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045F6A-D965-4163-A339-9F41DE7D4808}" type="datetimeFigureOut">
              <a:rPr lang="vi-VN" smtClean="0"/>
              <a:t>29/11/2023</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642A78-543B-45FF-BE08-561C4822E7CA}" type="slidenum">
              <a:rPr lang="vi-VN" smtClean="0"/>
              <a:t>‹#›</a:t>
            </a:fld>
            <a:endParaRPr lang="vi-VN"/>
          </a:p>
        </p:txBody>
      </p:sp>
    </p:spTree>
    <p:extLst>
      <p:ext uri="{BB962C8B-B14F-4D97-AF65-F5344CB8AC3E}">
        <p14:creationId xmlns:p14="http://schemas.microsoft.com/office/powerpoint/2010/main" val="23628706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xml"/><Relationship Id="rId7" Type="http://schemas.openxmlformats.org/officeDocument/2006/relationships/image" Target="../media/image4.gif"/><Relationship Id="rId2" Type="http://schemas.openxmlformats.org/officeDocument/2006/relationships/audio" Target="../media/media1.WAV"/><Relationship Id="rId1" Type="http://schemas.microsoft.com/office/2007/relationships/media" Target="../media/media1.WAV"/><Relationship Id="rId6" Type="http://schemas.openxmlformats.org/officeDocument/2006/relationships/image" Target="../media/image3.png"/><Relationship Id="rId5" Type="http://schemas.openxmlformats.org/officeDocument/2006/relationships/image" Target="../media/image2.gif"/><Relationship Id="rId10" Type="http://schemas.openxmlformats.org/officeDocument/2006/relationships/image" Target="../media/image7.jpeg"/><Relationship Id="rId4" Type="http://schemas.openxmlformats.org/officeDocument/2006/relationships/image" Target="../media/image1.png"/><Relationship Id="rId9" Type="http://schemas.openxmlformats.org/officeDocument/2006/relationships/image" Target="../media/image6.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WordArt 2"/>
          <p:cNvSpPr>
            <a:spLocks noChangeArrowheads="1" noChangeShapeType="1" noTextEdit="1"/>
          </p:cNvSpPr>
          <p:nvPr/>
        </p:nvSpPr>
        <p:spPr bwMode="auto">
          <a:xfrm>
            <a:off x="1219200" y="838200"/>
            <a:ext cx="6781800" cy="5186809"/>
          </a:xfrm>
          <a:prstGeom prst="rect">
            <a:avLst/>
          </a:prstGeom>
        </p:spPr>
        <p:txBody>
          <a:bodyPr spcFirstLastPara="1" wrap="none" fromWordArt="1">
            <a:prstTxWarp prst="textArchUp">
              <a:avLst>
                <a:gd name="adj" fmla="val 10253092"/>
              </a:avLst>
            </a:prstTxWarp>
          </a:bodyPr>
          <a:lstStyle/>
          <a:p>
            <a:pPr algn="ctr"/>
            <a:r>
              <a:rPr lang="vi-VN" sz="7200" b="1" kern="10" dirty="0">
                <a:ln w="9525">
                  <a:solidFill>
                    <a:srgbClr val="0000CC"/>
                  </a:solidFill>
                  <a:round/>
                  <a:headEnd/>
                  <a:tailEnd/>
                </a:ln>
                <a:solidFill>
                  <a:srgbClr val="FF3300"/>
                </a:solidFill>
                <a:latin typeface="Times New Roman"/>
                <a:cs typeface="Times New Roman"/>
              </a:rPr>
              <a:t>CHÀO MỪNG CÁC EM ĐẾN VỚI LỚPHỌC</a:t>
            </a:r>
            <a:endParaRPr lang="en-US" sz="7200" b="1" kern="10" dirty="0">
              <a:ln w="9525">
                <a:solidFill>
                  <a:srgbClr val="0000CC"/>
                </a:solidFill>
                <a:round/>
                <a:headEnd/>
                <a:tailEnd/>
              </a:ln>
              <a:solidFill>
                <a:srgbClr val="FF3300"/>
              </a:solidFill>
              <a:latin typeface="Times New Roman"/>
              <a:cs typeface="Times New Roman"/>
            </a:endParaRPr>
          </a:p>
        </p:txBody>
      </p:sp>
      <p:sp>
        <p:nvSpPr>
          <p:cNvPr id="13316" name="WordArt 4"/>
          <p:cNvSpPr>
            <a:spLocks noChangeArrowheads="1" noChangeShapeType="1" noTextEdit="1"/>
          </p:cNvSpPr>
          <p:nvPr/>
        </p:nvSpPr>
        <p:spPr bwMode="auto">
          <a:xfrm>
            <a:off x="1702404" y="3543300"/>
            <a:ext cx="5727700" cy="685800"/>
          </a:xfrm>
          <a:prstGeom prst="rect">
            <a:avLst/>
          </a:prstGeom>
        </p:spPr>
        <p:txBody>
          <a:bodyPr wrap="none" fromWordArt="1">
            <a:prstTxWarp prst="textPlain">
              <a:avLst>
                <a:gd name="adj" fmla="val 50000"/>
              </a:avLst>
            </a:prstTxWarp>
            <a:scene3d>
              <a:camera prst="legacyObliqueTopRight"/>
              <a:lightRig rig="legacyFlat3" dir="b"/>
            </a:scene3d>
            <a:sp3d extrusionH="430200" prstMaterial="legacyMatte">
              <a:extrusionClr>
                <a:srgbClr val="6699FF"/>
              </a:extrusionClr>
            </a:sp3d>
          </a:bodyPr>
          <a:lstStyle/>
          <a:p>
            <a:pPr algn="ctr"/>
            <a:r>
              <a:rPr lang="en-US" sz="3600" kern="10" dirty="0">
                <a:ln w="9525">
                  <a:round/>
                  <a:headEnd/>
                  <a:tailEnd/>
                </a:ln>
                <a:solidFill>
                  <a:srgbClr val="FF0000"/>
                </a:solidFill>
                <a:latin typeface="Times New Roman"/>
                <a:cs typeface="Times New Roman"/>
              </a:rPr>
              <a:t> </a:t>
            </a:r>
            <a:r>
              <a:rPr lang="en-US" sz="3600" kern="10" dirty="0">
                <a:ln w="9525">
                  <a:round/>
                  <a:headEnd/>
                  <a:tailEnd/>
                </a:ln>
                <a:solidFill>
                  <a:srgbClr val="0000FF"/>
                </a:solidFill>
                <a:latin typeface="Times New Roman"/>
                <a:cs typeface="Times New Roman"/>
              </a:rPr>
              <a:t>MÔN</a:t>
            </a:r>
            <a:r>
              <a:rPr lang="en-US" sz="3600" kern="10" dirty="0">
                <a:ln w="9525">
                  <a:round/>
                  <a:headEnd/>
                  <a:tailEnd/>
                </a:ln>
                <a:solidFill>
                  <a:srgbClr val="FF0000"/>
                </a:solidFill>
                <a:latin typeface="Times New Roman"/>
                <a:cs typeface="Times New Roman"/>
              </a:rPr>
              <a:t>:NGỮ VĂN 9</a:t>
            </a:r>
          </a:p>
        </p:txBody>
      </p:sp>
      <p:pic>
        <p:nvPicPr>
          <p:cNvPr id="13318" name="Picture 6">
            <a:hlinkClick r:id="" action="ppaction://media"/>
          </p:cNvPr>
          <p:cNvPicPr>
            <a:picLocks noChangeAspect="1" noChangeArrowheads="1"/>
          </p:cNvPicPr>
          <p:nvPr>
            <a:audioFile r:link="rId2"/>
            <p:extLst>
              <p:ext uri="{DAA4B4D4-6D71-4841-9C94-3DE7FCFB9230}">
                <p14:media xmlns:p14="http://schemas.microsoft.com/office/powerpoint/2010/main" r:embed="rId1"/>
              </p:ext>
            </p:extLst>
          </p:nvPr>
        </p:nvPicPr>
        <p:blipFill>
          <a:blip r:embed="rId4"/>
          <a:srcRect/>
          <a:stretch>
            <a:fillRect/>
          </a:stretch>
        </p:blipFill>
        <p:spPr bwMode="auto">
          <a:xfrm>
            <a:off x="38100" y="6591300"/>
            <a:ext cx="190500" cy="190500"/>
          </a:xfrm>
          <a:prstGeom prst="rect">
            <a:avLst/>
          </a:prstGeom>
          <a:noFill/>
          <a:ln w="9525">
            <a:noFill/>
            <a:miter lim="800000"/>
            <a:headEnd/>
            <a:tailEnd/>
          </a:ln>
        </p:spPr>
      </p:pic>
      <p:pic>
        <p:nvPicPr>
          <p:cNvPr id="2053" name="Picture 7" descr="BAR"/>
          <p:cNvPicPr preferRelativeResize="0">
            <a:picLocks noChangeAspect="1" noChangeArrowheads="1"/>
          </p:cNvPicPr>
          <p:nvPr/>
        </p:nvPicPr>
        <p:blipFill>
          <a:blip r:embed="rId5"/>
          <a:srcRect/>
          <a:stretch>
            <a:fillRect/>
          </a:stretch>
        </p:blipFill>
        <p:spPr bwMode="auto">
          <a:xfrm rot="-5400000">
            <a:off x="-737393" y="5892006"/>
            <a:ext cx="1676400" cy="103187"/>
          </a:xfrm>
          <a:prstGeom prst="rect">
            <a:avLst/>
          </a:prstGeom>
          <a:noFill/>
          <a:ln w="9525">
            <a:noFill/>
            <a:miter lim="800000"/>
            <a:headEnd/>
            <a:tailEnd/>
          </a:ln>
        </p:spPr>
      </p:pic>
      <p:pic>
        <p:nvPicPr>
          <p:cNvPr id="2054" name="Picture 8" descr="BAR"/>
          <p:cNvPicPr preferRelativeResize="0">
            <a:picLocks noChangeAspect="1" noChangeArrowheads="1"/>
          </p:cNvPicPr>
          <p:nvPr/>
        </p:nvPicPr>
        <p:blipFill>
          <a:blip r:embed="rId5"/>
          <a:srcRect/>
          <a:stretch>
            <a:fillRect/>
          </a:stretch>
        </p:blipFill>
        <p:spPr bwMode="auto">
          <a:xfrm>
            <a:off x="76200" y="6751638"/>
            <a:ext cx="1295400" cy="80962"/>
          </a:xfrm>
          <a:prstGeom prst="rect">
            <a:avLst/>
          </a:prstGeom>
          <a:noFill/>
          <a:ln w="9525">
            <a:noFill/>
            <a:miter lim="800000"/>
            <a:headEnd/>
            <a:tailEnd/>
          </a:ln>
        </p:spPr>
      </p:pic>
      <p:pic>
        <p:nvPicPr>
          <p:cNvPr id="2055" name="Picture 9" descr="BAR"/>
          <p:cNvPicPr preferRelativeResize="0">
            <a:picLocks noChangeAspect="1" noChangeArrowheads="1"/>
          </p:cNvPicPr>
          <p:nvPr/>
        </p:nvPicPr>
        <p:blipFill>
          <a:blip r:embed="rId5"/>
          <a:srcRect/>
          <a:stretch>
            <a:fillRect/>
          </a:stretch>
        </p:blipFill>
        <p:spPr bwMode="auto">
          <a:xfrm flipV="1">
            <a:off x="76200" y="6648450"/>
            <a:ext cx="990600" cy="74613"/>
          </a:xfrm>
          <a:prstGeom prst="rect">
            <a:avLst/>
          </a:prstGeom>
          <a:noFill/>
          <a:ln w="9525">
            <a:noFill/>
            <a:miter lim="800000"/>
            <a:headEnd/>
            <a:tailEnd/>
          </a:ln>
        </p:spPr>
      </p:pic>
      <p:pic>
        <p:nvPicPr>
          <p:cNvPr id="2056" name="Picture 10" descr="BAR"/>
          <p:cNvPicPr preferRelativeResize="0">
            <a:picLocks noChangeAspect="1" noChangeArrowheads="1"/>
          </p:cNvPicPr>
          <p:nvPr/>
        </p:nvPicPr>
        <p:blipFill>
          <a:blip r:embed="rId5"/>
          <a:srcRect/>
          <a:stretch>
            <a:fillRect/>
          </a:stretch>
        </p:blipFill>
        <p:spPr bwMode="auto">
          <a:xfrm rot="-5400000">
            <a:off x="-457200" y="6096000"/>
            <a:ext cx="1295400" cy="76200"/>
          </a:xfrm>
          <a:prstGeom prst="rect">
            <a:avLst/>
          </a:prstGeom>
          <a:noFill/>
          <a:ln w="9525">
            <a:noFill/>
            <a:miter lim="800000"/>
            <a:headEnd/>
            <a:tailEnd/>
          </a:ln>
        </p:spPr>
      </p:pic>
      <p:pic>
        <p:nvPicPr>
          <p:cNvPr id="2057" name="Picture 11" descr="BAR"/>
          <p:cNvPicPr preferRelativeResize="0">
            <a:picLocks noChangeAspect="1" noChangeArrowheads="1"/>
          </p:cNvPicPr>
          <p:nvPr/>
        </p:nvPicPr>
        <p:blipFill>
          <a:blip r:embed="rId5"/>
          <a:srcRect/>
          <a:stretch>
            <a:fillRect/>
          </a:stretch>
        </p:blipFill>
        <p:spPr bwMode="auto">
          <a:xfrm>
            <a:off x="50800" y="50800"/>
            <a:ext cx="1676400" cy="103188"/>
          </a:xfrm>
          <a:prstGeom prst="rect">
            <a:avLst/>
          </a:prstGeom>
          <a:noFill/>
          <a:ln w="9525">
            <a:noFill/>
            <a:miter lim="800000"/>
            <a:headEnd/>
            <a:tailEnd/>
          </a:ln>
        </p:spPr>
      </p:pic>
      <p:pic>
        <p:nvPicPr>
          <p:cNvPr id="2058" name="Picture 12" descr="BAR"/>
          <p:cNvPicPr preferRelativeResize="0">
            <a:picLocks noChangeAspect="1" noChangeArrowheads="1"/>
          </p:cNvPicPr>
          <p:nvPr/>
        </p:nvPicPr>
        <p:blipFill>
          <a:blip r:embed="rId5"/>
          <a:srcRect/>
          <a:stretch>
            <a:fillRect/>
          </a:stretch>
        </p:blipFill>
        <p:spPr bwMode="auto">
          <a:xfrm rot="5400000">
            <a:off x="-510381" y="645319"/>
            <a:ext cx="1295400" cy="80962"/>
          </a:xfrm>
          <a:prstGeom prst="rect">
            <a:avLst/>
          </a:prstGeom>
          <a:noFill/>
          <a:ln w="9525">
            <a:noFill/>
            <a:miter lim="800000"/>
            <a:headEnd/>
            <a:tailEnd/>
          </a:ln>
        </p:spPr>
      </p:pic>
      <p:pic>
        <p:nvPicPr>
          <p:cNvPr id="2059" name="Picture 13" descr="BAR"/>
          <p:cNvPicPr preferRelativeResize="0">
            <a:picLocks noChangeAspect="1" noChangeArrowheads="1"/>
          </p:cNvPicPr>
          <p:nvPr/>
        </p:nvPicPr>
        <p:blipFill>
          <a:blip r:embed="rId5"/>
          <a:srcRect/>
          <a:stretch>
            <a:fillRect/>
          </a:stretch>
        </p:blipFill>
        <p:spPr bwMode="auto">
          <a:xfrm rot="5400000" flipV="1">
            <a:off x="-267493" y="610393"/>
            <a:ext cx="990600" cy="74613"/>
          </a:xfrm>
          <a:prstGeom prst="rect">
            <a:avLst/>
          </a:prstGeom>
          <a:noFill/>
          <a:ln w="9525">
            <a:noFill/>
            <a:miter lim="800000"/>
            <a:headEnd/>
            <a:tailEnd/>
          </a:ln>
        </p:spPr>
      </p:pic>
      <p:pic>
        <p:nvPicPr>
          <p:cNvPr id="2060" name="Picture 14" descr="BAR"/>
          <p:cNvPicPr preferRelativeResize="0">
            <a:picLocks noChangeAspect="1" noChangeArrowheads="1"/>
          </p:cNvPicPr>
          <p:nvPr/>
        </p:nvPicPr>
        <p:blipFill>
          <a:blip r:embed="rId5"/>
          <a:srcRect/>
          <a:stretch>
            <a:fillRect/>
          </a:stretch>
        </p:blipFill>
        <p:spPr bwMode="auto">
          <a:xfrm>
            <a:off x="165100" y="478239"/>
            <a:ext cx="1295400" cy="76200"/>
          </a:xfrm>
          <a:prstGeom prst="rect">
            <a:avLst/>
          </a:prstGeom>
          <a:noFill/>
          <a:ln w="9525">
            <a:noFill/>
            <a:miter lim="800000"/>
            <a:headEnd/>
            <a:tailEnd/>
          </a:ln>
        </p:spPr>
      </p:pic>
      <p:pic>
        <p:nvPicPr>
          <p:cNvPr id="2061" name="Picture 15" descr="BAR"/>
          <p:cNvPicPr preferRelativeResize="0">
            <a:picLocks noChangeAspect="1" noChangeArrowheads="1"/>
          </p:cNvPicPr>
          <p:nvPr/>
        </p:nvPicPr>
        <p:blipFill>
          <a:blip r:embed="rId5"/>
          <a:srcRect/>
          <a:stretch>
            <a:fillRect/>
          </a:stretch>
        </p:blipFill>
        <p:spPr bwMode="auto">
          <a:xfrm>
            <a:off x="7480300" y="50800"/>
            <a:ext cx="1676400" cy="103188"/>
          </a:xfrm>
          <a:prstGeom prst="rect">
            <a:avLst/>
          </a:prstGeom>
          <a:noFill/>
          <a:ln w="9525">
            <a:noFill/>
            <a:miter lim="800000"/>
            <a:headEnd/>
            <a:tailEnd/>
          </a:ln>
        </p:spPr>
      </p:pic>
      <p:pic>
        <p:nvPicPr>
          <p:cNvPr id="2062" name="Picture 16" descr="BAR"/>
          <p:cNvPicPr preferRelativeResize="0">
            <a:picLocks noChangeAspect="1" noChangeArrowheads="1"/>
          </p:cNvPicPr>
          <p:nvPr/>
        </p:nvPicPr>
        <p:blipFill>
          <a:blip r:embed="rId5"/>
          <a:srcRect/>
          <a:stretch>
            <a:fillRect/>
          </a:stretch>
        </p:blipFill>
        <p:spPr bwMode="auto">
          <a:xfrm rot="5400000">
            <a:off x="8379619" y="683419"/>
            <a:ext cx="1295400" cy="80962"/>
          </a:xfrm>
          <a:prstGeom prst="rect">
            <a:avLst/>
          </a:prstGeom>
          <a:noFill/>
          <a:ln w="9525">
            <a:noFill/>
            <a:miter lim="800000"/>
            <a:headEnd/>
            <a:tailEnd/>
          </a:ln>
        </p:spPr>
      </p:pic>
      <p:pic>
        <p:nvPicPr>
          <p:cNvPr id="2063" name="Picture 17" descr="BAR"/>
          <p:cNvPicPr preferRelativeResize="0">
            <a:picLocks noChangeAspect="1" noChangeArrowheads="1"/>
          </p:cNvPicPr>
          <p:nvPr/>
        </p:nvPicPr>
        <p:blipFill>
          <a:blip r:embed="rId5"/>
          <a:srcRect/>
          <a:stretch>
            <a:fillRect/>
          </a:stretch>
        </p:blipFill>
        <p:spPr bwMode="auto">
          <a:xfrm rot="5400000" flipV="1">
            <a:off x="8457407" y="534193"/>
            <a:ext cx="990600" cy="74613"/>
          </a:xfrm>
          <a:prstGeom prst="rect">
            <a:avLst/>
          </a:prstGeom>
          <a:noFill/>
          <a:ln w="9525">
            <a:noFill/>
            <a:miter lim="800000"/>
            <a:headEnd/>
            <a:tailEnd/>
          </a:ln>
        </p:spPr>
      </p:pic>
      <p:pic>
        <p:nvPicPr>
          <p:cNvPr id="2064" name="Picture 18" descr="BAR"/>
          <p:cNvPicPr preferRelativeResize="0">
            <a:picLocks noChangeAspect="1" noChangeArrowheads="1"/>
          </p:cNvPicPr>
          <p:nvPr/>
        </p:nvPicPr>
        <p:blipFill>
          <a:blip r:embed="rId5"/>
          <a:srcRect/>
          <a:stretch>
            <a:fillRect/>
          </a:stretch>
        </p:blipFill>
        <p:spPr bwMode="auto">
          <a:xfrm>
            <a:off x="7759700" y="152400"/>
            <a:ext cx="1295400" cy="76200"/>
          </a:xfrm>
          <a:prstGeom prst="rect">
            <a:avLst/>
          </a:prstGeom>
          <a:noFill/>
          <a:ln w="9525">
            <a:noFill/>
            <a:miter lim="800000"/>
            <a:headEnd/>
            <a:tailEnd/>
          </a:ln>
        </p:spPr>
      </p:pic>
      <p:pic>
        <p:nvPicPr>
          <p:cNvPr id="2065" name="Picture 19" descr="BAR"/>
          <p:cNvPicPr preferRelativeResize="0">
            <a:picLocks noChangeAspect="1" noChangeArrowheads="1"/>
          </p:cNvPicPr>
          <p:nvPr/>
        </p:nvPicPr>
        <p:blipFill>
          <a:blip r:embed="rId5"/>
          <a:srcRect/>
          <a:stretch>
            <a:fillRect/>
          </a:stretch>
        </p:blipFill>
        <p:spPr bwMode="auto">
          <a:xfrm rot="-5400000">
            <a:off x="8230394" y="5980906"/>
            <a:ext cx="1676400" cy="103188"/>
          </a:xfrm>
          <a:prstGeom prst="rect">
            <a:avLst/>
          </a:prstGeom>
          <a:noFill/>
          <a:ln w="9525">
            <a:noFill/>
            <a:miter lim="800000"/>
            <a:headEnd/>
            <a:tailEnd/>
          </a:ln>
        </p:spPr>
      </p:pic>
      <p:pic>
        <p:nvPicPr>
          <p:cNvPr id="2066" name="Picture 20" descr="BAR"/>
          <p:cNvPicPr preferRelativeResize="0">
            <a:picLocks noChangeAspect="1" noChangeArrowheads="1"/>
          </p:cNvPicPr>
          <p:nvPr/>
        </p:nvPicPr>
        <p:blipFill>
          <a:blip r:embed="rId5"/>
          <a:srcRect/>
          <a:stretch>
            <a:fillRect/>
          </a:stretch>
        </p:blipFill>
        <p:spPr bwMode="auto">
          <a:xfrm rot="10800000">
            <a:off x="7772400" y="6738938"/>
            <a:ext cx="1295400" cy="80962"/>
          </a:xfrm>
          <a:prstGeom prst="rect">
            <a:avLst/>
          </a:prstGeom>
          <a:noFill/>
          <a:ln w="9525">
            <a:noFill/>
            <a:miter lim="800000"/>
            <a:headEnd/>
            <a:tailEnd/>
          </a:ln>
        </p:spPr>
      </p:pic>
      <p:pic>
        <p:nvPicPr>
          <p:cNvPr id="2067" name="Picture 21" descr="BAR"/>
          <p:cNvPicPr preferRelativeResize="0">
            <a:picLocks noChangeAspect="1" noChangeArrowheads="1"/>
          </p:cNvPicPr>
          <p:nvPr/>
        </p:nvPicPr>
        <p:blipFill>
          <a:blip r:embed="rId5"/>
          <a:srcRect/>
          <a:stretch>
            <a:fillRect/>
          </a:stretch>
        </p:blipFill>
        <p:spPr bwMode="auto">
          <a:xfrm rot="10800000" flipV="1">
            <a:off x="8077200" y="6654800"/>
            <a:ext cx="990600" cy="74613"/>
          </a:xfrm>
          <a:prstGeom prst="rect">
            <a:avLst/>
          </a:prstGeom>
          <a:noFill/>
          <a:ln w="9525">
            <a:noFill/>
            <a:miter lim="800000"/>
            <a:headEnd/>
            <a:tailEnd/>
          </a:ln>
        </p:spPr>
      </p:pic>
      <p:pic>
        <p:nvPicPr>
          <p:cNvPr id="2068" name="Picture 22" descr="BAR"/>
          <p:cNvPicPr preferRelativeResize="0">
            <a:picLocks noChangeAspect="1" noChangeArrowheads="1"/>
          </p:cNvPicPr>
          <p:nvPr/>
        </p:nvPicPr>
        <p:blipFill>
          <a:blip r:embed="rId5"/>
          <a:srcRect/>
          <a:stretch>
            <a:fillRect/>
          </a:stretch>
        </p:blipFill>
        <p:spPr bwMode="auto">
          <a:xfrm rot="-5400000">
            <a:off x="8331200" y="6172200"/>
            <a:ext cx="1295400" cy="76200"/>
          </a:xfrm>
          <a:prstGeom prst="rect">
            <a:avLst/>
          </a:prstGeom>
          <a:noFill/>
          <a:ln w="9525">
            <a:noFill/>
            <a:miter lim="800000"/>
            <a:headEnd/>
            <a:tailEnd/>
          </a:ln>
        </p:spPr>
      </p:pic>
      <p:pic>
        <p:nvPicPr>
          <p:cNvPr id="13336" name="Picture 24" descr="008"/>
          <p:cNvPicPr>
            <a:picLocks noChangeAspect="1" noChangeArrowheads="1"/>
          </p:cNvPicPr>
          <p:nvPr/>
        </p:nvPicPr>
        <p:blipFill>
          <a:blip r:embed="rId6"/>
          <a:srcRect/>
          <a:stretch>
            <a:fillRect/>
          </a:stretch>
        </p:blipFill>
        <p:spPr bwMode="auto">
          <a:xfrm>
            <a:off x="3429000" y="1657796"/>
            <a:ext cx="2286000" cy="1600200"/>
          </a:xfrm>
          <a:prstGeom prst="rect">
            <a:avLst/>
          </a:prstGeom>
          <a:noFill/>
          <a:ln w="9525">
            <a:noFill/>
            <a:miter lim="800000"/>
            <a:headEnd/>
            <a:tailEnd/>
          </a:ln>
        </p:spPr>
      </p:pic>
      <p:pic>
        <p:nvPicPr>
          <p:cNvPr id="1028" name="Picture 4" descr="xsgs_900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326880" y="723900"/>
            <a:ext cx="854075" cy="1684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xsgs_900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8318500" y="478239"/>
            <a:ext cx="427037" cy="1979657"/>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 descr="FLOW0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02404" y="29517"/>
            <a:ext cx="5976664" cy="431404"/>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4" descr="flrish2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06255" y="5905500"/>
            <a:ext cx="533400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6" descr="lau04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6880" y="5219700"/>
            <a:ext cx="2344613"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Picture 6" descr="lau04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flipH="1">
            <a:off x="6973574" y="5562599"/>
            <a:ext cx="1935534" cy="9559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41092339"/>
      </p:ext>
    </p:extLst>
  </p:cSld>
  <p:clrMapOvr>
    <a:masterClrMapping/>
  </p:clrMapOvr>
  <p:timing>
    <p:tnLst>
      <p:par>
        <p:cTn id="1" dur="indefinite" restart="never" nodeType="tmRoot">
          <p:childTnLst>
            <p:audio>
              <p:cMediaNode>
                <p:cTn id="2" fill="hold" display="0">
                  <p:stCondLst>
                    <p:cond delay="indefinite"/>
                  </p:stCondLst>
                  <p:endCondLst>
                    <p:cond evt="onNext" delay="0">
                      <p:tgtEl>
                        <p:sldTgt/>
                      </p:tgtEl>
                    </p:cond>
                    <p:cond evt="onPrev" delay="0">
                      <p:tgtEl>
                        <p:sldTgt/>
                      </p:tgtEl>
                    </p:cond>
                    <p:cond evt="onStopAudio" delay="0">
                      <p:tgtEl>
                        <p:sldTgt/>
                      </p:tgtEl>
                    </p:cond>
                  </p:endCondLst>
                </p:cTn>
                <p:tgtEl>
                  <p:spTgt spid="13318"/>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0" y="152400"/>
            <a:ext cx="9144000" cy="990600"/>
          </a:xfrm>
          <a:prstGeom prst="rect">
            <a:avLst/>
          </a:prstGeom>
          <a:solidFill>
            <a:srgbClr val="F6F4AA"/>
          </a:solidFill>
          <a:ln w="57150" cmpd="thinThick">
            <a:pattFill prst="pct90">
              <a:fgClr>
                <a:srgbClr val="993300"/>
              </a:fgClr>
              <a:bgClr>
                <a:srgbClr val="FFFFFF"/>
              </a:bgClr>
            </a:pattFill>
            <a:miter lim="800000"/>
            <a:headEnd/>
            <a:tailEnd/>
          </a:ln>
        </p:spPr>
        <p:txBody>
          <a:bodyPr wrap="none" anchor="ctr"/>
          <a:lstStyle/>
          <a:p>
            <a:pPr algn="ctr" eaLnBrk="1" hangingPunct="1">
              <a:spcBef>
                <a:spcPct val="50000"/>
              </a:spcBef>
            </a:pPr>
            <a:endParaRPr lang="en-US" altLang="en-US" sz="3600" b="1">
              <a:solidFill>
                <a:srgbClr val="000099"/>
              </a:solidFill>
              <a:latin typeface=".VnTime" pitchFamily="34" charset="0"/>
            </a:endParaRPr>
          </a:p>
        </p:txBody>
      </p:sp>
      <p:sp>
        <p:nvSpPr>
          <p:cNvPr id="8196" name="Rectangle 5"/>
          <p:cNvSpPr>
            <a:spLocks noChangeArrowheads="1"/>
          </p:cNvSpPr>
          <p:nvPr/>
        </p:nvSpPr>
        <p:spPr bwMode="auto">
          <a:xfrm>
            <a:off x="291746" y="2646018"/>
            <a:ext cx="8600733"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marL="342900" indent="-342900" algn="just">
              <a:buFontTx/>
              <a:buChar char="-"/>
            </a:pPr>
            <a:r>
              <a:rPr lang="vi-VN" sz="2400" b="1" dirty="0">
                <a:solidFill>
                  <a:srgbClr val="000000"/>
                </a:solidFill>
                <a:latin typeface="+mj-lt"/>
                <a:cs typeface="Times New Roman" pitchFamily="18" charset="0"/>
              </a:rPr>
              <a:t>Đối tượng thuyết minh: </a:t>
            </a:r>
            <a:r>
              <a:rPr lang="vi-VN" sz="2400" b="1" dirty="0">
                <a:solidFill>
                  <a:srgbClr val="0000FF"/>
                </a:solidFill>
                <a:latin typeface="+mj-lt"/>
                <a:cs typeface="Times New Roman" pitchFamily="18" charset="0"/>
              </a:rPr>
              <a:t>Sự kì lạ của Đá và nước ở Hạ Long</a:t>
            </a:r>
            <a:r>
              <a:rPr lang="vi-VN" sz="2400" b="1" dirty="0">
                <a:solidFill>
                  <a:srgbClr val="000000"/>
                </a:solidFill>
                <a:latin typeface="+mj-lt"/>
                <a:cs typeface="Times New Roman" pitchFamily="18" charset="0"/>
              </a:rPr>
              <a:t> (vấn đề trừu tượng thuyết minh về bản chất của sinh vật.)</a:t>
            </a:r>
            <a:endParaRPr lang="en-US" sz="2400" b="1" dirty="0">
              <a:solidFill>
                <a:srgbClr val="000000"/>
              </a:solidFill>
              <a:latin typeface="+mj-lt"/>
              <a:cs typeface="Times New Roman" pitchFamily="18" charset="0"/>
            </a:endParaRPr>
          </a:p>
          <a:p>
            <a:pPr algn="just"/>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Văn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bản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đã</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cung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cấp</a:t>
            </a:r>
            <a:r>
              <a:rPr lang="en-US" sz="2400" b="1" dirty="0">
                <a:latin typeface="Times New Roman" pitchFamily="18" charset="0"/>
                <a:cs typeface="Times New Roman" pitchFamily="18" charset="0"/>
              </a:rPr>
              <a:t> tri </a:t>
            </a:r>
            <a:r>
              <a:rPr lang="en-US" sz="2400" b="1" dirty="0" err="1">
                <a:latin typeface="Times New Roman" pitchFamily="18" charset="0"/>
                <a:cs typeface="Times New Roman" pitchFamily="18" charset="0"/>
              </a:rPr>
              <a:t>thức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khách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quan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về</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đối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tượng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đó</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là</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sự</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kỳ</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lạ</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Hạ</a:t>
            </a:r>
            <a:r>
              <a:rPr lang="fr-FR" sz="2400" b="1" dirty="0">
                <a:latin typeface="Times New Roman" pitchFamily="18" charset="0"/>
                <a:cs typeface="Times New Roman" pitchFamily="18" charset="0"/>
              </a:rPr>
              <a:t> Long là </a:t>
            </a:r>
            <a:r>
              <a:rPr lang="fr-FR" sz="2400" b="1" dirty="0" err="1">
                <a:latin typeface="Times New Roman" pitchFamily="18" charset="0"/>
                <a:cs typeface="Times New Roman" pitchFamily="18" charset="0"/>
              </a:rPr>
              <a:t>vô</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tận</a:t>
            </a:r>
            <a:r>
              <a:rPr lang="fr-FR" sz="2400" b="1" dirty="0">
                <a:latin typeface="Times New Roman" pitchFamily="18" charset="0"/>
                <a:cs typeface="Times New Roman" pitchFamily="18" charset="0"/>
              </a:rPr>
              <a:t>.</a:t>
            </a:r>
            <a:endParaRPr lang="vi-VN" sz="2400" b="1" dirty="0">
              <a:solidFill>
                <a:srgbClr val="000000"/>
              </a:solidFill>
              <a:latin typeface="+mj-lt"/>
              <a:cs typeface="Times New Roman" pitchFamily="18" charset="0"/>
            </a:endParaRPr>
          </a:p>
          <a:p>
            <a:pPr marL="342900" indent="-342900">
              <a:buFontTx/>
              <a:buChar char="-"/>
            </a:pPr>
            <a:r>
              <a:rPr lang="vi-VN" sz="2400" b="1" dirty="0">
                <a:solidFill>
                  <a:srgbClr val="000000"/>
                </a:solidFill>
                <a:latin typeface="+mj-lt"/>
                <a:cs typeface="Times New Roman" pitchFamily="18" charset="0"/>
              </a:rPr>
              <a:t>Phương pháp thuyết minh: </a:t>
            </a:r>
            <a:r>
              <a:rPr lang="vi-VN" sz="2400" b="1" dirty="0">
                <a:solidFill>
                  <a:srgbClr val="0000FF"/>
                </a:solidFill>
                <a:latin typeface="+mj-lt"/>
                <a:cs typeface="Times New Roman" pitchFamily="18" charset="0"/>
              </a:rPr>
              <a:t>giải thích</a:t>
            </a:r>
            <a:r>
              <a:rPr lang="vi-VN" sz="2400" b="1" dirty="0">
                <a:solidFill>
                  <a:srgbClr val="000000"/>
                </a:solidFill>
                <a:latin typeface="+mj-lt"/>
                <a:cs typeface="Times New Roman" pitchFamily="18" charset="0"/>
              </a:rPr>
              <a:t>,</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liệt</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kê</a:t>
            </a:r>
            <a:r>
              <a:rPr lang="vi-VN" sz="2400" b="1" dirty="0">
                <a:solidFill>
                  <a:srgbClr val="000000"/>
                </a:solidFill>
                <a:latin typeface="Times New Roman" pitchFamily="18" charset="0"/>
                <a:cs typeface="Times New Roman" pitchFamily="18" charset="0"/>
              </a:rPr>
              <a:t>, phân tích .... </a:t>
            </a:r>
          </a:p>
          <a:p>
            <a:r>
              <a:rPr lang="vi-VN" sz="2400" b="1" dirty="0">
                <a:solidFill>
                  <a:srgbClr val="000000"/>
                </a:solidFill>
                <a:latin typeface="+mj-lt"/>
                <a:cs typeface="Times New Roman" pitchFamily="18" charset="0"/>
              </a:rPr>
              <a:t>- </a:t>
            </a:r>
            <a:r>
              <a:rPr lang="fr-FR" sz="2400" b="1" dirty="0"/>
              <a:t> </a:t>
            </a:r>
            <a:r>
              <a:rPr lang="fr-FR" sz="2400" b="1" dirty="0" err="1">
                <a:latin typeface="Times New Roman" pitchFamily="18" charset="0"/>
                <a:cs typeface="Times New Roman" pitchFamily="18" charset="0"/>
              </a:rPr>
              <a:t>Sử</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dụng</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một</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số</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biện</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pháp</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nghệ</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thuật</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tưởng</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tượng</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liên</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tưởng</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nhân</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hóa</a:t>
            </a:r>
            <a:r>
              <a:rPr lang="vi-VN" sz="2400" b="1" dirty="0">
                <a:latin typeface="Times New Roman" pitchFamily="18" charset="0"/>
                <a:cs typeface="Times New Roman" pitchFamily="18" charset="0"/>
              </a:rPr>
              <a:t>, so sánh, miêu tả .</a:t>
            </a:r>
            <a:r>
              <a:rPr lang="fr-FR" sz="2400" b="1" dirty="0">
                <a:latin typeface="Times New Roman" pitchFamily="18" charset="0"/>
                <a:cs typeface="Times New Roman" pitchFamily="18" charset="0"/>
              </a:rPr>
              <a:t>..</a:t>
            </a:r>
            <a:endParaRPr lang="vi-VN" sz="2400" b="1" dirty="0">
              <a:latin typeface="Times New Roman" pitchFamily="18" charset="0"/>
              <a:cs typeface="Times New Roman" pitchFamily="18" charset="0"/>
            </a:endParaRPr>
          </a:p>
          <a:p>
            <a:pPr marL="342900" indent="-342900" algn="just">
              <a:buFontTx/>
              <a:buChar char="-"/>
            </a:pPr>
            <a:endParaRPr lang="en-US" sz="2400" b="1" dirty="0">
              <a:solidFill>
                <a:srgbClr val="000000"/>
              </a:solidFill>
              <a:latin typeface="+mj-lt"/>
              <a:cs typeface="Times New Roman" pitchFamily="18" charset="0"/>
            </a:endParaRPr>
          </a:p>
        </p:txBody>
      </p:sp>
      <p:sp>
        <p:nvSpPr>
          <p:cNvPr id="8197" name="Text Box 3"/>
          <p:cNvSpPr txBox="1">
            <a:spLocks noChangeArrowheads="1"/>
          </p:cNvSpPr>
          <p:nvPr/>
        </p:nvSpPr>
        <p:spPr bwMode="auto">
          <a:xfrm>
            <a:off x="152400" y="76200"/>
            <a:ext cx="8991600"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r>
              <a:rPr lang="en-US" sz="2800" b="1">
                <a:solidFill>
                  <a:srgbClr val="FF3300"/>
                </a:solidFill>
                <a:latin typeface="Times New Roman" pitchFamily="18" charset="0"/>
              </a:rPr>
              <a:t>Tiết 4</a:t>
            </a:r>
            <a:r>
              <a:rPr lang="en-US" sz="2800">
                <a:solidFill>
                  <a:srgbClr val="FF3300"/>
                </a:solidFill>
                <a:latin typeface="Times New Roman" pitchFamily="18" charset="0"/>
              </a:rPr>
              <a:t>:</a:t>
            </a:r>
            <a:r>
              <a:rPr lang="en-US" sz="2800">
                <a:solidFill>
                  <a:srgbClr val="0000FF"/>
                </a:solidFill>
                <a:latin typeface="Times New Roman" pitchFamily="18" charset="0"/>
              </a:rPr>
              <a:t>        </a:t>
            </a:r>
            <a:r>
              <a:rPr lang="en-US" b="1">
                <a:solidFill>
                  <a:srgbClr val="0000FF"/>
                </a:solidFill>
                <a:latin typeface="Times New Roman" pitchFamily="18" charset="0"/>
              </a:rPr>
              <a:t>Sử dụng một số biện pháp</a:t>
            </a:r>
          </a:p>
          <a:p>
            <a:pPr algn="ctr"/>
            <a:r>
              <a:rPr lang="vi-VN" b="1">
                <a:solidFill>
                  <a:srgbClr val="0000FF"/>
                </a:solidFill>
                <a:latin typeface="Times New Roman" pitchFamily="18" charset="0"/>
              </a:rPr>
              <a:t>nghệ thuật trong văn bản thuyết minh</a:t>
            </a:r>
          </a:p>
        </p:txBody>
      </p:sp>
      <p:sp>
        <p:nvSpPr>
          <p:cNvPr id="8198" name="Rectangle 6"/>
          <p:cNvSpPr>
            <a:spLocks noChangeArrowheads="1"/>
          </p:cNvSpPr>
          <p:nvPr/>
        </p:nvSpPr>
        <p:spPr bwMode="auto">
          <a:xfrm>
            <a:off x="7431" y="1154114"/>
            <a:ext cx="9029065"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b="1" u="sng" dirty="0">
                <a:solidFill>
                  <a:srgbClr val="000000"/>
                </a:solidFill>
                <a:latin typeface="Times New Roman" pitchFamily="18" charset="0"/>
              </a:rPr>
              <a:t>I.TÌM HIỂU BÀI.</a:t>
            </a:r>
          </a:p>
          <a:p>
            <a:pPr algn="just"/>
            <a:r>
              <a:rPr lang="vi-VN" sz="2400" b="1" dirty="0">
                <a:latin typeface="Times New Roman" pitchFamily="18" charset="0"/>
                <a:cs typeface="Times New Roman" pitchFamily="18" charset="0"/>
              </a:rPr>
              <a:t>1. Ôn tập văn bản thuyết minh           </a:t>
            </a:r>
            <a:endParaRPr lang="en-US" sz="2400" b="1" dirty="0">
              <a:latin typeface="Times New Roman" pitchFamily="18" charset="0"/>
              <a:cs typeface="Times New Roman" pitchFamily="18" charset="0"/>
            </a:endParaRPr>
          </a:p>
          <a:p>
            <a:pPr algn="just"/>
            <a:r>
              <a:rPr lang="pt-BR" sz="2400" b="1" dirty="0">
                <a:latin typeface="Times New Roman" pitchFamily="18" charset="0"/>
                <a:cs typeface="Times New Roman" pitchFamily="18" charset="0"/>
              </a:rPr>
              <a:t> </a:t>
            </a:r>
            <a:r>
              <a:rPr lang="vi-VN" sz="2400" b="1" dirty="0">
                <a:latin typeface="Times New Roman" pitchFamily="18" charset="0"/>
                <a:cs typeface="Times New Roman" pitchFamily="18" charset="0"/>
              </a:rPr>
              <a:t>2. Văn bản thuyết minh sử dụng một số biện pháp nghệ thuật. </a:t>
            </a:r>
          </a:p>
          <a:p>
            <a:pPr algn="just"/>
            <a:r>
              <a:rPr lang="vi-VN" sz="2400" b="1" dirty="0">
                <a:solidFill>
                  <a:srgbClr val="000000"/>
                </a:solidFill>
                <a:latin typeface="Times New Roman" pitchFamily="18" charset="0"/>
                <a:cs typeface="Times New Roman" pitchFamily="18" charset="0"/>
              </a:rPr>
              <a:t>* Văn bản :  </a:t>
            </a:r>
            <a:r>
              <a:rPr lang="vi-VN" sz="2400" b="1" dirty="0">
                <a:solidFill>
                  <a:srgbClr val="0000FF"/>
                </a:solidFill>
                <a:latin typeface="Times New Roman" pitchFamily="18" charset="0"/>
                <a:cs typeface="Times New Roman" pitchFamily="18" charset="0"/>
              </a:rPr>
              <a:t>Hạ Long-đá và nước</a:t>
            </a:r>
          </a:p>
        </p:txBody>
      </p:sp>
    </p:spTree>
    <p:extLst>
      <p:ext uri="{BB962C8B-B14F-4D97-AF65-F5344CB8AC3E}">
        <p14:creationId xmlns:p14="http://schemas.microsoft.com/office/powerpoint/2010/main" val="3332068933"/>
      </p:ext>
    </p:extLst>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198">
                                            <p:txEl>
                                              <p:pRg st="2" end="2"/>
                                            </p:txEl>
                                          </p:spTgt>
                                        </p:tgtEl>
                                        <p:attrNameLst>
                                          <p:attrName>style.visibility</p:attrName>
                                        </p:attrNameLst>
                                      </p:cBhvr>
                                      <p:to>
                                        <p:strVal val="visible"/>
                                      </p:to>
                                    </p:set>
                                    <p:animEffect transition="in" filter="barn(inVertical)">
                                      <p:cBhvr>
                                        <p:cTn id="7" dur="500"/>
                                        <p:tgtEl>
                                          <p:spTgt spid="8198">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8198">
                                            <p:txEl>
                                              <p:pRg st="3" end="3"/>
                                            </p:txEl>
                                          </p:spTgt>
                                        </p:tgtEl>
                                        <p:attrNameLst>
                                          <p:attrName>style.visibility</p:attrName>
                                        </p:attrNameLst>
                                      </p:cBhvr>
                                      <p:to>
                                        <p:strVal val="visible"/>
                                      </p:to>
                                    </p:set>
                                    <p:animEffect transition="in" filter="barn(inVertical)">
                                      <p:cBhvr>
                                        <p:cTn id="12" dur="500"/>
                                        <p:tgtEl>
                                          <p:spTgt spid="8198">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8196">
                                            <p:txEl>
                                              <p:pRg st="0" end="0"/>
                                            </p:txEl>
                                          </p:spTgt>
                                        </p:tgtEl>
                                        <p:attrNameLst>
                                          <p:attrName>style.visibility</p:attrName>
                                        </p:attrNameLst>
                                      </p:cBhvr>
                                      <p:to>
                                        <p:strVal val="visible"/>
                                      </p:to>
                                    </p:set>
                                    <p:animEffect transition="in" filter="barn(inVertical)">
                                      <p:cBhvr>
                                        <p:cTn id="17" dur="500"/>
                                        <p:tgtEl>
                                          <p:spTgt spid="819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8196">
                                            <p:txEl>
                                              <p:pRg st="1" end="1"/>
                                            </p:txEl>
                                          </p:spTgt>
                                        </p:tgtEl>
                                        <p:attrNameLst>
                                          <p:attrName>style.visibility</p:attrName>
                                        </p:attrNameLst>
                                      </p:cBhvr>
                                      <p:to>
                                        <p:strVal val="visible"/>
                                      </p:to>
                                    </p:set>
                                    <p:animEffect transition="in" filter="barn(inVertical)">
                                      <p:cBhvr>
                                        <p:cTn id="22" dur="500"/>
                                        <p:tgtEl>
                                          <p:spTgt spid="8196">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8196">
                                            <p:txEl>
                                              <p:pRg st="2" end="2"/>
                                            </p:txEl>
                                          </p:spTgt>
                                        </p:tgtEl>
                                        <p:attrNameLst>
                                          <p:attrName>style.visibility</p:attrName>
                                        </p:attrNameLst>
                                      </p:cBhvr>
                                      <p:to>
                                        <p:strVal val="visible"/>
                                      </p:to>
                                    </p:set>
                                    <p:animEffect transition="in" filter="barn(inVertical)">
                                      <p:cBhvr>
                                        <p:cTn id="27" dur="500"/>
                                        <p:tgtEl>
                                          <p:spTgt spid="8196">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8196">
                                            <p:txEl>
                                              <p:pRg st="3" end="3"/>
                                            </p:txEl>
                                          </p:spTgt>
                                        </p:tgtEl>
                                        <p:attrNameLst>
                                          <p:attrName>style.visibility</p:attrName>
                                        </p:attrNameLst>
                                      </p:cBhvr>
                                      <p:to>
                                        <p:strVal val="visible"/>
                                      </p:to>
                                    </p:set>
                                    <p:animEffect transition="in" filter="barn(inVertical)">
                                      <p:cBhvr>
                                        <p:cTn id="32" dur="500"/>
                                        <p:tgtEl>
                                          <p:spTgt spid="819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0" y="152400"/>
            <a:ext cx="9144000" cy="990600"/>
          </a:xfrm>
          <a:prstGeom prst="rect">
            <a:avLst/>
          </a:prstGeom>
          <a:solidFill>
            <a:srgbClr val="F6F4AA"/>
          </a:solidFill>
          <a:ln w="57150" cmpd="thinThick">
            <a:pattFill prst="pct90">
              <a:fgClr>
                <a:srgbClr val="993300"/>
              </a:fgClr>
              <a:bgClr>
                <a:srgbClr val="FFFFFF"/>
              </a:bgClr>
            </a:pattFill>
            <a:miter lim="800000"/>
            <a:headEnd/>
            <a:tailEnd/>
          </a:ln>
        </p:spPr>
        <p:txBody>
          <a:bodyPr wrap="none" anchor="ctr"/>
          <a:lstStyle/>
          <a:p>
            <a:pPr algn="ctr" eaLnBrk="1" hangingPunct="1">
              <a:spcBef>
                <a:spcPct val="50000"/>
              </a:spcBef>
            </a:pPr>
            <a:endParaRPr lang="en-US" altLang="en-US" sz="3600" b="1">
              <a:solidFill>
                <a:srgbClr val="000099"/>
              </a:solidFill>
              <a:latin typeface=".VnTime" pitchFamily="34" charset="0"/>
            </a:endParaRPr>
          </a:p>
        </p:txBody>
      </p:sp>
      <p:sp>
        <p:nvSpPr>
          <p:cNvPr id="9220" name="Rectangle 5"/>
          <p:cNvSpPr>
            <a:spLocks noChangeArrowheads="1"/>
          </p:cNvSpPr>
          <p:nvPr/>
        </p:nvSpPr>
        <p:spPr bwMode="auto">
          <a:xfrm>
            <a:off x="152400" y="971436"/>
            <a:ext cx="8991600"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r>
              <a:rPr lang="vi-VN" sz="2400" b="1" u="sng" dirty="0">
                <a:solidFill>
                  <a:srgbClr val="FF0000"/>
                </a:solidFill>
                <a:latin typeface="Times New Roman" pitchFamily="18" charset="0"/>
                <a:cs typeface="Times New Roman" pitchFamily="18" charset="0"/>
              </a:rPr>
              <a:t>Các biện pháp NT sử dụng trong bài  Hạ Long-đá v</a:t>
            </a:r>
            <a:r>
              <a:rPr lang="vi-VN" sz="2400" b="1" dirty="0">
                <a:solidFill>
                  <a:srgbClr val="FF0000"/>
                </a:solidFill>
                <a:latin typeface="Times New Roman" pitchFamily="18" charset="0"/>
                <a:cs typeface="Times New Roman" pitchFamily="18" charset="0"/>
              </a:rPr>
              <a:t>à nước</a:t>
            </a:r>
            <a:r>
              <a:rPr lang="vi-VN" sz="2400" b="1" dirty="0">
                <a:solidFill>
                  <a:srgbClr val="000000"/>
                </a:solidFill>
                <a:latin typeface="Times New Roman" pitchFamily="18" charset="0"/>
                <a:cs typeface="Times New Roman" pitchFamily="18" charset="0"/>
              </a:rPr>
              <a:t>:</a:t>
            </a:r>
          </a:p>
          <a:p>
            <a:r>
              <a:rPr lang="vi-VN" sz="2400" b="1" dirty="0">
                <a:solidFill>
                  <a:srgbClr val="FF0000"/>
                </a:solidFill>
                <a:latin typeface="Times New Roman" pitchFamily="18" charset="0"/>
                <a:cs typeface="Times New Roman" pitchFamily="18" charset="0"/>
              </a:rPr>
              <a:t>*Miêu tả </a:t>
            </a:r>
            <a:r>
              <a:rPr lang="vi-VN" sz="2400" b="1" dirty="0">
                <a:solidFill>
                  <a:srgbClr val="000000"/>
                </a:solidFill>
                <a:latin typeface="Times New Roman" pitchFamily="18" charset="0"/>
                <a:cs typeface="Times New Roman" pitchFamily="18" charset="0"/>
              </a:rPr>
              <a:t>: Chính nước làm cho đá sống dậy  làm cho đá vốn bất động vô tri trở nên linh hoạt, có tâm hồn......</a:t>
            </a:r>
          </a:p>
          <a:p>
            <a:r>
              <a:rPr lang="vi-VN" sz="2400" b="1" dirty="0">
                <a:solidFill>
                  <a:srgbClr val="FF0000"/>
                </a:solidFill>
                <a:latin typeface="Times New Roman" pitchFamily="18" charset="0"/>
                <a:cs typeface="Times New Roman" pitchFamily="18" charset="0"/>
              </a:rPr>
              <a:t>*Nhân hóa:</a:t>
            </a:r>
          </a:p>
          <a:p>
            <a:r>
              <a:rPr lang="it-IT" sz="2400" b="1" dirty="0">
                <a:solidFill>
                  <a:srgbClr val="000000"/>
                </a:solidFill>
                <a:latin typeface="Times New Roman" pitchFamily="18" charset="0"/>
                <a:cs typeface="Times New Roman" pitchFamily="18" charset="0"/>
              </a:rPr>
              <a:t>- Đá có tuổi: già trẻ...</a:t>
            </a:r>
          </a:p>
          <a:p>
            <a:r>
              <a:rPr lang="pt-BR" sz="2400" b="1" dirty="0">
                <a:solidFill>
                  <a:srgbClr val="000000"/>
                </a:solidFill>
                <a:latin typeface="Times New Roman" pitchFamily="18" charset="0"/>
                <a:cs typeface="Times New Roman" pitchFamily="18" charset="0"/>
              </a:rPr>
              <a:t>- Đá có tâm hồn, tính cách: tinh nghịch , nghiêm trang...</a:t>
            </a:r>
          </a:p>
          <a:p>
            <a:r>
              <a:rPr lang="pt-BR" sz="2400" b="1" dirty="0">
                <a:solidFill>
                  <a:srgbClr val="000000"/>
                </a:solidFill>
                <a:latin typeface="Times New Roman" pitchFamily="18" charset="0"/>
                <a:cs typeface="Times New Roman" pitchFamily="18" charset="0"/>
              </a:rPr>
              <a:t>- Đá có cảm xúc: vui, buồn...</a:t>
            </a:r>
          </a:p>
          <a:p>
            <a:r>
              <a:rPr lang="pt-BR" sz="2400" b="1" dirty="0">
                <a:solidFill>
                  <a:srgbClr val="000000"/>
                </a:solidFill>
                <a:latin typeface="Times New Roman" pitchFamily="18" charset="0"/>
                <a:cs typeface="Times New Roman" pitchFamily="18" charset="0"/>
              </a:rPr>
              <a:t>- Đá biết tụ họp: trò chuyện...</a:t>
            </a:r>
          </a:p>
          <a:p>
            <a:r>
              <a:rPr lang="vi-VN" sz="2400" b="1" dirty="0">
                <a:solidFill>
                  <a:srgbClr val="FF0000"/>
                </a:solidFill>
                <a:latin typeface="Times New Roman" pitchFamily="18" charset="0"/>
                <a:cs typeface="Times New Roman" pitchFamily="18" charset="0"/>
              </a:rPr>
              <a:t>*So sánh </a:t>
            </a:r>
            <a:r>
              <a:rPr lang="vi-VN" sz="2400" b="1" dirty="0">
                <a:solidFill>
                  <a:srgbClr val="000000"/>
                </a:solidFill>
                <a:latin typeface="Times New Roman" pitchFamily="18" charset="0"/>
                <a:cs typeface="Times New Roman" pitchFamily="18" charset="0"/>
              </a:rPr>
              <a:t>: + So sánh  sự di chuyển  của nước như người bộ hành......  </a:t>
            </a:r>
          </a:p>
          <a:p>
            <a:r>
              <a:rPr lang="vi-VN" sz="2400" b="1" dirty="0">
                <a:solidFill>
                  <a:srgbClr val="000000"/>
                </a:solidFill>
                <a:latin typeface="Times New Roman" pitchFamily="18" charset="0"/>
                <a:cs typeface="Times New Roman" pitchFamily="18" charset="0"/>
              </a:rPr>
              <a:t> + So sánh tính chất của đá  đặc biệt là khi ánh sáng hắt vào  (Trang nghiêm, tinh ngh</a:t>
            </a:r>
            <a:r>
              <a:rPr lang="en-US" sz="2400" b="1" dirty="0">
                <a:solidFill>
                  <a:srgbClr val="000000"/>
                </a:solidFill>
                <a:latin typeface="Times New Roman" pitchFamily="18" charset="0"/>
                <a:cs typeface="Times New Roman" pitchFamily="18" charset="0"/>
              </a:rPr>
              <a:t>ị</a:t>
            </a:r>
            <a:r>
              <a:rPr lang="vi-VN" sz="2400" b="1" dirty="0">
                <a:solidFill>
                  <a:srgbClr val="000000"/>
                </a:solidFill>
                <a:latin typeface="Times New Roman" pitchFamily="18" charset="0"/>
                <a:cs typeface="Times New Roman" pitchFamily="18" charset="0"/>
              </a:rPr>
              <a:t>ch bu</a:t>
            </a:r>
            <a:r>
              <a:rPr lang="en-US" sz="2400" b="1" dirty="0">
                <a:solidFill>
                  <a:srgbClr val="000000"/>
                </a:solidFill>
                <a:latin typeface="Times New Roman" pitchFamily="18" charset="0"/>
                <a:cs typeface="Times New Roman" pitchFamily="18" charset="0"/>
              </a:rPr>
              <a:t>ồ</a:t>
            </a:r>
            <a:r>
              <a:rPr lang="vi-VN" sz="2400" b="1" dirty="0">
                <a:solidFill>
                  <a:srgbClr val="000000"/>
                </a:solidFill>
                <a:latin typeface="Times New Roman" pitchFamily="18" charset="0"/>
                <a:cs typeface="Times New Roman" pitchFamily="18" charset="0"/>
              </a:rPr>
              <a:t>n vui, h</a:t>
            </a:r>
            <a:r>
              <a:rPr lang="en-US" sz="2400" b="1" dirty="0">
                <a:solidFill>
                  <a:srgbClr val="000000"/>
                </a:solidFill>
                <a:latin typeface="Times New Roman" pitchFamily="18" charset="0"/>
                <a:cs typeface="Times New Roman" pitchFamily="18" charset="0"/>
              </a:rPr>
              <a:t>ờ</a:t>
            </a:r>
            <a:r>
              <a:rPr lang="vi-VN" sz="2400" b="1" dirty="0">
                <a:solidFill>
                  <a:srgbClr val="000000"/>
                </a:solidFill>
                <a:latin typeface="Times New Roman" pitchFamily="18" charset="0"/>
                <a:cs typeface="Times New Roman" pitchFamily="18" charset="0"/>
              </a:rPr>
              <a:t>n,</a:t>
            </a:r>
            <a:r>
              <a:rPr lang="en-US" sz="2400" b="1" dirty="0">
                <a:solidFill>
                  <a:srgbClr val="000000"/>
                </a:solidFill>
                <a:latin typeface="Times New Roman" pitchFamily="18" charset="0"/>
                <a:cs typeface="Times New Roman" pitchFamily="18" charset="0"/>
              </a:rPr>
              <a:t> </a:t>
            </a:r>
            <a:r>
              <a:rPr lang="vi-VN" sz="2400" b="1" dirty="0">
                <a:solidFill>
                  <a:srgbClr val="000000"/>
                </a:solidFill>
                <a:latin typeface="Times New Roman" pitchFamily="18" charset="0"/>
                <a:cs typeface="Times New Roman" pitchFamily="18" charset="0"/>
              </a:rPr>
              <a:t>như đang đai lại, tụ lai...)</a:t>
            </a:r>
          </a:p>
          <a:p>
            <a:r>
              <a:rPr lang="vi-VN" sz="2400" b="1" dirty="0">
                <a:solidFill>
                  <a:srgbClr val="FF0000"/>
                </a:solidFill>
                <a:latin typeface="Times New Roman" pitchFamily="18" charset="0"/>
                <a:cs typeface="Times New Roman" pitchFamily="18" charset="0"/>
              </a:rPr>
              <a:t>* Triết lý</a:t>
            </a:r>
            <a:r>
              <a:rPr lang="vi-VN" sz="2400" b="1" dirty="0">
                <a:solidFill>
                  <a:srgbClr val="0000FF"/>
                </a:solidFill>
                <a:latin typeface="Times New Roman" pitchFamily="18" charset="0"/>
                <a:cs typeface="Times New Roman" pitchFamily="18" charset="0"/>
              </a:rPr>
              <a:t>: </a:t>
            </a:r>
            <a:r>
              <a:rPr lang="vi-VN" sz="2400" b="1" dirty="0">
                <a:latin typeface="Times New Roman" pitchFamily="18" charset="0"/>
                <a:cs typeface="Times New Roman" pitchFamily="18" charset="0"/>
              </a:rPr>
              <a:t>Thiên nhiên tạo nên thế giới bằng những nghịch lý đến lạ lùng.</a:t>
            </a:r>
          </a:p>
        </p:txBody>
      </p:sp>
      <p:sp>
        <p:nvSpPr>
          <p:cNvPr id="9221" name="Text Box 3"/>
          <p:cNvSpPr txBox="1">
            <a:spLocks noChangeArrowheads="1"/>
          </p:cNvSpPr>
          <p:nvPr/>
        </p:nvSpPr>
        <p:spPr bwMode="auto">
          <a:xfrm>
            <a:off x="152400" y="76200"/>
            <a:ext cx="8991600"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r>
              <a:rPr lang="en-US" sz="2800" b="1">
                <a:solidFill>
                  <a:srgbClr val="FF3300"/>
                </a:solidFill>
                <a:latin typeface="Times New Roman" pitchFamily="18" charset="0"/>
              </a:rPr>
              <a:t>Tiết 4</a:t>
            </a:r>
            <a:r>
              <a:rPr lang="en-US" sz="2800">
                <a:solidFill>
                  <a:srgbClr val="FF3300"/>
                </a:solidFill>
                <a:latin typeface="Times New Roman" pitchFamily="18" charset="0"/>
              </a:rPr>
              <a:t>:</a:t>
            </a:r>
            <a:r>
              <a:rPr lang="en-US" sz="2800">
                <a:solidFill>
                  <a:srgbClr val="0000FF"/>
                </a:solidFill>
                <a:latin typeface="Times New Roman" pitchFamily="18" charset="0"/>
              </a:rPr>
              <a:t>        </a:t>
            </a:r>
            <a:r>
              <a:rPr lang="en-US" b="1">
                <a:solidFill>
                  <a:srgbClr val="0000FF"/>
                </a:solidFill>
                <a:latin typeface="Times New Roman" pitchFamily="18" charset="0"/>
              </a:rPr>
              <a:t>Sử dụng một số biện pháp</a:t>
            </a:r>
          </a:p>
          <a:p>
            <a:pPr algn="ctr"/>
            <a:r>
              <a:rPr lang="vi-VN" b="1">
                <a:solidFill>
                  <a:srgbClr val="0000FF"/>
                </a:solidFill>
                <a:latin typeface="Times New Roman" pitchFamily="18" charset="0"/>
              </a:rPr>
              <a:t>nghệ thuật trong văn bản thuyết minh</a:t>
            </a:r>
          </a:p>
        </p:txBody>
      </p:sp>
    </p:spTree>
    <p:extLst>
      <p:ext uri="{BB962C8B-B14F-4D97-AF65-F5344CB8AC3E}">
        <p14:creationId xmlns:p14="http://schemas.microsoft.com/office/powerpoint/2010/main" val="2254985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220">
                                            <p:txEl>
                                              <p:pRg st="2" end="2"/>
                                            </p:txEl>
                                          </p:spTgt>
                                        </p:tgtEl>
                                        <p:attrNameLst>
                                          <p:attrName>style.visibility</p:attrName>
                                        </p:attrNameLst>
                                      </p:cBhvr>
                                      <p:to>
                                        <p:strVal val="visible"/>
                                      </p:to>
                                    </p:set>
                                    <p:animEffect transition="in" filter="barn(inVertical)">
                                      <p:cBhvr>
                                        <p:cTn id="7" dur="500"/>
                                        <p:tgtEl>
                                          <p:spTgt spid="9220">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9220">
                                            <p:txEl>
                                              <p:pRg st="3" end="3"/>
                                            </p:txEl>
                                          </p:spTgt>
                                        </p:tgtEl>
                                        <p:attrNameLst>
                                          <p:attrName>style.visibility</p:attrName>
                                        </p:attrNameLst>
                                      </p:cBhvr>
                                      <p:to>
                                        <p:strVal val="visible"/>
                                      </p:to>
                                    </p:set>
                                    <p:animEffect transition="in" filter="barn(inVertical)">
                                      <p:cBhvr>
                                        <p:cTn id="12" dur="500"/>
                                        <p:tgtEl>
                                          <p:spTgt spid="9220">
                                            <p:txEl>
                                              <p:pRg st="3" end="3"/>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9220">
                                            <p:txEl>
                                              <p:pRg st="4" end="4"/>
                                            </p:txEl>
                                          </p:spTgt>
                                        </p:tgtEl>
                                        <p:attrNameLst>
                                          <p:attrName>style.visibility</p:attrName>
                                        </p:attrNameLst>
                                      </p:cBhvr>
                                      <p:to>
                                        <p:strVal val="visible"/>
                                      </p:to>
                                    </p:set>
                                    <p:animEffect transition="in" filter="barn(inVertical)">
                                      <p:cBhvr>
                                        <p:cTn id="15" dur="500"/>
                                        <p:tgtEl>
                                          <p:spTgt spid="9220">
                                            <p:txEl>
                                              <p:pRg st="4" end="4"/>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9220">
                                            <p:txEl>
                                              <p:pRg st="5" end="5"/>
                                            </p:txEl>
                                          </p:spTgt>
                                        </p:tgtEl>
                                        <p:attrNameLst>
                                          <p:attrName>style.visibility</p:attrName>
                                        </p:attrNameLst>
                                      </p:cBhvr>
                                      <p:to>
                                        <p:strVal val="visible"/>
                                      </p:to>
                                    </p:set>
                                    <p:animEffect transition="in" filter="barn(inVertical)">
                                      <p:cBhvr>
                                        <p:cTn id="18" dur="500"/>
                                        <p:tgtEl>
                                          <p:spTgt spid="9220">
                                            <p:txEl>
                                              <p:pRg st="5" end="5"/>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9220">
                                            <p:txEl>
                                              <p:pRg st="6" end="6"/>
                                            </p:txEl>
                                          </p:spTgt>
                                        </p:tgtEl>
                                        <p:attrNameLst>
                                          <p:attrName>style.visibility</p:attrName>
                                        </p:attrNameLst>
                                      </p:cBhvr>
                                      <p:to>
                                        <p:strVal val="visible"/>
                                      </p:to>
                                    </p:set>
                                    <p:animEffect transition="in" filter="barn(inVertical)">
                                      <p:cBhvr>
                                        <p:cTn id="21" dur="500"/>
                                        <p:tgtEl>
                                          <p:spTgt spid="9220">
                                            <p:txEl>
                                              <p:pRg st="6" end="6"/>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9220">
                                            <p:txEl>
                                              <p:pRg st="7" end="7"/>
                                            </p:txEl>
                                          </p:spTgt>
                                        </p:tgtEl>
                                        <p:attrNameLst>
                                          <p:attrName>style.visibility</p:attrName>
                                        </p:attrNameLst>
                                      </p:cBhvr>
                                      <p:to>
                                        <p:strVal val="visible"/>
                                      </p:to>
                                    </p:set>
                                    <p:animEffect transition="in" filter="barn(inVertical)">
                                      <p:cBhvr>
                                        <p:cTn id="26" dur="500"/>
                                        <p:tgtEl>
                                          <p:spTgt spid="9220">
                                            <p:txEl>
                                              <p:pRg st="7" end="7"/>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9220">
                                            <p:txEl>
                                              <p:pRg st="8" end="8"/>
                                            </p:txEl>
                                          </p:spTgt>
                                        </p:tgtEl>
                                        <p:attrNameLst>
                                          <p:attrName>style.visibility</p:attrName>
                                        </p:attrNameLst>
                                      </p:cBhvr>
                                      <p:to>
                                        <p:strVal val="visible"/>
                                      </p:to>
                                    </p:set>
                                    <p:animEffect transition="in" filter="barn(inVertical)">
                                      <p:cBhvr>
                                        <p:cTn id="31" dur="500"/>
                                        <p:tgtEl>
                                          <p:spTgt spid="9220">
                                            <p:txEl>
                                              <p:pRg st="8" end="8"/>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9220">
                                            <p:txEl>
                                              <p:pRg st="9" end="9"/>
                                            </p:txEl>
                                          </p:spTgt>
                                        </p:tgtEl>
                                        <p:attrNameLst>
                                          <p:attrName>style.visibility</p:attrName>
                                        </p:attrNameLst>
                                      </p:cBhvr>
                                      <p:to>
                                        <p:strVal val="visible"/>
                                      </p:to>
                                    </p:set>
                                    <p:animEffect transition="in" filter="barn(inVertical)">
                                      <p:cBhvr>
                                        <p:cTn id="36" dur="500"/>
                                        <p:tgtEl>
                                          <p:spTgt spid="9220">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loud 2"/>
          <p:cNvSpPr/>
          <p:nvPr/>
        </p:nvSpPr>
        <p:spPr>
          <a:xfrm>
            <a:off x="-180528" y="-315415"/>
            <a:ext cx="8928992" cy="6768752"/>
          </a:xfrm>
          <a:prstGeom prst="cloud">
            <a:avLst/>
          </a:prstGeom>
          <a:solidFill>
            <a:srgbClr val="FFFF00"/>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4" name="TextBox 3"/>
          <p:cNvSpPr txBox="1"/>
          <p:nvPr/>
        </p:nvSpPr>
        <p:spPr>
          <a:xfrm>
            <a:off x="827585" y="620688"/>
            <a:ext cx="7632848" cy="4832092"/>
          </a:xfrm>
          <a:prstGeom prst="rect">
            <a:avLst/>
          </a:prstGeom>
          <a:noFill/>
        </p:spPr>
        <p:txBody>
          <a:bodyPr wrap="square" rtlCol="0">
            <a:spAutoFit/>
          </a:bodyPr>
          <a:lstStyle/>
          <a:p>
            <a:r>
              <a:rPr lang="vi-VN" sz="4400" dirty="0">
                <a:latin typeface="Times New Roman" pitchFamily="18" charset="0"/>
                <a:cs typeface="Times New Roman" pitchFamily="18" charset="0"/>
              </a:rPr>
              <a:t>? Bây giờ chúng ta loại bỏ toàn bộ các biện pháp  nghệ thuật đã sử dụng trong văn bản trên  thì văn bản này sẽ ntn? Em hãy đưa ra nhận xét  của về văn bản mới  này </a:t>
            </a:r>
          </a:p>
          <a:p>
            <a:endParaRPr lang="en-US" sz="4400" dirty="0">
              <a:latin typeface="Times New Roman" pitchFamily="18" charset="0"/>
              <a:cs typeface="Times New Roman" pitchFamily="18" charset="0"/>
            </a:endParaRPr>
          </a:p>
        </p:txBody>
      </p:sp>
      <p:pic>
        <p:nvPicPr>
          <p:cNvPr id="8" name="Picture 7">
            <a:hlinkClick r:id="rId2" action="ppaction://hlinksldjump"/>
          </p:cNvPr>
          <p:cNvPicPr>
            <a:picLocks noChangeAspect="1"/>
          </p:cNvPicPr>
          <p:nvPr/>
        </p:nvPicPr>
        <p:blipFill>
          <a:blip r:embed="rId3">
            <a:clrChange>
              <a:clrFrom>
                <a:srgbClr val="EEEEEE"/>
              </a:clrFrom>
              <a:clrTo>
                <a:srgbClr val="EEEEEE">
                  <a:alpha val="0"/>
                </a:srgbClr>
              </a:clrTo>
            </a:clrChange>
            <a:extLst>
              <a:ext uri="{28A0092B-C50C-407E-A947-70E740481C1C}">
                <a14:useLocalDpi xmlns:a14="http://schemas.microsoft.com/office/drawing/2010/main" val="0"/>
              </a:ext>
            </a:extLst>
          </a:blip>
          <a:stretch>
            <a:fillRect/>
          </a:stretch>
        </p:blipFill>
        <p:spPr>
          <a:xfrm>
            <a:off x="6934200" y="4949825"/>
            <a:ext cx="2314575" cy="1971675"/>
          </a:xfrm>
          <a:prstGeom prst="rect">
            <a:avLst/>
          </a:prstGeom>
        </p:spPr>
      </p:pic>
    </p:spTree>
    <p:extLst>
      <p:ext uri="{BB962C8B-B14F-4D97-AF65-F5344CB8AC3E}">
        <p14:creationId xmlns:p14="http://schemas.microsoft.com/office/powerpoint/2010/main" val="2554326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
                                        </p:tgtEl>
                                        <p:attrNameLst>
                                          <p:attrName>ppt_x</p:attrName>
                                        </p:attrNameLst>
                                      </p:cBhvr>
                                      <p:tavLst>
                                        <p:tav tm="0">
                                          <p:val>
                                            <p:strVal val="ppt_x"/>
                                          </p:val>
                                        </p:tav>
                                        <p:tav tm="100000">
                                          <p:val>
                                            <p:strVal val="ppt_x"/>
                                          </p:val>
                                        </p:tav>
                                      </p:tavLst>
                                    </p:anim>
                                    <p:anim calcmode="lin" valueType="num">
                                      <p:cBhvr additive="base">
                                        <p:cTn id="7" dur="500"/>
                                        <p:tgtEl>
                                          <p:spTgt spid="3"/>
                                        </p:tgtEl>
                                        <p:attrNameLst>
                                          <p:attrName>ppt_y</p:attrName>
                                        </p:attrNameLst>
                                      </p:cBhvr>
                                      <p:tavLst>
                                        <p:tav tm="0">
                                          <p:val>
                                            <p:strVal val="ppt_y"/>
                                          </p:val>
                                        </p:tav>
                                        <p:tav tm="100000">
                                          <p:val>
                                            <p:strVal val="1+ppt_h/2"/>
                                          </p:val>
                                        </p:tav>
                                      </p:tavLst>
                                    </p:anim>
                                    <p:set>
                                      <p:cBhvr>
                                        <p:cTn id="8" dur="1" fill="hold">
                                          <p:stCondLst>
                                            <p:cond delay="499"/>
                                          </p:stCondLst>
                                        </p:cTn>
                                        <p:tgtEl>
                                          <p:spTgt spid="3"/>
                                        </p:tgtEl>
                                        <p:attrNameLst>
                                          <p:attrName>style.visibility</p:attrName>
                                        </p:attrNameLst>
                                      </p:cBhvr>
                                      <p:to>
                                        <p:strVal val="hidden"/>
                                      </p:to>
                                    </p:set>
                                  </p:childTnLst>
                                </p:cTn>
                              </p:par>
                              <p:par>
                                <p:cTn id="9" presetID="2" presetClass="exit" presetSubtype="4" fill="hold" grpId="0" nodeType="withEffect">
                                  <p:stCondLst>
                                    <p:cond delay="0"/>
                                  </p:stCondLst>
                                  <p:childTnLst>
                                    <p:anim calcmode="lin" valueType="num">
                                      <p:cBhvr additive="base">
                                        <p:cTn id="10" dur="500"/>
                                        <p:tgtEl>
                                          <p:spTgt spid="4"/>
                                        </p:tgtEl>
                                        <p:attrNameLst>
                                          <p:attrName>ppt_x</p:attrName>
                                        </p:attrNameLst>
                                      </p:cBhvr>
                                      <p:tavLst>
                                        <p:tav tm="0">
                                          <p:val>
                                            <p:strVal val="ppt_x"/>
                                          </p:val>
                                        </p:tav>
                                        <p:tav tm="100000">
                                          <p:val>
                                            <p:strVal val="ppt_x"/>
                                          </p:val>
                                        </p:tav>
                                      </p:tavLst>
                                    </p:anim>
                                    <p:anim calcmode="lin" valueType="num">
                                      <p:cBhvr additive="base">
                                        <p:cTn id="11" dur="500"/>
                                        <p:tgtEl>
                                          <p:spTgt spid="4"/>
                                        </p:tgtEl>
                                        <p:attrNameLst>
                                          <p:attrName>ppt_y</p:attrName>
                                        </p:attrNameLst>
                                      </p:cBhvr>
                                      <p:tavLst>
                                        <p:tav tm="0">
                                          <p:val>
                                            <p:strVal val="ppt_y"/>
                                          </p:val>
                                        </p:tav>
                                        <p:tav tm="100000">
                                          <p:val>
                                            <p:strVal val="1+ppt_h/2"/>
                                          </p:val>
                                        </p:tav>
                                      </p:tavLst>
                                    </p:anim>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loud 2"/>
          <p:cNvSpPr/>
          <p:nvPr/>
        </p:nvSpPr>
        <p:spPr>
          <a:xfrm>
            <a:off x="152400" y="-1"/>
            <a:ext cx="8596064" cy="6453337"/>
          </a:xfrm>
          <a:prstGeom prst="cloud">
            <a:avLst/>
          </a:prstGeom>
          <a:solidFill>
            <a:srgbClr val="FFFF00"/>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4" name="TextBox 3"/>
          <p:cNvSpPr txBox="1"/>
          <p:nvPr/>
        </p:nvSpPr>
        <p:spPr>
          <a:xfrm>
            <a:off x="1203679" y="1268760"/>
            <a:ext cx="6872287" cy="3477875"/>
          </a:xfrm>
          <a:prstGeom prst="rect">
            <a:avLst/>
          </a:prstGeom>
          <a:noFill/>
        </p:spPr>
        <p:txBody>
          <a:bodyPr wrap="square" rtlCol="0">
            <a:spAutoFit/>
          </a:bodyPr>
          <a:lstStyle/>
          <a:p>
            <a:r>
              <a:rPr lang="vi-VN" sz="4400" dirty="0">
                <a:latin typeface="Times New Roman" pitchFamily="18" charset="0"/>
                <a:cs typeface="Times New Roman" pitchFamily="18" charset="0"/>
              </a:rPr>
              <a:t>? Theo em chúng ta có nên sử dụng các biện pháp  nghệ thuật trong văn bản thuyết minh  không ? Vì sao ? </a:t>
            </a:r>
          </a:p>
          <a:p>
            <a:endParaRPr lang="en-US" sz="4400" dirty="0">
              <a:latin typeface="Times New Roman" pitchFamily="18" charset="0"/>
              <a:cs typeface="Times New Roman" pitchFamily="18" charset="0"/>
            </a:endParaRPr>
          </a:p>
        </p:txBody>
      </p:sp>
      <p:pic>
        <p:nvPicPr>
          <p:cNvPr id="8" name="Picture 7">
            <a:hlinkClick r:id="rId2" action="ppaction://hlinksldjump"/>
          </p:cNvPr>
          <p:cNvPicPr>
            <a:picLocks noChangeAspect="1"/>
          </p:cNvPicPr>
          <p:nvPr/>
        </p:nvPicPr>
        <p:blipFill>
          <a:blip r:embed="rId3">
            <a:clrChange>
              <a:clrFrom>
                <a:srgbClr val="EEEEEE"/>
              </a:clrFrom>
              <a:clrTo>
                <a:srgbClr val="EEEEEE">
                  <a:alpha val="0"/>
                </a:srgbClr>
              </a:clrTo>
            </a:clrChange>
            <a:extLst>
              <a:ext uri="{28A0092B-C50C-407E-A947-70E740481C1C}">
                <a14:useLocalDpi xmlns:a14="http://schemas.microsoft.com/office/drawing/2010/main" val="0"/>
              </a:ext>
            </a:extLst>
          </a:blip>
          <a:stretch>
            <a:fillRect/>
          </a:stretch>
        </p:blipFill>
        <p:spPr>
          <a:xfrm>
            <a:off x="6934200" y="4949825"/>
            <a:ext cx="2314575" cy="1971675"/>
          </a:xfrm>
          <a:prstGeom prst="rect">
            <a:avLst/>
          </a:prstGeom>
        </p:spPr>
      </p:pic>
    </p:spTree>
    <p:extLst>
      <p:ext uri="{BB962C8B-B14F-4D97-AF65-F5344CB8AC3E}">
        <p14:creationId xmlns:p14="http://schemas.microsoft.com/office/powerpoint/2010/main" val="1123845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
                                        </p:tgtEl>
                                        <p:attrNameLst>
                                          <p:attrName>ppt_x</p:attrName>
                                        </p:attrNameLst>
                                      </p:cBhvr>
                                      <p:tavLst>
                                        <p:tav tm="0">
                                          <p:val>
                                            <p:strVal val="ppt_x"/>
                                          </p:val>
                                        </p:tav>
                                        <p:tav tm="100000">
                                          <p:val>
                                            <p:strVal val="ppt_x"/>
                                          </p:val>
                                        </p:tav>
                                      </p:tavLst>
                                    </p:anim>
                                    <p:anim calcmode="lin" valueType="num">
                                      <p:cBhvr additive="base">
                                        <p:cTn id="7" dur="500"/>
                                        <p:tgtEl>
                                          <p:spTgt spid="3"/>
                                        </p:tgtEl>
                                        <p:attrNameLst>
                                          <p:attrName>ppt_y</p:attrName>
                                        </p:attrNameLst>
                                      </p:cBhvr>
                                      <p:tavLst>
                                        <p:tav tm="0">
                                          <p:val>
                                            <p:strVal val="ppt_y"/>
                                          </p:val>
                                        </p:tav>
                                        <p:tav tm="100000">
                                          <p:val>
                                            <p:strVal val="1+ppt_h/2"/>
                                          </p:val>
                                        </p:tav>
                                      </p:tavLst>
                                    </p:anim>
                                    <p:set>
                                      <p:cBhvr>
                                        <p:cTn id="8" dur="1" fill="hold">
                                          <p:stCondLst>
                                            <p:cond delay="499"/>
                                          </p:stCondLst>
                                        </p:cTn>
                                        <p:tgtEl>
                                          <p:spTgt spid="3"/>
                                        </p:tgtEl>
                                        <p:attrNameLst>
                                          <p:attrName>style.visibility</p:attrName>
                                        </p:attrNameLst>
                                      </p:cBhvr>
                                      <p:to>
                                        <p:strVal val="hidden"/>
                                      </p:to>
                                    </p:set>
                                  </p:childTnLst>
                                </p:cTn>
                              </p:par>
                              <p:par>
                                <p:cTn id="9" presetID="2" presetClass="exit" presetSubtype="4" fill="hold" grpId="0" nodeType="withEffect">
                                  <p:stCondLst>
                                    <p:cond delay="0"/>
                                  </p:stCondLst>
                                  <p:childTnLst>
                                    <p:anim calcmode="lin" valueType="num">
                                      <p:cBhvr additive="base">
                                        <p:cTn id="10" dur="500"/>
                                        <p:tgtEl>
                                          <p:spTgt spid="4"/>
                                        </p:tgtEl>
                                        <p:attrNameLst>
                                          <p:attrName>ppt_x</p:attrName>
                                        </p:attrNameLst>
                                      </p:cBhvr>
                                      <p:tavLst>
                                        <p:tav tm="0">
                                          <p:val>
                                            <p:strVal val="ppt_x"/>
                                          </p:val>
                                        </p:tav>
                                        <p:tav tm="100000">
                                          <p:val>
                                            <p:strVal val="ppt_x"/>
                                          </p:val>
                                        </p:tav>
                                      </p:tavLst>
                                    </p:anim>
                                    <p:anim calcmode="lin" valueType="num">
                                      <p:cBhvr additive="base">
                                        <p:cTn id="11" dur="500"/>
                                        <p:tgtEl>
                                          <p:spTgt spid="4"/>
                                        </p:tgtEl>
                                        <p:attrNameLst>
                                          <p:attrName>ppt_y</p:attrName>
                                        </p:attrNameLst>
                                      </p:cBhvr>
                                      <p:tavLst>
                                        <p:tav tm="0">
                                          <p:val>
                                            <p:strVal val="ppt_y"/>
                                          </p:val>
                                        </p:tav>
                                        <p:tav tm="100000">
                                          <p:val>
                                            <p:strVal val="1+ppt_h/2"/>
                                          </p:val>
                                        </p:tav>
                                      </p:tavLst>
                                    </p:anim>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0" y="152400"/>
            <a:ext cx="9144000" cy="990600"/>
          </a:xfrm>
          <a:prstGeom prst="rect">
            <a:avLst/>
          </a:prstGeom>
          <a:solidFill>
            <a:srgbClr val="F6F4AA"/>
          </a:solidFill>
          <a:ln w="57150" cmpd="thinThick">
            <a:pattFill prst="pct90">
              <a:fgClr>
                <a:srgbClr val="993300"/>
              </a:fgClr>
              <a:bgClr>
                <a:srgbClr val="FFFFFF"/>
              </a:bgClr>
            </a:pattFill>
            <a:miter lim="800000"/>
            <a:headEnd/>
            <a:tailEnd/>
          </a:ln>
        </p:spPr>
        <p:txBody>
          <a:bodyPr wrap="none" anchor="ctr"/>
          <a:lstStyle/>
          <a:p>
            <a:pPr algn="ctr" eaLnBrk="1" hangingPunct="1">
              <a:spcBef>
                <a:spcPct val="50000"/>
              </a:spcBef>
            </a:pPr>
            <a:endParaRPr lang="en-US" altLang="en-US" sz="3600" b="1">
              <a:solidFill>
                <a:srgbClr val="000099"/>
              </a:solidFill>
              <a:latin typeface=".VnTime" pitchFamily="34" charset="0"/>
            </a:endParaRPr>
          </a:p>
        </p:txBody>
      </p:sp>
      <p:sp>
        <p:nvSpPr>
          <p:cNvPr id="8196" name="Rectangle 5"/>
          <p:cNvSpPr>
            <a:spLocks noChangeArrowheads="1"/>
          </p:cNvSpPr>
          <p:nvPr/>
        </p:nvSpPr>
        <p:spPr bwMode="auto">
          <a:xfrm>
            <a:off x="152400" y="2638330"/>
            <a:ext cx="8748464"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marL="342900" indent="-342900" algn="just">
              <a:buFontTx/>
              <a:buChar char="-"/>
            </a:pPr>
            <a:r>
              <a:rPr lang="vi-VN" sz="2400" dirty="0">
                <a:solidFill>
                  <a:srgbClr val="000000"/>
                </a:solidFill>
                <a:latin typeface="+mj-lt"/>
                <a:cs typeface="Times New Roman" pitchFamily="18" charset="0"/>
              </a:rPr>
              <a:t>Đối tượng thuyết minh: </a:t>
            </a:r>
            <a:r>
              <a:rPr lang="vi-VN" sz="2400" dirty="0">
                <a:solidFill>
                  <a:srgbClr val="0000FF"/>
                </a:solidFill>
                <a:latin typeface="+mj-lt"/>
                <a:cs typeface="Times New Roman" pitchFamily="18" charset="0"/>
              </a:rPr>
              <a:t>Sự kì lạ của Đá và nước ở Hạ Long</a:t>
            </a:r>
            <a:r>
              <a:rPr lang="vi-VN" sz="2400" dirty="0">
                <a:solidFill>
                  <a:srgbClr val="000000"/>
                </a:solidFill>
                <a:latin typeface="+mj-lt"/>
                <a:cs typeface="Times New Roman" pitchFamily="18" charset="0"/>
              </a:rPr>
              <a:t> (vấn đề trừu tượng thuyết minh về bản chất của sinh vật.)</a:t>
            </a:r>
            <a:endParaRPr lang="en-US" sz="2400" dirty="0">
              <a:solidFill>
                <a:srgbClr val="000000"/>
              </a:solidFill>
              <a:latin typeface="+mj-lt"/>
              <a:cs typeface="Times New Roman" pitchFamily="18" charset="0"/>
            </a:endParaRPr>
          </a:p>
          <a:p>
            <a:pPr algn="just"/>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tri </a:t>
            </a:r>
            <a:r>
              <a:rPr lang="en-US" sz="2400" dirty="0" err="1">
                <a:latin typeface="Times New Roman" pitchFamily="18" charset="0"/>
                <a:cs typeface="Times New Roman" pitchFamily="18" charset="0"/>
              </a:rPr>
              <a:t>thức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tượng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sự</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Hạ</a:t>
            </a:r>
            <a:r>
              <a:rPr lang="fr-FR" sz="2400" dirty="0">
                <a:latin typeface="Times New Roman" pitchFamily="18" charset="0"/>
                <a:cs typeface="Times New Roman" pitchFamily="18" charset="0"/>
              </a:rPr>
              <a:t> Long là </a:t>
            </a:r>
            <a:r>
              <a:rPr lang="fr-FR" sz="2400" dirty="0" err="1">
                <a:latin typeface="Times New Roman" pitchFamily="18" charset="0"/>
                <a:cs typeface="Times New Roman" pitchFamily="18" charset="0"/>
              </a:rPr>
              <a:t>vô</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tận</a:t>
            </a:r>
            <a:r>
              <a:rPr lang="fr-FR" sz="2400" dirty="0">
                <a:latin typeface="Times New Roman" pitchFamily="18" charset="0"/>
                <a:cs typeface="Times New Roman" pitchFamily="18" charset="0"/>
              </a:rPr>
              <a:t>.</a:t>
            </a:r>
            <a:endParaRPr lang="vi-VN" sz="2400" dirty="0">
              <a:solidFill>
                <a:srgbClr val="000000"/>
              </a:solidFill>
              <a:latin typeface="+mj-lt"/>
              <a:cs typeface="Times New Roman" pitchFamily="18" charset="0"/>
            </a:endParaRPr>
          </a:p>
          <a:p>
            <a:pPr marL="342900" indent="-342900">
              <a:buFontTx/>
              <a:buChar char="-"/>
            </a:pPr>
            <a:r>
              <a:rPr lang="vi-VN" sz="2400" dirty="0">
                <a:solidFill>
                  <a:srgbClr val="000000"/>
                </a:solidFill>
                <a:latin typeface="+mj-lt"/>
                <a:cs typeface="Times New Roman" pitchFamily="18" charset="0"/>
              </a:rPr>
              <a:t>Phương pháp thuyết minh: </a:t>
            </a:r>
            <a:r>
              <a:rPr lang="vi-VN" sz="2400" dirty="0">
                <a:solidFill>
                  <a:srgbClr val="0000FF"/>
                </a:solidFill>
                <a:latin typeface="+mj-lt"/>
                <a:cs typeface="Times New Roman" pitchFamily="18" charset="0"/>
              </a:rPr>
              <a:t>giải thích</a:t>
            </a:r>
            <a:r>
              <a:rPr lang="vi-VN" sz="2400" dirty="0">
                <a:solidFill>
                  <a:srgbClr val="000000"/>
                </a:solidFill>
                <a:latin typeface="+mj-lt"/>
                <a:cs typeface="Times New Roman" pitchFamily="18" charset="0"/>
              </a:rPr>
              <a:t>,</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kết</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hợp</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liệt</a:t>
            </a:r>
            <a:r>
              <a:rPr lang="en-US" sz="2400" dirty="0">
                <a:solidFill>
                  <a:srgbClr val="000000"/>
                </a:solidFill>
                <a:latin typeface="Times New Roman" pitchFamily="18" charset="0"/>
                <a:cs typeface="Times New Roman" pitchFamily="18" charset="0"/>
              </a:rPr>
              <a:t> </a:t>
            </a:r>
            <a:r>
              <a:rPr lang="en-US" sz="2400" dirty="0" err="1">
                <a:solidFill>
                  <a:srgbClr val="000000"/>
                </a:solidFill>
                <a:latin typeface="Times New Roman" pitchFamily="18" charset="0"/>
                <a:cs typeface="Times New Roman" pitchFamily="18" charset="0"/>
              </a:rPr>
              <a:t>kê</a:t>
            </a:r>
            <a:r>
              <a:rPr lang="vi-VN" sz="2400" dirty="0">
                <a:solidFill>
                  <a:srgbClr val="000000"/>
                </a:solidFill>
                <a:latin typeface="Times New Roman" pitchFamily="18" charset="0"/>
                <a:cs typeface="Times New Roman" pitchFamily="18" charset="0"/>
              </a:rPr>
              <a:t>, phân tích .... </a:t>
            </a:r>
          </a:p>
          <a:p>
            <a:pPr marL="342900" indent="-342900">
              <a:buFontTx/>
              <a:buChar char="-"/>
            </a:pPr>
            <a:r>
              <a:rPr lang="fr-FR" sz="2400" dirty="0" err="1">
                <a:latin typeface="Times New Roman" pitchFamily="18" charset="0"/>
                <a:cs typeface="Times New Roman" pitchFamily="18" charset="0"/>
              </a:rPr>
              <a:t>Sử</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dụng</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một</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số</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biện</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pháp</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nghệ</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thuật</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tưởng</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tượng</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liên</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tưởng</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nhân</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hóa</a:t>
            </a:r>
            <a:r>
              <a:rPr lang="vi-VN" sz="2400" dirty="0">
                <a:latin typeface="Times New Roman" pitchFamily="18" charset="0"/>
                <a:cs typeface="Times New Roman" pitchFamily="18" charset="0"/>
              </a:rPr>
              <a:t>, so sánh, miêu tả .</a:t>
            </a:r>
            <a:r>
              <a:rPr lang="fr-FR"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r>
              <a:rPr lang="vi-VN" sz="2400" b="1" dirty="0">
                <a:latin typeface="Times New Roman" pitchFamily="18" charset="0"/>
                <a:cs typeface="Times New Roman" pitchFamily="18" charset="0"/>
              </a:rPr>
              <a:t>=&gt;</a:t>
            </a:r>
            <a:r>
              <a:rPr lang="fr-FR" sz="2400" b="1" dirty="0" err="1">
                <a:latin typeface="Times New Roman" pitchFamily="18" charset="0"/>
                <a:cs typeface="Times New Roman" pitchFamily="18" charset="0"/>
              </a:rPr>
              <a:t>Sử</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dụng</a:t>
            </a:r>
            <a:r>
              <a:rPr lang="fr-FR" sz="2400" b="1" dirty="0">
                <a:latin typeface="Times New Roman" pitchFamily="18" charset="0"/>
                <a:cs typeface="Times New Roman" pitchFamily="18" charset="0"/>
              </a:rPr>
              <a:t> </a:t>
            </a:r>
            <a:r>
              <a:rPr lang="vi-VN" sz="2400" b="1" dirty="0">
                <a:latin typeface="Times New Roman" pitchFamily="18" charset="0"/>
                <a:cs typeface="Times New Roman" pitchFamily="18" charset="0"/>
              </a:rPr>
              <a:t>một số </a:t>
            </a:r>
            <a:r>
              <a:rPr lang="fr-FR" sz="2400" b="1" dirty="0" err="1">
                <a:latin typeface="Times New Roman" pitchFamily="18" charset="0"/>
                <a:cs typeface="Times New Roman" pitchFamily="18" charset="0"/>
              </a:rPr>
              <a:t>biện</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pháp</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nghệ</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thuật</a:t>
            </a:r>
            <a:r>
              <a:rPr lang="fr-FR" sz="2400" b="1" dirty="0">
                <a:latin typeface="Times New Roman" pitchFamily="18" charset="0"/>
                <a:cs typeface="Times New Roman" pitchFamily="18" charset="0"/>
              </a:rPr>
              <a:t>:</a:t>
            </a:r>
            <a:r>
              <a:rPr lang="vi-VN" sz="2400" b="1" dirty="0">
                <a:latin typeface="Times New Roman" pitchFamily="18" charset="0"/>
                <a:cs typeface="Times New Roman" pitchFamily="18" charset="0"/>
              </a:rPr>
              <a:t> góp phần làm nổi bật đặc điểm đối tượng thuyết minh </a:t>
            </a:r>
            <a:r>
              <a:rPr lang="fr-FR" sz="2400" b="1" dirty="0">
                <a:latin typeface="Times New Roman" pitchFamily="18" charset="0"/>
                <a:cs typeface="Times New Roman" pitchFamily="18" charset="0"/>
              </a:rPr>
              <a:t> </a:t>
            </a:r>
            <a:r>
              <a:rPr lang="vi-VN" sz="2400" b="1" dirty="0">
                <a:latin typeface="Times New Roman" pitchFamily="18" charset="0"/>
                <a:cs typeface="Times New Roman" pitchFamily="18" charset="0"/>
              </a:rPr>
              <a:t>khiến bài  văn </a:t>
            </a:r>
            <a:r>
              <a:rPr lang="fr-FR" sz="2400" b="1" dirty="0" err="1">
                <a:latin typeface="Times New Roman" pitchFamily="18" charset="0"/>
                <a:cs typeface="Times New Roman" pitchFamily="18" charset="0"/>
              </a:rPr>
              <a:t>sống</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động</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hấp</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dẫn</a:t>
            </a:r>
            <a:r>
              <a:rPr lang="vi-VN" sz="2400" b="1" dirty="0">
                <a:latin typeface="Times New Roman" pitchFamily="18" charset="0"/>
                <a:cs typeface="Times New Roman" pitchFamily="18" charset="0"/>
              </a:rPr>
              <a:t>  gây hứng thú cho người đọc</a:t>
            </a:r>
          </a:p>
          <a:p>
            <a:r>
              <a:rPr lang="vi-VN" sz="2400" b="1" dirty="0">
                <a:latin typeface="Times New Roman" pitchFamily="18" charset="0"/>
                <a:cs typeface="Times New Roman" pitchFamily="18" charset="0"/>
              </a:rPr>
              <a:t>* Bài học : Ghi nhớ ( SGK/13)</a:t>
            </a:r>
          </a:p>
          <a:p>
            <a:endParaRPr lang="vi-VN" sz="2400" b="1" dirty="0">
              <a:latin typeface="Times New Roman" pitchFamily="18" charset="0"/>
              <a:cs typeface="Times New Roman" pitchFamily="18" charset="0"/>
            </a:endParaRPr>
          </a:p>
          <a:p>
            <a:pPr marL="342900" indent="-342900">
              <a:buFontTx/>
              <a:buChar char="-"/>
            </a:pPr>
            <a:endParaRPr lang="vi-VN" sz="2400" dirty="0">
              <a:latin typeface="Times New Roman" pitchFamily="18" charset="0"/>
              <a:cs typeface="Times New Roman" pitchFamily="18" charset="0"/>
            </a:endParaRPr>
          </a:p>
          <a:p>
            <a:pPr marL="342900" indent="-342900">
              <a:buFontTx/>
              <a:buChar char="-"/>
            </a:pPr>
            <a:endParaRPr lang="vi-VN" sz="2400" dirty="0">
              <a:latin typeface="Times New Roman" pitchFamily="18" charset="0"/>
              <a:cs typeface="Times New Roman" pitchFamily="18" charset="0"/>
            </a:endParaRPr>
          </a:p>
          <a:p>
            <a:pPr marL="342900" indent="-342900" algn="just">
              <a:buFontTx/>
              <a:buChar char="-"/>
            </a:pPr>
            <a:endParaRPr lang="en-US" sz="2400" b="1" dirty="0">
              <a:solidFill>
                <a:srgbClr val="000000"/>
              </a:solidFill>
              <a:latin typeface="+mj-lt"/>
              <a:cs typeface="Times New Roman" pitchFamily="18" charset="0"/>
            </a:endParaRPr>
          </a:p>
        </p:txBody>
      </p:sp>
      <p:sp>
        <p:nvSpPr>
          <p:cNvPr id="8197" name="Text Box 3"/>
          <p:cNvSpPr txBox="1">
            <a:spLocks noChangeArrowheads="1"/>
          </p:cNvSpPr>
          <p:nvPr/>
        </p:nvSpPr>
        <p:spPr bwMode="auto">
          <a:xfrm>
            <a:off x="152400" y="76200"/>
            <a:ext cx="8991600"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r>
              <a:rPr lang="en-US" sz="2800" b="1">
                <a:solidFill>
                  <a:srgbClr val="FF3300"/>
                </a:solidFill>
                <a:latin typeface="Times New Roman" pitchFamily="18" charset="0"/>
              </a:rPr>
              <a:t>Tiết 4</a:t>
            </a:r>
            <a:r>
              <a:rPr lang="en-US" sz="2800">
                <a:solidFill>
                  <a:srgbClr val="FF3300"/>
                </a:solidFill>
                <a:latin typeface="Times New Roman" pitchFamily="18" charset="0"/>
              </a:rPr>
              <a:t>:</a:t>
            </a:r>
            <a:r>
              <a:rPr lang="en-US" sz="2800">
                <a:solidFill>
                  <a:srgbClr val="0000FF"/>
                </a:solidFill>
                <a:latin typeface="Times New Roman" pitchFamily="18" charset="0"/>
              </a:rPr>
              <a:t>        </a:t>
            </a:r>
            <a:r>
              <a:rPr lang="en-US" b="1">
                <a:solidFill>
                  <a:srgbClr val="0000FF"/>
                </a:solidFill>
                <a:latin typeface="Times New Roman" pitchFamily="18" charset="0"/>
              </a:rPr>
              <a:t>Sử dụng một số biện pháp</a:t>
            </a:r>
          </a:p>
          <a:p>
            <a:pPr algn="ctr"/>
            <a:r>
              <a:rPr lang="vi-VN" b="1">
                <a:solidFill>
                  <a:srgbClr val="0000FF"/>
                </a:solidFill>
                <a:latin typeface="Times New Roman" pitchFamily="18" charset="0"/>
              </a:rPr>
              <a:t>nghệ thuật trong văn bản thuyết minh</a:t>
            </a:r>
          </a:p>
        </p:txBody>
      </p:sp>
      <p:sp>
        <p:nvSpPr>
          <p:cNvPr id="8198" name="Rectangle 6"/>
          <p:cNvSpPr>
            <a:spLocks noChangeArrowheads="1"/>
          </p:cNvSpPr>
          <p:nvPr/>
        </p:nvSpPr>
        <p:spPr bwMode="auto">
          <a:xfrm>
            <a:off x="7431" y="1154114"/>
            <a:ext cx="8957057"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b="1" u="sng" dirty="0">
                <a:solidFill>
                  <a:srgbClr val="000000"/>
                </a:solidFill>
                <a:latin typeface="Times New Roman" pitchFamily="18" charset="0"/>
              </a:rPr>
              <a:t>I.TÌM HIỂU BÀI.</a:t>
            </a:r>
          </a:p>
          <a:p>
            <a:pPr algn="just"/>
            <a:r>
              <a:rPr lang="vi-VN" sz="2400" b="1" dirty="0">
                <a:latin typeface="Times New Roman" pitchFamily="18" charset="0"/>
                <a:cs typeface="Times New Roman" pitchFamily="18" charset="0"/>
              </a:rPr>
              <a:t>1. Ôn tập văn bản thuyết minh           </a:t>
            </a:r>
            <a:endParaRPr lang="en-US" sz="2400" b="1" dirty="0">
              <a:latin typeface="Times New Roman" pitchFamily="18" charset="0"/>
              <a:cs typeface="Times New Roman" pitchFamily="18" charset="0"/>
            </a:endParaRPr>
          </a:p>
          <a:p>
            <a:pPr algn="just"/>
            <a:r>
              <a:rPr lang="pt-BR" sz="2400" b="1" dirty="0">
                <a:latin typeface="Times New Roman" pitchFamily="18" charset="0"/>
                <a:cs typeface="Times New Roman" pitchFamily="18" charset="0"/>
              </a:rPr>
              <a:t> </a:t>
            </a:r>
            <a:r>
              <a:rPr lang="vi-VN" sz="2400" b="1" dirty="0">
                <a:latin typeface="Times New Roman" pitchFamily="18" charset="0"/>
                <a:cs typeface="Times New Roman" pitchFamily="18" charset="0"/>
              </a:rPr>
              <a:t>2. Văn bản thuyết minh sử dụng một số biện pháp nghệ thuật. </a:t>
            </a:r>
          </a:p>
          <a:p>
            <a:pPr algn="just"/>
            <a:r>
              <a:rPr lang="vi-VN" sz="2400" b="1" dirty="0">
                <a:solidFill>
                  <a:srgbClr val="000000"/>
                </a:solidFill>
                <a:latin typeface="Times New Roman" pitchFamily="18" charset="0"/>
                <a:cs typeface="Times New Roman" pitchFamily="18" charset="0"/>
              </a:rPr>
              <a:t> * Văn bản mẫu:  </a:t>
            </a:r>
            <a:r>
              <a:rPr lang="vi-VN" sz="2400" b="1" dirty="0">
                <a:solidFill>
                  <a:srgbClr val="0000FF"/>
                </a:solidFill>
                <a:latin typeface="Times New Roman" pitchFamily="18" charset="0"/>
                <a:cs typeface="Times New Roman" pitchFamily="18" charset="0"/>
              </a:rPr>
              <a:t>Hạ Long-đá và nước</a:t>
            </a:r>
          </a:p>
        </p:txBody>
      </p:sp>
    </p:spTree>
    <p:extLst>
      <p:ext uri="{BB962C8B-B14F-4D97-AF65-F5344CB8AC3E}">
        <p14:creationId xmlns:p14="http://schemas.microsoft.com/office/powerpoint/2010/main" val="3874106801"/>
      </p:ext>
    </p:extLst>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196">
                                            <p:txEl>
                                              <p:pRg st="4" end="4"/>
                                            </p:txEl>
                                          </p:spTgt>
                                        </p:tgtEl>
                                        <p:attrNameLst>
                                          <p:attrName>style.visibility</p:attrName>
                                        </p:attrNameLst>
                                      </p:cBhvr>
                                      <p:to>
                                        <p:strVal val="visible"/>
                                      </p:to>
                                    </p:set>
                                    <p:anim calcmode="lin" valueType="num">
                                      <p:cBhvr additive="base">
                                        <p:cTn id="7" dur="500" fill="hold"/>
                                        <p:tgtEl>
                                          <p:spTgt spid="8196">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8196">
                                            <p:txEl>
                                              <p:pRg st="5" end="5"/>
                                            </p:txEl>
                                          </p:spTgt>
                                        </p:tgtEl>
                                        <p:attrNameLst>
                                          <p:attrName>style.visibility</p:attrName>
                                        </p:attrNameLst>
                                      </p:cBhvr>
                                      <p:to>
                                        <p:strVal val="visible"/>
                                      </p:to>
                                    </p:set>
                                    <p:animEffect transition="in" filter="barn(inVertical)">
                                      <p:cBhvr>
                                        <p:cTn id="13" dur="500"/>
                                        <p:tgtEl>
                                          <p:spTgt spid="819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0" y="152400"/>
            <a:ext cx="9144000" cy="990600"/>
          </a:xfrm>
          <a:prstGeom prst="rect">
            <a:avLst/>
          </a:prstGeom>
          <a:solidFill>
            <a:srgbClr val="F6F4AA"/>
          </a:solidFill>
          <a:ln w="57150" cmpd="thinThick">
            <a:pattFill prst="pct90">
              <a:fgClr>
                <a:srgbClr val="993300"/>
              </a:fgClr>
              <a:bgClr>
                <a:srgbClr val="FFFFFF"/>
              </a:bgClr>
            </a:pattFill>
            <a:miter lim="800000"/>
            <a:headEnd/>
            <a:tailEnd/>
          </a:ln>
        </p:spPr>
        <p:txBody>
          <a:bodyPr wrap="none" anchor="ctr"/>
          <a:lstStyle/>
          <a:p>
            <a:pPr algn="ctr" eaLnBrk="1" hangingPunct="1">
              <a:spcBef>
                <a:spcPct val="50000"/>
              </a:spcBef>
            </a:pPr>
            <a:endParaRPr lang="en-US" altLang="en-US" sz="3600" b="1">
              <a:solidFill>
                <a:srgbClr val="000099"/>
              </a:solidFill>
              <a:latin typeface=".VnTime" pitchFamily="34" charset="0"/>
            </a:endParaRPr>
          </a:p>
        </p:txBody>
      </p:sp>
      <p:sp>
        <p:nvSpPr>
          <p:cNvPr id="8197" name="Text Box 3"/>
          <p:cNvSpPr txBox="1">
            <a:spLocks noChangeArrowheads="1"/>
          </p:cNvSpPr>
          <p:nvPr/>
        </p:nvSpPr>
        <p:spPr bwMode="auto">
          <a:xfrm>
            <a:off x="152400" y="76200"/>
            <a:ext cx="8991600"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r>
              <a:rPr lang="en-US" sz="2800" b="1">
                <a:solidFill>
                  <a:srgbClr val="FF3300"/>
                </a:solidFill>
                <a:latin typeface="Times New Roman" pitchFamily="18" charset="0"/>
              </a:rPr>
              <a:t>Tiết 4</a:t>
            </a:r>
            <a:r>
              <a:rPr lang="en-US" sz="2800">
                <a:solidFill>
                  <a:srgbClr val="FF3300"/>
                </a:solidFill>
                <a:latin typeface="Times New Roman" pitchFamily="18" charset="0"/>
              </a:rPr>
              <a:t>:</a:t>
            </a:r>
            <a:r>
              <a:rPr lang="en-US" sz="2800">
                <a:solidFill>
                  <a:srgbClr val="0000FF"/>
                </a:solidFill>
                <a:latin typeface="Times New Roman" pitchFamily="18" charset="0"/>
              </a:rPr>
              <a:t>        </a:t>
            </a:r>
            <a:r>
              <a:rPr lang="en-US" b="1">
                <a:solidFill>
                  <a:srgbClr val="0000FF"/>
                </a:solidFill>
                <a:latin typeface="Times New Roman" pitchFamily="18" charset="0"/>
              </a:rPr>
              <a:t>Sử dụng một số biện pháp</a:t>
            </a:r>
          </a:p>
          <a:p>
            <a:pPr algn="ctr"/>
            <a:r>
              <a:rPr lang="vi-VN" b="1">
                <a:solidFill>
                  <a:srgbClr val="0000FF"/>
                </a:solidFill>
                <a:latin typeface="Times New Roman" pitchFamily="18" charset="0"/>
              </a:rPr>
              <a:t>nghệ thuật trong văn bản thuyết minh</a:t>
            </a:r>
          </a:p>
        </p:txBody>
      </p:sp>
      <p:sp>
        <p:nvSpPr>
          <p:cNvPr id="8198" name="Rectangle 6"/>
          <p:cNvSpPr>
            <a:spLocks noChangeArrowheads="1"/>
          </p:cNvSpPr>
          <p:nvPr/>
        </p:nvSpPr>
        <p:spPr bwMode="auto">
          <a:xfrm>
            <a:off x="251520" y="1154114"/>
            <a:ext cx="8784976" cy="22775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b="1" u="sng" dirty="0">
                <a:solidFill>
                  <a:srgbClr val="000000"/>
                </a:solidFill>
                <a:latin typeface="Times New Roman" pitchFamily="18" charset="0"/>
              </a:rPr>
              <a:t>I.TÌM HIỂU BÀI.</a:t>
            </a:r>
            <a:endParaRPr lang="vi-VN" b="1" u="sng" dirty="0">
              <a:solidFill>
                <a:srgbClr val="000000"/>
              </a:solidFill>
              <a:latin typeface="Times New Roman" pitchFamily="18" charset="0"/>
            </a:endParaRPr>
          </a:p>
          <a:p>
            <a:r>
              <a:rPr lang="vi-VN" sz="2400" b="1" u="sng" dirty="0">
                <a:solidFill>
                  <a:srgbClr val="FF0000"/>
                </a:solidFill>
                <a:latin typeface="Times New Roman" pitchFamily="18" charset="0"/>
                <a:cs typeface="Times New Roman" pitchFamily="18" charset="0"/>
              </a:rPr>
              <a:t>*Bài học</a:t>
            </a:r>
            <a:r>
              <a:rPr lang="vi-VN" sz="2400" b="1" dirty="0">
                <a:latin typeface="Times New Roman" pitchFamily="18" charset="0"/>
                <a:cs typeface="Times New Roman" pitchFamily="18" charset="0"/>
              </a:rPr>
              <a:t>: </a:t>
            </a:r>
            <a:r>
              <a:rPr lang="fr-FR" sz="2800" b="1" dirty="0" err="1">
                <a:latin typeface="Times New Roman" pitchFamily="18" charset="0"/>
                <a:cs typeface="Times New Roman" pitchFamily="18" charset="0"/>
              </a:rPr>
              <a:t>Sử</a:t>
            </a:r>
            <a:r>
              <a:rPr lang="fr-FR" sz="2800" b="1" dirty="0">
                <a:latin typeface="Times New Roman" pitchFamily="18" charset="0"/>
                <a:cs typeface="Times New Roman" pitchFamily="18" charset="0"/>
              </a:rPr>
              <a:t> </a:t>
            </a:r>
            <a:r>
              <a:rPr lang="fr-FR" sz="2800" b="1" dirty="0" err="1">
                <a:latin typeface="Times New Roman" pitchFamily="18" charset="0"/>
                <a:cs typeface="Times New Roman" pitchFamily="18" charset="0"/>
              </a:rPr>
              <a:t>dụng</a:t>
            </a:r>
            <a:r>
              <a:rPr lang="fr-FR" sz="2800" b="1" dirty="0">
                <a:latin typeface="Times New Roman" pitchFamily="18" charset="0"/>
                <a:cs typeface="Times New Roman" pitchFamily="18" charset="0"/>
              </a:rPr>
              <a:t> </a:t>
            </a:r>
            <a:r>
              <a:rPr lang="vi-VN" sz="2400" b="1" dirty="0">
                <a:latin typeface="Times New Roman" pitchFamily="18" charset="0"/>
                <a:cs typeface="Times New Roman" pitchFamily="18" charset="0"/>
              </a:rPr>
              <a:t>một số </a:t>
            </a:r>
            <a:r>
              <a:rPr lang="fr-FR" sz="2400" b="1" dirty="0" err="1">
                <a:latin typeface="Times New Roman" pitchFamily="18" charset="0"/>
                <a:cs typeface="Times New Roman" pitchFamily="18" charset="0"/>
              </a:rPr>
              <a:t>biện</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pháp</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nghệ</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thuật</a:t>
            </a:r>
            <a:r>
              <a:rPr lang="fr-FR" sz="2400" b="1" dirty="0">
                <a:latin typeface="Times New Roman" pitchFamily="18" charset="0"/>
                <a:cs typeface="Times New Roman" pitchFamily="18" charset="0"/>
              </a:rPr>
              <a:t>:</a:t>
            </a:r>
            <a:r>
              <a:rPr lang="vi-VN" sz="2400" b="1" dirty="0">
                <a:latin typeface="Times New Roman" pitchFamily="18" charset="0"/>
                <a:cs typeface="Times New Roman" pitchFamily="18" charset="0"/>
              </a:rPr>
              <a:t> góp phần làm nổi bật đặc điểm đối tượng thuyết minh </a:t>
            </a:r>
            <a:r>
              <a:rPr lang="fr-FR" sz="2400" b="1" dirty="0">
                <a:latin typeface="Times New Roman" pitchFamily="18" charset="0"/>
                <a:cs typeface="Times New Roman" pitchFamily="18" charset="0"/>
              </a:rPr>
              <a:t> </a:t>
            </a:r>
            <a:r>
              <a:rPr lang="vi-VN" sz="2400" b="1" dirty="0">
                <a:latin typeface="Times New Roman" pitchFamily="18" charset="0"/>
                <a:cs typeface="Times New Roman" pitchFamily="18" charset="0"/>
              </a:rPr>
              <a:t>khiến bài </a:t>
            </a:r>
            <a:r>
              <a:rPr lang="fr-FR" sz="2400" b="1" dirty="0" err="1">
                <a:latin typeface="Times New Roman" pitchFamily="18" charset="0"/>
                <a:cs typeface="Times New Roman" pitchFamily="18" charset="0"/>
              </a:rPr>
              <a:t>sống</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động</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hấp</a:t>
            </a:r>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dẫn</a:t>
            </a:r>
            <a:r>
              <a:rPr lang="vi-VN" sz="2400" b="1" dirty="0">
                <a:latin typeface="Times New Roman" pitchFamily="18" charset="0"/>
                <a:cs typeface="Times New Roman" pitchFamily="18" charset="0"/>
              </a:rPr>
              <a:t>  gây hứng thú cho người đọc</a:t>
            </a:r>
          </a:p>
          <a:p>
            <a:r>
              <a:rPr lang="vi-VN" sz="2400" b="1" u="sng" dirty="0">
                <a:solidFill>
                  <a:srgbClr val="FF0000"/>
                </a:solidFill>
                <a:latin typeface="Times New Roman" pitchFamily="18" charset="0"/>
              </a:rPr>
              <a:t>II. Luyện tâp</a:t>
            </a:r>
          </a:p>
          <a:p>
            <a:r>
              <a:rPr lang="vi-VN" sz="2400" b="1" u="sng" dirty="0">
                <a:solidFill>
                  <a:srgbClr val="FF0000"/>
                </a:solidFill>
                <a:latin typeface="Times New Roman" pitchFamily="18" charset="0"/>
              </a:rPr>
              <a:t>*</a:t>
            </a:r>
            <a:r>
              <a:rPr lang="pt-BR" sz="2400" b="1" u="sng" dirty="0">
                <a:solidFill>
                  <a:srgbClr val="FF0000"/>
                </a:solidFill>
                <a:latin typeface="Times New Roman" pitchFamily="18" charset="0"/>
              </a:rPr>
              <a:t>Bài 1</a:t>
            </a:r>
            <a:r>
              <a:rPr lang="pt-BR" sz="2400" b="1" dirty="0">
                <a:latin typeface="Times New Roman" pitchFamily="18" charset="0"/>
              </a:rPr>
              <a:t>: </a:t>
            </a:r>
            <a:r>
              <a:rPr lang="vi-VN" sz="2400" b="1" dirty="0">
                <a:solidFill>
                  <a:srgbClr val="000000"/>
                </a:solidFill>
                <a:latin typeface="Times New Roman" pitchFamily="18" charset="0"/>
              </a:rPr>
              <a:t>Văn bản: </a:t>
            </a:r>
            <a:r>
              <a:rPr lang="vi-VN" sz="2400" b="1" dirty="0">
                <a:latin typeface="Times New Roman" pitchFamily="18" charset="0"/>
              </a:rPr>
              <a:t>Ngọc Hoàng xử tội ruồi xanh.</a:t>
            </a:r>
          </a:p>
        </p:txBody>
      </p:sp>
    </p:spTree>
    <p:extLst>
      <p:ext uri="{BB962C8B-B14F-4D97-AF65-F5344CB8AC3E}">
        <p14:creationId xmlns:p14="http://schemas.microsoft.com/office/powerpoint/2010/main" val="1975285475"/>
      </p:ext>
    </p:extLst>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198">
                                            <p:txEl>
                                              <p:pRg st="2" end="2"/>
                                            </p:txEl>
                                          </p:spTgt>
                                        </p:tgtEl>
                                        <p:attrNameLst>
                                          <p:attrName>style.visibility</p:attrName>
                                        </p:attrNameLst>
                                      </p:cBhvr>
                                      <p:to>
                                        <p:strVal val="visible"/>
                                      </p:to>
                                    </p:set>
                                    <p:anim calcmode="lin" valueType="num">
                                      <p:cBhvr additive="base">
                                        <p:cTn id="7" dur="500" fill="hold"/>
                                        <p:tgtEl>
                                          <p:spTgt spid="8198">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8198">
                                            <p:txEl>
                                              <p:pRg st="3" end="3"/>
                                            </p:txEl>
                                          </p:spTgt>
                                        </p:tgtEl>
                                        <p:attrNameLst>
                                          <p:attrName>style.visibility</p:attrName>
                                        </p:attrNameLst>
                                      </p:cBhvr>
                                      <p:to>
                                        <p:strVal val="visible"/>
                                      </p:to>
                                    </p:set>
                                    <p:animEffect transition="in" filter="barn(inVertical)">
                                      <p:cBhvr>
                                        <p:cTn id="13" dur="500"/>
                                        <p:tgtEl>
                                          <p:spTgt spid="819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loud 2"/>
          <p:cNvSpPr/>
          <p:nvPr/>
        </p:nvSpPr>
        <p:spPr>
          <a:xfrm>
            <a:off x="184245" y="152400"/>
            <a:ext cx="8267700" cy="5867400"/>
          </a:xfrm>
          <a:prstGeom prst="cloud">
            <a:avLst/>
          </a:prstGeom>
          <a:solidFill>
            <a:srgbClr val="FFFF00"/>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4" name="TextBox 3"/>
          <p:cNvSpPr txBox="1"/>
          <p:nvPr/>
        </p:nvSpPr>
        <p:spPr>
          <a:xfrm>
            <a:off x="1475656" y="1340768"/>
            <a:ext cx="6529536" cy="2862322"/>
          </a:xfrm>
          <a:prstGeom prst="rect">
            <a:avLst/>
          </a:prstGeom>
          <a:noFill/>
        </p:spPr>
        <p:txBody>
          <a:bodyPr wrap="square" rtlCol="0">
            <a:spAutoFit/>
          </a:bodyPr>
          <a:lstStyle/>
          <a:p>
            <a:r>
              <a:rPr lang="vi-VN" sz="3600" dirty="0">
                <a:latin typeface="Times New Roman" pitchFamily="18" charset="0"/>
                <a:cs typeface="Times New Roman" pitchFamily="18" charset="0"/>
              </a:rPr>
              <a:t>? Theo em văn bản  có tính thuyết minh ko?Tính chất ấy thể hiện ở chỗ nào?Những phương pháp thuyết minh nào đã được sử dụng?</a:t>
            </a:r>
          </a:p>
          <a:p>
            <a:endParaRPr lang="en-US" sz="3600" dirty="0">
              <a:latin typeface="Times New Roman" pitchFamily="18" charset="0"/>
              <a:cs typeface="Times New Roman" pitchFamily="18" charset="0"/>
            </a:endParaRPr>
          </a:p>
        </p:txBody>
      </p:sp>
      <p:pic>
        <p:nvPicPr>
          <p:cNvPr id="8" name="Picture 7">
            <a:hlinkClick r:id="rId2" action="ppaction://hlinksldjump"/>
          </p:cNvPr>
          <p:cNvPicPr>
            <a:picLocks noChangeAspect="1"/>
          </p:cNvPicPr>
          <p:nvPr/>
        </p:nvPicPr>
        <p:blipFill>
          <a:blip r:embed="rId3">
            <a:clrChange>
              <a:clrFrom>
                <a:srgbClr val="EEEEEE"/>
              </a:clrFrom>
              <a:clrTo>
                <a:srgbClr val="EEEEEE">
                  <a:alpha val="0"/>
                </a:srgbClr>
              </a:clrTo>
            </a:clrChange>
            <a:extLst>
              <a:ext uri="{28A0092B-C50C-407E-A947-70E740481C1C}">
                <a14:useLocalDpi xmlns:a14="http://schemas.microsoft.com/office/drawing/2010/main" val="0"/>
              </a:ext>
            </a:extLst>
          </a:blip>
          <a:stretch>
            <a:fillRect/>
          </a:stretch>
        </p:blipFill>
        <p:spPr>
          <a:xfrm>
            <a:off x="6934200" y="4949825"/>
            <a:ext cx="2314575" cy="1971675"/>
          </a:xfrm>
          <a:prstGeom prst="rect">
            <a:avLst/>
          </a:prstGeom>
        </p:spPr>
      </p:pic>
    </p:spTree>
    <p:extLst>
      <p:ext uri="{BB962C8B-B14F-4D97-AF65-F5344CB8AC3E}">
        <p14:creationId xmlns:p14="http://schemas.microsoft.com/office/powerpoint/2010/main" val="231710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
                                        </p:tgtEl>
                                        <p:attrNameLst>
                                          <p:attrName>ppt_x</p:attrName>
                                        </p:attrNameLst>
                                      </p:cBhvr>
                                      <p:tavLst>
                                        <p:tav tm="0">
                                          <p:val>
                                            <p:strVal val="ppt_x"/>
                                          </p:val>
                                        </p:tav>
                                        <p:tav tm="100000">
                                          <p:val>
                                            <p:strVal val="ppt_x"/>
                                          </p:val>
                                        </p:tav>
                                      </p:tavLst>
                                    </p:anim>
                                    <p:anim calcmode="lin" valueType="num">
                                      <p:cBhvr additive="base">
                                        <p:cTn id="7" dur="500"/>
                                        <p:tgtEl>
                                          <p:spTgt spid="3"/>
                                        </p:tgtEl>
                                        <p:attrNameLst>
                                          <p:attrName>ppt_y</p:attrName>
                                        </p:attrNameLst>
                                      </p:cBhvr>
                                      <p:tavLst>
                                        <p:tav tm="0">
                                          <p:val>
                                            <p:strVal val="ppt_y"/>
                                          </p:val>
                                        </p:tav>
                                        <p:tav tm="100000">
                                          <p:val>
                                            <p:strVal val="1+ppt_h/2"/>
                                          </p:val>
                                        </p:tav>
                                      </p:tavLst>
                                    </p:anim>
                                    <p:set>
                                      <p:cBhvr>
                                        <p:cTn id="8" dur="1" fill="hold">
                                          <p:stCondLst>
                                            <p:cond delay="499"/>
                                          </p:stCondLst>
                                        </p:cTn>
                                        <p:tgtEl>
                                          <p:spTgt spid="3"/>
                                        </p:tgtEl>
                                        <p:attrNameLst>
                                          <p:attrName>style.visibility</p:attrName>
                                        </p:attrNameLst>
                                      </p:cBhvr>
                                      <p:to>
                                        <p:strVal val="hidden"/>
                                      </p:to>
                                    </p:set>
                                  </p:childTnLst>
                                </p:cTn>
                              </p:par>
                              <p:par>
                                <p:cTn id="9" presetID="2" presetClass="exit" presetSubtype="4" fill="hold" grpId="0" nodeType="withEffect">
                                  <p:stCondLst>
                                    <p:cond delay="0"/>
                                  </p:stCondLst>
                                  <p:childTnLst>
                                    <p:anim calcmode="lin" valueType="num">
                                      <p:cBhvr additive="base">
                                        <p:cTn id="10" dur="500"/>
                                        <p:tgtEl>
                                          <p:spTgt spid="4"/>
                                        </p:tgtEl>
                                        <p:attrNameLst>
                                          <p:attrName>ppt_x</p:attrName>
                                        </p:attrNameLst>
                                      </p:cBhvr>
                                      <p:tavLst>
                                        <p:tav tm="0">
                                          <p:val>
                                            <p:strVal val="ppt_x"/>
                                          </p:val>
                                        </p:tav>
                                        <p:tav tm="100000">
                                          <p:val>
                                            <p:strVal val="ppt_x"/>
                                          </p:val>
                                        </p:tav>
                                      </p:tavLst>
                                    </p:anim>
                                    <p:anim calcmode="lin" valueType="num">
                                      <p:cBhvr additive="base">
                                        <p:cTn id="11" dur="500"/>
                                        <p:tgtEl>
                                          <p:spTgt spid="4"/>
                                        </p:tgtEl>
                                        <p:attrNameLst>
                                          <p:attrName>ppt_y</p:attrName>
                                        </p:attrNameLst>
                                      </p:cBhvr>
                                      <p:tavLst>
                                        <p:tav tm="0">
                                          <p:val>
                                            <p:strVal val="ppt_y"/>
                                          </p:val>
                                        </p:tav>
                                        <p:tav tm="100000">
                                          <p:val>
                                            <p:strVal val="1+ppt_h/2"/>
                                          </p:val>
                                        </p:tav>
                                      </p:tavLst>
                                    </p:anim>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0" y="152400"/>
            <a:ext cx="9144000" cy="990600"/>
          </a:xfrm>
          <a:prstGeom prst="rect">
            <a:avLst/>
          </a:prstGeom>
          <a:solidFill>
            <a:srgbClr val="F6F4AA"/>
          </a:solidFill>
          <a:ln w="57150" cmpd="thinThick">
            <a:pattFill prst="pct90">
              <a:fgClr>
                <a:srgbClr val="993300"/>
              </a:fgClr>
              <a:bgClr>
                <a:srgbClr val="FFFFFF"/>
              </a:bgClr>
            </a:pattFill>
            <a:miter lim="800000"/>
            <a:headEnd/>
            <a:tailEnd/>
          </a:ln>
        </p:spPr>
        <p:txBody>
          <a:bodyPr wrap="none" anchor="ctr"/>
          <a:lstStyle/>
          <a:p>
            <a:pPr algn="ctr" eaLnBrk="1" hangingPunct="1">
              <a:spcBef>
                <a:spcPct val="50000"/>
              </a:spcBef>
            </a:pPr>
            <a:endParaRPr lang="en-US" altLang="en-US" sz="3600" b="1">
              <a:solidFill>
                <a:srgbClr val="000099"/>
              </a:solidFill>
              <a:latin typeface=".VnTime" pitchFamily="34" charset="0"/>
            </a:endParaRPr>
          </a:p>
        </p:txBody>
      </p:sp>
      <p:sp>
        <p:nvSpPr>
          <p:cNvPr id="8197" name="Text Box 3"/>
          <p:cNvSpPr txBox="1">
            <a:spLocks noChangeArrowheads="1"/>
          </p:cNvSpPr>
          <p:nvPr/>
        </p:nvSpPr>
        <p:spPr bwMode="auto">
          <a:xfrm>
            <a:off x="152400" y="76200"/>
            <a:ext cx="8991600"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r>
              <a:rPr lang="en-US" sz="2800" b="1">
                <a:solidFill>
                  <a:srgbClr val="FF3300"/>
                </a:solidFill>
                <a:latin typeface="Times New Roman" pitchFamily="18" charset="0"/>
              </a:rPr>
              <a:t>Tiết 4</a:t>
            </a:r>
            <a:r>
              <a:rPr lang="en-US" sz="2800">
                <a:solidFill>
                  <a:srgbClr val="FF3300"/>
                </a:solidFill>
                <a:latin typeface="Times New Roman" pitchFamily="18" charset="0"/>
              </a:rPr>
              <a:t>:</a:t>
            </a:r>
            <a:r>
              <a:rPr lang="en-US" sz="2800">
                <a:solidFill>
                  <a:srgbClr val="0000FF"/>
                </a:solidFill>
                <a:latin typeface="Times New Roman" pitchFamily="18" charset="0"/>
              </a:rPr>
              <a:t>        </a:t>
            </a:r>
            <a:r>
              <a:rPr lang="en-US" b="1">
                <a:solidFill>
                  <a:srgbClr val="0000FF"/>
                </a:solidFill>
                <a:latin typeface="Times New Roman" pitchFamily="18" charset="0"/>
              </a:rPr>
              <a:t>Sử dụng một số biện pháp</a:t>
            </a:r>
          </a:p>
          <a:p>
            <a:pPr algn="ctr"/>
            <a:r>
              <a:rPr lang="vi-VN" b="1">
                <a:solidFill>
                  <a:srgbClr val="0000FF"/>
                </a:solidFill>
                <a:latin typeface="Times New Roman" pitchFamily="18" charset="0"/>
              </a:rPr>
              <a:t>nghệ thuật trong văn bản thuyết minh</a:t>
            </a:r>
          </a:p>
        </p:txBody>
      </p:sp>
      <p:sp>
        <p:nvSpPr>
          <p:cNvPr id="8198" name="Rectangle 6"/>
          <p:cNvSpPr>
            <a:spLocks noChangeArrowheads="1"/>
          </p:cNvSpPr>
          <p:nvPr/>
        </p:nvSpPr>
        <p:spPr bwMode="auto">
          <a:xfrm>
            <a:off x="251520" y="1154114"/>
            <a:ext cx="8784976"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sz="2400" b="1" u="sng" dirty="0">
                <a:solidFill>
                  <a:srgbClr val="FF0000"/>
                </a:solidFill>
                <a:latin typeface="Times New Roman" pitchFamily="18" charset="0"/>
              </a:rPr>
              <a:t>*</a:t>
            </a:r>
            <a:r>
              <a:rPr lang="pt-BR" sz="2400" b="1" u="sng" dirty="0">
                <a:solidFill>
                  <a:srgbClr val="FF0000"/>
                </a:solidFill>
                <a:latin typeface="Times New Roman" pitchFamily="18" charset="0"/>
              </a:rPr>
              <a:t>Bài 1</a:t>
            </a:r>
            <a:r>
              <a:rPr lang="pt-BR" sz="2400" b="1" dirty="0">
                <a:latin typeface="Times New Roman" pitchFamily="18" charset="0"/>
              </a:rPr>
              <a:t>: </a:t>
            </a:r>
            <a:r>
              <a:rPr lang="vi-VN" sz="2400" b="1" dirty="0">
                <a:solidFill>
                  <a:srgbClr val="000000"/>
                </a:solidFill>
                <a:latin typeface="Times New Roman" pitchFamily="18" charset="0"/>
              </a:rPr>
              <a:t>Văn bản: </a:t>
            </a:r>
            <a:r>
              <a:rPr lang="vi-VN" sz="2400" b="1" dirty="0">
                <a:latin typeface="Times New Roman" pitchFamily="18" charset="0"/>
              </a:rPr>
              <a:t>Ngọc Hoàng xử tội ruồi xanh.</a:t>
            </a:r>
          </a:p>
          <a:p>
            <a:pPr indent="187325" algn="just">
              <a:tabLst>
                <a:tab pos="323850" algn="l"/>
              </a:tabLst>
            </a:pPr>
            <a:r>
              <a:rPr lang="vi-VN" sz="2400" b="1" dirty="0">
                <a:solidFill>
                  <a:srgbClr val="000000"/>
                </a:solidFill>
                <a:latin typeface="Times New Roman" pitchFamily="18" charset="0"/>
              </a:rPr>
              <a:t>a.</a:t>
            </a:r>
          </a:p>
          <a:p>
            <a:pPr indent="187325" algn="just">
              <a:tabLst>
                <a:tab pos="323850" algn="l"/>
              </a:tabLst>
            </a:pPr>
            <a:r>
              <a:rPr lang="vi-VN" sz="2400" b="1" dirty="0">
                <a:solidFill>
                  <a:srgbClr val="000000"/>
                </a:solidFill>
                <a:latin typeface="Times New Roman" pitchFamily="18" charset="0"/>
              </a:rPr>
              <a:t>-  VB có tính chất thuyết minh thể hiện ở </a:t>
            </a:r>
            <a:r>
              <a:rPr lang="vi-VN" sz="2400" b="1" dirty="0">
                <a:solidFill>
                  <a:srgbClr val="0000FF"/>
                </a:solidFill>
                <a:latin typeface="Times New Roman" pitchFamily="18" charset="0"/>
              </a:rPr>
              <a:t>chỗ nó cung cấp các kiến thức khách quan đáng tin cậy về loài ruồi</a:t>
            </a:r>
            <a:r>
              <a:rPr lang="vi-VN" sz="2400" b="1" dirty="0">
                <a:solidFill>
                  <a:srgbClr val="000000"/>
                </a:solidFill>
                <a:latin typeface="Times New Roman" pitchFamily="18" charset="0"/>
              </a:rPr>
              <a:t>: về họ, giống, loài, về các tập tính sinh sống, sinh đẻ, đặc điểm cấu tạo cơ thể...</a:t>
            </a:r>
          </a:p>
          <a:p>
            <a:pPr indent="187325" algn="just">
              <a:tabLst>
                <a:tab pos="323850" algn="l"/>
              </a:tabLst>
            </a:pPr>
            <a:endParaRPr lang="vi-VN" sz="2400" b="1" dirty="0">
              <a:solidFill>
                <a:srgbClr val="000000"/>
              </a:solidFill>
              <a:latin typeface="Times New Roman" pitchFamily="18" charset="0"/>
              <a:cs typeface="Times New Roman" pitchFamily="18" charset="0"/>
            </a:endParaRPr>
          </a:p>
          <a:p>
            <a:pPr indent="187325" algn="just">
              <a:tabLst>
                <a:tab pos="323850" algn="l"/>
              </a:tabLst>
            </a:pPr>
            <a:r>
              <a:rPr lang="vi-VN" sz="2400" b="1" dirty="0">
                <a:solidFill>
                  <a:srgbClr val="000000"/>
                </a:solidFill>
                <a:latin typeface="Times New Roman" pitchFamily="18" charset="0"/>
                <a:cs typeface="Times New Roman" pitchFamily="18" charset="0"/>
              </a:rPr>
              <a:t>- Các phương pháp thuyết minh đã được sử dụng : </a:t>
            </a:r>
            <a:r>
              <a:rPr lang="vi-VN" sz="2400" b="1" dirty="0">
                <a:solidFill>
                  <a:srgbClr val="FF3300"/>
                </a:solidFill>
                <a:latin typeface="Times New Roman" pitchFamily="18" charset="0"/>
                <a:cs typeface="Times New Roman" pitchFamily="18" charset="0"/>
              </a:rPr>
              <a:t>định nghĩa</a:t>
            </a:r>
            <a:r>
              <a:rPr lang="vi-VN" sz="2400" b="1" dirty="0">
                <a:solidFill>
                  <a:srgbClr val="000000"/>
                </a:solidFill>
                <a:latin typeface="Times New Roman" pitchFamily="18" charset="0"/>
                <a:cs typeface="Times New Roman" pitchFamily="18" charset="0"/>
              </a:rPr>
              <a:t> (thuộc họ côn trùng hai cánh...); </a:t>
            </a:r>
            <a:r>
              <a:rPr lang="vi-VN" sz="2400" b="1" dirty="0">
                <a:solidFill>
                  <a:srgbClr val="FF3300"/>
                </a:solidFill>
                <a:latin typeface="Times New Roman" pitchFamily="18" charset="0"/>
                <a:cs typeface="Times New Roman" pitchFamily="18" charset="0"/>
              </a:rPr>
              <a:t>phân loại các loại ruồi</a:t>
            </a:r>
            <a:r>
              <a:rPr lang="vi-VN" sz="2400" b="1" dirty="0">
                <a:solidFill>
                  <a:srgbClr val="000000"/>
                </a:solidFill>
                <a:latin typeface="Times New Roman" pitchFamily="18" charset="0"/>
                <a:cs typeface="Times New Roman" pitchFamily="18" charset="0"/>
              </a:rPr>
              <a:t>; </a:t>
            </a:r>
            <a:r>
              <a:rPr lang="vi-VN" sz="2400" b="1" dirty="0">
                <a:solidFill>
                  <a:srgbClr val="FF3300"/>
                </a:solidFill>
                <a:latin typeface="Times New Roman" pitchFamily="18" charset="0"/>
                <a:cs typeface="Times New Roman" pitchFamily="18" charset="0"/>
              </a:rPr>
              <a:t>nêu số liệu</a:t>
            </a:r>
            <a:r>
              <a:rPr lang="vi-VN" sz="2400" b="1" dirty="0">
                <a:solidFill>
                  <a:srgbClr val="000000"/>
                </a:solidFill>
                <a:latin typeface="Times New Roman" pitchFamily="18" charset="0"/>
                <a:cs typeface="Times New Roman" pitchFamily="18" charset="0"/>
              </a:rPr>
              <a:t> (số vi khuẩn, số lượng sinh sản của một cặp ruồi); </a:t>
            </a:r>
            <a:r>
              <a:rPr lang="vi-VN" sz="2400" b="1" dirty="0">
                <a:solidFill>
                  <a:srgbClr val="FF3300"/>
                </a:solidFill>
                <a:latin typeface="Times New Roman" pitchFamily="18" charset="0"/>
                <a:cs typeface="Times New Roman" pitchFamily="18" charset="0"/>
              </a:rPr>
              <a:t>liệt kê</a:t>
            </a:r>
            <a:r>
              <a:rPr lang="vi-VN" sz="2400" b="1" dirty="0">
                <a:solidFill>
                  <a:srgbClr val="000000"/>
                </a:solidFill>
                <a:latin typeface="Times New Roman" pitchFamily="18" charset="0"/>
                <a:cs typeface="Times New Roman" pitchFamily="18" charset="0"/>
              </a:rPr>
              <a:t> (mắt lưới, chân tiết ra chất dính...) ... </a:t>
            </a:r>
            <a:endParaRPr lang="en-US" sz="2400" b="1" dirty="0">
              <a:solidFill>
                <a:srgbClr val="000000"/>
              </a:solidFill>
              <a:latin typeface="Times New Roman" pitchFamily="18" charset="0"/>
              <a:cs typeface="Times New Roman" pitchFamily="18" charset="0"/>
            </a:endParaRPr>
          </a:p>
          <a:p>
            <a:pPr indent="187325" algn="just">
              <a:tabLst>
                <a:tab pos="323850" algn="l"/>
              </a:tabLst>
            </a:pPr>
            <a:r>
              <a:rPr lang="vi-VN" sz="2400" b="1" dirty="0">
                <a:solidFill>
                  <a:srgbClr val="000000"/>
                </a:solidFill>
                <a:latin typeface="Times New Roman" pitchFamily="18" charset="0"/>
                <a:cs typeface="Times New Roman" pitchFamily="18" charset="0"/>
              </a:rPr>
              <a:t> </a:t>
            </a:r>
            <a:r>
              <a:rPr lang="vi-VN" sz="2400" b="1" dirty="0">
                <a:solidFill>
                  <a:srgbClr val="0000FF"/>
                </a:solidFill>
                <a:latin typeface="Times New Roman" pitchFamily="18" charset="0"/>
                <a:cs typeface="Times New Roman" pitchFamily="18" charset="0"/>
              </a:rPr>
              <a:t> </a:t>
            </a:r>
            <a:endParaRPr lang="pt-BR" sz="2400" b="1" dirty="0">
              <a:solidFill>
                <a:srgbClr val="0000FF"/>
              </a:solidFill>
              <a:latin typeface="Times New Roman" pitchFamily="18" charset="0"/>
              <a:cs typeface="Times New Roman" pitchFamily="18" charset="0"/>
            </a:endParaRPr>
          </a:p>
          <a:p>
            <a:pPr algn="just">
              <a:tabLst>
                <a:tab pos="323850" algn="l"/>
              </a:tabLst>
            </a:pPr>
            <a:r>
              <a:rPr lang="vi-VN" sz="2400" b="1" dirty="0">
                <a:solidFill>
                  <a:srgbClr val="0000FF"/>
                </a:solidFill>
                <a:latin typeface="Times New Roman" pitchFamily="18" charset="0"/>
                <a:cs typeface="Times New Roman" pitchFamily="18" charset="0"/>
              </a:rPr>
              <a:t>-</a:t>
            </a:r>
            <a:endParaRPr lang="vi-VN"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1808032844"/>
      </p:ext>
    </p:extLst>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198">
                                            <p:txEl>
                                              <p:pRg st="1" end="1"/>
                                            </p:txEl>
                                          </p:spTgt>
                                        </p:tgtEl>
                                        <p:attrNameLst>
                                          <p:attrName>style.visibility</p:attrName>
                                        </p:attrNameLst>
                                      </p:cBhvr>
                                      <p:to>
                                        <p:strVal val="visible"/>
                                      </p:to>
                                    </p:set>
                                    <p:animEffect transition="in" filter="barn(inVertical)">
                                      <p:cBhvr>
                                        <p:cTn id="7" dur="500"/>
                                        <p:tgtEl>
                                          <p:spTgt spid="8198">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8198">
                                            <p:txEl>
                                              <p:pRg st="2" end="2"/>
                                            </p:txEl>
                                          </p:spTgt>
                                        </p:tgtEl>
                                        <p:attrNameLst>
                                          <p:attrName>style.visibility</p:attrName>
                                        </p:attrNameLst>
                                      </p:cBhvr>
                                      <p:to>
                                        <p:strVal val="visible"/>
                                      </p:to>
                                    </p:set>
                                    <p:animEffect transition="in" filter="barn(inVertical)">
                                      <p:cBhvr>
                                        <p:cTn id="12" dur="500"/>
                                        <p:tgtEl>
                                          <p:spTgt spid="819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8198">
                                            <p:txEl>
                                              <p:pRg st="4" end="4"/>
                                            </p:txEl>
                                          </p:spTgt>
                                        </p:tgtEl>
                                        <p:attrNameLst>
                                          <p:attrName>style.visibility</p:attrName>
                                        </p:attrNameLst>
                                      </p:cBhvr>
                                      <p:to>
                                        <p:strVal val="visible"/>
                                      </p:to>
                                    </p:set>
                                    <p:animEffect transition="in" filter="barn(inVertical)">
                                      <p:cBhvr>
                                        <p:cTn id="17" dur="500"/>
                                        <p:tgtEl>
                                          <p:spTgt spid="819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loud 2"/>
          <p:cNvSpPr/>
          <p:nvPr/>
        </p:nvSpPr>
        <p:spPr>
          <a:xfrm>
            <a:off x="184245" y="152400"/>
            <a:ext cx="8267700" cy="5867400"/>
          </a:xfrm>
          <a:prstGeom prst="cloud">
            <a:avLst/>
          </a:prstGeom>
          <a:solidFill>
            <a:srgbClr val="FFFF00"/>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4" name="TextBox 3"/>
          <p:cNvSpPr txBox="1"/>
          <p:nvPr/>
        </p:nvSpPr>
        <p:spPr>
          <a:xfrm>
            <a:off x="1475656" y="1340768"/>
            <a:ext cx="6529536" cy="2308324"/>
          </a:xfrm>
          <a:prstGeom prst="rect">
            <a:avLst/>
          </a:prstGeom>
          <a:noFill/>
        </p:spPr>
        <p:txBody>
          <a:bodyPr wrap="square" rtlCol="0">
            <a:spAutoFit/>
          </a:bodyPr>
          <a:lstStyle/>
          <a:p>
            <a:r>
              <a:rPr lang="vi-VN" sz="3600" dirty="0">
                <a:latin typeface="Times New Roman" pitchFamily="18" charset="0"/>
                <a:cs typeface="Times New Roman" pitchFamily="18" charset="0"/>
              </a:rPr>
              <a:t>? Theo em văn bản  thuyết minh này có nét gì đặc  Tác giả đã sử dụng những biên pháp nghệ thuật nào? </a:t>
            </a:r>
            <a:endParaRPr lang="en-US" sz="3600" dirty="0">
              <a:latin typeface="Times New Roman" pitchFamily="18" charset="0"/>
              <a:cs typeface="Times New Roman" pitchFamily="18" charset="0"/>
            </a:endParaRPr>
          </a:p>
        </p:txBody>
      </p:sp>
      <p:pic>
        <p:nvPicPr>
          <p:cNvPr id="8" name="Picture 7">
            <a:hlinkClick r:id="rId2" action="ppaction://hlinksldjump"/>
          </p:cNvPr>
          <p:cNvPicPr>
            <a:picLocks noChangeAspect="1"/>
          </p:cNvPicPr>
          <p:nvPr/>
        </p:nvPicPr>
        <p:blipFill>
          <a:blip r:embed="rId3">
            <a:clrChange>
              <a:clrFrom>
                <a:srgbClr val="EEEEEE"/>
              </a:clrFrom>
              <a:clrTo>
                <a:srgbClr val="EEEEEE">
                  <a:alpha val="0"/>
                </a:srgbClr>
              </a:clrTo>
            </a:clrChange>
            <a:extLst>
              <a:ext uri="{28A0092B-C50C-407E-A947-70E740481C1C}">
                <a14:useLocalDpi xmlns:a14="http://schemas.microsoft.com/office/drawing/2010/main" val="0"/>
              </a:ext>
            </a:extLst>
          </a:blip>
          <a:stretch>
            <a:fillRect/>
          </a:stretch>
        </p:blipFill>
        <p:spPr>
          <a:xfrm>
            <a:off x="6934200" y="4949825"/>
            <a:ext cx="2314575" cy="1971675"/>
          </a:xfrm>
          <a:prstGeom prst="rect">
            <a:avLst/>
          </a:prstGeom>
        </p:spPr>
      </p:pic>
    </p:spTree>
    <p:extLst>
      <p:ext uri="{BB962C8B-B14F-4D97-AF65-F5344CB8AC3E}">
        <p14:creationId xmlns:p14="http://schemas.microsoft.com/office/powerpoint/2010/main" val="1941924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
                                        </p:tgtEl>
                                        <p:attrNameLst>
                                          <p:attrName>ppt_x</p:attrName>
                                        </p:attrNameLst>
                                      </p:cBhvr>
                                      <p:tavLst>
                                        <p:tav tm="0">
                                          <p:val>
                                            <p:strVal val="ppt_x"/>
                                          </p:val>
                                        </p:tav>
                                        <p:tav tm="100000">
                                          <p:val>
                                            <p:strVal val="ppt_x"/>
                                          </p:val>
                                        </p:tav>
                                      </p:tavLst>
                                    </p:anim>
                                    <p:anim calcmode="lin" valueType="num">
                                      <p:cBhvr additive="base">
                                        <p:cTn id="7" dur="500"/>
                                        <p:tgtEl>
                                          <p:spTgt spid="3"/>
                                        </p:tgtEl>
                                        <p:attrNameLst>
                                          <p:attrName>ppt_y</p:attrName>
                                        </p:attrNameLst>
                                      </p:cBhvr>
                                      <p:tavLst>
                                        <p:tav tm="0">
                                          <p:val>
                                            <p:strVal val="ppt_y"/>
                                          </p:val>
                                        </p:tav>
                                        <p:tav tm="100000">
                                          <p:val>
                                            <p:strVal val="1+ppt_h/2"/>
                                          </p:val>
                                        </p:tav>
                                      </p:tavLst>
                                    </p:anim>
                                    <p:set>
                                      <p:cBhvr>
                                        <p:cTn id="8" dur="1" fill="hold">
                                          <p:stCondLst>
                                            <p:cond delay="499"/>
                                          </p:stCondLst>
                                        </p:cTn>
                                        <p:tgtEl>
                                          <p:spTgt spid="3"/>
                                        </p:tgtEl>
                                        <p:attrNameLst>
                                          <p:attrName>style.visibility</p:attrName>
                                        </p:attrNameLst>
                                      </p:cBhvr>
                                      <p:to>
                                        <p:strVal val="hidden"/>
                                      </p:to>
                                    </p:set>
                                  </p:childTnLst>
                                </p:cTn>
                              </p:par>
                              <p:par>
                                <p:cTn id="9" presetID="2" presetClass="exit" presetSubtype="4" fill="hold" grpId="0" nodeType="withEffect">
                                  <p:stCondLst>
                                    <p:cond delay="0"/>
                                  </p:stCondLst>
                                  <p:childTnLst>
                                    <p:anim calcmode="lin" valueType="num">
                                      <p:cBhvr additive="base">
                                        <p:cTn id="10" dur="500"/>
                                        <p:tgtEl>
                                          <p:spTgt spid="4"/>
                                        </p:tgtEl>
                                        <p:attrNameLst>
                                          <p:attrName>ppt_x</p:attrName>
                                        </p:attrNameLst>
                                      </p:cBhvr>
                                      <p:tavLst>
                                        <p:tav tm="0">
                                          <p:val>
                                            <p:strVal val="ppt_x"/>
                                          </p:val>
                                        </p:tav>
                                        <p:tav tm="100000">
                                          <p:val>
                                            <p:strVal val="ppt_x"/>
                                          </p:val>
                                        </p:tav>
                                      </p:tavLst>
                                    </p:anim>
                                    <p:anim calcmode="lin" valueType="num">
                                      <p:cBhvr additive="base">
                                        <p:cTn id="11" dur="500"/>
                                        <p:tgtEl>
                                          <p:spTgt spid="4"/>
                                        </p:tgtEl>
                                        <p:attrNameLst>
                                          <p:attrName>ppt_y</p:attrName>
                                        </p:attrNameLst>
                                      </p:cBhvr>
                                      <p:tavLst>
                                        <p:tav tm="0">
                                          <p:val>
                                            <p:strVal val="ppt_y"/>
                                          </p:val>
                                        </p:tav>
                                        <p:tav tm="100000">
                                          <p:val>
                                            <p:strVal val="1+ppt_h/2"/>
                                          </p:val>
                                        </p:tav>
                                      </p:tavLst>
                                    </p:anim>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0" y="152400"/>
            <a:ext cx="9144000" cy="990600"/>
          </a:xfrm>
          <a:prstGeom prst="rect">
            <a:avLst/>
          </a:prstGeom>
          <a:solidFill>
            <a:srgbClr val="F6F4AA"/>
          </a:solidFill>
          <a:ln w="57150" cmpd="thinThick">
            <a:pattFill prst="pct90">
              <a:fgClr>
                <a:srgbClr val="993300"/>
              </a:fgClr>
              <a:bgClr>
                <a:srgbClr val="FFFFFF"/>
              </a:bgClr>
            </a:pattFill>
            <a:miter lim="800000"/>
            <a:headEnd/>
            <a:tailEnd/>
          </a:ln>
        </p:spPr>
        <p:txBody>
          <a:bodyPr wrap="none" anchor="ctr"/>
          <a:lstStyle/>
          <a:p>
            <a:pPr algn="ctr" eaLnBrk="1" hangingPunct="1">
              <a:spcBef>
                <a:spcPct val="50000"/>
              </a:spcBef>
            </a:pPr>
            <a:endParaRPr lang="en-US" altLang="en-US" sz="3600" b="1">
              <a:solidFill>
                <a:srgbClr val="000099"/>
              </a:solidFill>
              <a:latin typeface=".VnTime" pitchFamily="34" charset="0"/>
            </a:endParaRPr>
          </a:p>
        </p:txBody>
      </p:sp>
      <p:sp>
        <p:nvSpPr>
          <p:cNvPr id="8197" name="Text Box 3"/>
          <p:cNvSpPr txBox="1">
            <a:spLocks noChangeArrowheads="1"/>
          </p:cNvSpPr>
          <p:nvPr/>
        </p:nvSpPr>
        <p:spPr bwMode="auto">
          <a:xfrm>
            <a:off x="152400" y="76200"/>
            <a:ext cx="8991600"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r>
              <a:rPr lang="en-US" sz="2800" b="1">
                <a:solidFill>
                  <a:srgbClr val="FF3300"/>
                </a:solidFill>
                <a:latin typeface="Times New Roman" pitchFamily="18" charset="0"/>
              </a:rPr>
              <a:t>Tiết 4</a:t>
            </a:r>
            <a:r>
              <a:rPr lang="en-US" sz="2800">
                <a:solidFill>
                  <a:srgbClr val="FF3300"/>
                </a:solidFill>
                <a:latin typeface="Times New Roman" pitchFamily="18" charset="0"/>
              </a:rPr>
              <a:t>:</a:t>
            </a:r>
            <a:r>
              <a:rPr lang="en-US" sz="2800">
                <a:solidFill>
                  <a:srgbClr val="0000FF"/>
                </a:solidFill>
                <a:latin typeface="Times New Roman" pitchFamily="18" charset="0"/>
              </a:rPr>
              <a:t>        </a:t>
            </a:r>
            <a:r>
              <a:rPr lang="en-US" b="1">
                <a:solidFill>
                  <a:srgbClr val="0000FF"/>
                </a:solidFill>
                <a:latin typeface="Times New Roman" pitchFamily="18" charset="0"/>
              </a:rPr>
              <a:t>Sử dụng một số biện pháp</a:t>
            </a:r>
          </a:p>
          <a:p>
            <a:pPr algn="ctr"/>
            <a:r>
              <a:rPr lang="vi-VN" b="1">
                <a:solidFill>
                  <a:srgbClr val="0000FF"/>
                </a:solidFill>
                <a:latin typeface="Times New Roman" pitchFamily="18" charset="0"/>
              </a:rPr>
              <a:t>nghệ thuật trong văn bản thuyết minh</a:t>
            </a:r>
          </a:p>
        </p:txBody>
      </p:sp>
      <p:sp>
        <p:nvSpPr>
          <p:cNvPr id="8198" name="Rectangle 6"/>
          <p:cNvSpPr>
            <a:spLocks noChangeArrowheads="1"/>
          </p:cNvSpPr>
          <p:nvPr/>
        </p:nvSpPr>
        <p:spPr bwMode="auto">
          <a:xfrm>
            <a:off x="251520" y="1154114"/>
            <a:ext cx="8784976" cy="6001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sz="2400" b="1" u="sng" dirty="0">
                <a:solidFill>
                  <a:srgbClr val="FF0000"/>
                </a:solidFill>
                <a:latin typeface="Times New Roman" pitchFamily="18" charset="0"/>
              </a:rPr>
              <a:t>*</a:t>
            </a:r>
            <a:r>
              <a:rPr lang="pt-BR" sz="2400" b="1" u="sng" dirty="0">
                <a:solidFill>
                  <a:srgbClr val="FF0000"/>
                </a:solidFill>
                <a:latin typeface="Times New Roman" pitchFamily="18" charset="0"/>
              </a:rPr>
              <a:t>Bài 1</a:t>
            </a:r>
            <a:r>
              <a:rPr lang="pt-BR" sz="2400" b="1" dirty="0">
                <a:latin typeface="Times New Roman" pitchFamily="18" charset="0"/>
              </a:rPr>
              <a:t>: </a:t>
            </a:r>
            <a:r>
              <a:rPr lang="vi-VN" sz="2400" b="1" dirty="0">
                <a:solidFill>
                  <a:srgbClr val="000000"/>
                </a:solidFill>
                <a:latin typeface="Times New Roman" pitchFamily="18" charset="0"/>
              </a:rPr>
              <a:t>Văn bản: </a:t>
            </a:r>
            <a:r>
              <a:rPr lang="vi-VN" sz="2400" b="1" dirty="0">
                <a:latin typeface="Times New Roman" pitchFamily="18" charset="0"/>
              </a:rPr>
              <a:t>Ngọc Hoàng xử tội ruồi xanh.</a:t>
            </a:r>
          </a:p>
          <a:p>
            <a:pPr indent="187325" algn="just">
              <a:tabLst>
                <a:tab pos="323850" algn="l"/>
              </a:tabLst>
            </a:pPr>
            <a:r>
              <a:rPr lang="vi-VN" sz="2400" b="1" dirty="0">
                <a:solidFill>
                  <a:srgbClr val="000000"/>
                </a:solidFill>
                <a:latin typeface="Times New Roman" pitchFamily="18" charset="0"/>
              </a:rPr>
              <a:t>a.- Có tính chất thuyết minh thể hiện ở </a:t>
            </a:r>
            <a:r>
              <a:rPr lang="vi-VN" sz="2400" b="1" dirty="0">
                <a:solidFill>
                  <a:srgbClr val="0000FF"/>
                </a:solidFill>
                <a:latin typeface="Times New Roman" pitchFamily="18" charset="0"/>
              </a:rPr>
              <a:t>chỗ nó cung cấp các kiến thức khách quan đáng tin cậy về loài ruồi</a:t>
            </a:r>
            <a:r>
              <a:rPr lang="vi-VN" sz="2400" b="1" dirty="0">
                <a:solidFill>
                  <a:srgbClr val="000000"/>
                </a:solidFill>
                <a:latin typeface="Times New Roman" pitchFamily="18" charset="0"/>
              </a:rPr>
              <a:t>: về họ, giống, loài, về các tập tính sinh sống, sinh đẻ, đặc điểm cấu tạo cơ thể...</a:t>
            </a:r>
          </a:p>
          <a:p>
            <a:pPr indent="187325" algn="just">
              <a:tabLst>
                <a:tab pos="323850" algn="l"/>
              </a:tabLst>
            </a:pPr>
            <a:r>
              <a:rPr lang="vi-VN" sz="2400" b="1" dirty="0">
                <a:solidFill>
                  <a:srgbClr val="000000"/>
                </a:solidFill>
                <a:latin typeface="Times New Roman" pitchFamily="18" charset="0"/>
                <a:cs typeface="Times New Roman" pitchFamily="18" charset="0"/>
              </a:rPr>
              <a:t>- Các phương pháp thuyết minh đã được sử dụng : </a:t>
            </a:r>
            <a:r>
              <a:rPr lang="vi-VN" sz="2400" b="1" u="sng" dirty="0">
                <a:solidFill>
                  <a:srgbClr val="FF3300"/>
                </a:solidFill>
                <a:latin typeface="Times New Roman" pitchFamily="18" charset="0"/>
                <a:cs typeface="Times New Roman" pitchFamily="18" charset="0"/>
              </a:rPr>
              <a:t>định nghĩa</a:t>
            </a:r>
            <a:r>
              <a:rPr lang="vi-VN" sz="2400" b="1" u="sng" dirty="0">
                <a:solidFill>
                  <a:srgbClr val="000000"/>
                </a:solidFill>
                <a:latin typeface="Times New Roman" pitchFamily="18" charset="0"/>
                <a:cs typeface="Times New Roman" pitchFamily="18" charset="0"/>
              </a:rPr>
              <a:t> </a:t>
            </a:r>
            <a:r>
              <a:rPr lang="vi-VN" sz="2400" b="1" dirty="0">
                <a:solidFill>
                  <a:srgbClr val="000000"/>
                </a:solidFill>
                <a:latin typeface="Times New Roman" pitchFamily="18" charset="0"/>
                <a:cs typeface="Times New Roman" pitchFamily="18" charset="0"/>
              </a:rPr>
              <a:t>(thuộc họ côn trùng hai cánh...); </a:t>
            </a:r>
            <a:r>
              <a:rPr lang="vi-VN" sz="2400" b="1" u="sng" dirty="0">
                <a:solidFill>
                  <a:srgbClr val="FF3300"/>
                </a:solidFill>
                <a:latin typeface="Times New Roman" pitchFamily="18" charset="0"/>
                <a:cs typeface="Times New Roman" pitchFamily="18" charset="0"/>
              </a:rPr>
              <a:t>phân loại </a:t>
            </a:r>
            <a:r>
              <a:rPr lang="vi-VN" sz="2400" b="1" dirty="0">
                <a:latin typeface="Times New Roman" pitchFamily="18" charset="0"/>
                <a:cs typeface="Times New Roman" pitchFamily="18" charset="0"/>
              </a:rPr>
              <a:t>các loại ruồi; </a:t>
            </a:r>
            <a:r>
              <a:rPr lang="vi-VN" sz="2400" b="1" u="sng" dirty="0">
                <a:solidFill>
                  <a:srgbClr val="FF3300"/>
                </a:solidFill>
                <a:latin typeface="Times New Roman" pitchFamily="18" charset="0"/>
                <a:cs typeface="Times New Roman" pitchFamily="18" charset="0"/>
              </a:rPr>
              <a:t>nêu số liệu</a:t>
            </a:r>
            <a:r>
              <a:rPr lang="vi-VN" sz="2400" b="1" u="sng" dirty="0">
                <a:solidFill>
                  <a:srgbClr val="000000"/>
                </a:solidFill>
                <a:latin typeface="Times New Roman" pitchFamily="18" charset="0"/>
                <a:cs typeface="Times New Roman" pitchFamily="18" charset="0"/>
              </a:rPr>
              <a:t> </a:t>
            </a:r>
            <a:r>
              <a:rPr lang="vi-VN" sz="2400" b="1" dirty="0">
                <a:solidFill>
                  <a:srgbClr val="000000"/>
                </a:solidFill>
                <a:latin typeface="Times New Roman" pitchFamily="18" charset="0"/>
                <a:cs typeface="Times New Roman" pitchFamily="18" charset="0"/>
              </a:rPr>
              <a:t>(số vi khuẩn, số lượng sinh sản của một cặp ruồi); </a:t>
            </a:r>
            <a:r>
              <a:rPr lang="vi-VN" sz="2400" b="1" u="sng" dirty="0">
                <a:solidFill>
                  <a:srgbClr val="FF3300"/>
                </a:solidFill>
                <a:latin typeface="Times New Roman" pitchFamily="18" charset="0"/>
                <a:cs typeface="Times New Roman" pitchFamily="18" charset="0"/>
              </a:rPr>
              <a:t>liệt kê</a:t>
            </a:r>
            <a:r>
              <a:rPr lang="vi-VN" sz="2400" b="1" u="sng" dirty="0">
                <a:solidFill>
                  <a:srgbClr val="000000"/>
                </a:solidFill>
                <a:latin typeface="Times New Roman" pitchFamily="18" charset="0"/>
                <a:cs typeface="Times New Roman" pitchFamily="18" charset="0"/>
              </a:rPr>
              <a:t> </a:t>
            </a:r>
            <a:r>
              <a:rPr lang="vi-VN" sz="2400" b="1" dirty="0">
                <a:solidFill>
                  <a:srgbClr val="000000"/>
                </a:solidFill>
                <a:latin typeface="Times New Roman" pitchFamily="18" charset="0"/>
                <a:cs typeface="Times New Roman" pitchFamily="18" charset="0"/>
              </a:rPr>
              <a:t>(mắt lưới, chân tiết ra chất dính...) ... </a:t>
            </a:r>
            <a:endParaRPr lang="en-US" sz="2400" b="1" dirty="0">
              <a:solidFill>
                <a:srgbClr val="000000"/>
              </a:solidFill>
              <a:latin typeface="Times New Roman" pitchFamily="18" charset="0"/>
              <a:cs typeface="Times New Roman" pitchFamily="18" charset="0"/>
            </a:endParaRPr>
          </a:p>
          <a:p>
            <a:pPr indent="187325" algn="just">
              <a:tabLst>
                <a:tab pos="323850" algn="l"/>
              </a:tabLst>
            </a:pPr>
            <a:r>
              <a:rPr lang="vi-VN" sz="2400" b="1" dirty="0">
                <a:solidFill>
                  <a:srgbClr val="000000"/>
                </a:solidFill>
                <a:latin typeface="Times New Roman" pitchFamily="18" charset="0"/>
                <a:cs typeface="Times New Roman" pitchFamily="18" charset="0"/>
              </a:rPr>
              <a:t> b. </a:t>
            </a:r>
            <a:r>
              <a:rPr lang="vi-VN" sz="2400" b="1" dirty="0">
                <a:solidFill>
                  <a:srgbClr val="0000FF"/>
                </a:solidFill>
                <a:latin typeface="Times New Roman" pitchFamily="18" charset="0"/>
                <a:cs typeface="Times New Roman" pitchFamily="18" charset="0"/>
              </a:rPr>
              <a:t>Nét đặc biệt của bài thuyết minh</a:t>
            </a:r>
            <a:r>
              <a:rPr lang="vi-VN" sz="2400" b="1" dirty="0">
                <a:solidFill>
                  <a:srgbClr val="000000"/>
                </a:solidFill>
                <a:latin typeface="Times New Roman" pitchFamily="18" charset="0"/>
                <a:cs typeface="Times New Roman" pitchFamily="18" charset="0"/>
              </a:rPr>
              <a:t>  </a:t>
            </a:r>
          </a:p>
          <a:p>
            <a:pPr indent="187325" algn="just">
              <a:tabLst>
                <a:tab pos="323850" algn="l"/>
              </a:tabLst>
            </a:pPr>
            <a:r>
              <a:rPr lang="vi-VN" sz="2400" b="1" dirty="0">
                <a:solidFill>
                  <a:srgbClr val="FF3300"/>
                </a:solidFill>
                <a:latin typeface="Times New Roman" pitchFamily="18" charset="0"/>
                <a:cs typeface="Times New Roman" pitchFamily="18" charset="0"/>
              </a:rPr>
              <a:t>- Về hình thức</a:t>
            </a:r>
            <a:r>
              <a:rPr lang="vi-VN" sz="2400" b="1" dirty="0">
                <a:solidFill>
                  <a:srgbClr val="000000"/>
                </a:solidFill>
                <a:latin typeface="Times New Roman" pitchFamily="18" charset="0"/>
                <a:cs typeface="Times New Roman" pitchFamily="18" charset="0"/>
              </a:rPr>
              <a:t>: văn bản như bản tường thuật về một phiên toà.</a:t>
            </a:r>
            <a:endParaRPr lang="en-US" sz="2400" b="1" dirty="0">
              <a:solidFill>
                <a:srgbClr val="000000"/>
              </a:solidFill>
              <a:latin typeface="Times New Roman" pitchFamily="18" charset="0"/>
              <a:cs typeface="Times New Roman" pitchFamily="18" charset="0"/>
            </a:endParaRPr>
          </a:p>
          <a:p>
            <a:pPr indent="187325" algn="just">
              <a:tabLst>
                <a:tab pos="323850" algn="l"/>
              </a:tabLst>
            </a:pPr>
            <a:r>
              <a:rPr lang="vi-VN" sz="2400" b="1" dirty="0">
                <a:solidFill>
                  <a:srgbClr val="000000"/>
                </a:solidFill>
                <a:latin typeface="Times New Roman" pitchFamily="18" charset="0"/>
                <a:cs typeface="Times New Roman" pitchFamily="18" charset="0"/>
              </a:rPr>
              <a:t>-</a:t>
            </a:r>
            <a:r>
              <a:rPr lang="vi-VN" sz="2400" b="1" dirty="0">
                <a:solidFill>
                  <a:srgbClr val="FF3300"/>
                </a:solidFill>
                <a:latin typeface="Times New Roman" pitchFamily="18" charset="0"/>
                <a:cs typeface="Times New Roman" pitchFamily="18" charset="0"/>
              </a:rPr>
              <a:t>Về cấu trúc</a:t>
            </a:r>
            <a:r>
              <a:rPr lang="vi-VN" sz="2400" b="1" dirty="0">
                <a:solidFill>
                  <a:srgbClr val="000000"/>
                </a:solidFill>
                <a:latin typeface="Times New Roman" pitchFamily="18" charset="0"/>
                <a:cs typeface="Times New Roman" pitchFamily="18" charset="0"/>
              </a:rPr>
              <a:t> : như biên bản một cuộc tranh luận về pháp lí </a:t>
            </a:r>
            <a:endParaRPr lang="en-US" sz="2400" b="1" dirty="0">
              <a:solidFill>
                <a:srgbClr val="000000"/>
              </a:solidFill>
              <a:latin typeface="Times New Roman" pitchFamily="18" charset="0"/>
              <a:cs typeface="Times New Roman" pitchFamily="18" charset="0"/>
            </a:endParaRPr>
          </a:p>
          <a:p>
            <a:pPr indent="187325" algn="just">
              <a:tabLst>
                <a:tab pos="323850" algn="l"/>
              </a:tabLst>
            </a:pPr>
            <a:r>
              <a:rPr lang="vi-VN" sz="2400" b="1" dirty="0">
                <a:solidFill>
                  <a:srgbClr val="000000"/>
                </a:solidFill>
                <a:latin typeface="Times New Roman" pitchFamily="18" charset="0"/>
                <a:cs typeface="Times New Roman" pitchFamily="18" charset="0"/>
              </a:rPr>
              <a:t>- </a:t>
            </a:r>
            <a:r>
              <a:rPr lang="vi-VN" sz="2400" b="1" dirty="0">
                <a:solidFill>
                  <a:srgbClr val="FF3300"/>
                </a:solidFill>
                <a:latin typeface="Times New Roman" pitchFamily="18" charset="0"/>
                <a:cs typeface="Times New Roman" pitchFamily="18" charset="0"/>
              </a:rPr>
              <a:t>Về nội dung</a:t>
            </a:r>
            <a:r>
              <a:rPr lang="vi-VN" sz="2400" b="1" dirty="0">
                <a:solidFill>
                  <a:srgbClr val="000000"/>
                </a:solidFill>
                <a:latin typeface="Times New Roman" pitchFamily="18" charset="0"/>
                <a:cs typeface="Times New Roman" pitchFamily="18" charset="0"/>
              </a:rPr>
              <a:t>: như một câu chuyện kể về loài Ruồi .</a:t>
            </a:r>
            <a:endParaRPr lang="en-US" sz="2400" b="1" dirty="0">
              <a:solidFill>
                <a:srgbClr val="000000"/>
              </a:solidFill>
              <a:latin typeface="Times New Roman" pitchFamily="18" charset="0"/>
              <a:cs typeface="Times New Roman" pitchFamily="18" charset="0"/>
            </a:endParaRPr>
          </a:p>
          <a:p>
            <a:pPr indent="187325" algn="just">
              <a:tabLst>
                <a:tab pos="323850" algn="l"/>
              </a:tabLst>
            </a:pPr>
            <a:r>
              <a:rPr lang="pt-BR" sz="2400" b="1" dirty="0">
                <a:solidFill>
                  <a:srgbClr val="0000FF"/>
                </a:solidFill>
                <a:latin typeface="Times New Roman" pitchFamily="18" charset="0"/>
                <a:cs typeface="Times New Roman" pitchFamily="18" charset="0"/>
              </a:rPr>
              <a:t>* </a:t>
            </a:r>
            <a:r>
              <a:rPr lang="pt-BR" sz="2400" b="1" u="sng" dirty="0">
                <a:solidFill>
                  <a:srgbClr val="0000FF"/>
                </a:solidFill>
                <a:latin typeface="Times New Roman" pitchFamily="18" charset="0"/>
                <a:cs typeface="Times New Roman" pitchFamily="18" charset="0"/>
              </a:rPr>
              <a:t>Các </a:t>
            </a:r>
            <a:r>
              <a:rPr lang="vi-VN" sz="2400" b="1" u="sng" dirty="0">
                <a:solidFill>
                  <a:srgbClr val="0000FF"/>
                </a:solidFill>
                <a:latin typeface="Times New Roman" pitchFamily="18" charset="0"/>
                <a:cs typeface="Times New Roman" pitchFamily="18" charset="0"/>
              </a:rPr>
              <a:t>BPNT</a:t>
            </a:r>
            <a:r>
              <a:rPr lang="pt-BR" sz="2400" b="1" u="sng" dirty="0">
                <a:solidFill>
                  <a:srgbClr val="0000FF"/>
                </a:solidFill>
                <a:latin typeface="Times New Roman" pitchFamily="18" charset="0"/>
                <a:cs typeface="Times New Roman" pitchFamily="18" charset="0"/>
              </a:rPr>
              <a:t>: </a:t>
            </a:r>
            <a:r>
              <a:rPr lang="pt-BR" sz="2400" b="1" dirty="0">
                <a:solidFill>
                  <a:srgbClr val="0000FF"/>
                </a:solidFill>
                <a:latin typeface="Times New Roman" pitchFamily="18" charset="0"/>
                <a:cs typeface="Times New Roman" pitchFamily="18" charset="0"/>
              </a:rPr>
              <a:t>kể chuyện miêu tả,  nhân hoá, ẩn dụ ...</a:t>
            </a:r>
            <a:r>
              <a:rPr lang="vi-VN" sz="2400" b="1" dirty="0">
                <a:solidFill>
                  <a:srgbClr val="0000FF"/>
                </a:solidFill>
                <a:latin typeface="Times New Roman" pitchFamily="18" charset="0"/>
                <a:cs typeface="Times New Roman" pitchFamily="18" charset="0"/>
              </a:rPr>
              <a:t> Làm cho  không chỉ làm nội bật nội dung cần thuyết minh mà còn làm cho bài văn trở nên sinh động, hấp dẫn, gây hứng thú cho người đọc. </a:t>
            </a:r>
            <a:endParaRPr lang="pt-BR" sz="2400" b="1" dirty="0">
              <a:solidFill>
                <a:srgbClr val="0000FF"/>
              </a:solidFill>
              <a:latin typeface="Times New Roman" pitchFamily="18" charset="0"/>
              <a:cs typeface="Times New Roman" pitchFamily="18" charset="0"/>
            </a:endParaRPr>
          </a:p>
          <a:p>
            <a:pPr algn="just">
              <a:tabLst>
                <a:tab pos="323850" algn="l"/>
              </a:tabLst>
            </a:pPr>
            <a:r>
              <a:rPr lang="vi-VN" sz="2400" b="1" dirty="0">
                <a:solidFill>
                  <a:srgbClr val="0000FF"/>
                </a:solidFill>
                <a:latin typeface="Times New Roman" pitchFamily="18" charset="0"/>
                <a:cs typeface="Times New Roman" pitchFamily="18" charset="0"/>
              </a:rPr>
              <a:t>-</a:t>
            </a:r>
            <a:endParaRPr lang="vi-VN"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1209427723"/>
      </p:ext>
    </p:extLst>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198">
                                            <p:txEl>
                                              <p:pRg st="4" end="4"/>
                                            </p:txEl>
                                          </p:spTgt>
                                        </p:tgtEl>
                                        <p:attrNameLst>
                                          <p:attrName>style.visibility</p:attrName>
                                        </p:attrNameLst>
                                      </p:cBhvr>
                                      <p:to>
                                        <p:strVal val="visible"/>
                                      </p:to>
                                    </p:set>
                                    <p:animEffect transition="in" filter="barn(inVertical)">
                                      <p:cBhvr>
                                        <p:cTn id="7" dur="500"/>
                                        <p:tgtEl>
                                          <p:spTgt spid="8198">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8198">
                                            <p:txEl>
                                              <p:pRg st="5" end="5"/>
                                            </p:txEl>
                                          </p:spTgt>
                                        </p:tgtEl>
                                        <p:attrNameLst>
                                          <p:attrName>style.visibility</p:attrName>
                                        </p:attrNameLst>
                                      </p:cBhvr>
                                      <p:to>
                                        <p:strVal val="visible"/>
                                      </p:to>
                                    </p:set>
                                    <p:animEffect transition="in" filter="barn(inVertical)">
                                      <p:cBhvr>
                                        <p:cTn id="12" dur="500"/>
                                        <p:tgtEl>
                                          <p:spTgt spid="8198">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8198">
                                            <p:txEl>
                                              <p:pRg st="6" end="6"/>
                                            </p:txEl>
                                          </p:spTgt>
                                        </p:tgtEl>
                                        <p:attrNameLst>
                                          <p:attrName>style.visibility</p:attrName>
                                        </p:attrNameLst>
                                      </p:cBhvr>
                                      <p:to>
                                        <p:strVal val="visible"/>
                                      </p:to>
                                    </p:set>
                                    <p:animEffect transition="in" filter="barn(inVertical)">
                                      <p:cBhvr>
                                        <p:cTn id="17" dur="500"/>
                                        <p:tgtEl>
                                          <p:spTgt spid="8198">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8198">
                                            <p:txEl>
                                              <p:pRg st="7" end="7"/>
                                            </p:txEl>
                                          </p:spTgt>
                                        </p:tgtEl>
                                        <p:attrNameLst>
                                          <p:attrName>style.visibility</p:attrName>
                                        </p:attrNameLst>
                                      </p:cBhvr>
                                      <p:to>
                                        <p:strVal val="visible"/>
                                      </p:to>
                                    </p:set>
                                    <p:animEffect transition="in" filter="barn(inVertical)">
                                      <p:cBhvr>
                                        <p:cTn id="22" dur="500"/>
                                        <p:tgtEl>
                                          <p:spTgt spid="819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0" y="152400"/>
            <a:ext cx="9144000" cy="990600"/>
          </a:xfrm>
          <a:prstGeom prst="rect">
            <a:avLst/>
          </a:prstGeom>
          <a:solidFill>
            <a:srgbClr val="F6F4AA"/>
          </a:solidFill>
          <a:ln w="57150" cmpd="thinThick">
            <a:pattFill prst="pct90">
              <a:fgClr>
                <a:srgbClr val="993300"/>
              </a:fgClr>
              <a:bgClr>
                <a:srgbClr val="FFFFFF"/>
              </a:bgClr>
            </a:pattFill>
            <a:miter lim="800000"/>
            <a:headEnd/>
            <a:tailEnd/>
          </a:ln>
        </p:spPr>
        <p:txBody>
          <a:bodyPr wrap="none" anchor="ctr"/>
          <a:lstStyle/>
          <a:p>
            <a:pPr algn="ctr" eaLnBrk="1" hangingPunct="1">
              <a:spcBef>
                <a:spcPct val="50000"/>
              </a:spcBef>
            </a:pPr>
            <a:endParaRPr lang="en-US" altLang="en-US" sz="3600" b="1">
              <a:solidFill>
                <a:srgbClr val="000099"/>
              </a:solidFill>
              <a:latin typeface=".VnTime" pitchFamily="34" charset="0"/>
            </a:endParaRPr>
          </a:p>
        </p:txBody>
      </p:sp>
      <p:sp>
        <p:nvSpPr>
          <p:cNvPr id="6147" name="Text Box 3"/>
          <p:cNvSpPr txBox="1">
            <a:spLocks noChangeArrowheads="1"/>
          </p:cNvSpPr>
          <p:nvPr/>
        </p:nvSpPr>
        <p:spPr bwMode="auto">
          <a:xfrm>
            <a:off x="152400" y="76200"/>
            <a:ext cx="8991600"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r>
              <a:rPr lang="en-US" sz="2800" b="1">
                <a:solidFill>
                  <a:srgbClr val="FF3300"/>
                </a:solidFill>
                <a:latin typeface="Times New Roman" pitchFamily="18" charset="0"/>
              </a:rPr>
              <a:t>Tiết 4</a:t>
            </a:r>
            <a:r>
              <a:rPr lang="en-US" sz="2800">
                <a:solidFill>
                  <a:srgbClr val="FF3300"/>
                </a:solidFill>
                <a:latin typeface="Times New Roman" pitchFamily="18" charset="0"/>
              </a:rPr>
              <a:t>:</a:t>
            </a:r>
            <a:r>
              <a:rPr lang="en-US" sz="2800">
                <a:solidFill>
                  <a:srgbClr val="0000FF"/>
                </a:solidFill>
                <a:latin typeface="Times New Roman" pitchFamily="18" charset="0"/>
              </a:rPr>
              <a:t>        </a:t>
            </a:r>
            <a:r>
              <a:rPr lang="en-US" b="1">
                <a:solidFill>
                  <a:srgbClr val="0000FF"/>
                </a:solidFill>
                <a:latin typeface="Times New Roman" pitchFamily="18" charset="0"/>
              </a:rPr>
              <a:t>Sử dụng một số biện pháp</a:t>
            </a:r>
          </a:p>
          <a:p>
            <a:pPr algn="ctr"/>
            <a:r>
              <a:rPr lang="vi-VN" b="1">
                <a:solidFill>
                  <a:srgbClr val="0000FF"/>
                </a:solidFill>
                <a:latin typeface="Times New Roman" pitchFamily="18" charset="0"/>
              </a:rPr>
              <a:t>nghệ thuật trong văn bản thuyết minh</a:t>
            </a:r>
          </a:p>
        </p:txBody>
      </p:sp>
      <p:sp>
        <p:nvSpPr>
          <p:cNvPr id="6148" name="Line 4"/>
          <p:cNvSpPr>
            <a:spLocks noChangeShapeType="1"/>
          </p:cNvSpPr>
          <p:nvPr/>
        </p:nvSpPr>
        <p:spPr bwMode="auto">
          <a:xfrm>
            <a:off x="3712096" y="1175079"/>
            <a:ext cx="0" cy="5703887"/>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18790" name="Rectangle 6"/>
          <p:cNvSpPr>
            <a:spLocks noChangeArrowheads="1"/>
          </p:cNvSpPr>
          <p:nvPr/>
        </p:nvSpPr>
        <p:spPr bwMode="auto">
          <a:xfrm>
            <a:off x="0" y="1371600"/>
            <a:ext cx="349188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400" b="1" u="sng" dirty="0">
                <a:latin typeface="Times New Roman" pitchFamily="18" charset="0"/>
              </a:rPr>
              <a:t>I.TÌM HIỂU BÀI.</a:t>
            </a:r>
          </a:p>
          <a:p>
            <a:r>
              <a:rPr lang="vi-VN" sz="2400" b="1" dirty="0">
                <a:latin typeface="Times New Roman" pitchFamily="18" charset="0"/>
              </a:rPr>
              <a:t>1. Ôn tập văn bản thuyết minh           </a:t>
            </a:r>
            <a:endParaRPr lang="en-US" sz="2400" b="1" dirty="0">
              <a:latin typeface="Times New Roman" pitchFamily="18" charset="0"/>
            </a:endParaRPr>
          </a:p>
          <a:p>
            <a:endParaRPr lang="en-US" sz="2400" dirty="0">
              <a:solidFill>
                <a:srgbClr val="000000"/>
              </a:solidFill>
              <a:latin typeface="Times New Roman" pitchFamily="18" charset="0"/>
            </a:endParaRPr>
          </a:p>
        </p:txBody>
      </p:sp>
      <p:sp>
        <p:nvSpPr>
          <p:cNvPr id="3" name="TextBox 2"/>
          <p:cNvSpPr txBox="1"/>
          <p:nvPr/>
        </p:nvSpPr>
        <p:spPr>
          <a:xfrm>
            <a:off x="5257800" y="1676400"/>
            <a:ext cx="3276600" cy="369332"/>
          </a:xfrm>
          <a:prstGeom prst="rect">
            <a:avLst/>
          </a:prstGeom>
          <a:noFill/>
        </p:spPr>
        <p:txBody>
          <a:bodyPr wrap="square" rtlCol="0">
            <a:spAutoFit/>
          </a:bodyPr>
          <a:lstStyle/>
          <a:p>
            <a:endParaRPr lang="vi-VN" dirty="0"/>
          </a:p>
        </p:txBody>
      </p:sp>
    </p:spTree>
    <p:extLst>
      <p:ext uri="{BB962C8B-B14F-4D97-AF65-F5344CB8AC3E}">
        <p14:creationId xmlns:p14="http://schemas.microsoft.com/office/powerpoint/2010/main" val="3888969021"/>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18790">
                                            <p:txEl>
                                              <p:pRg st="0" end="0"/>
                                            </p:txEl>
                                          </p:spTgt>
                                        </p:tgtEl>
                                        <p:attrNameLst>
                                          <p:attrName>style.visibility</p:attrName>
                                        </p:attrNameLst>
                                      </p:cBhvr>
                                      <p:to>
                                        <p:strVal val="visible"/>
                                      </p:to>
                                    </p:set>
                                    <p:animEffect transition="in" filter="barn(inVertical)">
                                      <p:cBhvr>
                                        <p:cTn id="7" dur="500"/>
                                        <p:tgtEl>
                                          <p:spTgt spid="11879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18790">
                                            <p:txEl>
                                              <p:pRg st="1" end="1"/>
                                            </p:txEl>
                                          </p:spTgt>
                                        </p:tgtEl>
                                        <p:attrNameLst>
                                          <p:attrName>style.visibility</p:attrName>
                                        </p:attrNameLst>
                                      </p:cBhvr>
                                      <p:to>
                                        <p:strVal val="visible"/>
                                      </p:to>
                                    </p:set>
                                    <p:animEffect transition="in" filter="barn(inVertical)">
                                      <p:cBhvr>
                                        <p:cTn id="12" dur="500"/>
                                        <p:tgtEl>
                                          <p:spTgt spid="11879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WordArt 5"/>
          <p:cNvSpPr>
            <a:spLocks noChangeArrowheads="1" noChangeShapeType="1" noTextEdit="1"/>
          </p:cNvSpPr>
          <p:nvPr/>
        </p:nvSpPr>
        <p:spPr bwMode="auto">
          <a:xfrm>
            <a:off x="2133600" y="188640"/>
            <a:ext cx="4886325" cy="792088"/>
          </a:xfrm>
          <a:prstGeom prst="rect">
            <a:avLst/>
          </a:prstGeom>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vi-VN" sz="3600" kern="10" dirty="0">
                <a:ln w="9525">
                  <a:round/>
                  <a:headEnd/>
                  <a:tailEnd/>
                </a:ln>
                <a:gradFill rotWithShape="1">
                  <a:gsLst>
                    <a:gs pos="0">
                      <a:srgbClr val="FFFFCC"/>
                    </a:gs>
                    <a:gs pos="100000">
                      <a:srgbClr val="FF9999"/>
                    </a:gs>
                  </a:gsLst>
                  <a:lin ang="5400000" scaled="1"/>
                </a:gradFill>
                <a:latin typeface="Times New Roman"/>
                <a:cs typeface="Times New Roman"/>
              </a:rPr>
              <a:t>BÀI TẬP VỀ NHÀ</a:t>
            </a:r>
          </a:p>
        </p:txBody>
      </p:sp>
      <p:sp>
        <p:nvSpPr>
          <p:cNvPr id="14339" name="Text Box 3"/>
          <p:cNvSpPr txBox="1">
            <a:spLocks noChangeArrowheads="1"/>
          </p:cNvSpPr>
          <p:nvPr/>
        </p:nvSpPr>
        <p:spPr bwMode="auto">
          <a:xfrm>
            <a:off x="477532" y="1200018"/>
            <a:ext cx="8568952" cy="6186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r>
              <a:rPr lang="en-US" sz="4000" b="1" dirty="0">
                <a:solidFill>
                  <a:srgbClr val="0000FF"/>
                </a:solidFill>
                <a:latin typeface="Times New Roman" pitchFamily="18" charset="0"/>
              </a:rPr>
              <a:t>- </a:t>
            </a:r>
            <a:r>
              <a:rPr lang="en-US" b="1" dirty="0" err="1">
                <a:solidFill>
                  <a:srgbClr val="0000FF"/>
                </a:solidFill>
                <a:latin typeface="Times New Roman" pitchFamily="18" charset="0"/>
              </a:rPr>
              <a:t>Nắm</a:t>
            </a:r>
            <a:r>
              <a:rPr lang="en-US" b="1" dirty="0">
                <a:solidFill>
                  <a:srgbClr val="0000FF"/>
                </a:solidFill>
                <a:latin typeface="Times New Roman" pitchFamily="18" charset="0"/>
              </a:rPr>
              <a:t> </a:t>
            </a:r>
            <a:r>
              <a:rPr lang="en-US" b="1" dirty="0" err="1">
                <a:solidFill>
                  <a:srgbClr val="0000FF"/>
                </a:solidFill>
                <a:latin typeface="Times New Roman" pitchFamily="18" charset="0"/>
              </a:rPr>
              <a:t>chắc</a:t>
            </a:r>
            <a:r>
              <a:rPr lang="en-US" b="1" dirty="0">
                <a:solidFill>
                  <a:srgbClr val="0000FF"/>
                </a:solidFill>
                <a:latin typeface="Times New Roman" pitchFamily="18" charset="0"/>
              </a:rPr>
              <a:t> </a:t>
            </a:r>
            <a:r>
              <a:rPr lang="en-US" b="1" dirty="0" err="1">
                <a:solidFill>
                  <a:srgbClr val="0000FF"/>
                </a:solidFill>
                <a:latin typeface="Times New Roman" pitchFamily="18" charset="0"/>
              </a:rPr>
              <a:t>nội</a:t>
            </a:r>
            <a:r>
              <a:rPr lang="en-US" b="1" dirty="0">
                <a:solidFill>
                  <a:srgbClr val="0000FF"/>
                </a:solidFill>
                <a:latin typeface="Times New Roman" pitchFamily="18" charset="0"/>
              </a:rPr>
              <a:t> </a:t>
            </a:r>
            <a:r>
              <a:rPr lang="en-US" b="1" dirty="0" err="1">
                <a:solidFill>
                  <a:srgbClr val="0000FF"/>
                </a:solidFill>
                <a:latin typeface="Times New Roman" pitchFamily="18" charset="0"/>
              </a:rPr>
              <a:t>dungcủa</a:t>
            </a:r>
            <a:r>
              <a:rPr lang="en-US" b="1" dirty="0">
                <a:solidFill>
                  <a:srgbClr val="0000FF"/>
                </a:solidFill>
                <a:latin typeface="Times New Roman" pitchFamily="18" charset="0"/>
              </a:rPr>
              <a:t>  </a:t>
            </a:r>
            <a:r>
              <a:rPr lang="en-US" b="1" dirty="0" err="1">
                <a:solidFill>
                  <a:srgbClr val="0000FF"/>
                </a:solidFill>
                <a:latin typeface="Times New Roman" pitchFamily="18" charset="0"/>
              </a:rPr>
              <a:t>bài</a:t>
            </a:r>
            <a:r>
              <a:rPr lang="en-US" b="1" dirty="0">
                <a:solidFill>
                  <a:srgbClr val="0000FF"/>
                </a:solidFill>
                <a:latin typeface="Times New Roman" pitchFamily="18" charset="0"/>
              </a:rPr>
              <a:t> </a:t>
            </a:r>
            <a:r>
              <a:rPr lang="en-US" b="1" dirty="0" err="1">
                <a:solidFill>
                  <a:srgbClr val="0000FF"/>
                </a:solidFill>
                <a:latin typeface="Times New Roman" pitchFamily="18" charset="0"/>
              </a:rPr>
              <a:t>học</a:t>
            </a:r>
            <a:r>
              <a:rPr lang="en-US" b="1" dirty="0">
                <a:solidFill>
                  <a:srgbClr val="0000FF"/>
                </a:solidFill>
                <a:latin typeface="Times New Roman" pitchFamily="18" charset="0"/>
              </a:rPr>
              <a:t>.</a:t>
            </a:r>
          </a:p>
          <a:p>
            <a:r>
              <a:rPr lang="en-US" b="1" dirty="0">
                <a:solidFill>
                  <a:srgbClr val="0000FF"/>
                </a:solidFill>
                <a:latin typeface="Times New Roman" pitchFamily="18" charset="0"/>
              </a:rPr>
              <a:t>-</a:t>
            </a:r>
            <a:r>
              <a:rPr lang="en-US" b="1" dirty="0" err="1">
                <a:solidFill>
                  <a:srgbClr val="0000FF"/>
                </a:solidFill>
                <a:latin typeface="Times New Roman" pitchFamily="18" charset="0"/>
              </a:rPr>
              <a:t>Hoàn</a:t>
            </a:r>
            <a:r>
              <a:rPr lang="en-US" b="1" dirty="0">
                <a:solidFill>
                  <a:srgbClr val="0000FF"/>
                </a:solidFill>
                <a:latin typeface="Times New Roman" pitchFamily="18" charset="0"/>
              </a:rPr>
              <a:t> </a:t>
            </a:r>
            <a:r>
              <a:rPr lang="en-US" b="1" dirty="0" err="1">
                <a:solidFill>
                  <a:srgbClr val="0000FF"/>
                </a:solidFill>
                <a:latin typeface="Times New Roman" pitchFamily="18" charset="0"/>
              </a:rPr>
              <a:t>thành</a:t>
            </a:r>
            <a:r>
              <a:rPr lang="en-US" b="1" dirty="0">
                <a:solidFill>
                  <a:srgbClr val="0000FF"/>
                </a:solidFill>
                <a:latin typeface="Times New Roman" pitchFamily="18" charset="0"/>
              </a:rPr>
              <a:t> </a:t>
            </a:r>
            <a:r>
              <a:rPr lang="en-US" b="1" dirty="0" err="1">
                <a:solidFill>
                  <a:srgbClr val="0000FF"/>
                </a:solidFill>
                <a:latin typeface="Times New Roman" pitchFamily="18" charset="0"/>
              </a:rPr>
              <a:t>các</a:t>
            </a:r>
            <a:r>
              <a:rPr lang="en-US" b="1" dirty="0">
                <a:solidFill>
                  <a:srgbClr val="0000FF"/>
                </a:solidFill>
                <a:latin typeface="Times New Roman" pitchFamily="18" charset="0"/>
              </a:rPr>
              <a:t> </a:t>
            </a:r>
            <a:r>
              <a:rPr lang="en-US" b="1" dirty="0" err="1">
                <a:solidFill>
                  <a:srgbClr val="0000FF"/>
                </a:solidFill>
                <a:latin typeface="Times New Roman" pitchFamily="18" charset="0"/>
              </a:rPr>
              <a:t>bài</a:t>
            </a:r>
            <a:r>
              <a:rPr lang="en-US" b="1" dirty="0">
                <a:solidFill>
                  <a:srgbClr val="0000FF"/>
                </a:solidFill>
                <a:latin typeface="Times New Roman" pitchFamily="18" charset="0"/>
              </a:rPr>
              <a:t> </a:t>
            </a:r>
            <a:r>
              <a:rPr lang="en-US" b="1" dirty="0" err="1">
                <a:solidFill>
                  <a:srgbClr val="0000FF"/>
                </a:solidFill>
                <a:latin typeface="Times New Roman" pitchFamily="18" charset="0"/>
              </a:rPr>
              <a:t>tập</a:t>
            </a:r>
            <a:r>
              <a:rPr lang="en-US" b="1" dirty="0">
                <a:solidFill>
                  <a:srgbClr val="0000FF"/>
                </a:solidFill>
                <a:latin typeface="Times New Roman" pitchFamily="18" charset="0"/>
              </a:rPr>
              <a:t> </a:t>
            </a:r>
            <a:r>
              <a:rPr lang="en-US" b="1" dirty="0" err="1">
                <a:solidFill>
                  <a:srgbClr val="0000FF"/>
                </a:solidFill>
                <a:latin typeface="Times New Roman" pitchFamily="18" charset="0"/>
              </a:rPr>
              <a:t>còn</a:t>
            </a:r>
            <a:r>
              <a:rPr lang="en-US" b="1" dirty="0">
                <a:solidFill>
                  <a:srgbClr val="0000FF"/>
                </a:solidFill>
                <a:latin typeface="Times New Roman" pitchFamily="18" charset="0"/>
              </a:rPr>
              <a:t> </a:t>
            </a:r>
            <a:r>
              <a:rPr lang="en-US" b="1" dirty="0" err="1">
                <a:solidFill>
                  <a:srgbClr val="0000FF"/>
                </a:solidFill>
                <a:latin typeface="Times New Roman" pitchFamily="18" charset="0"/>
              </a:rPr>
              <a:t>lại</a:t>
            </a:r>
            <a:r>
              <a:rPr lang="en-US" b="1" dirty="0">
                <a:solidFill>
                  <a:srgbClr val="0000FF"/>
                </a:solidFill>
                <a:latin typeface="Times New Roman" pitchFamily="18" charset="0"/>
              </a:rPr>
              <a:t>.</a:t>
            </a:r>
          </a:p>
          <a:p>
            <a:pPr marL="571500" indent="-571500">
              <a:buFontTx/>
              <a:buChar char="-"/>
            </a:pPr>
            <a:r>
              <a:rPr lang="en-US" b="1" dirty="0" err="1">
                <a:solidFill>
                  <a:srgbClr val="0000FF"/>
                </a:solidFill>
                <a:latin typeface="Times New Roman" pitchFamily="18" charset="0"/>
              </a:rPr>
              <a:t>Lập</a:t>
            </a:r>
            <a:r>
              <a:rPr lang="en-US" b="1" dirty="0">
                <a:solidFill>
                  <a:srgbClr val="0000FF"/>
                </a:solidFill>
                <a:latin typeface="Times New Roman" pitchFamily="18" charset="0"/>
              </a:rPr>
              <a:t> </a:t>
            </a:r>
            <a:r>
              <a:rPr lang="en-US" b="1" dirty="0" err="1">
                <a:solidFill>
                  <a:srgbClr val="0000FF"/>
                </a:solidFill>
                <a:latin typeface="Times New Roman" pitchFamily="18" charset="0"/>
              </a:rPr>
              <a:t>dàn</a:t>
            </a:r>
            <a:r>
              <a:rPr lang="en-US" b="1" dirty="0">
                <a:solidFill>
                  <a:srgbClr val="0000FF"/>
                </a:solidFill>
                <a:latin typeface="Times New Roman" pitchFamily="18" charset="0"/>
              </a:rPr>
              <a:t> ý  </a:t>
            </a:r>
            <a:r>
              <a:rPr lang="en-US" b="1" dirty="0" err="1">
                <a:solidFill>
                  <a:srgbClr val="0000FF"/>
                </a:solidFill>
                <a:latin typeface="Times New Roman" pitchFamily="18" charset="0"/>
              </a:rPr>
              <a:t>cho</a:t>
            </a:r>
            <a:r>
              <a:rPr lang="en-US" b="1" dirty="0">
                <a:solidFill>
                  <a:srgbClr val="0000FF"/>
                </a:solidFill>
                <a:latin typeface="Times New Roman" pitchFamily="18" charset="0"/>
              </a:rPr>
              <a:t> </a:t>
            </a:r>
            <a:r>
              <a:rPr lang="en-US" b="1" dirty="0" err="1">
                <a:solidFill>
                  <a:srgbClr val="0000FF"/>
                </a:solidFill>
                <a:latin typeface="Times New Roman" pitchFamily="18" charset="0"/>
              </a:rPr>
              <a:t>các</a:t>
            </a:r>
            <a:r>
              <a:rPr lang="en-US" b="1" dirty="0">
                <a:solidFill>
                  <a:srgbClr val="0000FF"/>
                </a:solidFill>
                <a:latin typeface="Times New Roman" pitchFamily="18" charset="0"/>
              </a:rPr>
              <a:t> </a:t>
            </a:r>
            <a:r>
              <a:rPr lang="en-US" b="1" dirty="0" err="1">
                <a:solidFill>
                  <a:srgbClr val="0000FF"/>
                </a:solidFill>
                <a:latin typeface="Times New Roman" pitchFamily="18" charset="0"/>
              </a:rPr>
              <a:t>đề</a:t>
            </a:r>
            <a:r>
              <a:rPr lang="en-US" b="1" dirty="0">
                <a:solidFill>
                  <a:srgbClr val="0000FF"/>
                </a:solidFill>
                <a:latin typeface="Times New Roman" pitchFamily="18" charset="0"/>
              </a:rPr>
              <a:t>  </a:t>
            </a:r>
            <a:r>
              <a:rPr lang="en-US" b="1" dirty="0" err="1">
                <a:solidFill>
                  <a:srgbClr val="0000FF"/>
                </a:solidFill>
                <a:latin typeface="Times New Roman" pitchFamily="18" charset="0"/>
              </a:rPr>
              <a:t>trong</a:t>
            </a:r>
            <a:r>
              <a:rPr lang="en-US" b="1" dirty="0">
                <a:solidFill>
                  <a:srgbClr val="0000FF"/>
                </a:solidFill>
                <a:latin typeface="Times New Roman" pitchFamily="18" charset="0"/>
              </a:rPr>
              <a:t> </a:t>
            </a:r>
            <a:r>
              <a:rPr lang="en-US" b="1" dirty="0" err="1">
                <a:solidFill>
                  <a:srgbClr val="0000FF"/>
                </a:solidFill>
                <a:latin typeface="Times New Roman" pitchFamily="18" charset="0"/>
              </a:rPr>
              <a:t>bài</a:t>
            </a:r>
            <a:r>
              <a:rPr lang="en-US" b="1" dirty="0">
                <a:solidFill>
                  <a:srgbClr val="0000FF"/>
                </a:solidFill>
                <a:latin typeface="Times New Roman" pitchFamily="18" charset="0"/>
              </a:rPr>
              <a:t> : LUYỆN TẬP </a:t>
            </a:r>
            <a:r>
              <a:rPr lang="en-US" b="1" dirty="0" err="1">
                <a:solidFill>
                  <a:srgbClr val="0000FF"/>
                </a:solidFill>
                <a:latin typeface="Times New Roman" pitchFamily="18" charset="0"/>
              </a:rPr>
              <a:t>trong</a:t>
            </a:r>
            <a:r>
              <a:rPr lang="en-US" b="1" dirty="0">
                <a:solidFill>
                  <a:srgbClr val="0000FF"/>
                </a:solidFill>
                <a:latin typeface="Times New Roman" pitchFamily="18" charset="0"/>
              </a:rPr>
              <a:t> </a:t>
            </a:r>
            <a:r>
              <a:rPr lang="en-US" b="1" dirty="0" err="1">
                <a:solidFill>
                  <a:srgbClr val="0000FF"/>
                </a:solidFill>
                <a:latin typeface="Times New Roman" pitchFamily="18" charset="0"/>
              </a:rPr>
              <a:t>vb</a:t>
            </a:r>
            <a:r>
              <a:rPr lang="en-US" b="1" dirty="0">
                <a:solidFill>
                  <a:srgbClr val="0000FF"/>
                </a:solidFill>
                <a:latin typeface="Times New Roman" pitchFamily="18" charset="0"/>
              </a:rPr>
              <a:t> </a:t>
            </a:r>
            <a:r>
              <a:rPr lang="en-US" b="1" dirty="0" err="1">
                <a:solidFill>
                  <a:srgbClr val="0000FF"/>
                </a:solidFill>
                <a:latin typeface="Times New Roman" pitchFamily="18" charset="0"/>
              </a:rPr>
              <a:t>thuyết</a:t>
            </a:r>
            <a:r>
              <a:rPr lang="en-US" b="1" dirty="0">
                <a:solidFill>
                  <a:srgbClr val="0000FF"/>
                </a:solidFill>
                <a:latin typeface="Times New Roman" pitchFamily="18" charset="0"/>
              </a:rPr>
              <a:t> minh.</a:t>
            </a:r>
          </a:p>
          <a:p>
            <a:pPr marL="571500" indent="-571500">
              <a:buFontTx/>
              <a:buChar char="-"/>
            </a:pPr>
            <a:r>
              <a:rPr lang="en-US" b="1" dirty="0" err="1">
                <a:solidFill>
                  <a:srgbClr val="0000FF"/>
                </a:solidFill>
                <a:latin typeface="Times New Roman" pitchFamily="18" charset="0"/>
              </a:rPr>
              <a:t>Ngoài</a:t>
            </a:r>
            <a:r>
              <a:rPr lang="en-US" b="1" dirty="0">
                <a:solidFill>
                  <a:srgbClr val="0000FF"/>
                </a:solidFill>
                <a:latin typeface="Times New Roman" pitchFamily="18" charset="0"/>
              </a:rPr>
              <a:t> </a:t>
            </a:r>
            <a:r>
              <a:rPr lang="en-US" b="1" dirty="0" err="1">
                <a:solidFill>
                  <a:srgbClr val="0000FF"/>
                </a:solidFill>
                <a:latin typeface="Times New Roman" pitchFamily="18" charset="0"/>
              </a:rPr>
              <a:t>ra</a:t>
            </a:r>
            <a:r>
              <a:rPr lang="en-US" b="1" dirty="0">
                <a:solidFill>
                  <a:srgbClr val="0000FF"/>
                </a:solidFill>
                <a:latin typeface="Times New Roman" pitchFamily="18" charset="0"/>
              </a:rPr>
              <a:t> </a:t>
            </a:r>
          </a:p>
          <a:p>
            <a:r>
              <a:rPr lang="en-US" b="1" dirty="0">
                <a:solidFill>
                  <a:srgbClr val="0000FF"/>
                </a:solidFill>
                <a:latin typeface="Times New Roman" pitchFamily="18" charset="0"/>
              </a:rPr>
              <a:t>+ 9a </a:t>
            </a:r>
            <a:r>
              <a:rPr lang="en-US" b="1" dirty="0" err="1">
                <a:solidFill>
                  <a:srgbClr val="0000FF"/>
                </a:solidFill>
                <a:latin typeface="Times New Roman" pitchFamily="18" charset="0"/>
              </a:rPr>
              <a:t>hoàn</a:t>
            </a:r>
            <a:r>
              <a:rPr lang="en-US" b="1" dirty="0">
                <a:solidFill>
                  <a:srgbClr val="0000FF"/>
                </a:solidFill>
                <a:latin typeface="Times New Roman" pitchFamily="18" charset="0"/>
              </a:rPr>
              <a:t> </a:t>
            </a:r>
            <a:r>
              <a:rPr lang="en-US" b="1" dirty="0" err="1">
                <a:solidFill>
                  <a:srgbClr val="0000FF"/>
                </a:solidFill>
                <a:latin typeface="Times New Roman" pitchFamily="18" charset="0"/>
              </a:rPr>
              <a:t>thiện</a:t>
            </a:r>
            <a:r>
              <a:rPr lang="en-US" b="1" dirty="0">
                <a:solidFill>
                  <a:srgbClr val="0000FF"/>
                </a:solidFill>
                <a:latin typeface="Times New Roman" pitchFamily="18" charset="0"/>
              </a:rPr>
              <a:t> </a:t>
            </a:r>
            <a:r>
              <a:rPr lang="en-US" b="1" dirty="0" err="1">
                <a:solidFill>
                  <a:srgbClr val="0000FF"/>
                </a:solidFill>
                <a:latin typeface="Times New Roman" pitchFamily="18" charset="0"/>
              </a:rPr>
              <a:t>bài</a:t>
            </a:r>
            <a:r>
              <a:rPr lang="en-US" b="1" dirty="0">
                <a:solidFill>
                  <a:srgbClr val="0000FF"/>
                </a:solidFill>
                <a:latin typeface="Times New Roman" pitchFamily="18" charset="0"/>
              </a:rPr>
              <a:t> </a:t>
            </a:r>
            <a:r>
              <a:rPr lang="en-US" b="1" dirty="0" err="1">
                <a:solidFill>
                  <a:srgbClr val="0000FF"/>
                </a:solidFill>
                <a:latin typeface="Times New Roman" pitchFamily="18" charset="0"/>
              </a:rPr>
              <a:t>văn</a:t>
            </a:r>
            <a:r>
              <a:rPr lang="en-US" b="1" dirty="0">
                <a:solidFill>
                  <a:srgbClr val="0000FF"/>
                </a:solidFill>
                <a:latin typeface="Times New Roman" pitchFamily="18" charset="0"/>
              </a:rPr>
              <a:t> tm </a:t>
            </a:r>
            <a:r>
              <a:rPr lang="en-US" b="1" dirty="0" err="1">
                <a:solidFill>
                  <a:srgbClr val="0000FF"/>
                </a:solidFill>
                <a:latin typeface="Times New Roman" pitchFamily="18" charset="0"/>
              </a:rPr>
              <a:t>về</a:t>
            </a:r>
            <a:r>
              <a:rPr lang="en-US" b="1" dirty="0">
                <a:solidFill>
                  <a:srgbClr val="0000FF"/>
                </a:solidFill>
                <a:latin typeface="Times New Roman" pitchFamily="18" charset="0"/>
              </a:rPr>
              <a:t> </a:t>
            </a:r>
            <a:r>
              <a:rPr lang="en-US" b="1" dirty="0" err="1">
                <a:solidFill>
                  <a:srgbClr val="0000FF"/>
                </a:solidFill>
                <a:latin typeface="Times New Roman" pitchFamily="18" charset="0"/>
              </a:rPr>
              <a:t>cái</a:t>
            </a:r>
            <a:r>
              <a:rPr lang="en-US" b="1" dirty="0">
                <a:solidFill>
                  <a:srgbClr val="0000FF"/>
                </a:solidFill>
                <a:latin typeface="Times New Roman" pitchFamily="18" charset="0"/>
              </a:rPr>
              <a:t> </a:t>
            </a:r>
            <a:r>
              <a:rPr lang="en-US" b="1" dirty="0" err="1">
                <a:solidFill>
                  <a:srgbClr val="0000FF"/>
                </a:solidFill>
                <a:latin typeface="Times New Roman" pitchFamily="18" charset="0"/>
              </a:rPr>
              <a:t>quạt</a:t>
            </a:r>
            <a:r>
              <a:rPr lang="en-US" b="1" dirty="0">
                <a:solidFill>
                  <a:srgbClr val="0000FF"/>
                </a:solidFill>
                <a:latin typeface="Times New Roman" pitchFamily="18" charset="0"/>
              </a:rPr>
              <a:t> ở </a:t>
            </a:r>
            <a:r>
              <a:rPr lang="en-US" b="1" dirty="0" err="1">
                <a:solidFill>
                  <a:srgbClr val="0000FF"/>
                </a:solidFill>
                <a:latin typeface="Times New Roman" pitchFamily="18" charset="0"/>
              </a:rPr>
              <a:t>nhà</a:t>
            </a:r>
            <a:r>
              <a:rPr lang="en-US" b="1" dirty="0">
                <a:solidFill>
                  <a:srgbClr val="0000FF"/>
                </a:solidFill>
                <a:latin typeface="Times New Roman" pitchFamily="18" charset="0"/>
              </a:rPr>
              <a:t>. </a:t>
            </a:r>
          </a:p>
          <a:p>
            <a:r>
              <a:rPr lang="en-US" b="1" dirty="0">
                <a:solidFill>
                  <a:srgbClr val="0000FF"/>
                </a:solidFill>
                <a:latin typeface="Times New Roman" pitchFamily="18" charset="0"/>
              </a:rPr>
              <a:t>+ 9b </a:t>
            </a:r>
            <a:r>
              <a:rPr lang="en-US" b="1" dirty="0" err="1">
                <a:solidFill>
                  <a:srgbClr val="0000FF"/>
                </a:solidFill>
                <a:latin typeface="Times New Roman" pitchFamily="18" charset="0"/>
              </a:rPr>
              <a:t>hoàn</a:t>
            </a:r>
            <a:r>
              <a:rPr lang="en-US" b="1" dirty="0">
                <a:solidFill>
                  <a:srgbClr val="0000FF"/>
                </a:solidFill>
                <a:latin typeface="Times New Roman" pitchFamily="18" charset="0"/>
              </a:rPr>
              <a:t> </a:t>
            </a:r>
            <a:r>
              <a:rPr lang="en-US" b="1" dirty="0" err="1">
                <a:solidFill>
                  <a:srgbClr val="0000FF"/>
                </a:solidFill>
                <a:latin typeface="Times New Roman" pitchFamily="18" charset="0"/>
              </a:rPr>
              <a:t>thiện</a:t>
            </a:r>
            <a:r>
              <a:rPr lang="en-US" b="1" dirty="0">
                <a:solidFill>
                  <a:srgbClr val="0000FF"/>
                </a:solidFill>
                <a:latin typeface="Times New Roman" pitchFamily="18" charset="0"/>
              </a:rPr>
              <a:t> </a:t>
            </a:r>
            <a:r>
              <a:rPr lang="en-US" b="1" dirty="0" err="1">
                <a:solidFill>
                  <a:srgbClr val="0000FF"/>
                </a:solidFill>
                <a:latin typeface="Times New Roman" pitchFamily="18" charset="0"/>
              </a:rPr>
              <a:t>bài</a:t>
            </a:r>
            <a:r>
              <a:rPr lang="en-US" b="1" dirty="0">
                <a:solidFill>
                  <a:srgbClr val="0000FF"/>
                </a:solidFill>
                <a:latin typeface="Times New Roman" pitchFamily="18" charset="0"/>
              </a:rPr>
              <a:t> </a:t>
            </a:r>
            <a:r>
              <a:rPr lang="en-US" b="1" dirty="0" err="1">
                <a:solidFill>
                  <a:srgbClr val="0000FF"/>
                </a:solidFill>
                <a:latin typeface="Times New Roman" pitchFamily="18" charset="0"/>
              </a:rPr>
              <a:t>văn</a:t>
            </a:r>
            <a:r>
              <a:rPr lang="en-US" b="1" dirty="0">
                <a:solidFill>
                  <a:srgbClr val="0000FF"/>
                </a:solidFill>
                <a:latin typeface="Times New Roman" pitchFamily="18" charset="0"/>
              </a:rPr>
              <a:t> tm </a:t>
            </a:r>
            <a:r>
              <a:rPr lang="en-US" b="1" dirty="0" err="1">
                <a:solidFill>
                  <a:srgbClr val="0000FF"/>
                </a:solidFill>
                <a:latin typeface="Times New Roman" pitchFamily="18" charset="0"/>
              </a:rPr>
              <a:t>về</a:t>
            </a:r>
            <a:r>
              <a:rPr lang="en-US" b="1" dirty="0">
                <a:solidFill>
                  <a:srgbClr val="0000FF"/>
                </a:solidFill>
                <a:latin typeface="Times New Roman" pitchFamily="18" charset="0"/>
              </a:rPr>
              <a:t> </a:t>
            </a:r>
            <a:r>
              <a:rPr lang="en-US" b="1" dirty="0" err="1">
                <a:solidFill>
                  <a:srgbClr val="0000FF"/>
                </a:solidFill>
                <a:latin typeface="Times New Roman" pitchFamily="18" charset="0"/>
              </a:rPr>
              <a:t>cái</a:t>
            </a:r>
            <a:r>
              <a:rPr lang="en-US" b="1" dirty="0">
                <a:solidFill>
                  <a:srgbClr val="0000FF"/>
                </a:solidFill>
                <a:latin typeface="Times New Roman" pitchFamily="18" charset="0"/>
              </a:rPr>
              <a:t> </a:t>
            </a:r>
            <a:r>
              <a:rPr lang="en-US" b="1" dirty="0" err="1">
                <a:solidFill>
                  <a:srgbClr val="0000FF"/>
                </a:solidFill>
                <a:latin typeface="Times New Roman" pitchFamily="18" charset="0"/>
              </a:rPr>
              <a:t>bút</a:t>
            </a:r>
            <a:r>
              <a:rPr lang="en-US" b="1" dirty="0">
                <a:solidFill>
                  <a:srgbClr val="0000FF"/>
                </a:solidFill>
                <a:latin typeface="Times New Roman" pitchFamily="18" charset="0"/>
              </a:rPr>
              <a:t> ở </a:t>
            </a:r>
            <a:r>
              <a:rPr lang="en-US" b="1" dirty="0" err="1">
                <a:solidFill>
                  <a:srgbClr val="0000FF"/>
                </a:solidFill>
                <a:latin typeface="Times New Roman" pitchFamily="18" charset="0"/>
              </a:rPr>
              <a:t>nhà</a:t>
            </a:r>
            <a:r>
              <a:rPr lang="en-US" b="1" dirty="0">
                <a:solidFill>
                  <a:srgbClr val="0000FF"/>
                </a:solidFill>
                <a:latin typeface="Times New Roman" pitchFamily="18" charset="0"/>
              </a:rPr>
              <a:t>.</a:t>
            </a:r>
          </a:p>
          <a:p>
            <a:r>
              <a:rPr lang="en-US" b="1" dirty="0">
                <a:solidFill>
                  <a:srgbClr val="0000FF"/>
                </a:solidFill>
                <a:latin typeface="Times New Roman" pitchFamily="18" charset="0"/>
              </a:rPr>
              <a:t>+ 9c </a:t>
            </a:r>
            <a:r>
              <a:rPr lang="en-US" b="1" dirty="0" err="1">
                <a:solidFill>
                  <a:srgbClr val="0000FF"/>
                </a:solidFill>
                <a:latin typeface="Times New Roman" pitchFamily="18" charset="0"/>
              </a:rPr>
              <a:t>hoàn</a:t>
            </a:r>
            <a:r>
              <a:rPr lang="en-US" b="1" dirty="0">
                <a:solidFill>
                  <a:srgbClr val="0000FF"/>
                </a:solidFill>
                <a:latin typeface="Times New Roman" pitchFamily="18" charset="0"/>
              </a:rPr>
              <a:t> </a:t>
            </a:r>
            <a:r>
              <a:rPr lang="en-US" b="1" dirty="0" err="1">
                <a:solidFill>
                  <a:srgbClr val="0000FF"/>
                </a:solidFill>
                <a:latin typeface="Times New Roman" pitchFamily="18" charset="0"/>
              </a:rPr>
              <a:t>thiện</a:t>
            </a:r>
            <a:r>
              <a:rPr lang="en-US" b="1" dirty="0">
                <a:solidFill>
                  <a:srgbClr val="0000FF"/>
                </a:solidFill>
                <a:latin typeface="Times New Roman" pitchFamily="18" charset="0"/>
              </a:rPr>
              <a:t> </a:t>
            </a:r>
            <a:r>
              <a:rPr lang="en-US" b="1" dirty="0" err="1">
                <a:solidFill>
                  <a:srgbClr val="0000FF"/>
                </a:solidFill>
                <a:latin typeface="Times New Roman" pitchFamily="18" charset="0"/>
              </a:rPr>
              <a:t>bài</a:t>
            </a:r>
            <a:r>
              <a:rPr lang="en-US" b="1" dirty="0">
                <a:solidFill>
                  <a:srgbClr val="0000FF"/>
                </a:solidFill>
                <a:latin typeface="Times New Roman" pitchFamily="18" charset="0"/>
              </a:rPr>
              <a:t> </a:t>
            </a:r>
            <a:r>
              <a:rPr lang="en-US" b="1" dirty="0" err="1">
                <a:solidFill>
                  <a:srgbClr val="0000FF"/>
                </a:solidFill>
                <a:latin typeface="Times New Roman" pitchFamily="18" charset="0"/>
              </a:rPr>
              <a:t>văn</a:t>
            </a:r>
            <a:r>
              <a:rPr lang="en-US" b="1" dirty="0">
                <a:solidFill>
                  <a:srgbClr val="0000FF"/>
                </a:solidFill>
                <a:latin typeface="Times New Roman" pitchFamily="18" charset="0"/>
              </a:rPr>
              <a:t> tm </a:t>
            </a:r>
            <a:r>
              <a:rPr lang="en-US" b="1" dirty="0" err="1">
                <a:solidFill>
                  <a:srgbClr val="0000FF"/>
                </a:solidFill>
                <a:latin typeface="Times New Roman" pitchFamily="18" charset="0"/>
              </a:rPr>
              <a:t>về</a:t>
            </a:r>
            <a:r>
              <a:rPr lang="en-US" b="1" dirty="0">
                <a:solidFill>
                  <a:srgbClr val="0000FF"/>
                </a:solidFill>
                <a:latin typeface="Times New Roman" pitchFamily="18" charset="0"/>
              </a:rPr>
              <a:t> con </a:t>
            </a:r>
            <a:r>
              <a:rPr lang="en-US" b="1" dirty="0" err="1">
                <a:solidFill>
                  <a:srgbClr val="0000FF"/>
                </a:solidFill>
                <a:latin typeface="Times New Roman" pitchFamily="18" charset="0"/>
              </a:rPr>
              <a:t>vật</a:t>
            </a:r>
            <a:r>
              <a:rPr lang="en-US" b="1" dirty="0">
                <a:solidFill>
                  <a:srgbClr val="0000FF"/>
                </a:solidFill>
                <a:latin typeface="Times New Roman" pitchFamily="18" charset="0"/>
              </a:rPr>
              <a:t> </a:t>
            </a:r>
            <a:r>
              <a:rPr lang="en-US" b="1" dirty="0" err="1">
                <a:solidFill>
                  <a:srgbClr val="0000FF"/>
                </a:solidFill>
                <a:latin typeface="Times New Roman" pitchFamily="18" charset="0"/>
              </a:rPr>
              <a:t>nuôi</a:t>
            </a:r>
            <a:r>
              <a:rPr lang="en-US" b="1" dirty="0">
                <a:solidFill>
                  <a:srgbClr val="0000FF"/>
                </a:solidFill>
                <a:latin typeface="Times New Roman" pitchFamily="18" charset="0"/>
              </a:rPr>
              <a:t> ở </a:t>
            </a:r>
            <a:r>
              <a:rPr lang="en-US" b="1" dirty="0" err="1">
                <a:solidFill>
                  <a:srgbClr val="0000FF"/>
                </a:solidFill>
                <a:latin typeface="Times New Roman" pitchFamily="18" charset="0"/>
              </a:rPr>
              <a:t>nhà</a:t>
            </a:r>
            <a:r>
              <a:rPr lang="en-US" b="1" dirty="0">
                <a:solidFill>
                  <a:srgbClr val="0000FF"/>
                </a:solidFill>
                <a:latin typeface="Times New Roman" pitchFamily="18" charset="0"/>
              </a:rPr>
              <a:t>. </a:t>
            </a:r>
          </a:p>
          <a:p>
            <a:r>
              <a:rPr lang="en-US" b="1" dirty="0">
                <a:solidFill>
                  <a:srgbClr val="0000FF"/>
                </a:solidFill>
                <a:latin typeface="Times New Roman" pitchFamily="18" charset="0"/>
              </a:rPr>
              <a:t> </a:t>
            </a:r>
          </a:p>
          <a:p>
            <a:endParaRPr lang="en-US" b="1" dirty="0">
              <a:solidFill>
                <a:srgbClr val="0000FF"/>
              </a:solidFill>
              <a:latin typeface="Times New Roman" pitchFamily="18" charset="0"/>
            </a:endParaRPr>
          </a:p>
          <a:p>
            <a:endParaRPr lang="en-US" sz="3600" b="1" dirty="0">
              <a:solidFill>
                <a:srgbClr val="0000FF"/>
              </a:solidFill>
              <a:latin typeface="Times New Roman" pitchFamily="18" charset="0"/>
            </a:endParaRPr>
          </a:p>
        </p:txBody>
      </p:sp>
    </p:spTree>
    <p:extLst>
      <p:ext uri="{BB962C8B-B14F-4D97-AF65-F5344CB8AC3E}">
        <p14:creationId xmlns:p14="http://schemas.microsoft.com/office/powerpoint/2010/main" val="247900936"/>
      </p:ext>
    </p:extLst>
  </p:cSld>
  <p:clrMapOvr>
    <a:masterClrMapping/>
  </p:clrMapOvr>
  <p:transition spd="slow">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grpId="0" nodeType="clickEffect">
                                  <p:stCondLst>
                                    <p:cond delay="0"/>
                                  </p:stCondLst>
                                  <p:childTnLst>
                                    <p:set>
                                      <p:cBhvr>
                                        <p:cTn id="6" dur="1" fill="hold">
                                          <p:stCondLst>
                                            <p:cond delay="0"/>
                                          </p:stCondLst>
                                        </p:cTn>
                                        <p:tgtEl>
                                          <p:spTgt spid="88066"/>
                                        </p:tgtEl>
                                        <p:attrNameLst>
                                          <p:attrName>style.visibility</p:attrName>
                                        </p:attrNameLst>
                                      </p:cBhvr>
                                      <p:to>
                                        <p:strVal val="visible"/>
                                      </p:to>
                                    </p:set>
                                    <p:anim calcmode="lin" valueType="num">
                                      <p:cBhvr additive="base">
                                        <p:cTn id="7" dur="5000" fill="hold"/>
                                        <p:tgtEl>
                                          <p:spTgt spid="88066"/>
                                        </p:tgtEl>
                                        <p:attrNameLst>
                                          <p:attrName>ppt_x</p:attrName>
                                        </p:attrNameLst>
                                      </p:cBhvr>
                                      <p:tavLst>
                                        <p:tav tm="0">
                                          <p:val>
                                            <p:strVal val="#ppt_x"/>
                                          </p:val>
                                        </p:tav>
                                        <p:tav tm="100000">
                                          <p:val>
                                            <p:strVal val="#ppt_x"/>
                                          </p:val>
                                        </p:tav>
                                      </p:tavLst>
                                    </p:anim>
                                    <p:anim calcmode="lin" valueType="num">
                                      <p:cBhvr additive="base">
                                        <p:cTn id="8" dur="5000" fill="hold"/>
                                        <p:tgtEl>
                                          <p:spTgt spid="8806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14339">
                                            <p:txEl>
                                              <p:pRg st="0" end="0"/>
                                            </p:txEl>
                                          </p:spTgt>
                                        </p:tgtEl>
                                        <p:attrNameLst>
                                          <p:attrName>style.visibility</p:attrName>
                                        </p:attrNameLst>
                                      </p:cBhvr>
                                      <p:to>
                                        <p:strVal val="visible"/>
                                      </p:to>
                                    </p:set>
                                    <p:animEffect transition="in" filter="fade">
                                      <p:cBhvr>
                                        <p:cTn id="13" dur="1000"/>
                                        <p:tgtEl>
                                          <p:spTgt spid="14339">
                                            <p:txEl>
                                              <p:pRg st="0" end="0"/>
                                            </p:txEl>
                                          </p:spTgt>
                                        </p:tgtEl>
                                      </p:cBhvr>
                                    </p:animEffect>
                                    <p:anim calcmode="lin" valueType="num">
                                      <p:cBhvr>
                                        <p:cTn id="14" dur="10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14339">
                                            <p:txEl>
                                              <p:pRg st="0" end="0"/>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14339">
                                            <p:txEl>
                                              <p:pRg st="1" end="1"/>
                                            </p:txEl>
                                          </p:spTgt>
                                        </p:tgtEl>
                                        <p:attrNameLst>
                                          <p:attrName>style.visibility</p:attrName>
                                        </p:attrNameLst>
                                      </p:cBhvr>
                                      <p:to>
                                        <p:strVal val="visible"/>
                                      </p:to>
                                    </p:set>
                                    <p:animEffect transition="in" filter="fade">
                                      <p:cBhvr>
                                        <p:cTn id="18" dur="1000"/>
                                        <p:tgtEl>
                                          <p:spTgt spid="14339">
                                            <p:txEl>
                                              <p:pRg st="1" end="1"/>
                                            </p:txEl>
                                          </p:spTgt>
                                        </p:tgtEl>
                                      </p:cBhvr>
                                    </p:animEffect>
                                    <p:anim calcmode="lin" valueType="num">
                                      <p:cBhvr>
                                        <p:cTn id="19" dur="1000" fill="hold"/>
                                        <p:tgtEl>
                                          <p:spTgt spid="14339">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14339">
                                            <p:txEl>
                                              <p:pRg st="1" end="1"/>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14339">
                                            <p:txEl>
                                              <p:pRg st="2" end="2"/>
                                            </p:txEl>
                                          </p:spTgt>
                                        </p:tgtEl>
                                        <p:attrNameLst>
                                          <p:attrName>style.visibility</p:attrName>
                                        </p:attrNameLst>
                                      </p:cBhvr>
                                      <p:to>
                                        <p:strVal val="visible"/>
                                      </p:to>
                                    </p:set>
                                    <p:animEffect transition="in" filter="fade">
                                      <p:cBhvr>
                                        <p:cTn id="23" dur="1000"/>
                                        <p:tgtEl>
                                          <p:spTgt spid="14339">
                                            <p:txEl>
                                              <p:pRg st="2" end="2"/>
                                            </p:txEl>
                                          </p:spTgt>
                                        </p:tgtEl>
                                      </p:cBhvr>
                                    </p:animEffect>
                                    <p:anim calcmode="lin" valueType="num">
                                      <p:cBhvr>
                                        <p:cTn id="24" dur="1000" fill="hold"/>
                                        <p:tgtEl>
                                          <p:spTgt spid="14339">
                                            <p:txEl>
                                              <p:pRg st="2" end="2"/>
                                            </p:txEl>
                                          </p:spTgt>
                                        </p:tgtEl>
                                        <p:attrNameLst>
                                          <p:attrName>ppt_x</p:attrName>
                                        </p:attrNameLst>
                                      </p:cBhvr>
                                      <p:tavLst>
                                        <p:tav tm="0">
                                          <p:val>
                                            <p:strVal val="#ppt_x"/>
                                          </p:val>
                                        </p:tav>
                                        <p:tav tm="100000">
                                          <p:val>
                                            <p:strVal val="#ppt_x"/>
                                          </p:val>
                                        </p:tav>
                                      </p:tavLst>
                                    </p:anim>
                                    <p:anim calcmode="lin" valueType="num">
                                      <p:cBhvr>
                                        <p:cTn id="25" dur="1000" fill="hold"/>
                                        <p:tgtEl>
                                          <p:spTgt spid="14339">
                                            <p:txEl>
                                              <p:pRg st="2" end="2"/>
                                            </p:txEl>
                                          </p:spTgt>
                                        </p:tgtEl>
                                        <p:attrNameLst>
                                          <p:attrName>ppt_y</p:attrName>
                                        </p:attrNameLst>
                                      </p:cBhvr>
                                      <p:tavLst>
                                        <p:tav tm="0">
                                          <p:val>
                                            <p:strVal val="#ppt_y+.1"/>
                                          </p:val>
                                        </p:tav>
                                        <p:tav tm="100000">
                                          <p:val>
                                            <p:strVal val="#ppt_y"/>
                                          </p:val>
                                        </p:tav>
                                      </p:tavLst>
                                    </p:anim>
                                  </p:childTnLst>
                                </p:cTn>
                              </p:par>
                              <p:par>
                                <p:cTn id="26" presetID="42" presetClass="entr" presetSubtype="0" fill="hold" nodeType="withEffect">
                                  <p:stCondLst>
                                    <p:cond delay="0"/>
                                  </p:stCondLst>
                                  <p:childTnLst>
                                    <p:set>
                                      <p:cBhvr>
                                        <p:cTn id="27" dur="1" fill="hold">
                                          <p:stCondLst>
                                            <p:cond delay="0"/>
                                          </p:stCondLst>
                                        </p:cTn>
                                        <p:tgtEl>
                                          <p:spTgt spid="14339">
                                            <p:txEl>
                                              <p:pRg st="3" end="3"/>
                                            </p:txEl>
                                          </p:spTgt>
                                        </p:tgtEl>
                                        <p:attrNameLst>
                                          <p:attrName>style.visibility</p:attrName>
                                        </p:attrNameLst>
                                      </p:cBhvr>
                                      <p:to>
                                        <p:strVal val="visible"/>
                                      </p:to>
                                    </p:set>
                                    <p:animEffect transition="in" filter="fade">
                                      <p:cBhvr>
                                        <p:cTn id="28" dur="1000"/>
                                        <p:tgtEl>
                                          <p:spTgt spid="14339">
                                            <p:txEl>
                                              <p:pRg st="3" end="3"/>
                                            </p:txEl>
                                          </p:spTgt>
                                        </p:tgtEl>
                                      </p:cBhvr>
                                    </p:animEffect>
                                    <p:anim calcmode="lin" valueType="num">
                                      <p:cBhvr>
                                        <p:cTn id="29" dur="1000" fill="hold"/>
                                        <p:tgtEl>
                                          <p:spTgt spid="1433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433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4339">
                                            <p:txEl>
                                              <p:pRg st="4" end="4"/>
                                            </p:txEl>
                                          </p:spTgt>
                                        </p:tgtEl>
                                        <p:attrNameLst>
                                          <p:attrName>style.visibility</p:attrName>
                                        </p:attrNameLst>
                                      </p:cBhvr>
                                      <p:to>
                                        <p:strVal val="visible"/>
                                      </p:to>
                                    </p:set>
                                    <p:animEffect transition="in" filter="fade">
                                      <p:cBhvr>
                                        <p:cTn id="35" dur="1000"/>
                                        <p:tgtEl>
                                          <p:spTgt spid="14339">
                                            <p:txEl>
                                              <p:pRg st="4" end="4"/>
                                            </p:txEl>
                                          </p:spTgt>
                                        </p:tgtEl>
                                      </p:cBhvr>
                                    </p:animEffect>
                                    <p:anim calcmode="lin" valueType="num">
                                      <p:cBhvr>
                                        <p:cTn id="36" dur="1000" fill="hold"/>
                                        <p:tgtEl>
                                          <p:spTgt spid="14339">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4339">
                                            <p:txEl>
                                              <p:pRg st="4" end="4"/>
                                            </p:txEl>
                                          </p:spTgt>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14339">
                                            <p:txEl>
                                              <p:pRg st="5" end="5"/>
                                            </p:txEl>
                                          </p:spTgt>
                                        </p:tgtEl>
                                        <p:attrNameLst>
                                          <p:attrName>style.visibility</p:attrName>
                                        </p:attrNameLst>
                                      </p:cBhvr>
                                      <p:to>
                                        <p:strVal val="visible"/>
                                      </p:to>
                                    </p:set>
                                    <p:animEffect transition="in" filter="fade">
                                      <p:cBhvr>
                                        <p:cTn id="40" dur="1000"/>
                                        <p:tgtEl>
                                          <p:spTgt spid="14339">
                                            <p:txEl>
                                              <p:pRg st="5" end="5"/>
                                            </p:txEl>
                                          </p:spTgt>
                                        </p:tgtEl>
                                      </p:cBhvr>
                                    </p:animEffect>
                                    <p:anim calcmode="lin" valueType="num">
                                      <p:cBhvr>
                                        <p:cTn id="41" dur="1000" fill="hold"/>
                                        <p:tgtEl>
                                          <p:spTgt spid="14339">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14339">
                                            <p:txEl>
                                              <p:pRg st="5" end="5"/>
                                            </p:txEl>
                                          </p:spTgt>
                                        </p:tgtEl>
                                        <p:attrNameLst>
                                          <p:attrName>ppt_y</p:attrName>
                                        </p:attrNameLst>
                                      </p:cBhvr>
                                      <p:tavLst>
                                        <p:tav tm="0">
                                          <p:val>
                                            <p:strVal val="#ppt_y+.1"/>
                                          </p:val>
                                        </p:tav>
                                        <p:tav tm="100000">
                                          <p:val>
                                            <p:strVal val="#ppt_y"/>
                                          </p:val>
                                        </p:tav>
                                      </p:tavLst>
                                    </p:anim>
                                  </p:childTnLst>
                                </p:cTn>
                              </p:par>
                              <p:par>
                                <p:cTn id="43" presetID="42" presetClass="entr" presetSubtype="0" fill="hold" nodeType="withEffect">
                                  <p:stCondLst>
                                    <p:cond delay="0"/>
                                  </p:stCondLst>
                                  <p:childTnLst>
                                    <p:set>
                                      <p:cBhvr>
                                        <p:cTn id="44" dur="1" fill="hold">
                                          <p:stCondLst>
                                            <p:cond delay="0"/>
                                          </p:stCondLst>
                                        </p:cTn>
                                        <p:tgtEl>
                                          <p:spTgt spid="14339">
                                            <p:txEl>
                                              <p:pRg st="6" end="6"/>
                                            </p:txEl>
                                          </p:spTgt>
                                        </p:tgtEl>
                                        <p:attrNameLst>
                                          <p:attrName>style.visibility</p:attrName>
                                        </p:attrNameLst>
                                      </p:cBhvr>
                                      <p:to>
                                        <p:strVal val="visible"/>
                                      </p:to>
                                    </p:set>
                                    <p:animEffect transition="in" filter="fade">
                                      <p:cBhvr>
                                        <p:cTn id="45" dur="1000"/>
                                        <p:tgtEl>
                                          <p:spTgt spid="14339">
                                            <p:txEl>
                                              <p:pRg st="6" end="6"/>
                                            </p:txEl>
                                          </p:spTgt>
                                        </p:tgtEl>
                                      </p:cBhvr>
                                    </p:animEffect>
                                    <p:anim calcmode="lin" valueType="num">
                                      <p:cBhvr>
                                        <p:cTn id="46" dur="1000" fill="hold"/>
                                        <p:tgtEl>
                                          <p:spTgt spid="14339">
                                            <p:txEl>
                                              <p:pRg st="6" end="6"/>
                                            </p:txEl>
                                          </p:spTgt>
                                        </p:tgtEl>
                                        <p:attrNameLst>
                                          <p:attrName>ppt_x</p:attrName>
                                        </p:attrNameLst>
                                      </p:cBhvr>
                                      <p:tavLst>
                                        <p:tav tm="0">
                                          <p:val>
                                            <p:strVal val="#ppt_x"/>
                                          </p:val>
                                        </p:tav>
                                        <p:tav tm="100000">
                                          <p:val>
                                            <p:strVal val="#ppt_x"/>
                                          </p:val>
                                        </p:tav>
                                      </p:tavLst>
                                    </p:anim>
                                    <p:anim calcmode="lin" valueType="num">
                                      <p:cBhvr>
                                        <p:cTn id="47" dur="1000" fill="hold"/>
                                        <p:tgtEl>
                                          <p:spTgt spid="14339">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
          <p:cNvSpPr>
            <a:spLocks noGrp="1" noChangeArrowheads="1"/>
          </p:cNvSpPr>
          <p:nvPr>
            <p:ph type="body" idx="4294967295"/>
          </p:nvPr>
        </p:nvSpPr>
        <p:spPr>
          <a:xfrm>
            <a:off x="457200" y="1600200"/>
            <a:ext cx="8229600" cy="4525963"/>
          </a:xfrm>
        </p:spPr>
        <p:txBody>
          <a:bodyPr/>
          <a:lstStyle/>
          <a:p>
            <a:pPr marL="336550" indent="-336550" eaLnBrk="1" hangingPunct="1">
              <a:buFont typeface="Arial" charset="0"/>
              <a:buChar char="•"/>
              <a:tabLst>
                <a:tab pos="336550" algn="l"/>
                <a:tab pos="441325" algn="l"/>
                <a:tab pos="890588" algn="l"/>
                <a:tab pos="1339850" algn="l"/>
                <a:tab pos="1789113" algn="l"/>
                <a:tab pos="2238375" algn="l"/>
                <a:tab pos="2687638" algn="l"/>
                <a:tab pos="3136900" algn="l"/>
                <a:tab pos="3586163" algn="l"/>
                <a:tab pos="4035425" algn="l"/>
                <a:tab pos="4484688" algn="l"/>
                <a:tab pos="4933950" algn="l"/>
                <a:tab pos="5383213" algn="l"/>
                <a:tab pos="5832475" algn="l"/>
                <a:tab pos="6281738" algn="l"/>
                <a:tab pos="6731000" algn="l"/>
                <a:tab pos="7180263" algn="l"/>
                <a:tab pos="7629525" algn="l"/>
                <a:tab pos="8078788" algn="l"/>
                <a:tab pos="8528050" algn="l"/>
                <a:tab pos="8977313" algn="l"/>
              </a:tabLst>
            </a:pPr>
            <a:r>
              <a:rPr lang="vi-VN"/>
              <a:t>       </a:t>
            </a:r>
          </a:p>
          <a:p>
            <a:pPr marL="336550" indent="-336550" eaLnBrk="1" hangingPunct="1">
              <a:buClrTx/>
              <a:buFontTx/>
              <a:buNone/>
              <a:tabLst>
                <a:tab pos="336550" algn="l"/>
                <a:tab pos="441325" algn="l"/>
                <a:tab pos="890588" algn="l"/>
                <a:tab pos="1339850" algn="l"/>
                <a:tab pos="1789113" algn="l"/>
                <a:tab pos="2238375" algn="l"/>
                <a:tab pos="2687638" algn="l"/>
                <a:tab pos="3136900" algn="l"/>
                <a:tab pos="3586163" algn="l"/>
                <a:tab pos="4035425" algn="l"/>
                <a:tab pos="4484688" algn="l"/>
                <a:tab pos="4933950" algn="l"/>
                <a:tab pos="5383213" algn="l"/>
                <a:tab pos="5832475" algn="l"/>
                <a:tab pos="6281738" algn="l"/>
                <a:tab pos="6731000" algn="l"/>
                <a:tab pos="7180263" algn="l"/>
                <a:tab pos="7629525" algn="l"/>
                <a:tab pos="8078788" algn="l"/>
                <a:tab pos="8528050" algn="l"/>
                <a:tab pos="8977313" algn="l"/>
              </a:tabLst>
            </a:pPr>
            <a:endParaRPr lang="vi-VN"/>
          </a:p>
          <a:p>
            <a:pPr marL="336550" indent="-336550" eaLnBrk="1" hangingPunct="1">
              <a:buClrTx/>
              <a:buFontTx/>
              <a:buNone/>
              <a:tabLst>
                <a:tab pos="336550" algn="l"/>
                <a:tab pos="441325" algn="l"/>
                <a:tab pos="890588" algn="l"/>
                <a:tab pos="1339850" algn="l"/>
                <a:tab pos="1789113" algn="l"/>
                <a:tab pos="2238375" algn="l"/>
                <a:tab pos="2687638" algn="l"/>
                <a:tab pos="3136900" algn="l"/>
                <a:tab pos="3586163" algn="l"/>
                <a:tab pos="4035425" algn="l"/>
                <a:tab pos="4484688" algn="l"/>
                <a:tab pos="4933950" algn="l"/>
                <a:tab pos="5383213" algn="l"/>
                <a:tab pos="5832475" algn="l"/>
                <a:tab pos="6281738" algn="l"/>
                <a:tab pos="6731000" algn="l"/>
                <a:tab pos="7180263" algn="l"/>
                <a:tab pos="7629525" algn="l"/>
                <a:tab pos="8078788" algn="l"/>
                <a:tab pos="8528050" algn="l"/>
                <a:tab pos="8977313" algn="l"/>
              </a:tabLst>
            </a:pPr>
            <a:endParaRPr lang="vi-VN"/>
          </a:p>
        </p:txBody>
      </p:sp>
      <p:pic>
        <p:nvPicPr>
          <p:cNvPr id="2253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2532" name="WordArt 3"/>
          <p:cNvSpPr>
            <a:spLocks noChangeArrowheads="1" noChangeShapeType="1" noTextEdit="1"/>
          </p:cNvSpPr>
          <p:nvPr/>
        </p:nvSpPr>
        <p:spPr bwMode="auto">
          <a:xfrm>
            <a:off x="1042988" y="593725"/>
            <a:ext cx="6934200" cy="1524000"/>
          </a:xfrm>
          <a:prstGeom prst="rect">
            <a:avLst/>
          </a:prstGeom>
        </p:spPr>
        <p:txBody>
          <a:bodyPr wrap="none" fromWordArt="1">
            <a:prstTxWarp prst="textCanUp">
              <a:avLst>
                <a:gd name="adj" fmla="val 85648"/>
              </a:avLst>
            </a:prstTxWarp>
          </a:bodyPr>
          <a:lstStyle/>
          <a:p>
            <a:pPr algn="ctr"/>
            <a:r>
              <a:rPr lang="vi-VN" sz="3600" b="1" kern="10" dirty="0">
                <a:ln w="9360">
                  <a:solidFill>
                    <a:srgbClr val="FF0000"/>
                  </a:solidFill>
                  <a:miter lim="800000"/>
                  <a:headEnd/>
                  <a:tailEnd/>
                </a:ln>
                <a:solidFill>
                  <a:srgbClr val="FF00FF"/>
                </a:solidFill>
                <a:effectLst>
                  <a:outerShdw dist="563925" dir="14050136" algn="ctr" rotWithShape="0">
                    <a:srgbClr val="C7DFD3">
                      <a:alpha val="80011"/>
                    </a:srgbClr>
                  </a:outerShdw>
                </a:effectLst>
                <a:latin typeface="+mj-lt"/>
                <a:cs typeface="Arial"/>
              </a:rPr>
              <a:t>Tiết học kết thúc</a:t>
            </a:r>
          </a:p>
        </p:txBody>
      </p:sp>
      <p:sp>
        <p:nvSpPr>
          <p:cNvPr id="22533" name="Text Box 4"/>
          <p:cNvSpPr txBox="1">
            <a:spLocks noChangeArrowheads="1"/>
          </p:cNvSpPr>
          <p:nvPr/>
        </p:nvSpPr>
        <p:spPr bwMode="auto">
          <a:xfrm>
            <a:off x="179388" y="6046788"/>
            <a:ext cx="8388350" cy="577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Microsoft YaHei" charset="-122"/>
              </a:defRPr>
            </a:lvl9pPr>
          </a:lstStyle>
          <a:p>
            <a:pPr eaLnBrk="1" hangingPunct="1">
              <a:buClrTx/>
              <a:buFontTx/>
              <a:buNone/>
            </a:pPr>
            <a:r>
              <a:rPr lang="vi-VN" sz="3200" b="1" dirty="0">
                <a:solidFill>
                  <a:srgbClr val="280099"/>
                </a:solidFill>
              </a:rPr>
              <a:t>CHÚC CÁC EM CHĂM NGOAN, HỌC GIỎI !</a:t>
            </a:r>
          </a:p>
        </p:txBody>
      </p:sp>
    </p:spTree>
    <p:extLst>
      <p:ext uri="{BB962C8B-B14F-4D97-AF65-F5344CB8AC3E}">
        <p14:creationId xmlns:p14="http://schemas.microsoft.com/office/powerpoint/2010/main" val="334907371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loud 2"/>
          <p:cNvSpPr/>
          <p:nvPr/>
        </p:nvSpPr>
        <p:spPr>
          <a:xfrm>
            <a:off x="184245" y="152400"/>
            <a:ext cx="8267700" cy="5867400"/>
          </a:xfrm>
          <a:prstGeom prst="cloud">
            <a:avLst/>
          </a:prstGeom>
          <a:solidFill>
            <a:srgbClr val="FFFF00"/>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4" name="TextBox 3"/>
          <p:cNvSpPr txBox="1"/>
          <p:nvPr/>
        </p:nvSpPr>
        <p:spPr>
          <a:xfrm>
            <a:off x="1233487" y="1196752"/>
            <a:ext cx="6858000" cy="3293209"/>
          </a:xfrm>
          <a:prstGeom prst="rect">
            <a:avLst/>
          </a:prstGeom>
          <a:noFill/>
        </p:spPr>
        <p:txBody>
          <a:bodyPr wrap="square" rtlCol="0">
            <a:spAutoFit/>
          </a:bodyPr>
          <a:lstStyle/>
          <a:p>
            <a:r>
              <a:rPr lang="vi-VN" sz="4400" dirty="0">
                <a:latin typeface="Times New Roman" pitchFamily="18" charset="0"/>
                <a:cs typeface="Times New Roman" pitchFamily="18" charset="0"/>
              </a:rPr>
              <a:t>? Theo em được học thì văn bản thuyết minh là kiểu  văn bản ntn? Nó được viết ra nhằm mục đích gì?</a:t>
            </a:r>
          </a:p>
          <a:p>
            <a:endParaRPr lang="en-US" sz="3200" dirty="0">
              <a:latin typeface="Times New Roman" pitchFamily="18" charset="0"/>
              <a:cs typeface="Times New Roman" pitchFamily="18" charset="0"/>
            </a:endParaRPr>
          </a:p>
        </p:txBody>
      </p:sp>
      <p:pic>
        <p:nvPicPr>
          <p:cNvPr id="8" name="Picture 7">
            <a:hlinkClick r:id="rId2" action="ppaction://hlinksldjump"/>
          </p:cNvPr>
          <p:cNvPicPr>
            <a:picLocks noChangeAspect="1"/>
          </p:cNvPicPr>
          <p:nvPr/>
        </p:nvPicPr>
        <p:blipFill>
          <a:blip r:embed="rId3">
            <a:clrChange>
              <a:clrFrom>
                <a:srgbClr val="EEEEEE"/>
              </a:clrFrom>
              <a:clrTo>
                <a:srgbClr val="EEEEEE">
                  <a:alpha val="0"/>
                </a:srgbClr>
              </a:clrTo>
            </a:clrChange>
            <a:extLst>
              <a:ext uri="{28A0092B-C50C-407E-A947-70E740481C1C}">
                <a14:useLocalDpi xmlns:a14="http://schemas.microsoft.com/office/drawing/2010/main" val="0"/>
              </a:ext>
            </a:extLst>
          </a:blip>
          <a:stretch>
            <a:fillRect/>
          </a:stretch>
        </p:blipFill>
        <p:spPr>
          <a:xfrm>
            <a:off x="6934200" y="4949825"/>
            <a:ext cx="2314575" cy="1971675"/>
          </a:xfrm>
          <a:prstGeom prst="rect">
            <a:avLst/>
          </a:prstGeom>
        </p:spPr>
      </p:pic>
    </p:spTree>
    <p:extLst>
      <p:ext uri="{BB962C8B-B14F-4D97-AF65-F5344CB8AC3E}">
        <p14:creationId xmlns:p14="http://schemas.microsoft.com/office/powerpoint/2010/main" val="3579788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
                                        </p:tgtEl>
                                        <p:attrNameLst>
                                          <p:attrName>ppt_x</p:attrName>
                                        </p:attrNameLst>
                                      </p:cBhvr>
                                      <p:tavLst>
                                        <p:tav tm="0">
                                          <p:val>
                                            <p:strVal val="ppt_x"/>
                                          </p:val>
                                        </p:tav>
                                        <p:tav tm="100000">
                                          <p:val>
                                            <p:strVal val="ppt_x"/>
                                          </p:val>
                                        </p:tav>
                                      </p:tavLst>
                                    </p:anim>
                                    <p:anim calcmode="lin" valueType="num">
                                      <p:cBhvr additive="base">
                                        <p:cTn id="7" dur="500"/>
                                        <p:tgtEl>
                                          <p:spTgt spid="3"/>
                                        </p:tgtEl>
                                        <p:attrNameLst>
                                          <p:attrName>ppt_y</p:attrName>
                                        </p:attrNameLst>
                                      </p:cBhvr>
                                      <p:tavLst>
                                        <p:tav tm="0">
                                          <p:val>
                                            <p:strVal val="ppt_y"/>
                                          </p:val>
                                        </p:tav>
                                        <p:tav tm="100000">
                                          <p:val>
                                            <p:strVal val="1+ppt_h/2"/>
                                          </p:val>
                                        </p:tav>
                                      </p:tavLst>
                                    </p:anim>
                                    <p:set>
                                      <p:cBhvr>
                                        <p:cTn id="8" dur="1" fill="hold">
                                          <p:stCondLst>
                                            <p:cond delay="499"/>
                                          </p:stCondLst>
                                        </p:cTn>
                                        <p:tgtEl>
                                          <p:spTgt spid="3"/>
                                        </p:tgtEl>
                                        <p:attrNameLst>
                                          <p:attrName>style.visibility</p:attrName>
                                        </p:attrNameLst>
                                      </p:cBhvr>
                                      <p:to>
                                        <p:strVal val="hidden"/>
                                      </p:to>
                                    </p:set>
                                  </p:childTnLst>
                                </p:cTn>
                              </p:par>
                              <p:par>
                                <p:cTn id="9" presetID="2" presetClass="exit" presetSubtype="4" fill="hold" grpId="0" nodeType="withEffect">
                                  <p:stCondLst>
                                    <p:cond delay="0"/>
                                  </p:stCondLst>
                                  <p:childTnLst>
                                    <p:anim calcmode="lin" valueType="num">
                                      <p:cBhvr additive="base">
                                        <p:cTn id="10" dur="500"/>
                                        <p:tgtEl>
                                          <p:spTgt spid="4"/>
                                        </p:tgtEl>
                                        <p:attrNameLst>
                                          <p:attrName>ppt_x</p:attrName>
                                        </p:attrNameLst>
                                      </p:cBhvr>
                                      <p:tavLst>
                                        <p:tav tm="0">
                                          <p:val>
                                            <p:strVal val="ppt_x"/>
                                          </p:val>
                                        </p:tav>
                                        <p:tav tm="100000">
                                          <p:val>
                                            <p:strVal val="ppt_x"/>
                                          </p:val>
                                        </p:tav>
                                      </p:tavLst>
                                    </p:anim>
                                    <p:anim calcmode="lin" valueType="num">
                                      <p:cBhvr additive="base">
                                        <p:cTn id="11" dur="500"/>
                                        <p:tgtEl>
                                          <p:spTgt spid="4"/>
                                        </p:tgtEl>
                                        <p:attrNameLst>
                                          <p:attrName>ppt_y</p:attrName>
                                        </p:attrNameLst>
                                      </p:cBhvr>
                                      <p:tavLst>
                                        <p:tav tm="0">
                                          <p:val>
                                            <p:strVal val="ppt_y"/>
                                          </p:val>
                                        </p:tav>
                                        <p:tav tm="100000">
                                          <p:val>
                                            <p:strVal val="1+ppt_h/2"/>
                                          </p:val>
                                        </p:tav>
                                      </p:tavLst>
                                    </p:anim>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0" y="152400"/>
            <a:ext cx="9144000" cy="990600"/>
          </a:xfrm>
          <a:prstGeom prst="rect">
            <a:avLst/>
          </a:prstGeom>
          <a:solidFill>
            <a:srgbClr val="F6F4AA"/>
          </a:solidFill>
          <a:ln w="57150" cmpd="thinThick">
            <a:pattFill prst="pct90">
              <a:fgClr>
                <a:srgbClr val="993300"/>
              </a:fgClr>
              <a:bgClr>
                <a:srgbClr val="FFFFFF"/>
              </a:bgClr>
            </a:pattFill>
            <a:miter lim="800000"/>
            <a:headEnd/>
            <a:tailEnd/>
          </a:ln>
        </p:spPr>
        <p:txBody>
          <a:bodyPr wrap="none" anchor="ctr"/>
          <a:lstStyle/>
          <a:p>
            <a:pPr algn="ctr" eaLnBrk="1" hangingPunct="1">
              <a:spcBef>
                <a:spcPct val="50000"/>
              </a:spcBef>
            </a:pPr>
            <a:endParaRPr lang="en-US" altLang="en-US" sz="3600" b="1">
              <a:solidFill>
                <a:srgbClr val="000099"/>
              </a:solidFill>
              <a:latin typeface=".VnTime" pitchFamily="34" charset="0"/>
            </a:endParaRPr>
          </a:p>
        </p:txBody>
      </p:sp>
      <p:sp>
        <p:nvSpPr>
          <p:cNvPr id="6147" name="Text Box 3"/>
          <p:cNvSpPr txBox="1">
            <a:spLocks noChangeArrowheads="1"/>
          </p:cNvSpPr>
          <p:nvPr/>
        </p:nvSpPr>
        <p:spPr bwMode="auto">
          <a:xfrm>
            <a:off x="152400" y="76200"/>
            <a:ext cx="8991600"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r>
              <a:rPr lang="en-US" sz="2800" b="1">
                <a:solidFill>
                  <a:srgbClr val="FF3300"/>
                </a:solidFill>
                <a:latin typeface="Times New Roman" pitchFamily="18" charset="0"/>
              </a:rPr>
              <a:t>Tiết 4</a:t>
            </a:r>
            <a:r>
              <a:rPr lang="en-US" sz="2800">
                <a:solidFill>
                  <a:srgbClr val="FF3300"/>
                </a:solidFill>
                <a:latin typeface="Times New Roman" pitchFamily="18" charset="0"/>
              </a:rPr>
              <a:t>:</a:t>
            </a:r>
            <a:r>
              <a:rPr lang="en-US" sz="2800">
                <a:solidFill>
                  <a:srgbClr val="0000FF"/>
                </a:solidFill>
                <a:latin typeface="Times New Roman" pitchFamily="18" charset="0"/>
              </a:rPr>
              <a:t>        </a:t>
            </a:r>
            <a:r>
              <a:rPr lang="en-US" b="1">
                <a:solidFill>
                  <a:srgbClr val="0000FF"/>
                </a:solidFill>
                <a:latin typeface="Times New Roman" pitchFamily="18" charset="0"/>
              </a:rPr>
              <a:t>Sử dụng một số biện pháp</a:t>
            </a:r>
          </a:p>
          <a:p>
            <a:pPr algn="ctr"/>
            <a:r>
              <a:rPr lang="vi-VN" b="1">
                <a:solidFill>
                  <a:srgbClr val="0000FF"/>
                </a:solidFill>
                <a:latin typeface="Times New Roman" pitchFamily="18" charset="0"/>
              </a:rPr>
              <a:t>nghệ thuật trong văn bản thuyết minh</a:t>
            </a:r>
          </a:p>
        </p:txBody>
      </p:sp>
      <p:sp>
        <p:nvSpPr>
          <p:cNvPr id="6148" name="Line 4"/>
          <p:cNvSpPr>
            <a:spLocks noChangeShapeType="1"/>
          </p:cNvSpPr>
          <p:nvPr/>
        </p:nvSpPr>
        <p:spPr bwMode="auto">
          <a:xfrm>
            <a:off x="2209800" y="914400"/>
            <a:ext cx="0" cy="594360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149" name="Rectangle 5"/>
          <p:cNvSpPr>
            <a:spLocks noChangeArrowheads="1"/>
          </p:cNvSpPr>
          <p:nvPr/>
        </p:nvSpPr>
        <p:spPr bwMode="auto">
          <a:xfrm>
            <a:off x="2401741" y="1131600"/>
            <a:ext cx="6149427"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just"/>
            <a:r>
              <a:rPr lang="pt-BR" sz="2200" b="1" dirty="0">
                <a:solidFill>
                  <a:srgbClr val="FF3300"/>
                </a:solidFill>
                <a:latin typeface="Times New Roman" pitchFamily="18" charset="0"/>
              </a:rPr>
              <a:t>a. Khái niệm:</a:t>
            </a:r>
          </a:p>
          <a:p>
            <a:pPr algn="just"/>
            <a:r>
              <a:rPr lang="vi-VN" sz="2800" b="1" dirty="0">
                <a:solidFill>
                  <a:srgbClr val="000000"/>
                </a:solidFill>
                <a:latin typeface="Times New Roman" pitchFamily="18" charset="0"/>
              </a:rPr>
              <a:t>Là kiểu VB thông dụng trong mọi lĩnh vực đời sống nhằm cung cấp tri thức khách quan về đặc điểm, tính chất, nguyên nhân...của các hiện tượng và sự vật trong tự nhiên, xã hội bằng phương thức trình bày, giới thiệu, giải thích.</a:t>
            </a:r>
          </a:p>
          <a:p>
            <a:pPr algn="just"/>
            <a:r>
              <a:rPr lang="en-US" sz="2200" b="1" dirty="0">
                <a:solidFill>
                  <a:srgbClr val="000000"/>
                </a:solidFill>
                <a:latin typeface="Times New Roman" pitchFamily="18" charset="0"/>
              </a:rPr>
              <a:t> </a:t>
            </a:r>
            <a:r>
              <a:rPr lang="vi-VN" sz="2200" b="1" dirty="0">
                <a:solidFill>
                  <a:srgbClr val="FF3300"/>
                </a:solidFill>
                <a:latin typeface="Times New Roman" pitchFamily="18" charset="0"/>
              </a:rPr>
              <a:t>b. Mục đích:</a:t>
            </a:r>
          </a:p>
          <a:p>
            <a:pPr algn="just"/>
            <a:r>
              <a:rPr lang="vi-VN" sz="2200" b="1" dirty="0">
                <a:solidFill>
                  <a:srgbClr val="000000"/>
                </a:solidFill>
                <a:latin typeface="Times New Roman" pitchFamily="18" charset="0"/>
              </a:rPr>
              <a:t>  </a:t>
            </a:r>
            <a:r>
              <a:rPr lang="vi-VN" sz="2800" b="1" dirty="0">
                <a:solidFill>
                  <a:srgbClr val="000000"/>
                </a:solidFill>
                <a:latin typeface="Times New Roman" pitchFamily="18" charset="0"/>
              </a:rPr>
              <a:t>Đáp ứng được nhu cầu hiểu biết, cung cấp cho con người những tri thức tự nhiên và xã hội, để có thể vận dụng vào phục vụ lợi ích của mình</a:t>
            </a:r>
            <a:r>
              <a:rPr lang="vi-VN" sz="2200" b="1" dirty="0">
                <a:solidFill>
                  <a:srgbClr val="000000"/>
                </a:solidFill>
                <a:latin typeface="Times New Roman" pitchFamily="18" charset="0"/>
              </a:rPr>
              <a:t>.</a:t>
            </a:r>
            <a:endParaRPr lang="en-US" sz="2200" b="1" dirty="0">
              <a:solidFill>
                <a:srgbClr val="000000"/>
              </a:solidFill>
              <a:latin typeface="Times New Roman" pitchFamily="18" charset="0"/>
            </a:endParaRPr>
          </a:p>
        </p:txBody>
      </p:sp>
      <p:sp>
        <p:nvSpPr>
          <p:cNvPr id="118790" name="Rectangle 6"/>
          <p:cNvSpPr>
            <a:spLocks noChangeArrowheads="1"/>
          </p:cNvSpPr>
          <p:nvPr/>
        </p:nvSpPr>
        <p:spPr bwMode="auto">
          <a:xfrm>
            <a:off x="0" y="1371600"/>
            <a:ext cx="21336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b="1" u="sng" dirty="0">
                <a:solidFill>
                  <a:srgbClr val="000000"/>
                </a:solidFill>
                <a:latin typeface="Times New Roman" pitchFamily="18" charset="0"/>
              </a:rPr>
              <a:t>I.TÌM HIỂU BÀI.</a:t>
            </a:r>
          </a:p>
          <a:p>
            <a:r>
              <a:rPr lang="vi-VN" b="1" dirty="0">
                <a:solidFill>
                  <a:srgbClr val="000000"/>
                </a:solidFill>
                <a:latin typeface="Times New Roman" pitchFamily="18" charset="0"/>
              </a:rPr>
              <a:t>1. Ôn tập văn bản thuyết minh</a:t>
            </a:r>
            <a:r>
              <a:rPr lang="vi-VN" dirty="0">
                <a:solidFill>
                  <a:srgbClr val="000000"/>
                </a:solidFill>
                <a:latin typeface="Times New Roman" pitchFamily="18" charset="0"/>
              </a:rPr>
              <a:t>           </a:t>
            </a:r>
            <a:endParaRPr lang="en-US" dirty="0">
              <a:solidFill>
                <a:srgbClr val="000000"/>
              </a:solidFill>
              <a:latin typeface="Times New Roman" pitchFamily="18" charset="0"/>
            </a:endParaRPr>
          </a:p>
          <a:p>
            <a:endParaRPr lang="en-US" dirty="0">
              <a:solidFill>
                <a:srgbClr val="000000"/>
              </a:solidFill>
              <a:latin typeface="Times New Roman" pitchFamily="18" charset="0"/>
            </a:endParaRPr>
          </a:p>
        </p:txBody>
      </p:sp>
      <p:sp>
        <p:nvSpPr>
          <p:cNvPr id="3" name="TextBox 2"/>
          <p:cNvSpPr txBox="1"/>
          <p:nvPr/>
        </p:nvSpPr>
        <p:spPr>
          <a:xfrm>
            <a:off x="5257800" y="1676400"/>
            <a:ext cx="3276600" cy="369332"/>
          </a:xfrm>
          <a:prstGeom prst="rect">
            <a:avLst/>
          </a:prstGeom>
          <a:noFill/>
        </p:spPr>
        <p:txBody>
          <a:bodyPr wrap="square" rtlCol="0">
            <a:spAutoFit/>
          </a:bodyPr>
          <a:lstStyle/>
          <a:p>
            <a:endParaRPr lang="vi-VN" dirty="0"/>
          </a:p>
        </p:txBody>
      </p:sp>
    </p:spTree>
    <p:extLst>
      <p:ext uri="{BB962C8B-B14F-4D97-AF65-F5344CB8AC3E}">
        <p14:creationId xmlns:p14="http://schemas.microsoft.com/office/powerpoint/2010/main" val="1229878669"/>
      </p:ext>
    </p:extLst>
  </p:cSld>
  <p:clrMapOvr>
    <a:masterClrMapping/>
  </p:clrMapOvr>
  <p:transition spd="slow">
    <p:cover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loud 2"/>
          <p:cNvSpPr/>
          <p:nvPr/>
        </p:nvSpPr>
        <p:spPr>
          <a:xfrm>
            <a:off x="152400" y="-1"/>
            <a:ext cx="8267700" cy="4949825"/>
          </a:xfrm>
          <a:prstGeom prst="cloud">
            <a:avLst/>
          </a:prstGeom>
          <a:solidFill>
            <a:srgbClr val="FFFF00"/>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4" name="TextBox 3"/>
          <p:cNvSpPr txBox="1"/>
          <p:nvPr/>
        </p:nvSpPr>
        <p:spPr>
          <a:xfrm>
            <a:off x="1219200" y="1447800"/>
            <a:ext cx="6477000" cy="2985433"/>
          </a:xfrm>
          <a:prstGeom prst="rect">
            <a:avLst/>
          </a:prstGeom>
          <a:noFill/>
        </p:spPr>
        <p:txBody>
          <a:bodyPr wrap="square" rtlCol="0">
            <a:spAutoFit/>
          </a:bodyPr>
          <a:lstStyle/>
          <a:p>
            <a:r>
              <a:rPr lang="vi-VN" sz="4800" dirty="0">
                <a:latin typeface="Times New Roman" pitchFamily="18" charset="0"/>
                <a:cs typeface="Times New Roman" pitchFamily="18" charset="0"/>
              </a:rPr>
              <a:t>? Theo văn bản thuyết minh có những tính chất gì ?</a:t>
            </a:r>
          </a:p>
          <a:p>
            <a:endParaRPr lang="en-US" sz="4400" dirty="0">
              <a:latin typeface="Times New Roman" pitchFamily="18" charset="0"/>
              <a:cs typeface="Times New Roman" pitchFamily="18" charset="0"/>
            </a:endParaRPr>
          </a:p>
        </p:txBody>
      </p:sp>
      <p:pic>
        <p:nvPicPr>
          <p:cNvPr id="8" name="Picture 7">
            <a:hlinkClick r:id="rId2" action="ppaction://hlinksldjump"/>
          </p:cNvPr>
          <p:cNvPicPr>
            <a:picLocks noChangeAspect="1"/>
          </p:cNvPicPr>
          <p:nvPr/>
        </p:nvPicPr>
        <p:blipFill>
          <a:blip r:embed="rId3">
            <a:clrChange>
              <a:clrFrom>
                <a:srgbClr val="EEEEEE"/>
              </a:clrFrom>
              <a:clrTo>
                <a:srgbClr val="EEEEEE">
                  <a:alpha val="0"/>
                </a:srgbClr>
              </a:clrTo>
            </a:clrChange>
            <a:extLst>
              <a:ext uri="{28A0092B-C50C-407E-A947-70E740481C1C}">
                <a14:useLocalDpi xmlns:a14="http://schemas.microsoft.com/office/drawing/2010/main" val="0"/>
              </a:ext>
            </a:extLst>
          </a:blip>
          <a:stretch>
            <a:fillRect/>
          </a:stretch>
        </p:blipFill>
        <p:spPr>
          <a:xfrm>
            <a:off x="6934200" y="4949825"/>
            <a:ext cx="2314575" cy="1971675"/>
          </a:xfrm>
          <a:prstGeom prst="rect">
            <a:avLst/>
          </a:prstGeom>
        </p:spPr>
      </p:pic>
    </p:spTree>
    <p:extLst>
      <p:ext uri="{BB962C8B-B14F-4D97-AF65-F5344CB8AC3E}">
        <p14:creationId xmlns:p14="http://schemas.microsoft.com/office/powerpoint/2010/main" val="3206701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
                                        </p:tgtEl>
                                        <p:attrNameLst>
                                          <p:attrName>ppt_x</p:attrName>
                                        </p:attrNameLst>
                                      </p:cBhvr>
                                      <p:tavLst>
                                        <p:tav tm="0">
                                          <p:val>
                                            <p:strVal val="ppt_x"/>
                                          </p:val>
                                        </p:tav>
                                        <p:tav tm="100000">
                                          <p:val>
                                            <p:strVal val="ppt_x"/>
                                          </p:val>
                                        </p:tav>
                                      </p:tavLst>
                                    </p:anim>
                                    <p:anim calcmode="lin" valueType="num">
                                      <p:cBhvr additive="base">
                                        <p:cTn id="7" dur="500"/>
                                        <p:tgtEl>
                                          <p:spTgt spid="3"/>
                                        </p:tgtEl>
                                        <p:attrNameLst>
                                          <p:attrName>ppt_y</p:attrName>
                                        </p:attrNameLst>
                                      </p:cBhvr>
                                      <p:tavLst>
                                        <p:tav tm="0">
                                          <p:val>
                                            <p:strVal val="ppt_y"/>
                                          </p:val>
                                        </p:tav>
                                        <p:tav tm="100000">
                                          <p:val>
                                            <p:strVal val="1+ppt_h/2"/>
                                          </p:val>
                                        </p:tav>
                                      </p:tavLst>
                                    </p:anim>
                                    <p:set>
                                      <p:cBhvr>
                                        <p:cTn id="8" dur="1" fill="hold">
                                          <p:stCondLst>
                                            <p:cond delay="499"/>
                                          </p:stCondLst>
                                        </p:cTn>
                                        <p:tgtEl>
                                          <p:spTgt spid="3"/>
                                        </p:tgtEl>
                                        <p:attrNameLst>
                                          <p:attrName>style.visibility</p:attrName>
                                        </p:attrNameLst>
                                      </p:cBhvr>
                                      <p:to>
                                        <p:strVal val="hidden"/>
                                      </p:to>
                                    </p:set>
                                  </p:childTnLst>
                                </p:cTn>
                              </p:par>
                              <p:par>
                                <p:cTn id="9" presetID="2" presetClass="exit" presetSubtype="4" fill="hold" grpId="0" nodeType="withEffect">
                                  <p:stCondLst>
                                    <p:cond delay="0"/>
                                  </p:stCondLst>
                                  <p:childTnLst>
                                    <p:anim calcmode="lin" valueType="num">
                                      <p:cBhvr additive="base">
                                        <p:cTn id="10" dur="500"/>
                                        <p:tgtEl>
                                          <p:spTgt spid="4"/>
                                        </p:tgtEl>
                                        <p:attrNameLst>
                                          <p:attrName>ppt_x</p:attrName>
                                        </p:attrNameLst>
                                      </p:cBhvr>
                                      <p:tavLst>
                                        <p:tav tm="0">
                                          <p:val>
                                            <p:strVal val="ppt_x"/>
                                          </p:val>
                                        </p:tav>
                                        <p:tav tm="100000">
                                          <p:val>
                                            <p:strVal val="ppt_x"/>
                                          </p:val>
                                        </p:tav>
                                      </p:tavLst>
                                    </p:anim>
                                    <p:anim calcmode="lin" valueType="num">
                                      <p:cBhvr additive="base">
                                        <p:cTn id="11" dur="500"/>
                                        <p:tgtEl>
                                          <p:spTgt spid="4"/>
                                        </p:tgtEl>
                                        <p:attrNameLst>
                                          <p:attrName>ppt_y</p:attrName>
                                        </p:attrNameLst>
                                      </p:cBhvr>
                                      <p:tavLst>
                                        <p:tav tm="0">
                                          <p:val>
                                            <p:strVal val="ppt_y"/>
                                          </p:val>
                                        </p:tav>
                                        <p:tav tm="100000">
                                          <p:val>
                                            <p:strVal val="1+ppt_h/2"/>
                                          </p:val>
                                        </p:tav>
                                      </p:tavLst>
                                    </p:anim>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0" y="152400"/>
            <a:ext cx="9144000" cy="990600"/>
          </a:xfrm>
          <a:prstGeom prst="rect">
            <a:avLst/>
          </a:prstGeom>
          <a:solidFill>
            <a:srgbClr val="F6F4AA"/>
          </a:solidFill>
          <a:ln w="57150" cmpd="thinThick">
            <a:pattFill prst="pct90">
              <a:fgClr>
                <a:srgbClr val="993300"/>
              </a:fgClr>
              <a:bgClr>
                <a:srgbClr val="FFFFFF"/>
              </a:bgClr>
            </a:pattFill>
            <a:miter lim="800000"/>
            <a:headEnd/>
            <a:tailEnd/>
          </a:ln>
        </p:spPr>
        <p:txBody>
          <a:bodyPr wrap="none" anchor="ctr"/>
          <a:lstStyle/>
          <a:p>
            <a:pPr algn="ctr" eaLnBrk="1" hangingPunct="1">
              <a:spcBef>
                <a:spcPct val="50000"/>
              </a:spcBef>
            </a:pPr>
            <a:endParaRPr lang="en-US" altLang="en-US" sz="3600" b="1">
              <a:solidFill>
                <a:srgbClr val="000099"/>
              </a:solidFill>
              <a:latin typeface=".VnTime" pitchFamily="34" charset="0"/>
            </a:endParaRPr>
          </a:p>
        </p:txBody>
      </p:sp>
      <p:sp>
        <p:nvSpPr>
          <p:cNvPr id="7171" name="Text Box 3"/>
          <p:cNvSpPr txBox="1">
            <a:spLocks noChangeArrowheads="1"/>
          </p:cNvSpPr>
          <p:nvPr/>
        </p:nvSpPr>
        <p:spPr bwMode="auto">
          <a:xfrm>
            <a:off x="152400" y="76200"/>
            <a:ext cx="8991600"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r>
              <a:rPr lang="en-US" sz="2800" b="1">
                <a:solidFill>
                  <a:srgbClr val="FF3300"/>
                </a:solidFill>
                <a:latin typeface="Times New Roman" pitchFamily="18" charset="0"/>
              </a:rPr>
              <a:t>Tiết 4</a:t>
            </a:r>
            <a:r>
              <a:rPr lang="en-US" sz="2800">
                <a:solidFill>
                  <a:srgbClr val="FF3300"/>
                </a:solidFill>
                <a:latin typeface="Times New Roman" pitchFamily="18" charset="0"/>
              </a:rPr>
              <a:t>:</a:t>
            </a:r>
            <a:r>
              <a:rPr lang="en-US" sz="2800">
                <a:solidFill>
                  <a:srgbClr val="0000FF"/>
                </a:solidFill>
                <a:latin typeface="Times New Roman" pitchFamily="18" charset="0"/>
              </a:rPr>
              <a:t>        </a:t>
            </a:r>
            <a:r>
              <a:rPr lang="en-US" b="1">
                <a:solidFill>
                  <a:srgbClr val="0000FF"/>
                </a:solidFill>
                <a:latin typeface="Times New Roman" pitchFamily="18" charset="0"/>
              </a:rPr>
              <a:t>Sử dụng một số biện pháp</a:t>
            </a:r>
          </a:p>
          <a:p>
            <a:pPr algn="ctr"/>
            <a:r>
              <a:rPr lang="vi-VN" b="1">
                <a:solidFill>
                  <a:srgbClr val="0000FF"/>
                </a:solidFill>
                <a:latin typeface="Times New Roman" pitchFamily="18" charset="0"/>
              </a:rPr>
              <a:t>nghệ thuật trong văn bản thuyết minh</a:t>
            </a:r>
          </a:p>
        </p:txBody>
      </p:sp>
      <p:sp>
        <p:nvSpPr>
          <p:cNvPr id="7172" name="Line 4"/>
          <p:cNvSpPr>
            <a:spLocks noChangeShapeType="1"/>
          </p:cNvSpPr>
          <p:nvPr/>
        </p:nvSpPr>
        <p:spPr bwMode="auto">
          <a:xfrm>
            <a:off x="2209800" y="914400"/>
            <a:ext cx="0" cy="594360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7173" name="Rectangle 5"/>
          <p:cNvSpPr>
            <a:spLocks noChangeArrowheads="1"/>
          </p:cNvSpPr>
          <p:nvPr/>
        </p:nvSpPr>
        <p:spPr bwMode="auto">
          <a:xfrm>
            <a:off x="2362200" y="1796045"/>
            <a:ext cx="6170240"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just"/>
            <a:r>
              <a:rPr lang="pt-BR" sz="3200" b="1" dirty="0">
                <a:solidFill>
                  <a:srgbClr val="FF3300"/>
                </a:solidFill>
                <a:latin typeface="Times New Roman" pitchFamily="18" charset="0"/>
              </a:rPr>
              <a:t>c.Tính chất </a:t>
            </a:r>
            <a:endParaRPr lang="vi-VN" sz="3200" b="1" dirty="0">
              <a:solidFill>
                <a:srgbClr val="000000"/>
              </a:solidFill>
              <a:latin typeface="Times New Roman" pitchFamily="18" charset="0"/>
            </a:endParaRPr>
          </a:p>
          <a:p>
            <a:pPr algn="just"/>
            <a:r>
              <a:rPr lang="vi-VN" sz="3200" b="1" dirty="0">
                <a:solidFill>
                  <a:srgbClr val="000000"/>
                </a:solidFill>
                <a:latin typeface="Times New Roman" pitchFamily="18" charset="0"/>
              </a:rPr>
              <a:t>- Tính chất của VB thuyết minh là xác thực, khoa học và rõ ràng đồng thời cũng cần hấp dẫn. Vì vậy VB thuyết minh sử dụng ngôn ngữ chính xác, cô động, chặt chẽ và sinh động.</a:t>
            </a:r>
          </a:p>
          <a:p>
            <a:pPr algn="just"/>
            <a:r>
              <a:rPr lang="pt-BR" sz="3200" b="1" dirty="0">
                <a:solidFill>
                  <a:srgbClr val="000000"/>
                </a:solidFill>
                <a:latin typeface="Times New Roman" pitchFamily="18" charset="0"/>
              </a:rPr>
              <a:t> </a:t>
            </a:r>
            <a:endParaRPr lang="vi-VN" sz="3200" b="1" dirty="0">
              <a:solidFill>
                <a:srgbClr val="000000"/>
              </a:solidFill>
              <a:latin typeface="Times New Roman" pitchFamily="18" charset="0"/>
            </a:endParaRPr>
          </a:p>
        </p:txBody>
      </p:sp>
      <p:sp>
        <p:nvSpPr>
          <p:cNvPr id="7174" name="Rectangle 6"/>
          <p:cNvSpPr>
            <a:spLocks noChangeArrowheads="1"/>
          </p:cNvSpPr>
          <p:nvPr/>
        </p:nvSpPr>
        <p:spPr bwMode="auto">
          <a:xfrm>
            <a:off x="0" y="1371600"/>
            <a:ext cx="2133600"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b="1" u="sng" dirty="0">
                <a:solidFill>
                  <a:srgbClr val="000000"/>
                </a:solidFill>
                <a:latin typeface="Times New Roman" pitchFamily="18" charset="0"/>
              </a:rPr>
              <a:t>I.TÌM HIỂU BÀI.</a:t>
            </a:r>
          </a:p>
          <a:p>
            <a:r>
              <a:rPr lang="vi-VN" b="1" dirty="0">
                <a:solidFill>
                  <a:srgbClr val="FF0000"/>
                </a:solidFill>
                <a:latin typeface="Times New Roman" pitchFamily="18" charset="0"/>
              </a:rPr>
              <a:t>1. Ôn tập văn bản thuyết minh</a:t>
            </a:r>
            <a:r>
              <a:rPr lang="vi-VN" dirty="0">
                <a:solidFill>
                  <a:srgbClr val="FF0000"/>
                </a:solidFill>
                <a:latin typeface="Times New Roman" pitchFamily="18" charset="0"/>
              </a:rPr>
              <a:t>           </a:t>
            </a:r>
            <a:endParaRPr lang="en-US" dirty="0">
              <a:solidFill>
                <a:srgbClr val="FF0000"/>
              </a:solidFill>
              <a:latin typeface="Times New Roman" pitchFamily="18" charset="0"/>
            </a:endParaRPr>
          </a:p>
          <a:p>
            <a:endParaRPr lang="en-US" dirty="0">
              <a:solidFill>
                <a:srgbClr val="000000"/>
              </a:solidFill>
              <a:latin typeface="Times New Roman" pitchFamily="18" charset="0"/>
            </a:endParaRPr>
          </a:p>
          <a:p>
            <a:endParaRPr lang="en-US" dirty="0">
              <a:solidFill>
                <a:srgbClr val="000000"/>
              </a:solidFill>
              <a:latin typeface="Times New Roman" pitchFamily="18" charset="0"/>
            </a:endParaRPr>
          </a:p>
          <a:p>
            <a:pPr algn="just"/>
            <a:r>
              <a:rPr lang="vi-VN" b="1" dirty="0">
                <a:solidFill>
                  <a:srgbClr val="FF3300"/>
                </a:solidFill>
                <a:latin typeface="Times New Roman" pitchFamily="18" charset="0"/>
              </a:rPr>
              <a:t> </a:t>
            </a:r>
          </a:p>
        </p:txBody>
      </p:sp>
    </p:spTree>
    <p:extLst>
      <p:ext uri="{BB962C8B-B14F-4D97-AF65-F5344CB8AC3E}">
        <p14:creationId xmlns:p14="http://schemas.microsoft.com/office/powerpoint/2010/main" val="152847724"/>
      </p:ext>
    </p:extLst>
  </p:cSld>
  <p:clrMapOvr>
    <a:masterClrMapping/>
  </p:clrMapOvr>
  <p:transition spd="slow">
    <p:cover dir="l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loud 2"/>
          <p:cNvSpPr/>
          <p:nvPr/>
        </p:nvSpPr>
        <p:spPr>
          <a:xfrm>
            <a:off x="152400" y="-1"/>
            <a:ext cx="8267700" cy="4949825"/>
          </a:xfrm>
          <a:prstGeom prst="cloud">
            <a:avLst/>
          </a:prstGeom>
          <a:solidFill>
            <a:srgbClr val="FFFF00"/>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4" name="TextBox 3"/>
          <p:cNvSpPr txBox="1"/>
          <p:nvPr/>
        </p:nvSpPr>
        <p:spPr>
          <a:xfrm>
            <a:off x="1219200" y="1447800"/>
            <a:ext cx="6477000" cy="2800767"/>
          </a:xfrm>
          <a:prstGeom prst="rect">
            <a:avLst/>
          </a:prstGeom>
          <a:noFill/>
        </p:spPr>
        <p:txBody>
          <a:bodyPr wrap="square" rtlCol="0">
            <a:spAutoFit/>
          </a:bodyPr>
          <a:lstStyle/>
          <a:p>
            <a:r>
              <a:rPr lang="vi-VN" sz="4400" dirty="0">
                <a:latin typeface="Times New Roman" pitchFamily="18" charset="0"/>
                <a:cs typeface="Times New Roman" pitchFamily="18" charset="0"/>
              </a:rPr>
              <a:t>? Em hãy cho biết các phương pháp thuyết minh đã học và  thường dùng ?</a:t>
            </a:r>
          </a:p>
          <a:p>
            <a:endParaRPr lang="en-US" sz="4400" dirty="0">
              <a:latin typeface="Times New Roman" pitchFamily="18" charset="0"/>
              <a:cs typeface="Times New Roman" pitchFamily="18" charset="0"/>
            </a:endParaRPr>
          </a:p>
        </p:txBody>
      </p:sp>
      <p:pic>
        <p:nvPicPr>
          <p:cNvPr id="8" name="Picture 7">
            <a:hlinkClick r:id="rId2" action="ppaction://hlinksldjump"/>
          </p:cNvPr>
          <p:cNvPicPr>
            <a:picLocks noChangeAspect="1"/>
          </p:cNvPicPr>
          <p:nvPr/>
        </p:nvPicPr>
        <p:blipFill>
          <a:blip r:embed="rId3">
            <a:clrChange>
              <a:clrFrom>
                <a:srgbClr val="EEEEEE"/>
              </a:clrFrom>
              <a:clrTo>
                <a:srgbClr val="EEEEEE">
                  <a:alpha val="0"/>
                </a:srgbClr>
              </a:clrTo>
            </a:clrChange>
            <a:extLst>
              <a:ext uri="{28A0092B-C50C-407E-A947-70E740481C1C}">
                <a14:useLocalDpi xmlns:a14="http://schemas.microsoft.com/office/drawing/2010/main" val="0"/>
              </a:ext>
            </a:extLst>
          </a:blip>
          <a:stretch>
            <a:fillRect/>
          </a:stretch>
        </p:blipFill>
        <p:spPr>
          <a:xfrm>
            <a:off x="6934200" y="4949825"/>
            <a:ext cx="2314575" cy="1971675"/>
          </a:xfrm>
          <a:prstGeom prst="rect">
            <a:avLst/>
          </a:prstGeom>
        </p:spPr>
      </p:pic>
    </p:spTree>
    <p:extLst>
      <p:ext uri="{BB962C8B-B14F-4D97-AF65-F5344CB8AC3E}">
        <p14:creationId xmlns:p14="http://schemas.microsoft.com/office/powerpoint/2010/main" val="1608229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
                                        </p:tgtEl>
                                        <p:attrNameLst>
                                          <p:attrName>ppt_x</p:attrName>
                                        </p:attrNameLst>
                                      </p:cBhvr>
                                      <p:tavLst>
                                        <p:tav tm="0">
                                          <p:val>
                                            <p:strVal val="ppt_x"/>
                                          </p:val>
                                        </p:tav>
                                        <p:tav tm="100000">
                                          <p:val>
                                            <p:strVal val="ppt_x"/>
                                          </p:val>
                                        </p:tav>
                                      </p:tavLst>
                                    </p:anim>
                                    <p:anim calcmode="lin" valueType="num">
                                      <p:cBhvr additive="base">
                                        <p:cTn id="7" dur="500"/>
                                        <p:tgtEl>
                                          <p:spTgt spid="3"/>
                                        </p:tgtEl>
                                        <p:attrNameLst>
                                          <p:attrName>ppt_y</p:attrName>
                                        </p:attrNameLst>
                                      </p:cBhvr>
                                      <p:tavLst>
                                        <p:tav tm="0">
                                          <p:val>
                                            <p:strVal val="ppt_y"/>
                                          </p:val>
                                        </p:tav>
                                        <p:tav tm="100000">
                                          <p:val>
                                            <p:strVal val="1+ppt_h/2"/>
                                          </p:val>
                                        </p:tav>
                                      </p:tavLst>
                                    </p:anim>
                                    <p:set>
                                      <p:cBhvr>
                                        <p:cTn id="8" dur="1" fill="hold">
                                          <p:stCondLst>
                                            <p:cond delay="499"/>
                                          </p:stCondLst>
                                        </p:cTn>
                                        <p:tgtEl>
                                          <p:spTgt spid="3"/>
                                        </p:tgtEl>
                                        <p:attrNameLst>
                                          <p:attrName>style.visibility</p:attrName>
                                        </p:attrNameLst>
                                      </p:cBhvr>
                                      <p:to>
                                        <p:strVal val="hidden"/>
                                      </p:to>
                                    </p:set>
                                  </p:childTnLst>
                                </p:cTn>
                              </p:par>
                              <p:par>
                                <p:cTn id="9" presetID="2" presetClass="exit" presetSubtype="4" fill="hold" grpId="0" nodeType="withEffect">
                                  <p:stCondLst>
                                    <p:cond delay="0"/>
                                  </p:stCondLst>
                                  <p:childTnLst>
                                    <p:anim calcmode="lin" valueType="num">
                                      <p:cBhvr additive="base">
                                        <p:cTn id="10" dur="500"/>
                                        <p:tgtEl>
                                          <p:spTgt spid="4"/>
                                        </p:tgtEl>
                                        <p:attrNameLst>
                                          <p:attrName>ppt_x</p:attrName>
                                        </p:attrNameLst>
                                      </p:cBhvr>
                                      <p:tavLst>
                                        <p:tav tm="0">
                                          <p:val>
                                            <p:strVal val="ppt_x"/>
                                          </p:val>
                                        </p:tav>
                                        <p:tav tm="100000">
                                          <p:val>
                                            <p:strVal val="ppt_x"/>
                                          </p:val>
                                        </p:tav>
                                      </p:tavLst>
                                    </p:anim>
                                    <p:anim calcmode="lin" valueType="num">
                                      <p:cBhvr additive="base">
                                        <p:cTn id="11" dur="500"/>
                                        <p:tgtEl>
                                          <p:spTgt spid="4"/>
                                        </p:tgtEl>
                                        <p:attrNameLst>
                                          <p:attrName>ppt_y</p:attrName>
                                        </p:attrNameLst>
                                      </p:cBhvr>
                                      <p:tavLst>
                                        <p:tav tm="0">
                                          <p:val>
                                            <p:strVal val="ppt_y"/>
                                          </p:val>
                                        </p:tav>
                                        <p:tav tm="100000">
                                          <p:val>
                                            <p:strVal val="1+ppt_h/2"/>
                                          </p:val>
                                        </p:tav>
                                      </p:tavLst>
                                    </p:anim>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0" y="152400"/>
            <a:ext cx="9144000" cy="990600"/>
          </a:xfrm>
          <a:prstGeom prst="rect">
            <a:avLst/>
          </a:prstGeom>
          <a:solidFill>
            <a:srgbClr val="F6F4AA"/>
          </a:solidFill>
          <a:ln w="57150" cmpd="thinThick">
            <a:pattFill prst="pct90">
              <a:fgClr>
                <a:srgbClr val="993300"/>
              </a:fgClr>
              <a:bgClr>
                <a:srgbClr val="FFFFFF"/>
              </a:bgClr>
            </a:pattFill>
            <a:miter lim="800000"/>
            <a:headEnd/>
            <a:tailEnd/>
          </a:ln>
        </p:spPr>
        <p:txBody>
          <a:bodyPr wrap="none" anchor="ctr"/>
          <a:lstStyle/>
          <a:p>
            <a:pPr algn="ctr" eaLnBrk="1" hangingPunct="1">
              <a:spcBef>
                <a:spcPct val="50000"/>
              </a:spcBef>
            </a:pPr>
            <a:endParaRPr lang="en-US" altLang="en-US" sz="3600" b="1">
              <a:solidFill>
                <a:srgbClr val="000099"/>
              </a:solidFill>
              <a:latin typeface=".VnTime" pitchFamily="34" charset="0"/>
            </a:endParaRPr>
          </a:p>
        </p:txBody>
      </p:sp>
      <p:sp>
        <p:nvSpPr>
          <p:cNvPr id="7171" name="Text Box 3"/>
          <p:cNvSpPr txBox="1">
            <a:spLocks noChangeArrowheads="1"/>
          </p:cNvSpPr>
          <p:nvPr/>
        </p:nvSpPr>
        <p:spPr bwMode="auto">
          <a:xfrm>
            <a:off x="152400" y="76200"/>
            <a:ext cx="8991600"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r>
              <a:rPr lang="en-US" sz="2800" b="1">
                <a:solidFill>
                  <a:srgbClr val="FF3300"/>
                </a:solidFill>
                <a:latin typeface="Times New Roman" pitchFamily="18" charset="0"/>
              </a:rPr>
              <a:t>Tiết 4</a:t>
            </a:r>
            <a:r>
              <a:rPr lang="en-US" sz="2800">
                <a:solidFill>
                  <a:srgbClr val="FF3300"/>
                </a:solidFill>
                <a:latin typeface="Times New Roman" pitchFamily="18" charset="0"/>
              </a:rPr>
              <a:t>:</a:t>
            </a:r>
            <a:r>
              <a:rPr lang="en-US" sz="2800">
                <a:solidFill>
                  <a:srgbClr val="0000FF"/>
                </a:solidFill>
                <a:latin typeface="Times New Roman" pitchFamily="18" charset="0"/>
              </a:rPr>
              <a:t>        </a:t>
            </a:r>
            <a:r>
              <a:rPr lang="en-US" b="1">
                <a:solidFill>
                  <a:srgbClr val="0000FF"/>
                </a:solidFill>
                <a:latin typeface="Times New Roman" pitchFamily="18" charset="0"/>
              </a:rPr>
              <a:t>Sử dụng một số biện pháp</a:t>
            </a:r>
          </a:p>
          <a:p>
            <a:pPr algn="ctr"/>
            <a:r>
              <a:rPr lang="vi-VN" b="1">
                <a:solidFill>
                  <a:srgbClr val="0000FF"/>
                </a:solidFill>
                <a:latin typeface="Times New Roman" pitchFamily="18" charset="0"/>
              </a:rPr>
              <a:t>nghệ thuật trong văn bản thuyết minh</a:t>
            </a:r>
          </a:p>
        </p:txBody>
      </p:sp>
      <p:sp>
        <p:nvSpPr>
          <p:cNvPr id="7172" name="Line 4"/>
          <p:cNvSpPr>
            <a:spLocks noChangeShapeType="1"/>
          </p:cNvSpPr>
          <p:nvPr/>
        </p:nvSpPr>
        <p:spPr bwMode="auto">
          <a:xfrm>
            <a:off x="2209800" y="914400"/>
            <a:ext cx="0" cy="594360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7173" name="Rectangle 5"/>
          <p:cNvSpPr>
            <a:spLocks noChangeArrowheads="1"/>
          </p:cNvSpPr>
          <p:nvPr/>
        </p:nvSpPr>
        <p:spPr bwMode="auto">
          <a:xfrm>
            <a:off x="2147248" y="1524000"/>
            <a:ext cx="6781800"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just"/>
            <a:r>
              <a:rPr lang="vi-VN" sz="4000" b="1" dirty="0">
                <a:solidFill>
                  <a:srgbClr val="FF3300"/>
                </a:solidFill>
                <a:latin typeface="Times New Roman" pitchFamily="18" charset="0"/>
              </a:rPr>
              <a:t>Phương pháp thuyết minh </a:t>
            </a:r>
          </a:p>
          <a:p>
            <a:pPr algn="just"/>
            <a:r>
              <a:rPr lang="vi-VN" sz="4000" b="1" dirty="0">
                <a:solidFill>
                  <a:srgbClr val="000000"/>
                </a:solidFill>
                <a:latin typeface="Times New Roman" pitchFamily="18" charset="0"/>
              </a:rPr>
              <a:t>   Phương pháp nêu định nghĩa, giải thích, liệt kê, nêu ví dụ, dùng số liệu, so sánh, đối chiếu, phân tích, phân loại...</a:t>
            </a:r>
          </a:p>
        </p:txBody>
      </p:sp>
      <p:sp>
        <p:nvSpPr>
          <p:cNvPr id="7174" name="Rectangle 6"/>
          <p:cNvSpPr>
            <a:spLocks noChangeArrowheads="1"/>
          </p:cNvSpPr>
          <p:nvPr/>
        </p:nvSpPr>
        <p:spPr bwMode="auto">
          <a:xfrm>
            <a:off x="0" y="1371600"/>
            <a:ext cx="2133600"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b="1" u="sng" dirty="0">
                <a:solidFill>
                  <a:srgbClr val="000000"/>
                </a:solidFill>
                <a:latin typeface="Times New Roman" pitchFamily="18" charset="0"/>
              </a:rPr>
              <a:t>I.TÌM HIỂU BÀI.</a:t>
            </a:r>
          </a:p>
          <a:p>
            <a:r>
              <a:rPr lang="vi-VN" b="1" dirty="0">
                <a:solidFill>
                  <a:srgbClr val="FF0000"/>
                </a:solidFill>
                <a:latin typeface="Times New Roman" pitchFamily="18" charset="0"/>
              </a:rPr>
              <a:t>1. Ôn tập văn bản thuyết minh</a:t>
            </a:r>
            <a:r>
              <a:rPr lang="vi-VN" dirty="0">
                <a:solidFill>
                  <a:srgbClr val="FF0000"/>
                </a:solidFill>
                <a:latin typeface="Times New Roman" pitchFamily="18" charset="0"/>
              </a:rPr>
              <a:t>           </a:t>
            </a:r>
            <a:endParaRPr lang="en-US" dirty="0">
              <a:solidFill>
                <a:srgbClr val="FF0000"/>
              </a:solidFill>
              <a:latin typeface="Times New Roman" pitchFamily="18" charset="0"/>
            </a:endParaRPr>
          </a:p>
          <a:p>
            <a:endParaRPr lang="en-US" dirty="0">
              <a:solidFill>
                <a:srgbClr val="000000"/>
              </a:solidFill>
              <a:latin typeface="Times New Roman" pitchFamily="18" charset="0"/>
            </a:endParaRPr>
          </a:p>
          <a:p>
            <a:endParaRPr lang="en-US" dirty="0">
              <a:solidFill>
                <a:srgbClr val="000000"/>
              </a:solidFill>
              <a:latin typeface="Times New Roman" pitchFamily="18" charset="0"/>
            </a:endParaRPr>
          </a:p>
          <a:p>
            <a:pPr algn="just"/>
            <a:r>
              <a:rPr lang="vi-VN" b="1" dirty="0">
                <a:solidFill>
                  <a:srgbClr val="FF3300"/>
                </a:solidFill>
                <a:latin typeface="Times New Roman" pitchFamily="18" charset="0"/>
              </a:rPr>
              <a:t> </a:t>
            </a:r>
          </a:p>
        </p:txBody>
      </p:sp>
    </p:spTree>
    <p:extLst>
      <p:ext uri="{BB962C8B-B14F-4D97-AF65-F5344CB8AC3E}">
        <p14:creationId xmlns:p14="http://schemas.microsoft.com/office/powerpoint/2010/main" val="1559698984"/>
      </p:ext>
    </p:extLst>
  </p:cSld>
  <p:clrMapOvr>
    <a:masterClrMapping/>
  </p:clrMapOvr>
  <p:transition spd="slow">
    <p:cover dir="l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0" y="152400"/>
            <a:ext cx="9144000" cy="990600"/>
          </a:xfrm>
          <a:prstGeom prst="rect">
            <a:avLst/>
          </a:prstGeom>
          <a:solidFill>
            <a:srgbClr val="F6F4AA"/>
          </a:solidFill>
          <a:ln w="57150" cmpd="thinThick">
            <a:pattFill prst="pct90">
              <a:fgClr>
                <a:srgbClr val="993300"/>
              </a:fgClr>
              <a:bgClr>
                <a:srgbClr val="FFFFFF"/>
              </a:bgClr>
            </a:pattFill>
            <a:miter lim="800000"/>
            <a:headEnd/>
            <a:tailEnd/>
          </a:ln>
        </p:spPr>
        <p:txBody>
          <a:bodyPr wrap="none" anchor="ctr"/>
          <a:lstStyle/>
          <a:p>
            <a:pPr algn="ctr" eaLnBrk="1" hangingPunct="1">
              <a:spcBef>
                <a:spcPct val="50000"/>
              </a:spcBef>
            </a:pPr>
            <a:endParaRPr lang="en-US" altLang="en-US" sz="3600" b="1">
              <a:solidFill>
                <a:srgbClr val="000099"/>
              </a:solidFill>
              <a:latin typeface=".VnTime" pitchFamily="34" charset="0"/>
            </a:endParaRPr>
          </a:p>
        </p:txBody>
      </p:sp>
      <p:sp>
        <p:nvSpPr>
          <p:cNvPr id="7171" name="Text Box 3"/>
          <p:cNvSpPr txBox="1">
            <a:spLocks noChangeArrowheads="1"/>
          </p:cNvSpPr>
          <p:nvPr/>
        </p:nvSpPr>
        <p:spPr bwMode="auto">
          <a:xfrm>
            <a:off x="152400" y="76200"/>
            <a:ext cx="8991600"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r>
              <a:rPr lang="en-US" sz="2800" b="1">
                <a:solidFill>
                  <a:srgbClr val="FF3300"/>
                </a:solidFill>
                <a:latin typeface="Times New Roman" pitchFamily="18" charset="0"/>
              </a:rPr>
              <a:t>Tiết 4</a:t>
            </a:r>
            <a:r>
              <a:rPr lang="en-US" sz="2800">
                <a:solidFill>
                  <a:srgbClr val="FF3300"/>
                </a:solidFill>
                <a:latin typeface="Times New Roman" pitchFamily="18" charset="0"/>
              </a:rPr>
              <a:t>:</a:t>
            </a:r>
            <a:r>
              <a:rPr lang="en-US" sz="2800">
                <a:solidFill>
                  <a:srgbClr val="0000FF"/>
                </a:solidFill>
                <a:latin typeface="Times New Roman" pitchFamily="18" charset="0"/>
              </a:rPr>
              <a:t>        </a:t>
            </a:r>
            <a:r>
              <a:rPr lang="en-US" b="1">
                <a:solidFill>
                  <a:srgbClr val="0000FF"/>
                </a:solidFill>
                <a:latin typeface="Times New Roman" pitchFamily="18" charset="0"/>
              </a:rPr>
              <a:t>Sử dụng một số biện pháp</a:t>
            </a:r>
          </a:p>
          <a:p>
            <a:pPr algn="ctr"/>
            <a:r>
              <a:rPr lang="vi-VN" b="1">
                <a:solidFill>
                  <a:srgbClr val="0000FF"/>
                </a:solidFill>
                <a:latin typeface="Times New Roman" pitchFamily="18" charset="0"/>
              </a:rPr>
              <a:t>nghệ thuật trong văn bản thuyết minh</a:t>
            </a:r>
          </a:p>
        </p:txBody>
      </p:sp>
      <p:sp>
        <p:nvSpPr>
          <p:cNvPr id="7173" name="Rectangle 5"/>
          <p:cNvSpPr>
            <a:spLocks noChangeArrowheads="1"/>
          </p:cNvSpPr>
          <p:nvPr/>
        </p:nvSpPr>
        <p:spPr bwMode="auto">
          <a:xfrm>
            <a:off x="76200" y="1186935"/>
            <a:ext cx="8991600" cy="5539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just"/>
            <a:r>
              <a:rPr lang="vi-VN" sz="2400" b="1" dirty="0">
                <a:solidFill>
                  <a:srgbClr val="FF0000"/>
                </a:solidFill>
                <a:latin typeface="Times New Roman" pitchFamily="18" charset="0"/>
              </a:rPr>
              <a:t>1. Ôn tập văn bản thuyết minh</a:t>
            </a:r>
            <a:r>
              <a:rPr lang="vi-VN" sz="2400" dirty="0">
                <a:solidFill>
                  <a:srgbClr val="FF0000"/>
                </a:solidFill>
                <a:latin typeface="Times New Roman" pitchFamily="18" charset="0"/>
              </a:rPr>
              <a:t>           </a:t>
            </a:r>
            <a:endParaRPr lang="en-US" sz="2400" dirty="0">
              <a:solidFill>
                <a:srgbClr val="FF0000"/>
              </a:solidFill>
              <a:latin typeface="Times New Roman" pitchFamily="18" charset="0"/>
            </a:endParaRPr>
          </a:p>
          <a:p>
            <a:pPr algn="just"/>
            <a:r>
              <a:rPr lang="pt-BR" sz="2200" b="1" dirty="0">
                <a:solidFill>
                  <a:srgbClr val="FF3300"/>
                </a:solidFill>
                <a:latin typeface="Times New Roman" pitchFamily="18" charset="0"/>
              </a:rPr>
              <a:t>a. Khái niệm:</a:t>
            </a:r>
            <a:r>
              <a:rPr lang="vi-VN" sz="2200" b="1" dirty="0">
                <a:solidFill>
                  <a:srgbClr val="000000"/>
                </a:solidFill>
                <a:latin typeface="Times New Roman" pitchFamily="18" charset="0"/>
              </a:rPr>
              <a:t>Là kiểu VB thông dụng trong mọi lĩnh vực đời sống nhằm cung cấp tri thức khách quan về đặc điểm, tính chất, nguyên nhân...của các hiện tượng và sự vật trong tự nhiên, xã hội bằng phương thức trình bày, giới thiệu, giải thích.</a:t>
            </a:r>
          </a:p>
          <a:p>
            <a:pPr algn="just"/>
            <a:r>
              <a:rPr lang="en-US" sz="2200" b="1" dirty="0">
                <a:solidFill>
                  <a:srgbClr val="000000"/>
                </a:solidFill>
                <a:latin typeface="Times New Roman" pitchFamily="18" charset="0"/>
              </a:rPr>
              <a:t> </a:t>
            </a:r>
            <a:r>
              <a:rPr lang="vi-VN" sz="2200" b="1" dirty="0">
                <a:solidFill>
                  <a:srgbClr val="FF3300"/>
                </a:solidFill>
                <a:latin typeface="Times New Roman" pitchFamily="18" charset="0"/>
              </a:rPr>
              <a:t>b. Mục đích:</a:t>
            </a:r>
            <a:r>
              <a:rPr lang="vi-VN" sz="2200" b="1" dirty="0">
                <a:solidFill>
                  <a:srgbClr val="000000"/>
                </a:solidFill>
                <a:latin typeface="Times New Roman" pitchFamily="18" charset="0"/>
              </a:rPr>
              <a:t> Đáp ứng được nhu cầu hiểu biết, cung cấp cho con người những tri thức tự nhiên và xã hội, để có thể vận dụng vào phục vụ lợi ích của mình.</a:t>
            </a:r>
            <a:endParaRPr lang="en-US" sz="2200" b="1" dirty="0">
              <a:solidFill>
                <a:srgbClr val="000000"/>
              </a:solidFill>
              <a:latin typeface="Times New Roman" pitchFamily="18" charset="0"/>
            </a:endParaRPr>
          </a:p>
          <a:p>
            <a:pPr algn="just"/>
            <a:r>
              <a:rPr lang="pt-BR" sz="2200" b="1" dirty="0">
                <a:solidFill>
                  <a:srgbClr val="FF3300"/>
                </a:solidFill>
                <a:latin typeface="Times New Roman" pitchFamily="18" charset="0"/>
              </a:rPr>
              <a:t>c.Tính chất </a:t>
            </a:r>
          </a:p>
          <a:p>
            <a:pPr algn="just"/>
            <a:r>
              <a:rPr lang="vi-VN" sz="2200" b="1" dirty="0">
                <a:solidFill>
                  <a:srgbClr val="000000"/>
                </a:solidFill>
                <a:latin typeface="Times New Roman" pitchFamily="18" charset="0"/>
              </a:rPr>
              <a:t>- Giới thiệu sự vật, hiện tượng tự nhiên, xã hội.</a:t>
            </a:r>
          </a:p>
          <a:p>
            <a:pPr algn="just"/>
            <a:r>
              <a:rPr lang="vi-VN" sz="2200" b="1" dirty="0">
                <a:solidFill>
                  <a:srgbClr val="000000"/>
                </a:solidFill>
                <a:latin typeface="Times New Roman" pitchFamily="18" charset="0"/>
              </a:rPr>
              <a:t>- Tính chất của VB thuyết minh là xác thực, khoa học và rõ ràng đồng thời cũng cần hấp dẫn. Vì vậy VB thuyết minh sử dụng ngôn ngữ chính xác, cô động, chặt chẽ và sinh động.</a:t>
            </a:r>
          </a:p>
          <a:p>
            <a:pPr algn="just"/>
            <a:r>
              <a:rPr lang="pt-BR" sz="2200" b="1" dirty="0">
                <a:solidFill>
                  <a:srgbClr val="000000"/>
                </a:solidFill>
                <a:latin typeface="Times New Roman" pitchFamily="18" charset="0"/>
              </a:rPr>
              <a:t> </a:t>
            </a:r>
            <a:r>
              <a:rPr lang="vi-VN" sz="2200" b="1" dirty="0">
                <a:solidFill>
                  <a:srgbClr val="FF3300"/>
                </a:solidFill>
                <a:latin typeface="Times New Roman" pitchFamily="18" charset="0"/>
              </a:rPr>
              <a:t>d. Phương pháp thuyết minh </a:t>
            </a:r>
          </a:p>
          <a:p>
            <a:pPr algn="just"/>
            <a:r>
              <a:rPr lang="vi-VN" sz="2200" b="1" dirty="0">
                <a:solidFill>
                  <a:srgbClr val="000000"/>
                </a:solidFill>
                <a:latin typeface="Times New Roman" pitchFamily="18" charset="0"/>
              </a:rPr>
              <a:t>   Phương pháp nêu định nghĩa, giải thích, liệt kê, nêu ví dụ, dùng số liệu, so sánh, đối chiếu, phân tích, phân loại...</a:t>
            </a:r>
          </a:p>
        </p:txBody>
      </p:sp>
    </p:spTree>
    <p:extLst>
      <p:ext uri="{BB962C8B-B14F-4D97-AF65-F5344CB8AC3E}">
        <p14:creationId xmlns:p14="http://schemas.microsoft.com/office/powerpoint/2010/main" val="818497860"/>
      </p:ext>
    </p:extLst>
  </p:cSld>
  <p:clrMapOvr>
    <a:masterClrMapping/>
  </p:clrMapOvr>
  <p:transition spd="slow">
    <p:cover dir="ld"/>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TotalTime>
  <Words>1796</Words>
  <Application>Microsoft Office PowerPoint</Application>
  <PresentationFormat>On-screen Show (4:3)</PresentationFormat>
  <Paragraphs>125</Paragraphs>
  <Slides>21</Slides>
  <Notes>1</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.VnTime</vt: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vina</cp:lastModifiedBy>
  <cp:revision>73</cp:revision>
  <dcterms:created xsi:type="dcterms:W3CDTF">2021-09-07T02:31:06Z</dcterms:created>
  <dcterms:modified xsi:type="dcterms:W3CDTF">2023-11-29T10:20:08Z</dcterms:modified>
</cp:coreProperties>
</file>