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9" r:id="rId14"/>
    <p:sldId id="271" r:id="rId15"/>
    <p:sldId id="273" r:id="rId16"/>
    <p:sldId id="277" r:id="rId17"/>
    <p:sldId id="278" r:id="rId18"/>
    <p:sldId id="280" r:id="rId19"/>
    <p:sldId id="318" r:id="rId20"/>
    <p:sldId id="336" r:id="rId21"/>
    <p:sldId id="337" r:id="rId22"/>
    <p:sldId id="339" r:id="rId23"/>
    <p:sldId id="338" r:id="rId24"/>
    <p:sldId id="283" r:id="rId25"/>
    <p:sldId id="286" r:id="rId26"/>
    <p:sldId id="287" r:id="rId27"/>
    <p:sldId id="288" r:id="rId28"/>
    <p:sldId id="301" r:id="rId29"/>
    <p:sldId id="302" r:id="rId30"/>
    <p:sldId id="289" r:id="rId31"/>
    <p:sldId id="298" r:id="rId32"/>
    <p:sldId id="29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72D1B-68E9-4BBE-A349-F3A69477159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B8BEA-2C1C-4DEE-9272-32D15F0A048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47B078-5373-43DD-96C4-8021459386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B0FE48-3A1F-450D-AF4D-A54D7EADDBB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06F07D-60FF-4691-8FBC-B1EEECA5A1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CF85A2E-2918-496A-90BF-7EF484EED1B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4.png"/><Relationship Id="rId21" Type="http://schemas.openxmlformats.org/officeDocument/2006/relationships/image" Target="../media/image3.png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4080" y="815975"/>
            <a:ext cx="10257790" cy="1012825"/>
          </a:xfrm>
        </p:spPr>
        <p:txBody>
          <a:bodyPr/>
          <a:lstStyle/>
          <a:p>
            <a:pPr algn="ctr"/>
            <a:r>
              <a:rPr lang="en-US" dirty="0" smtClean="0"/>
              <a:t>                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dirty="0" smtClean="0"/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tiết)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9440" y="1747520"/>
            <a:ext cx="7345680" cy="36576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PHONG CÁCH </a:t>
            </a:r>
            <a:endParaRPr lang="en-US" sz="72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HỒ CHÍ MINH</a:t>
            </a:r>
            <a:endParaRPr lang="en-US" sz="7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99+] Hình ảnh Bác Hồ đẹp sống mãi trong lòng dân tộ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" y="548640"/>
            <a:ext cx="4404043" cy="59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6629400" y="2743201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6705600" y="2590801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3413760" y="990600"/>
            <a:ext cx="8077200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CC"/>
                </a:solidFill>
              </a:rPr>
              <a:t>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An. Cha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Loan.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1911,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2 -1941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2 - 9 - 1945,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6" name="Date Placeholder 14"/>
          <p:cNvSpPr txBox="1">
            <a:spLocks noGrp="1"/>
          </p:cNvSpPr>
          <p:nvPr/>
        </p:nvSpPr>
        <p:spPr bwMode="gray">
          <a:xfrm>
            <a:off x="1905000" y="6553200"/>
            <a:ext cx="1905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4AEC74-7010-4ADC-8D3E-C5836607AE3E}" type="datetime1">
              <a:rPr lang="en-US" altLang="en-US" sz="1000">
                <a:solidFill>
                  <a:srgbClr val="000000"/>
                </a:solidFill>
              </a:rPr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819400" y="1"/>
            <a:ext cx="6477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66"/>
                </a:solidFill>
              </a:rPr>
              <a:t>       CHỦ TỊCH HỒ CHÍ MINH  </a:t>
            </a:r>
            <a:endParaRPr lang="en-US" altLang="en-US" sz="2800" b="1" dirty="0">
              <a:solidFill>
                <a:srgbClr val="FF0066"/>
              </a:solidFill>
            </a:endParaRPr>
          </a:p>
          <a:p>
            <a:pPr algn="ctr" fontAlgn="base">
              <a:spcBef>
                <a:spcPct val="1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66"/>
                </a:solidFill>
              </a:rPr>
              <a:t>      </a:t>
            </a:r>
            <a:r>
              <a:rPr lang="en-US" altLang="en-US" sz="2400" b="1" dirty="0">
                <a:solidFill>
                  <a:srgbClr val="FF0066"/>
                </a:solidFill>
              </a:rPr>
              <a:t>(19/5/1890 – 2/9/1969)</a:t>
            </a:r>
            <a:endParaRPr lang="en-US" altLang="en-US" sz="2400" b="1" dirty="0">
              <a:solidFill>
                <a:srgbClr val="FF0066"/>
              </a:solidFill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11200" y="5245478"/>
            <a:ext cx="110642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* </a:t>
            </a:r>
            <a:r>
              <a:rPr lang="en-US" alt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1990,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UNESCO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“Anh </a:t>
            </a:r>
            <a:r>
              <a:rPr lang="en-US" altLang="en-US" sz="24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2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24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br>
              <a:rPr lang="en-US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6" y="1007271"/>
            <a:ext cx="2978524" cy="35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45" y="320040"/>
            <a:ext cx="10920730" cy="89916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1,2: PHONG CÁCH HỒ CHÍ MINH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4794" y="1097280"/>
            <a:ext cx="8825659" cy="3251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I.TÌM HIỂU CHUNG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1.Tác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endParaRPr lang="en-US" sz="4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/>
          </a:p>
        </p:txBody>
      </p:sp>
      <p:pic>
        <p:nvPicPr>
          <p:cNvPr id="8194" name="Picture 2" descr="Lãnh đạo Viện qua các thời kỳ - Viện trưởng - GS. TS. Lê Anh Trà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20" y="1361440"/>
            <a:ext cx="4135117" cy="41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" y="899160"/>
            <a:ext cx="5130800" cy="660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5920" y="1608455"/>
            <a:ext cx="11381740" cy="5041265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AutoNum type="arabicPeriod"/>
            </a:pPr>
            <a:r>
              <a:rPr lang="en-US" sz="1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endParaRPr lang="en-US" sz="12800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1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Kiểu văn bản nhật dụng 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Phương thức biểu đạt: Nghị luận kết hợp thuyết minh.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xứ, hoàn cảnh.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T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rích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“Phong cách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Hồ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Chí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Minh </a:t>
            </a: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cái vĩ đại gắn với cái giản dị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Công bố năm 1990 nhân dịp kỉ niệm 100 năm ngày sinh của Bác.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375920" y="0"/>
            <a:ext cx="10920730" cy="899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1,2: PHONG CÁCH HỒ CHÍ MINH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" y="5505341"/>
            <a:ext cx="207772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55320" y="2319020"/>
            <a:ext cx="7980680" cy="21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indent="0" algn="l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TÌM HIỂU CHUNG</a:t>
            </a:r>
            <a:endParaRPr lang="en-US" alt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altLang="en-US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altLang="en-US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1311275" y="3369176"/>
            <a:ext cx="22275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.VnArial Narrow" panose="020B72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.VnArial Narrow" panose="020B72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altLang="en-US" sz="32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4493260" y="3372986"/>
            <a:ext cx="22860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5645" y="1437480"/>
            <a:ext cx="5953760" cy="4447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25" marR="0" lvl="0" indent="-533400" defTabSz="914400" rtl="0" eaLnBrk="1" fontAlgn="base" latinLnBrk="0" hangingPunct="1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+mn-cs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 Narrow" panose="020B7200000000000000" pitchFamily="34" charset="0"/>
              </a:rPr>
              <a:t>: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 Narrow" panose="020B7200000000000000" pitchFamily="34" charset="0"/>
            </a:endParaRPr>
          </a:p>
          <a:p>
            <a:pPr marL="555625" lvl="0" indent="-533400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  <a:latin typeface=".VnArial Narrow" panose="020B7200000000000000" pitchFamily="34" charset="0"/>
                <a:sym typeface="Wingdings" panose="05000000000000000000" pitchFamily="2" charset="2"/>
              </a:rPr>
              <a:t></a:t>
            </a:r>
            <a:r>
              <a:rPr lang="en-US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tiếp thu tinh hoa văn hóa nhân loại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5625" marR="0" lvl="0" indent="-533400" defTabSz="914400" rtl="0" eaLnBrk="0" fontAlgn="base" latinLnBrk="0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+mn-cs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+mn-cs"/>
              </a:rPr>
              <a:t>: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rial Narrow" panose="020B7200000000000000" pitchFamily="34" charset="0"/>
              <a:ea typeface="+mn-ea"/>
              <a:cs typeface="+mn-cs"/>
            </a:endParaRPr>
          </a:p>
          <a:p>
            <a:pPr marL="555625" marR="0" lvl="0" indent="-533400" defTabSz="914400" rtl="0" eaLnBrk="0" fontAlgn="base" latinLnBrk="0" hangingPunct="0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+mn-cs"/>
              </a:rPr>
              <a:t> 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+mn-cs"/>
                <a:sym typeface="Wingdings" panose="05000000000000000000" pitchFamily="2" charset="2"/>
              </a:rPr>
              <a:t>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rial Narrow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 Hồ Chí Minh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375920" y="0"/>
            <a:ext cx="10920730" cy="899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1,2: PHONG CÁCH HỒ CHÍ MINH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76" y="1276313"/>
            <a:ext cx="9404723" cy="1400530"/>
          </a:xfrm>
        </p:spPr>
        <p:txBody>
          <a:bodyPr/>
          <a:lstStyle/>
          <a:p>
            <a:r>
              <a:rPr lang="vi-VN" sz="3600" b="1" dirty="0">
                <a:ln>
                  <a:solidFill>
                    <a:srgbClr val="FFFF00"/>
                  </a:solidFill>
                </a:ln>
              </a:rPr>
              <a:t>II. ĐỌC HIỂU VĂN BẢN</a:t>
            </a:r>
            <a:endParaRPr lang="vi-VN" sz="3600" b="1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19" y="3054350"/>
            <a:ext cx="6451600" cy="2072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4000" dirty="0" smtClean="0"/>
              <a:t>* Hoàn cảnh tiếp thu.</a:t>
            </a:r>
            <a:endParaRPr lang="vi-VN" sz="4000" dirty="0" smtClean="0"/>
          </a:p>
        </p:txBody>
      </p:sp>
      <p:sp>
        <p:nvSpPr>
          <p:cNvPr id="4" name="Subtitle 2"/>
          <p:cNvSpPr txBox="1"/>
          <p:nvPr/>
        </p:nvSpPr>
        <p:spPr>
          <a:xfrm>
            <a:off x="114935" y="2195830"/>
            <a:ext cx="8516620" cy="861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1/ Sự tiếp thu tinh hoa văn hóa nhân loại</a:t>
            </a:r>
            <a:endParaRPr lang="en-US" altLang="en-US" sz="28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218" name="Picture 2" descr="Chùm ảnh Bác Hồ với thiếu nh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030" y="654685"/>
            <a:ext cx="3188970" cy="336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375920" y="0"/>
            <a:ext cx="10920730" cy="899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1,2: PHONG CÁCH HỒ CHÍ MINH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60" y="1513400"/>
            <a:ext cx="10393680" cy="27281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Hồ Chí Minh đã tiếp thu </a:t>
            </a:r>
            <a:endParaRPr lang="vi-VN" sz="4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vi-VN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tinh hoa văn hóa nhân loại </a:t>
            </a:r>
            <a:endParaRPr lang="vi-VN" sz="4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vi-VN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bằng những con đường nào ?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 descr="Zalo Group là gì, cách tạo Zalo Group và ứng dụng như thế nào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440" y="4126629"/>
            <a:ext cx="3149600" cy="235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8172769" cy="1203362"/>
          </a:xfrm>
        </p:spPr>
        <p:txBody>
          <a:bodyPr/>
          <a:lstStyle/>
          <a:p>
            <a:pPr algn="ctr"/>
            <a:r>
              <a:rPr lang="vi-VN" sz="4400" dirty="0">
                <a:solidFill>
                  <a:srgbClr val="FFFF00"/>
                </a:solidFill>
              </a:rPr>
              <a:t>CÂU HỎI </a:t>
            </a:r>
            <a:br>
              <a:rPr lang="vi-VN" sz="4400" dirty="0">
                <a:solidFill>
                  <a:srgbClr val="FFFF00"/>
                </a:solidFill>
              </a:rPr>
            </a:br>
            <a:br>
              <a:rPr lang="vi-VN" sz="4400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71" y="1055968"/>
            <a:ext cx="9404723" cy="746162"/>
          </a:xfrm>
        </p:spPr>
        <p:txBody>
          <a:bodyPr/>
          <a:lstStyle/>
          <a:p>
            <a:r>
              <a:rPr lang="vi-VN" sz="3600" b="1" dirty="0">
                <a:solidFill>
                  <a:srgbClr val="FFFF00"/>
                </a:solidFill>
              </a:rPr>
              <a:t>II. ĐỌC HIỂU VĂN BẢN</a:t>
            </a:r>
            <a:endParaRPr lang="vi-VN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665" y="3242945"/>
            <a:ext cx="10850880" cy="8851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dirty="0" smtClean="0">
                <a:sym typeface="+mn-ea"/>
              </a:rPr>
              <a:t>* Hoàn cảnh tiếp thu.</a:t>
            </a:r>
            <a:endParaRPr lang="vi-VN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ubtitle 2"/>
          <p:cNvSpPr txBox="1"/>
          <p:nvPr/>
        </p:nvSpPr>
        <p:spPr>
          <a:xfrm>
            <a:off x="681355" y="1958975"/>
            <a:ext cx="9556115" cy="6838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1/ Sự tiếp thu tinh hoa văn hóa nhân loại</a:t>
            </a:r>
            <a:endParaRPr lang="en-US" altLang="en-US" sz="28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875665" y="4128135"/>
            <a:ext cx="10215245" cy="233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571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FontTx/>
              <a:buNone/>
            </a:pPr>
            <a:r>
              <a:rPr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đường tiếp thu gắn liền với con đường cứu nước</a:t>
            </a:r>
            <a:endParaRPr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nhiều nơi, tiếp xúc với nhiều nền văn hóa của nhiều vùng trên thế giới.</a:t>
            </a:r>
            <a:endParaRPr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75920" y="0"/>
            <a:ext cx="10920730" cy="899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1,2: PHONG CÁCH HỒ CHÍ MINH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30" y="419735"/>
            <a:ext cx="9404985" cy="2063750"/>
          </a:xfrm>
        </p:spPr>
        <p:txBody>
          <a:bodyPr/>
          <a:p>
            <a:r>
              <a:rPr lang="vi-VN" sz="3200" b="1" dirty="0">
                <a:solidFill>
                  <a:srgbClr val="FFFF00"/>
                </a:solidFill>
                <a:sym typeface="+mn-ea"/>
              </a:rPr>
              <a:t>II. ĐỌC HIỂU VĂN BẢN</a:t>
            </a:r>
            <a:br>
              <a:rPr lang="vi-VN" sz="3200" b="1" dirty="0">
                <a:sym typeface="+mn-ea"/>
              </a:rPr>
            </a:b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1/ Sự tiếp thu tinh hoa văn hóa nhân loại</a:t>
            </a:r>
            <a:b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3200" dirty="0" smtClean="0">
                <a:sym typeface="+mn-ea"/>
              </a:rPr>
              <a:t>* Hoàn cảnh tiếp thu.</a:t>
            </a:r>
            <a:br>
              <a:rPr lang="vi-VN" sz="3200" dirty="0" smtClean="0">
                <a:sym typeface="+mn-ea"/>
              </a:rPr>
            </a:br>
            <a:r>
              <a:rPr lang="en-US" altLang="vi-VN" sz="3200" dirty="0" smtClean="0">
                <a:sym typeface="+mn-ea"/>
              </a:rPr>
              <a:t>* 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 thức tiếp thu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430" y="2482850"/>
            <a:ext cx="10064115" cy="39960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Bác nói và viết thành thạo nhiều thứ tiếng.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Làm nhiều nghề thực tiễn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Chủ động tìm hiểu theo chiều sâu, uyên thâm.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Tiếp thu có chọn lọc, loại bỏ phê phán những yếu tố tiêu cực của chủ nghĩa tư bản.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Quan trọng là nhào nặn với gốc rễ văn hóa dân tộc không hề lay chuyển.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sz="3200" b="1" dirty="0">
                <a:solidFill>
                  <a:srgbClr val="FFFF00"/>
                </a:solidFill>
                <a:sym typeface="+mn-ea"/>
              </a:rPr>
              <a:t>II. ĐỌC HIỂU VĂN BẢN</a:t>
            </a:r>
            <a:br>
              <a:rPr lang="vi-VN" sz="3200" b="1" dirty="0">
                <a:sym typeface="+mn-ea"/>
              </a:rPr>
            </a:b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1/ Sự tiếp thu tinh hoa văn hóa nhân loại</a:t>
            </a:r>
            <a:b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3200" dirty="0" smtClean="0">
                <a:sym typeface="+mn-ea"/>
              </a:rPr>
              <a:t>* Hoàn cảnh tiếp thu.</a:t>
            </a:r>
            <a:br>
              <a:rPr lang="vi-VN" sz="3200" dirty="0" smtClean="0">
                <a:sym typeface="+mn-ea"/>
              </a:rPr>
            </a:br>
            <a:r>
              <a:rPr lang="en-US" altLang="vi-VN" sz="3200" dirty="0" smtClean="0">
                <a:sym typeface="+mn-ea"/>
              </a:rPr>
              <a:t>* 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 thức tiếp thu</a:t>
            </a:r>
            <a:br>
              <a:rPr lang="en-US" sz="3200"/>
            </a:b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025" y="2715260"/>
            <a:ext cx="9858375" cy="3533140"/>
          </a:xfrm>
        </p:spPr>
        <p:txBody>
          <a:bodyPr/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Nghệ thuật: điệp ngữ, liệt kê, từ ngữ gợi hình gợi cảm.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==&gt; Phong cách HCM có sự kết hợp hài hòa thống nhất giữa các yêu tố dân tộc và nhân loại; truyền thống và hiện đại tạo thành một phong cách rất việt nam, rất phương đông nhưng cũng rất mới, hiện đại.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30" y="1634490"/>
            <a:ext cx="9404985" cy="1437005"/>
          </a:xfrm>
        </p:spPr>
        <p:txBody>
          <a:bodyPr/>
          <a:p>
            <a:r>
              <a:rPr lang="vi-VN" sz="4000" b="1" dirty="0">
                <a:sym typeface="+mn-ea"/>
              </a:rPr>
              <a:t>II. ĐỌC HIỂU VĂN BẢN</a:t>
            </a:r>
            <a:br>
              <a:rPr lang="vi-VN" sz="4000" b="1" dirty="0">
                <a:sym typeface="+mn-ea"/>
              </a:rPr>
            </a:br>
            <a:r>
              <a:rPr lang="en-US" alt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1/ Sự tiếp thu tinh hoa văn hóa nhân loại.</a:t>
            </a:r>
            <a:br>
              <a:rPr lang="en-US" alt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30" y="3664585"/>
            <a:ext cx="10334625" cy="1851025"/>
          </a:xfrm>
        </p:spPr>
        <p:txBody>
          <a:bodyPr/>
          <a:p>
            <a:pPr marL="0" indent="0">
              <a:buNone/>
            </a:pPr>
            <a:r>
              <a:rPr lang="en-US" alt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2/ Những nét đẹp trong lối sống của Hồ Chí Minh</a:t>
            </a:r>
            <a:endParaRPr lang="en-US" sz="4000"/>
          </a:p>
          <a:p>
            <a:pPr marL="0" indent="0">
              <a:buNone/>
            </a:pPr>
            <a:endParaRPr lang="en-US" sz="400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75920" y="0"/>
            <a:ext cx="10920730" cy="899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1,2: PHONG CÁCH HỒ CHÍ MINH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4547"/>
            <a:ext cx="10131425" cy="44720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1682432" y="1771227"/>
            <a:ext cx="8138160" cy="3247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6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?</a:t>
            </a:r>
            <a:endParaRPr lang="en-US" sz="60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0-Point Star 3"/>
          <p:cNvSpPr/>
          <p:nvPr/>
        </p:nvSpPr>
        <p:spPr>
          <a:xfrm>
            <a:off x="1554480" y="1290320"/>
            <a:ext cx="8930640" cy="476504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Zalo Group là gì, cách tạo Zalo Group và ứng dụng như thế nào?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16" y="4393392"/>
            <a:ext cx="2226344" cy="166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4"/>
          <p:cNvSpPr/>
          <p:nvPr/>
        </p:nvSpPr>
        <p:spPr>
          <a:xfrm>
            <a:off x="1905000" y="2362200"/>
            <a:ext cx="1752600" cy="2755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phương diện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609600"/>
            <a:ext cx="4572000" cy="1219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Nơi ở v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l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việc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2219325"/>
            <a:ext cx="45720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phục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8288" y="3898900"/>
            <a:ext cx="4557713" cy="12192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5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Bữa ăn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48288" y="5468938"/>
            <a:ext cx="4557713" cy="1219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5" idx="3"/>
            <a:endCxn id="6" idx="1"/>
          </p:cNvCxnSpPr>
          <p:nvPr/>
        </p:nvCxnSpPr>
        <p:spPr>
          <a:xfrm flipV="1">
            <a:off x="3657600" y="1219200"/>
            <a:ext cx="1676400" cy="25209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7" idx="1"/>
          </p:cNvCxnSpPr>
          <p:nvPr/>
        </p:nvCxnSpPr>
        <p:spPr>
          <a:xfrm flipV="1">
            <a:off x="3657600" y="2828925"/>
            <a:ext cx="1676400" cy="9112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10" idx="1"/>
          </p:cNvCxnSpPr>
          <p:nvPr/>
        </p:nvCxnSpPr>
        <p:spPr>
          <a:xfrm>
            <a:off x="3657600" y="3740150"/>
            <a:ext cx="1690688" cy="7683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</p:cNvCxnSpPr>
          <p:nvPr/>
        </p:nvCxnSpPr>
        <p:spPr>
          <a:xfrm>
            <a:off x="3657600" y="3740150"/>
            <a:ext cx="1676400" cy="25209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30" y="563880"/>
            <a:ext cx="9404985" cy="1831340"/>
          </a:xfrm>
        </p:spPr>
        <p:txBody>
          <a:bodyPr/>
          <a:lstStyle/>
          <a:p>
            <a:r>
              <a:rPr lang="vi-VN" sz="3200" b="1" dirty="0">
                <a:solidFill>
                  <a:srgbClr val="FFFF00"/>
                </a:solidFill>
                <a:sym typeface="+mn-ea"/>
              </a:rPr>
              <a:t>II. ĐỌC HIỂU VĂN BẢN</a:t>
            </a:r>
            <a:br>
              <a:rPr lang="vi-VN" sz="3200" b="1" dirty="0">
                <a:sym typeface="+mn-ea"/>
              </a:rPr>
            </a:b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1/ Sự tiếp thu tinh hoa văn hóa nhân loại.</a:t>
            </a:r>
            <a:b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2/ Những nét đẹp trong lối sống của Hồ Chí Minh</a:t>
            </a:r>
            <a:b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75" y="2216150"/>
            <a:ext cx="9273540" cy="3615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Rất giản dị, đời thường.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Nơi ở: Nhà sàn đơn sơ, mộc mạc.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Trang phục: giản dị bộ quần áo bà ba nâu, áo trấn thủ, dép cao su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Ăn uống: Đạm bạc món ăn dân dã đời thường như cá kho, cà muối…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Tư trang: đơn giản, va li con vài bộ quần áo, vài kỉ niệm với đời.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hùm ảnh Bác Hồ với thiếu nh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310" y="452755"/>
            <a:ext cx="226123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631" y="4963758"/>
            <a:ext cx="6837173" cy="8310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Tư tưởng chính trị pháp lý Hồ Chí Mi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" y="121603"/>
            <a:ext cx="4660265" cy="664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huyện kể của người thương binh miền Nam được Bác Hồ tặng áo trấn thủ |  baotintuc.v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40" y="223838"/>
            <a:ext cx="5394959" cy="300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Áo Trấn thủ: &amp;quot;Người đồng chí&amp;quot; kiên cường một thời cùng quân đội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58" y="3324673"/>
            <a:ext cx="5176521" cy="344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ĐÔI DÉP BÁC HỒ - LỐI SỐNG GIẢN DỊ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" y="163195"/>
            <a:ext cx="3530600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Top 16 Bài văn thuyết minh về đôi dép lốp thời kháng chiến - lớp 8 hay nhất 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0" y="305753"/>
            <a:ext cx="6030836" cy="375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Kể chuyện về bác - nội d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" y="3367563"/>
            <a:ext cx="4924584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512" y="5553038"/>
            <a:ext cx="3810840" cy="36214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Tổng hợp hơn 6 món ngon làm từ cá lóc thơm ngon tuyệt đỉnh ^_^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15" y="1585823"/>
            <a:ext cx="3662185" cy="389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Luộc rau thế nào để đảm bảo dinh dưỡng? - VnExpress Sức khỏ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997796"/>
            <a:ext cx="3530282" cy="23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ướng dẫn 3 cách muối cà pháo nhanh giòn ngon, không ch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79" y="997796"/>
            <a:ext cx="3652838" cy="237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Các món dưa ghém | Bếp Rùa ♥ Hơi ấm gia đình tỏa ra từ gian bếp nh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66" y="3532501"/>
            <a:ext cx="3570138" cy="23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Cách nấu cháo hoa ngon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79" y="3532501"/>
            <a:ext cx="3652838" cy="205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/>
          <p:nvPr>
            <p:ph idx="1"/>
          </p:nvPr>
        </p:nvSpPr>
        <p:spPr>
          <a:xfrm>
            <a:off x="762635" y="1247775"/>
            <a:ext cx="10091420" cy="5000625"/>
          </a:xfrm>
        </p:spPr>
        <p:txBody>
          <a:bodyPr/>
          <a:p>
            <a:pPr marL="0" indent="0">
              <a:buNone/>
            </a:pPr>
            <a:r>
              <a:rPr lang="vi-VN" sz="3600" b="1" dirty="0">
                <a:solidFill>
                  <a:srgbClr val="FFFF00"/>
                </a:solidFill>
                <a:sym typeface="+mn-ea"/>
              </a:rPr>
              <a:t>II. ĐỌC HIỂU VĂN BẢN</a:t>
            </a:r>
            <a:br>
              <a:rPr lang="vi-VN" sz="3600" b="1" dirty="0">
                <a:sym typeface="+mn-ea"/>
              </a:rPr>
            </a:b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1/ Sự tiếp thu tinh hoa văn hóa nhân loại.</a:t>
            </a:r>
            <a:b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2/ Những nét đẹp trong lối sống của Hồ Chí Minh</a:t>
            </a:r>
            <a:endParaRPr lang="en-US" altLang="en-US" sz="36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-&gt; Nghệ thuật so sánh, liệt kê, điệp ngữ kết hợp với biểu cảm.</a:t>
            </a:r>
            <a:endParaRPr lang="en-US" sz="360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375920" y="0"/>
            <a:ext cx="10920730" cy="899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1,2: PHONG CÁCH HỒ CHÍ MINH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762635" y="246380"/>
            <a:ext cx="10413365" cy="60020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sz="3200" b="1" dirty="0">
                <a:solidFill>
                  <a:srgbClr val="FFFF00"/>
                </a:solidFill>
                <a:sym typeface="+mn-ea"/>
              </a:rPr>
              <a:t>II. ĐỌC HIỂU VĂN BẢN</a:t>
            </a:r>
            <a:br>
              <a:rPr lang="vi-VN" sz="3200" b="1" dirty="0">
                <a:sym typeface="+mn-ea"/>
              </a:rPr>
            </a:b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1/ Sự tiếp thu tinh hoa văn hóa nhân loại.</a:t>
            </a:r>
            <a:b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2/ Những nét đẹp trong lối sống của Hồ Chí Minh</a:t>
            </a:r>
            <a:endParaRPr lang="en-US" altLang="en-US" sz="3200" b="1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Rất cao đẹp, thanh tao.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Không phải tự thần thánh hóa tự làm cho khác đời.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Mà là một cách di dưỡng tinh thần, quan niệm thẩm mĩ -&gt; đem lại hạnh phúc thanh cao.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===&gt; Nét đẹp trong lối sống của Hồ Chí Minh chính là sự giản dị và thanh cao.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15" y="311785"/>
            <a:ext cx="10784205" cy="60096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Tiêu biểu cho phong cách chính luận kết hợp biểu cảm, bình luận thuyết minh.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Hệ thống luận điểm chặt chẽ.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Lý lẽ xác đáng dẫn chứng thuyết phục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Nét đẹp trong phong cách HCM giữa truyền thống với hiện đại, dân tộc với nhân loại.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Niềm tự hào của tác giả.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TÂP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72" y="1331559"/>
            <a:ext cx="10590848" cy="2407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1.Hồ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Đây là cách mà “cô giáo làng ” giúp học sinh có động cơ học tậ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0" y="5049934"/>
            <a:ext cx="2661920" cy="167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19760"/>
            <a:ext cx="10529888" cy="5628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912" y="1504278"/>
            <a:ext cx="10570528" cy="4195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Điều chưa kể về bức ảnh Bác Hồ và hai bé thiếu nhi của nghệ sĩ Đinh Đăng  Định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79" y="2144078"/>
            <a:ext cx="392346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hững hình ảnh Bác Hồ đẹp và sống mãi trong tim chúng 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22" y="2144078"/>
            <a:ext cx="389255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hững hình ảnh về Bác Hồ, ảnh của Bác Hồ Chí Minh đẹp nhất - META.vn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3" y="615315"/>
            <a:ext cx="5687179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ong cách thời trang giản dị của Bác Hồ - Tạp chí thời trang Card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872" y="2334577"/>
            <a:ext cx="5995083" cy="419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2" name="Picture 6" descr="Ao cá Bác Hồ&amp;#39; - mãi xanh từ mạch nguồn tình Bác | baotintuc.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" y="149225"/>
            <a:ext cx="5476157" cy="34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op 99+] Hình ảnh Bác Hồ đẹp sống mãi trong lòng dân tộ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0" y="3762931"/>
            <a:ext cx="5352680" cy="309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ộ sưu tập ảnh bác Hồ đẹp nhất - Hình chân dung Bác - Kho ảnh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19" y="613726"/>
            <a:ext cx="4568421" cy="624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50 năm thực hiện di chúc Chủ tịch Hồ Chí Minh: Học lại Di chúc của Bác Hồ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2254091"/>
            <a:ext cx="5439729" cy="326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gắm những bức ảnh xuất sắc về Chủ tịch Hồ Chí Minh | Tin tức mới nhất 24h 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122" y="2174558"/>
            <a:ext cx="4854204" cy="33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ùng ngắm lại những hình ảnh cảm động về Bác Hồ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194719"/>
            <a:ext cx="5581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ọc tập và làm theo gương Bác trong hành trình xây dựng Đảng ta | Hồ Chí 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173886"/>
            <a:ext cx="4863465" cy="36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45440" y="452718"/>
            <a:ext cx="10881360" cy="5054002"/>
          </a:xfrm>
          <a:prstGeom prst="cloudCallout">
            <a:avLst>
              <a:gd name="adj1" fmla="val -53219"/>
              <a:gd name="adj2" fmla="val 70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5019</Words>
  <Application>WPS Presentation</Application>
  <PresentationFormat>Widescreen</PresentationFormat>
  <Paragraphs>175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SimSun</vt:lpstr>
      <vt:lpstr>Wingdings</vt:lpstr>
      <vt:lpstr>Wingdings 3</vt:lpstr>
      <vt:lpstr>Arial</vt:lpstr>
      <vt:lpstr>Times New Roman</vt:lpstr>
      <vt:lpstr>Century Gothic</vt:lpstr>
      <vt:lpstr>Microsoft YaHei</vt:lpstr>
      <vt:lpstr>Arial Unicode MS</vt:lpstr>
      <vt:lpstr>Calibri</vt:lpstr>
      <vt:lpstr>.VnArial Narrow</vt:lpstr>
      <vt:lpstr>Segoe Print</vt:lpstr>
      <vt:lpstr>Ion</vt:lpstr>
      <vt:lpstr>                 BÀI 1 (2 tiết)</vt:lpstr>
      <vt:lpstr>KHỞI ĐỘNG </vt:lpstr>
      <vt:lpstr>PowerPoint 演示文稿</vt:lpstr>
      <vt:lpstr>Bác Hồ với thiếu nhi</vt:lpstr>
      <vt:lpstr>PowerPoint 演示文稿</vt:lpstr>
      <vt:lpstr>PowerPoint 演示文稿</vt:lpstr>
      <vt:lpstr>Bác Hồ với bộ đội</vt:lpstr>
      <vt:lpstr>Bác Hồ với nhân dân</vt:lpstr>
      <vt:lpstr>PowerPoint 演示文稿</vt:lpstr>
      <vt:lpstr>PowerPoint 演示文稿</vt:lpstr>
      <vt:lpstr>Tiết 1,2: PHONG CÁCH HỒ CHÍ MINH</vt:lpstr>
      <vt:lpstr>I. TÌM HIỂU CHUNG</vt:lpstr>
      <vt:lpstr>PowerPoint 演示文稿</vt:lpstr>
      <vt:lpstr>II. ĐỌC HIỂU VĂN BẢN</vt:lpstr>
      <vt:lpstr>CÂU HỎI   </vt:lpstr>
      <vt:lpstr>II. ĐỌC HIỂU VĂN BẢN</vt:lpstr>
      <vt:lpstr>II. ĐỌC HIỂU VĂN BẢN 1/ Sự tiếp thu tinh hoa văn hóa nhân loại * Hoàn cảnh tiếp thu. * Cách thức tiếp thu</vt:lpstr>
      <vt:lpstr>II. ĐỌC HIỂU VĂN BẢN 1/ Sự tiếp thu tinh hoa văn hóa nhân loại * Hoàn cảnh tiếp thu. * Cách thức tiếp thu </vt:lpstr>
      <vt:lpstr>II. ĐỌC HIỂU VĂN BẢN 1/ Sự tiếp thu tinh hoa văn hóa nhân loại. </vt:lpstr>
      <vt:lpstr>CÂU HỎI THẢO LUẬN</vt:lpstr>
      <vt:lpstr>PowerPoint 演示文稿</vt:lpstr>
      <vt:lpstr>II. ĐỌC HIỂU VĂN BẢN 1/ Sự tiếp thu tinh hoa văn hóa nhân loại. 2/ Những nét đẹp trong lối sống của Hồ Chí Minh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LUYỆN TÂP </vt:lpstr>
      <vt:lpstr>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Administrator</cp:lastModifiedBy>
  <cp:revision>71</cp:revision>
  <dcterms:created xsi:type="dcterms:W3CDTF">2021-07-08T02:20:00Z</dcterms:created>
  <dcterms:modified xsi:type="dcterms:W3CDTF">2021-09-06T03:20:17Z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A6D6B223A8EF4F3D8D6075E472D3FED8</vt:lpwstr>
  </property>
  <property fmtid="{D5CDD505-2E9C-101B-9397-08002B2CF9AE}" pid="3" name="KSOProductBuildVer">
    <vt:lpwstr>1033-11.2.0.10265</vt:lpwstr>
  </property>
</Properties>
</file>