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303" r:id="rId4"/>
    <p:sldId id="262" r:id="rId5"/>
    <p:sldId id="263" r:id="rId6"/>
    <p:sldId id="265" r:id="rId7"/>
    <p:sldId id="269" r:id="rId8"/>
    <p:sldId id="279" r:id="rId9"/>
    <p:sldId id="283" r:id="rId10"/>
    <p:sldId id="271" r:id="rId11"/>
    <p:sldId id="268" r:id="rId12"/>
    <p:sldId id="264" r:id="rId13"/>
    <p:sldId id="272" r:id="rId14"/>
    <p:sldId id="273" r:id="rId15"/>
    <p:sldId id="275" r:id="rId16"/>
    <p:sldId id="281" r:id="rId17"/>
    <p:sldId id="280" r:id="rId18"/>
    <p:sldId id="284" r:id="rId19"/>
    <p:sldId id="285" r:id="rId20"/>
    <p:sldId id="287" r:id="rId21"/>
    <p:sldId id="286" r:id="rId22"/>
    <p:sldId id="288" r:id="rId23"/>
    <p:sldId id="289" r:id="rId24"/>
    <p:sldId id="290" r:id="rId25"/>
    <p:sldId id="292" r:id="rId26"/>
    <p:sldId id="293" r:id="rId27"/>
    <p:sldId id="295" r:id="rId28"/>
    <p:sldId id="296" r:id="rId29"/>
    <p:sldId id="297" r:id="rId30"/>
    <p:sldId id="298" r:id="rId31"/>
    <p:sldId id="301" r:id="rId32"/>
    <p:sldId id="302" r:id="rId33"/>
    <p:sldId id="306"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 y="8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BD8B7-B374-448E-A4B6-8AFF89B39213}" type="datetimeFigureOut">
              <a:rPr lang="en-US" smtClean="0"/>
              <a:t>11/29/2023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BDC1E-D580-4F81-A55F-8F84DF93FEF4}" type="slidenum">
              <a:rPr lang="en-US" smtClean="0"/>
              <a:t>‹#›</a:t>
            </a:fld>
            <a:endParaRPr lang="en-US"/>
          </a:p>
        </p:txBody>
      </p:sp>
    </p:spTree>
    <p:extLst>
      <p:ext uri="{BB962C8B-B14F-4D97-AF65-F5344CB8AC3E}">
        <p14:creationId xmlns:p14="http://schemas.microsoft.com/office/powerpoint/2010/main" val="151955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7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FCAEB-28E0-490C-8382-C608492E6466}" type="slidenum">
              <a:rPr lang="en-US" smtClean="0"/>
              <a:t>3</a:t>
            </a:fld>
            <a:endParaRPr lang="en-US"/>
          </a:p>
        </p:txBody>
      </p:sp>
    </p:spTree>
    <p:extLst>
      <p:ext uri="{BB962C8B-B14F-4D97-AF65-F5344CB8AC3E}">
        <p14:creationId xmlns:p14="http://schemas.microsoft.com/office/powerpoint/2010/main" val="303623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741128"/>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5.png"/><Relationship Id="rId3" Type="http://schemas.openxmlformats.org/officeDocument/2006/relationships/tags" Target="../tags/tag3.xml"/><Relationship Id="rId21" Type="http://schemas.openxmlformats.org/officeDocument/2006/relationships/image" Target="../media/image8.png"/><Relationship Id="rId7" Type="http://schemas.openxmlformats.org/officeDocument/2006/relationships/tags" Target="../tags/tag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media1.mp3"/><Relationship Id="rId24"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2.png"/><Relationship Id="rId23" Type="http://schemas.openxmlformats.org/officeDocument/2006/relationships/image" Target="../media/image10.png"/><Relationship Id="rId10" Type="http://schemas.microsoft.com/office/2007/relationships/media" Target="../media/media1.mp3"/><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eg"/><Relationship Id="rId22"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14.jpe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wm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14.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14.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A_1"/>
          <p:cNvPicPr>
            <a:picLocks noChangeAspect="1"/>
          </p:cNvPicPr>
          <p:nvPr>
            <p:custDataLst>
              <p:tags r:id="rId2"/>
            </p:custDataLst>
          </p:nvPr>
        </p:nvPicPr>
        <p:blipFill rotWithShape="1">
          <a:blip r:embed="rId15" cstate="print">
            <a:extLst>
              <a:ext uri="{28A0092B-C50C-407E-A947-70E740481C1C}">
                <a14:useLocalDpi xmlns:a14="http://schemas.microsoft.com/office/drawing/2010/main" val="0"/>
              </a:ext>
            </a:extLst>
          </a:blip>
          <a:srcRect l="8541" t="35741" r="76042" b="33519"/>
          <a:stretch/>
        </p:blipFill>
        <p:spPr>
          <a:xfrm>
            <a:off x="781050" y="1838325"/>
            <a:ext cx="1409700" cy="1581150"/>
          </a:xfrm>
          <a:prstGeom prst="rect">
            <a:avLst/>
          </a:prstGeom>
        </p:spPr>
      </p:pic>
      <p:pic>
        <p:nvPicPr>
          <p:cNvPr id="4" name="PA_2"/>
          <p:cNvPicPr>
            <a:picLocks noChangeAspect="1"/>
          </p:cNvPicPr>
          <p:nvPr>
            <p:custDataLst>
              <p:tags r:id="rId3"/>
            </p:custDataLst>
          </p:nvPr>
        </p:nvPicPr>
        <p:blipFill rotWithShape="1">
          <a:blip r:embed="rId16" cstate="print">
            <a:extLst>
              <a:ext uri="{28A0092B-C50C-407E-A947-70E740481C1C}">
                <a14:useLocalDpi xmlns:a14="http://schemas.microsoft.com/office/drawing/2010/main" val="0"/>
              </a:ext>
            </a:extLst>
          </a:blip>
          <a:srcRect l="19479" t="9259" r="56875" b="50556"/>
          <a:stretch/>
        </p:blipFill>
        <p:spPr>
          <a:xfrm>
            <a:off x="1781177" y="476251"/>
            <a:ext cx="2162175" cy="2066925"/>
          </a:xfrm>
          <a:prstGeom prst="rect">
            <a:avLst/>
          </a:prstGeom>
        </p:spPr>
      </p:pic>
      <p:pic>
        <p:nvPicPr>
          <p:cNvPr id="5" name="PA_3"/>
          <p:cNvPicPr>
            <a:picLocks noChangeAspect="1"/>
          </p:cNvPicPr>
          <p:nvPr>
            <p:custDataLst>
              <p:tags r:id="rId4"/>
            </p:custDataLst>
          </p:nvPr>
        </p:nvPicPr>
        <p:blipFill rotWithShape="1">
          <a:blip r:embed="rId17" cstate="print">
            <a:extLst>
              <a:ext uri="{28A0092B-C50C-407E-A947-70E740481C1C}">
                <a14:useLocalDpi xmlns:a14="http://schemas.microsoft.com/office/drawing/2010/main" val="0"/>
              </a:ext>
            </a:extLst>
          </a:blip>
          <a:srcRect l="37500" t="7407" r="44479" b="52037"/>
          <a:stretch/>
        </p:blipFill>
        <p:spPr>
          <a:xfrm>
            <a:off x="3429002" y="381001"/>
            <a:ext cx="1647825" cy="2085975"/>
          </a:xfrm>
          <a:prstGeom prst="rect">
            <a:avLst/>
          </a:prstGeom>
        </p:spPr>
      </p:pic>
      <p:pic>
        <p:nvPicPr>
          <p:cNvPr id="6" name="PA_4"/>
          <p:cNvPicPr>
            <a:picLocks noChangeAspect="1"/>
          </p:cNvPicPr>
          <p:nvPr>
            <p:custDataLst>
              <p:tags r:id="rId5"/>
            </p:custDataLst>
          </p:nvPr>
        </p:nvPicPr>
        <p:blipFill rotWithShape="1">
          <a:blip r:embed="rId18" cstate="print">
            <a:extLst>
              <a:ext uri="{28A0092B-C50C-407E-A947-70E740481C1C}">
                <a14:useLocalDpi xmlns:a14="http://schemas.microsoft.com/office/drawing/2010/main" val="0"/>
              </a:ext>
            </a:extLst>
          </a:blip>
          <a:srcRect l="52396" t="15926" r="33646" b="54630"/>
          <a:stretch/>
        </p:blipFill>
        <p:spPr>
          <a:xfrm>
            <a:off x="4791075" y="819151"/>
            <a:ext cx="1276350" cy="1514475"/>
          </a:xfrm>
          <a:prstGeom prst="rect">
            <a:avLst/>
          </a:prstGeom>
        </p:spPr>
      </p:pic>
      <p:pic>
        <p:nvPicPr>
          <p:cNvPr id="8" name="PA_6"/>
          <p:cNvPicPr>
            <a:picLocks noChangeAspect="1"/>
          </p:cNvPicPr>
          <p:nvPr>
            <p:custDataLst>
              <p:tags r:id="rId6"/>
            </p:custDataLst>
          </p:nvPr>
        </p:nvPicPr>
        <p:blipFill rotWithShape="1">
          <a:blip r:embed="rId19" cstate="print">
            <a:extLst>
              <a:ext uri="{28A0092B-C50C-407E-A947-70E740481C1C}">
                <a14:useLocalDpi xmlns:a14="http://schemas.microsoft.com/office/drawing/2010/main" val="0"/>
              </a:ext>
            </a:extLst>
          </a:blip>
          <a:srcRect l="78333" t="27408" r="7708" b="42222"/>
          <a:stretch/>
        </p:blipFill>
        <p:spPr>
          <a:xfrm>
            <a:off x="7162800" y="1409700"/>
            <a:ext cx="1276350" cy="1562100"/>
          </a:xfrm>
          <a:prstGeom prst="rect">
            <a:avLst/>
          </a:prstGeom>
        </p:spPr>
      </p:pic>
      <p:pic>
        <p:nvPicPr>
          <p:cNvPr id="7" name="PA_5"/>
          <p:cNvPicPr>
            <a:picLocks noChangeAspect="1"/>
          </p:cNvPicPr>
          <p:nvPr>
            <p:custDataLst>
              <p:tags r:id="rId7"/>
            </p:custDataLst>
          </p:nvPr>
        </p:nvPicPr>
        <p:blipFill rotWithShape="1">
          <a:blip r:embed="rId20" cstate="print">
            <a:extLst>
              <a:ext uri="{28A0092B-C50C-407E-A947-70E740481C1C}">
                <a14:useLocalDpi xmlns:a14="http://schemas.microsoft.com/office/drawing/2010/main" val="0"/>
              </a:ext>
            </a:extLst>
          </a:blip>
          <a:srcRect l="63750" t="14444" r="19688" b="50000"/>
          <a:stretch/>
        </p:blipFill>
        <p:spPr>
          <a:xfrm>
            <a:off x="5829302" y="742950"/>
            <a:ext cx="1514475" cy="1828800"/>
          </a:xfrm>
          <a:prstGeom prst="rect">
            <a:avLst/>
          </a:prstGeom>
        </p:spPr>
      </p:pic>
      <p:pic>
        <p:nvPicPr>
          <p:cNvPr id="9" name="PA_kids_shadow" hidden="1"/>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PA_mask "/>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1" name="组合 454"/>
          <p:cNvGrpSpPr/>
          <p:nvPr/>
        </p:nvGrpSpPr>
        <p:grpSpPr>
          <a:xfrm>
            <a:off x="751093" y="-44292"/>
            <a:ext cx="749168" cy="1649267"/>
            <a:chOff x="5003800" y="1020763"/>
            <a:chExt cx="2166938" cy="4770437"/>
          </a:xfrm>
        </p:grpSpPr>
        <p:sp>
          <p:nvSpPr>
            <p:cNvPr id="22"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5"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6"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7"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8"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9"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0"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1"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2"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3"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4"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5"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6"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7"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8"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39"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0"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1"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2"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3"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4"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5"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6"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7"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8"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nvGrpSpPr>
          <p:cNvPr id="49" name="组合 481"/>
          <p:cNvGrpSpPr/>
          <p:nvPr/>
        </p:nvGrpSpPr>
        <p:grpSpPr>
          <a:xfrm>
            <a:off x="8174452" y="-44292"/>
            <a:ext cx="749168" cy="1649267"/>
            <a:chOff x="5003800" y="1020763"/>
            <a:chExt cx="2166938" cy="4770437"/>
          </a:xfrm>
        </p:grpSpPr>
        <p:sp>
          <p:nvSpPr>
            <p:cNvPr id="50"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1"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2"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3"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4"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5"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6"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7"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8"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59"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0"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1"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2"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3"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4"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5"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6"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7"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8"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9"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0"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1"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2"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3"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4"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pic>
        <p:nvPicPr>
          <p:cNvPr id="75" name="图片 48135" descr="16"/>
          <p:cNvPicPr>
            <a:picLocks noChangeAspect="1"/>
          </p:cNvPicPr>
          <p:nvPr/>
        </p:nvPicPr>
        <p:blipFill>
          <a:blip r:embed="rId23" cstate="print"/>
          <a:stretch>
            <a:fillRect/>
          </a:stretch>
        </p:blipFill>
        <p:spPr>
          <a:xfrm>
            <a:off x="4392" y="78086"/>
            <a:ext cx="1993827" cy="883940"/>
          </a:xfrm>
          <a:prstGeom prst="rect">
            <a:avLst/>
          </a:prstGeom>
          <a:noFill/>
          <a:ln w="9525">
            <a:noFill/>
          </a:ln>
        </p:spPr>
      </p:pic>
      <p:sp>
        <p:nvSpPr>
          <p:cNvPr id="82" name="TextBox 81"/>
          <p:cNvSpPr txBox="1"/>
          <p:nvPr/>
        </p:nvSpPr>
        <p:spPr>
          <a:xfrm>
            <a:off x="1855696" y="2190750"/>
            <a:ext cx="5879726" cy="2308324"/>
          </a:xfrm>
          <a:prstGeom prst="rect">
            <a:avLst/>
          </a:prstGeom>
          <a:noFill/>
          <a:ln>
            <a:noFill/>
          </a:ln>
        </p:spPr>
        <p:txBody>
          <a:bodyPr wrap="square" rtlCol="0">
            <a:spAutoFit/>
          </a:bodyPr>
          <a:lstStyle/>
          <a:p>
            <a:pPr algn="ctr"/>
            <a:r>
              <a:rPr lang="en-US" sz="4800" b="1" dirty="0">
                <a:ln w="12700">
                  <a:solidFill>
                    <a:schemeClr val="accent1"/>
                  </a:solidFill>
                  <a:prstDash val="solid"/>
                </a:ln>
                <a:effectLst>
                  <a:reflection blurRad="6350" stA="55000" endA="300" endPos="45500" dir="5400000" sy="-100000" algn="bl" rotWithShape="0"/>
                </a:effectLst>
              </a:rPr>
              <a:t>CHÀO MỪNG CÁC EM</a:t>
            </a:r>
          </a:p>
          <a:p>
            <a:pPr algn="ctr"/>
            <a:r>
              <a:rPr lang="en-US" sz="4800" b="1" dirty="0">
                <a:ln w="12700">
                  <a:solidFill>
                    <a:schemeClr val="accent1"/>
                  </a:solidFill>
                  <a:prstDash val="solid"/>
                </a:ln>
                <a:effectLst>
                  <a:reflection blurRad="6350" stA="55000" endA="300" endPos="45500" dir="5400000" sy="-100000" algn="bl" rotWithShape="0"/>
                </a:effectLst>
              </a:rPr>
              <a:t>ĐẾN VỚI TIẾT </a:t>
            </a:r>
            <a:r>
              <a:rPr lang="en-US" sz="4800" b="1">
                <a:ln w="12700">
                  <a:solidFill>
                    <a:schemeClr val="accent1"/>
                  </a:solidFill>
                  <a:prstDash val="solid"/>
                </a:ln>
                <a:effectLst>
                  <a:reflection blurRad="6350" stA="55000" endA="300" endPos="45500" dir="5400000" sy="-100000" algn="bl" rotWithShape="0"/>
                </a:effectLst>
              </a:rPr>
              <a:t>HỌC GDCD 7</a:t>
            </a:r>
            <a:endParaRPr lang="en-US" sz="4800" b="1" dirty="0">
              <a:ln w="12700">
                <a:solidFill>
                  <a:schemeClr val="accent1"/>
                </a:solidFill>
                <a:prstDash val="solid"/>
              </a:ln>
              <a:effectLst>
                <a:reflection blurRad="6350" stA="55000" endA="300" endPos="45500" dir="5400000" sy="-100000" algn="bl" rotWithShape="0"/>
              </a:effectLst>
            </a:endParaRPr>
          </a:p>
        </p:txBody>
      </p:sp>
      <p:pic>
        <p:nvPicPr>
          <p:cNvPr id="10" name="GoiTenToiNheBanThanHoi-LuongBichHuu-15015.mp3">
            <a:hlinkClick r:id="" action="ppaction://media"/>
          </p:cNvPr>
          <p:cNvPicPr>
            <a:picLocks noChangeAspect="1"/>
          </p:cNvPicPr>
          <p:nvPr>
            <a:audioFile r:link="rId11"/>
            <p:extLst>
              <p:ext uri="{DAA4B4D4-6D71-4841-9C94-3DE7FCFB9230}">
                <p14:media xmlns:p14="http://schemas.microsoft.com/office/powerpoint/2010/main" r:embed="rId10"/>
              </p:ext>
            </p:extLst>
          </p:nvPr>
        </p:nvPicPr>
        <p:blipFill>
          <a:blip r:embed="rId24"/>
          <a:stretch>
            <a:fillRect/>
          </a:stretch>
        </p:blipFill>
        <p:spPr>
          <a:xfrm>
            <a:off x="8467532" y="1364800"/>
            <a:ext cx="130625" cy="130625"/>
          </a:xfrm>
          <a:prstGeom prst="rect">
            <a:avLst/>
          </a:prstGeom>
        </p:spPr>
      </p:pic>
    </p:spTree>
    <p:extLst>
      <p:ext uri="{BB962C8B-B14F-4D97-AF65-F5344CB8AC3E}">
        <p14:creationId xmlns:p14="http://schemas.microsoft.com/office/powerpoint/2010/main" val="395828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5"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1000" fill="hold"/>
                                        <p:tgtEl>
                                          <p:spTgt spid="75"/>
                                        </p:tgtEl>
                                        <p:attrNameLst>
                                          <p:attrName>ppt_w</p:attrName>
                                        </p:attrNameLst>
                                      </p:cBhvr>
                                      <p:tavLst>
                                        <p:tav tm="0">
                                          <p:val>
                                            <p:fltVal val="0"/>
                                          </p:val>
                                        </p:tav>
                                        <p:tav tm="100000">
                                          <p:val>
                                            <p:strVal val="#ppt_w"/>
                                          </p:val>
                                        </p:tav>
                                      </p:tavLst>
                                    </p:anim>
                                    <p:anim calcmode="lin" valueType="num">
                                      <p:cBhvr>
                                        <p:cTn id="48" dur="1000" fill="hold"/>
                                        <p:tgtEl>
                                          <p:spTgt spid="75"/>
                                        </p:tgtEl>
                                        <p:attrNameLst>
                                          <p:attrName>ppt_h</p:attrName>
                                        </p:attrNameLst>
                                      </p:cBhvr>
                                      <p:tavLst>
                                        <p:tav tm="0">
                                          <p:val>
                                            <p:fltVal val="0"/>
                                          </p:val>
                                        </p:tav>
                                        <p:tav tm="100000">
                                          <p:val>
                                            <p:strVal val="#ppt_h"/>
                                          </p:val>
                                        </p:tav>
                                      </p:tavLst>
                                    </p:anim>
                                    <p:anim calcmode="lin" valueType="num">
                                      <p:cBhvr>
                                        <p:cTn id="49"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287185" fill="hold"/>
                                        <p:tgtEl>
                                          <p:spTgt spid="10"/>
                                        </p:tgtEl>
                                      </p:cBhvr>
                                    </p:cmd>
                                  </p:childTnLst>
                                </p:cTn>
                              </p:par>
                            </p:childTnLst>
                          </p:cTn>
                        </p:par>
                      </p:childTnLst>
                    </p:cTn>
                  </p:par>
                </p:childTnLst>
              </p:cTn>
              <p:nextCondLst>
                <p:cond evt="onClick" delay="0">
                  <p:tgtEl>
                    <p:spTgt spid="10"/>
                  </p:tgtEl>
                </p:cond>
              </p:nextCondLst>
            </p:seq>
            <p:audio>
              <p:cMediaNode vol="80000">
                <p:cTn id="56"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504950"/>
            <a:ext cx="7333063"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sz="2800">
                <a:latin typeface="Times New Roman" pitchFamily="18" charset="0"/>
                <a:cs typeface="Times New Roman" pitchFamily="18" charset="0"/>
              </a:rPr>
              <a:t>Em hãy quan sát các bước tranh dưới đây và trả lời câu hỏi:</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716112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itchFamily="18" charset="0"/>
                <a:cs typeface="Times New Roman" pitchFamily="18" charset="0"/>
              </a:rPr>
              <a:t>Bức tranh 1</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6747"/>
          <a:stretch/>
        </p:blipFill>
        <p:spPr>
          <a:xfrm>
            <a:off x="228600" y="971550"/>
            <a:ext cx="8715306" cy="3886200"/>
          </a:xfrm>
        </p:spPr>
      </p:pic>
    </p:spTree>
    <p:extLst>
      <p:ext uri="{BB962C8B-B14F-4D97-AF65-F5344CB8AC3E}">
        <p14:creationId xmlns:p14="http://schemas.microsoft.com/office/powerpoint/2010/main" val="123696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itchFamily="18" charset="0"/>
                <a:cs typeface="Times New Roman" pitchFamily="18" charset="0"/>
              </a:rPr>
              <a:t>Bức tranh 2</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5850"/>
          <a:stretch/>
        </p:blipFill>
        <p:spPr>
          <a:xfrm>
            <a:off x="0" y="1276350"/>
            <a:ext cx="9069436" cy="3352800"/>
          </a:xfrm>
        </p:spPr>
      </p:pic>
    </p:spTree>
    <p:extLst>
      <p:ext uri="{BB962C8B-B14F-4D97-AF65-F5344CB8AC3E}">
        <p14:creationId xmlns:p14="http://schemas.microsoft.com/office/powerpoint/2010/main" val="131091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a:latin typeface="Times New Roman" pitchFamily="18" charset="0"/>
                <a:cs typeface="Times New Roman" pitchFamily="18" charset="0"/>
              </a:rPr>
              <a:t>Bức tranh 3</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895350"/>
            <a:ext cx="6525686" cy="4320366"/>
          </a:xfrm>
        </p:spPr>
      </p:pic>
    </p:spTree>
    <p:extLst>
      <p:ext uri="{BB962C8B-B14F-4D97-AF65-F5344CB8AC3E}">
        <p14:creationId xmlns:p14="http://schemas.microsoft.com/office/powerpoint/2010/main" val="78038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a:latin typeface="Times New Roman" pitchFamily="18" charset="0"/>
                <a:cs typeface="Times New Roman" pitchFamily="18" charset="0"/>
              </a:rPr>
              <a:t>Bức tranh 4</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66" b="7834"/>
          <a:stretch/>
        </p:blipFill>
        <p:spPr>
          <a:xfrm>
            <a:off x="1066800" y="914399"/>
            <a:ext cx="7086600" cy="4210059"/>
          </a:xfrm>
        </p:spPr>
      </p:pic>
    </p:spTree>
    <p:extLst>
      <p:ext uri="{BB962C8B-B14F-4D97-AF65-F5344CB8AC3E}">
        <p14:creationId xmlns:p14="http://schemas.microsoft.com/office/powerpoint/2010/main" val="86684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605020" y="1504950"/>
            <a:ext cx="800558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marL="514350" indent="-514350" algn="just">
              <a:buAutoNum type="alphaLcParenR"/>
            </a:pPr>
            <a:r>
              <a:rPr lang="en-US" sz="2800">
                <a:latin typeface="Times New Roman" pitchFamily="18" charset="0"/>
                <a:cs typeface="Times New Roman" pitchFamily="18" charset="0"/>
              </a:rPr>
              <a:t>Nêu những biểu hiện của việc giữ chữ tín và không giữ chữ tín trong các bức tranh trên.</a:t>
            </a:r>
          </a:p>
          <a:p>
            <a:pPr marL="514350" indent="-514350" algn="just">
              <a:buAutoNum type="alphaLcParenR"/>
            </a:pPr>
            <a:r>
              <a:rPr lang="en-US" sz="2800">
                <a:latin typeface="Times New Roman" pitchFamily="18" charset="0"/>
                <a:cs typeface="Times New Roman" pitchFamily="18" charset="0"/>
              </a:rPr>
              <a:t>Hãy kể thêm một số biểu hiện của việc giữ chữ tín và không giữ chữ tín.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608399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ình nền PowerPoint học tập đẹp nhất">
            <a:extLst>
              <a:ext uri="{FF2B5EF4-FFF2-40B4-BE49-F238E27FC236}">
                <a16:creationId xmlns:a16="http://schemas.microsoft.com/office/drawing/2014/main" id="{0E8B2E3B-8060-4A26-A4D0-3786FF496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47475"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a:solidFill>
                <a:schemeClr val="tx1"/>
              </a:solidFill>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Khám</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phá</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57800" y="695239"/>
            <a:ext cx="953963"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6333689" cy="346249"/>
          </a:xfrm>
          <a:prstGeom prst="rect">
            <a:avLst/>
          </a:prstGeom>
          <a:noFill/>
        </p:spPr>
        <p:txBody>
          <a:bodyPr wrap="square" lIns="68580" tIns="34290" rIns="68580" bIns="34290" rtlCol="0">
            <a:spAutoFit/>
          </a:bodyPr>
          <a:lstStyle/>
          <a:p>
            <a:r>
              <a:rPr lang="vi-VN" b="1" dirty="0" err="1">
                <a:latin typeface="+mj-lt"/>
              </a:rPr>
              <a:t>Báo</a:t>
            </a:r>
            <a:r>
              <a:rPr lang="vi-VN" b="1" dirty="0">
                <a:latin typeface="+mj-lt"/>
              </a:rPr>
              <a:t> </a:t>
            </a:r>
            <a:r>
              <a:rPr lang="vi-VN" b="1" dirty="0" err="1">
                <a:latin typeface="+mj-lt"/>
              </a:rPr>
              <a:t>cáo</a:t>
            </a:r>
            <a:r>
              <a:rPr lang="vi-VN" b="1" dirty="0">
                <a:latin typeface="+mj-lt"/>
              </a:rPr>
              <a:t>, </a:t>
            </a:r>
            <a:r>
              <a:rPr lang="vi-VN" b="1" dirty="0" err="1">
                <a:latin typeface="+mj-lt"/>
              </a:rPr>
              <a:t>thảo</a:t>
            </a:r>
            <a:r>
              <a:rPr lang="vi-VN" b="1" dirty="0">
                <a:latin typeface="+mj-lt"/>
              </a:rPr>
              <a:t> </a:t>
            </a:r>
            <a:r>
              <a:rPr lang="vi-VN" b="1" err="1">
                <a:latin typeface="+mj-lt"/>
              </a:rPr>
              <a:t>luận</a:t>
            </a:r>
            <a:r>
              <a:rPr lang="vi-VN" b="1">
                <a:latin typeface="+mj-lt"/>
              </a:rPr>
              <a:t>:</a:t>
            </a:r>
            <a:endParaRPr lang="vi-VN" dirty="0">
              <a:latin typeface="+mj-lt"/>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Trò chuyện">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4" name="Hộp Văn bản 3">
            <a:extLst>
              <a:ext uri="{FF2B5EF4-FFF2-40B4-BE49-F238E27FC236}">
                <a16:creationId xmlns:a16="http://schemas.microsoft.com/office/drawing/2014/main" id="{68F95652-38A4-4E57-8528-425C8978DB4D}"/>
              </a:ext>
            </a:extLst>
          </p:cNvPr>
          <p:cNvSpPr txBox="1"/>
          <p:nvPr/>
        </p:nvSpPr>
        <p:spPr>
          <a:xfrm>
            <a:off x="378132" y="3648226"/>
            <a:ext cx="1956226" cy="377026"/>
          </a:xfrm>
          <a:prstGeom prst="rect">
            <a:avLst/>
          </a:prstGeom>
          <a:noFill/>
        </p:spPr>
        <p:txBody>
          <a:bodyPr wrap="square" lIns="68580" tIns="34290" rIns="68580" bIns="34290" rtlCol="0">
            <a:spAutoFit/>
          </a:bodyPr>
          <a:lstStyle/>
          <a:p>
            <a:pPr algn="ct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hứa</a:t>
            </a:r>
            <a:endParaRPr lang="en-US" sz="2000" dirty="0">
              <a:latin typeface="Times New Roman" panose="02020603050405020304" pitchFamily="18" charset="0"/>
              <a:cs typeface="Times New Roman" panose="02020603050405020304" pitchFamily="18" charset="0"/>
            </a:endParaRPr>
          </a:p>
        </p:txBody>
      </p:sp>
      <p:sp>
        <p:nvSpPr>
          <p:cNvPr id="28" name="Hộp Văn bản 27">
            <a:extLst>
              <a:ext uri="{FF2B5EF4-FFF2-40B4-BE49-F238E27FC236}">
                <a16:creationId xmlns:a16="http://schemas.microsoft.com/office/drawing/2014/main" id="{12EB277A-AA76-413D-BE5E-B9C4FD8A07E7}"/>
              </a:ext>
            </a:extLst>
          </p:cNvPr>
          <p:cNvSpPr txBox="1"/>
          <p:nvPr/>
        </p:nvSpPr>
        <p:spPr>
          <a:xfrm>
            <a:off x="2465014" y="3645562"/>
            <a:ext cx="1956226" cy="684803"/>
          </a:xfrm>
          <a:prstGeom prst="rect">
            <a:avLst/>
          </a:prstGeom>
          <a:noFill/>
        </p:spPr>
        <p:txBody>
          <a:bodyPr wrap="square" lIns="68580" tIns="34290" rIns="68580" bIns="34290" rtlCol="0">
            <a:spAutoFit/>
          </a:bodyPr>
          <a:lstStyle/>
          <a:p>
            <a:pPr algn="ct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việc</a:t>
            </a:r>
            <a:r>
              <a:rPr lang="en-US" sz="2000">
                <a:latin typeface="Times New Roman" panose="02020603050405020304" pitchFamily="18" charset="0"/>
                <a:cs typeface="Times New Roman" panose="02020603050405020304" pitchFamily="18" charset="0"/>
              </a:rPr>
              <a:t> </a:t>
            </a:r>
          </a:p>
          <a:p>
            <a:pPr algn="ctr"/>
            <a:r>
              <a:rPr lang="en-US" sz="2000">
                <a:latin typeface="Times New Roman" panose="02020603050405020304" pitchFamily="18" charset="0"/>
                <a:cs typeface="Times New Roman" panose="02020603050405020304" pitchFamily="18" charset="0"/>
              </a:rPr>
              <a:t>đúng </a:t>
            </a:r>
            <a:r>
              <a:rPr lang="en-US" sz="2000" dirty="0" err="1">
                <a:latin typeface="Times New Roman" panose="02020603050405020304" pitchFamily="18" charset="0"/>
                <a:cs typeface="Times New Roman" panose="02020603050405020304" pitchFamily="18" charset="0"/>
              </a:rPr>
              <a:t>giờ</a:t>
            </a:r>
            <a:endParaRPr lang="en-US" sz="2000" dirty="0">
              <a:latin typeface="Times New Roman" panose="02020603050405020304" pitchFamily="18" charset="0"/>
              <a:cs typeface="Times New Roman" panose="02020603050405020304" pitchFamily="18" charset="0"/>
            </a:endParaRPr>
          </a:p>
        </p:txBody>
      </p:sp>
      <p:sp>
        <p:nvSpPr>
          <p:cNvPr id="38" name="Hộp Văn bản 37">
            <a:extLst>
              <a:ext uri="{FF2B5EF4-FFF2-40B4-BE49-F238E27FC236}">
                <a16:creationId xmlns:a16="http://schemas.microsoft.com/office/drawing/2014/main" id="{783C67BD-C990-47F2-8B22-98E3E7486258}"/>
              </a:ext>
            </a:extLst>
          </p:cNvPr>
          <p:cNvSpPr txBox="1"/>
          <p:nvPr/>
        </p:nvSpPr>
        <p:spPr>
          <a:xfrm>
            <a:off x="4551896" y="3648226"/>
            <a:ext cx="1956226" cy="684803"/>
          </a:xfrm>
          <a:prstGeom prst="rect">
            <a:avLst/>
          </a:prstGeom>
          <a:noFill/>
        </p:spPr>
        <p:txBody>
          <a:bodyPr wrap="square" lIns="68580" tIns="34290" rIns="68580" bIns="34290" rtlCol="0">
            <a:spAutoFit/>
          </a:bodyPr>
          <a:lstStyle/>
          <a:p>
            <a:pPr algn="ct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nhiệm</a:t>
            </a:r>
            <a:r>
              <a:rPr lang="en-US" sz="2000">
                <a:latin typeface="Times New Roman" panose="02020603050405020304" pitchFamily="18" charset="0"/>
                <a:cs typeface="Times New Roman" panose="02020603050405020304" pitchFamily="18" charset="0"/>
              </a:rPr>
              <a:t> </a:t>
            </a:r>
          </a:p>
          <a:p>
            <a:pPr algn="ctr"/>
            <a:r>
              <a:rPr lang="en-US" sz="2000">
                <a:latin typeface="Times New Roman" panose="02020603050405020304" pitchFamily="18" charset="0"/>
                <a:cs typeface="Times New Roman" panose="02020603050405020304" pitchFamily="18" charset="0"/>
              </a:rPr>
              <a:t>thực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hứa</a:t>
            </a:r>
            <a:endParaRPr lang="en-US" sz="2000" dirty="0">
              <a:latin typeface="Times New Roman" panose="02020603050405020304" pitchFamily="18" charset="0"/>
              <a:cs typeface="Times New Roman" panose="02020603050405020304" pitchFamily="18" charset="0"/>
            </a:endParaRPr>
          </a:p>
        </p:txBody>
      </p:sp>
      <p:sp>
        <p:nvSpPr>
          <p:cNvPr id="40" name="Hộp Văn bản 39">
            <a:extLst>
              <a:ext uri="{FF2B5EF4-FFF2-40B4-BE49-F238E27FC236}">
                <a16:creationId xmlns:a16="http://schemas.microsoft.com/office/drawing/2014/main" id="{F348D36F-D256-4A8F-8545-EAB48997FB70}"/>
              </a:ext>
            </a:extLst>
          </p:cNvPr>
          <p:cNvSpPr txBox="1"/>
          <p:nvPr/>
        </p:nvSpPr>
        <p:spPr>
          <a:xfrm>
            <a:off x="6751352" y="3648226"/>
            <a:ext cx="1880969" cy="684803"/>
          </a:xfrm>
          <a:prstGeom prst="rect">
            <a:avLst/>
          </a:prstGeom>
          <a:noFill/>
        </p:spPr>
        <p:txBody>
          <a:bodyPr wrap="square" lIns="68580" tIns="34290" rIns="68580" bIns="34290" rtlCol="0">
            <a:spAutoFit/>
          </a:bodyPr>
          <a:lstStyle/>
          <a:p>
            <a:pPr algn="ct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tâm</a:t>
            </a:r>
            <a:r>
              <a:rPr lang="en-US" sz="2000">
                <a:latin typeface="Times New Roman" panose="02020603050405020304" pitchFamily="18" charset="0"/>
                <a:cs typeface="Times New Roman" panose="02020603050405020304" pitchFamily="18" charset="0"/>
              </a:rPr>
              <a:t> </a:t>
            </a:r>
          </a:p>
          <a:p>
            <a:pPr algn="ctr"/>
            <a:r>
              <a:rPr lang="en-US" sz="2000">
                <a:latin typeface="Times New Roman" panose="02020603050405020304" pitchFamily="18" charset="0"/>
                <a:cs typeface="Times New Roman" panose="02020603050405020304" pitchFamily="18" charset="0"/>
              </a:rPr>
              <a:t>thực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hứa</a:t>
            </a:r>
            <a:endParaRPr lang="en-US" sz="2000" dirty="0">
              <a:latin typeface="Times New Roman" panose="02020603050405020304" pitchFamily="18" charset="0"/>
              <a:cs typeface="Times New Roman" panose="02020603050405020304" pitchFamily="18" charset="0"/>
            </a:endParaRPr>
          </a:p>
        </p:txBody>
      </p:sp>
      <p:pic>
        <p:nvPicPr>
          <p:cNvPr id="2050" name="Picture 2" descr="Bài 4. Giữ chữ tín SBT GDCD lớp 8: Nêu một số biểu hiện của giữ chữ tín?">
            <a:extLst>
              <a:ext uri="{FF2B5EF4-FFF2-40B4-BE49-F238E27FC236}">
                <a16:creationId xmlns:a16="http://schemas.microsoft.com/office/drawing/2014/main" id="{A86D324D-E2E4-4AEC-9832-A819216B1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32" y="1564590"/>
            <a:ext cx="1956226" cy="19115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ăn hóa đúng giờ khi ứng xử trong doanh nghiệp">
            <a:extLst>
              <a:ext uri="{FF2B5EF4-FFF2-40B4-BE49-F238E27FC236}">
                <a16:creationId xmlns:a16="http://schemas.microsoft.com/office/drawing/2014/main" id="{17BD482E-D487-49DB-8BE8-E031B5070C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667" y="1564591"/>
            <a:ext cx="1959573" cy="1947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ách nhiệm và lòng tự trọng">
            <a:extLst>
              <a:ext uri="{FF2B5EF4-FFF2-40B4-BE49-F238E27FC236}">
                <a16:creationId xmlns:a16="http://schemas.microsoft.com/office/drawing/2014/main" id="{6CDF1A60-7197-41E1-A7B0-260107E19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548" y="1564590"/>
            <a:ext cx="1956225" cy="19473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yết Tâm Mạnh - YouTube">
            <a:extLst>
              <a:ext uri="{FF2B5EF4-FFF2-40B4-BE49-F238E27FC236}">
                <a16:creationId xmlns:a16="http://schemas.microsoft.com/office/drawing/2014/main" id="{ACD1F1B7-7CB7-478B-A2CB-EA1E961F4B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1352" y="1573211"/>
            <a:ext cx="1880969" cy="194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47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barn(inVertical)">
                                      <p:cBhvr>
                                        <p:cTn id="31" dur="500"/>
                                        <p:tgtEl>
                                          <p:spTgt spid="205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8"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Kết luận: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p>
          <a:p>
            <a:pPr algn="just"/>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hẹn</a:t>
            </a:r>
            <a:r>
              <a:rPr lang="en-US" sz="2800" dirty="0">
                <a:latin typeface="Times New Roman" pitchFamily="18" charset="0"/>
                <a:cs typeface="Times New Roman" pitchFamily="18" charset="0"/>
              </a:rPr>
              <a:t>, </a:t>
            </a:r>
          </a:p>
          <a:p>
            <a:pPr algn="just"/>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72304647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627349" y="2024765"/>
            <a:ext cx="5916451" cy="6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554"/>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3. Ý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nghĩa</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của</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giữ</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chữ</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tín</a:t>
            </a:r>
            <a:endPar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99130" y="-19050"/>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3675539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272292"/>
            <a:ext cx="8707772" cy="4585458"/>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68731" y="400220"/>
            <a:ext cx="8628077" cy="445753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51538"/>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7991" y="595267"/>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95267"/>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572084"/>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40271" y="5515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872167"/>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93496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51544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 </a:t>
            </a:r>
            <a:r>
              <a:rPr lang="en-US" i="1">
                <a:latin typeface="Times New Roman" pitchFamily="18" charset="0"/>
                <a:cs typeface="Times New Roman" pitchFamily="18" charset="0"/>
              </a:rPr>
              <a:t> Em hãy đọc các trường hợp dưới đây và trả lời 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504950"/>
            <a:ext cx="8284129" cy="3331681"/>
          </a:xfrm>
          <a:prstGeom prst="rect">
            <a:avLst/>
          </a:prstGeom>
          <a:noFill/>
        </p:spPr>
        <p:txBody>
          <a:bodyPr wrap="square" lIns="68580" tIns="34290" rIns="68580" bIns="34290" rtlCol="0">
            <a:spAutoFit/>
          </a:bodyPr>
          <a:lstStyle/>
          <a:p>
            <a:pPr algn="just"/>
            <a:r>
              <a:rPr lang="en-US">
                <a:latin typeface="Times New Roman" pitchFamily="18" charset="0"/>
                <a:cs typeface="Times New Roman" pitchFamily="18" charset="0"/>
              </a:rPr>
              <a:t>1/ 	Một công ty ở Nhật Bản đã hẹn giao 3 triệu chiếc dao, nĩa cho một công ty thực phẩm ở Mỹ vào ngày cố định. Tuy nhiên, một sự cố thiết bị xảy ra khiến lô hàng chỉ được hoàn tất vào trước hạn vào đúng một ngày.</a:t>
            </a:r>
          </a:p>
          <a:p>
            <a:pPr algn="just"/>
            <a:r>
              <a:rPr lang="en-US">
                <a:latin typeface="Times New Roman" pitchFamily="18" charset="0"/>
                <a:cs typeface="Times New Roman" pitchFamily="18" charset="0"/>
              </a:rPr>
              <a:t>	Sau khi cân nhắc kĩ lưỡng, công ty Nhật Bản đã quyết định thuê trọn gói một chiếc máy bay để chở toàn bộ lô hàng đến Mỹ đúng hạn như đã cam kết. Số tiền thuê máy bay vận chuyển cao gấp nhiều lần so với giá cước thuê tàu khiến cho lợi nhuận của công ty ở Nhật Bản bị sụt giảm nghiêm trọng. Việc làm này khiến lãnh đạo công ty thực phẩm ở Mỹ vô cùng cảm động. Những năm sau đó, họ tiếp tục đặt mua dao, nĩa của đối tác ở Nhật Bản với số lượng tăng gấp nhiều lần và trở thành khách hàng thân thiết của hãng trong suốt thời gian dài.</a:t>
            </a:r>
          </a:p>
          <a:p>
            <a:pPr algn="r"/>
            <a:r>
              <a:rPr lang="en-US" sz="1600" i="1">
                <a:latin typeface="Times New Roman" pitchFamily="18" charset="0"/>
                <a:cs typeface="Times New Roman" pitchFamily="18" charset="0"/>
              </a:rPr>
              <a:t>(Theo Giữ chữ tín để xây dựng thương hiệu,</a:t>
            </a:r>
          </a:p>
          <a:p>
            <a:pPr algn="r"/>
            <a:r>
              <a:rPr lang="en-US" sz="1600" i="1">
                <a:latin typeface="Times New Roman" pitchFamily="18" charset="0"/>
                <a:cs typeface="Times New Roman" pitchFamily="18" charset="0"/>
              </a:rPr>
              <a:t> báo Điện tử Đài truyền hình Việt Nam, ngày 13-09-2017)</a:t>
            </a:r>
            <a:endParaRPr lang="vi-VN" sz="1600" i="1">
              <a:latin typeface="Times New Roman" pitchFamily="18" charset="0"/>
              <a:cs typeface="Times New Roman" pitchFamily="18" charset="0"/>
            </a:endParaRPr>
          </a:p>
        </p:txBody>
      </p:sp>
    </p:spTree>
    <p:extLst>
      <p:ext uri="{BB962C8B-B14F-4D97-AF65-F5344CB8AC3E}">
        <p14:creationId xmlns:p14="http://schemas.microsoft.com/office/powerpoint/2010/main" val="36884164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prstClr val="white"/>
                </a:solidFill>
                <a:latin typeface="Times New Roman" pitchFamily="18" charset="0"/>
                <a:ea typeface="方正综艺简体" panose="02010601030101010101" pitchFamily="2" charset="-122"/>
                <a:cs typeface="Times New Roman" pitchFamily="18" charset="0"/>
              </a:rPr>
              <a:t>I. </a:t>
            </a:r>
            <a:r>
              <a:rPr lang="en-US" altLang="zh-CN" sz="4500" b="1" i="1" spc="225" dirty="0" err="1">
                <a:solidFill>
                  <a:prstClr val="white"/>
                </a:solidFill>
                <a:latin typeface="Times New Roman" pitchFamily="18" charset="0"/>
                <a:ea typeface="方正综艺简体" panose="02010601030101010101" pitchFamily="2" charset="-122"/>
                <a:cs typeface="Times New Roman" pitchFamily="18" charset="0"/>
              </a:rPr>
              <a:t>Khởi</a:t>
            </a:r>
            <a:r>
              <a:rPr lang="en-US" altLang="zh-CN" sz="4500" b="1" i="1" spc="225"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prstClr val="white"/>
                </a:solidFill>
                <a:latin typeface="Times New Roman" pitchFamily="18" charset="0"/>
                <a:ea typeface="方正综艺简体" panose="02010601030101010101" pitchFamily="2" charset="-122"/>
                <a:cs typeface="Times New Roman" pitchFamily="18" charset="0"/>
              </a:rPr>
              <a:t>động</a:t>
            </a:r>
            <a:endParaRPr lang="zh-CN" altLang="en-US" sz="4500" b="1" i="1" spc="225"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3545530320"/>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latin typeface="Times New Roman" pitchFamily="18" charset="0"/>
                <a:cs typeface="Times New Roman" pitchFamily="18" charset="0"/>
              </a:rPr>
              <a:t>Việc giữ chữ tín đã đem lại điều gì cho công ty ở Nhật Bản?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18694460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272292"/>
            <a:ext cx="8707772" cy="4585458"/>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68731" y="400220"/>
            <a:ext cx="8628077" cy="445753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51538"/>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7991" y="595267"/>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95267"/>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572084"/>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40271" y="5515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872167"/>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93496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51544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 </a:t>
            </a:r>
            <a:r>
              <a:rPr lang="en-US" i="1">
                <a:latin typeface="Times New Roman" pitchFamily="18" charset="0"/>
                <a:cs typeface="Times New Roman" pitchFamily="18" charset="0"/>
              </a:rPr>
              <a:t> Em hãy đọc các trường hợp dưới đây và trả lời 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838200" y="1809750"/>
            <a:ext cx="7535412" cy="2285241"/>
          </a:xfrm>
          <a:prstGeom prst="rect">
            <a:avLst/>
          </a:prstGeom>
          <a:noFill/>
        </p:spPr>
        <p:txBody>
          <a:bodyPr wrap="square" lIns="68580" tIns="34290" rIns="68580" bIns="34290" rtlCol="0">
            <a:spAutoFit/>
          </a:bodyPr>
          <a:lstStyle/>
          <a:p>
            <a:pPr algn="just"/>
            <a:r>
              <a:rPr lang="en-US" sz="2400">
                <a:latin typeface="Times New Roman" pitchFamily="18" charset="0"/>
                <a:cs typeface="Times New Roman" pitchFamily="18" charset="0"/>
              </a:rPr>
              <a:t>2/ 	Một số học sinh có thói quen vay tiền, mượn đồ của bạn rồi “quên” không trả; hứa rất nhiều rồi lại quên ngay lời đã hứa, kí cam kết với nhà trường rồi lại vi phạm cam kết; … Những điều đó dần làm mất niềm tin của thầy cô, bạn bè gây ảnh hưởng xấu đến các mối quan hệ. Người thất tín rất khó thành công trong công việc và cuộc sống.</a:t>
            </a:r>
          </a:p>
        </p:txBody>
      </p:sp>
    </p:spTree>
    <p:extLst>
      <p:ext uri="{BB962C8B-B14F-4D97-AF65-F5344CB8AC3E}">
        <p14:creationId xmlns:p14="http://schemas.microsoft.com/office/powerpoint/2010/main" val="79817933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902322" y="1655270"/>
            <a:ext cx="74034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latin typeface="Times New Roman" pitchFamily="18" charset="0"/>
                <a:cs typeface="Times New Roman" pitchFamily="18" charset="0"/>
              </a:rPr>
              <a:t>Hãy nêu hậu quả của việc không giữ chữ tín. Vì sao chúng ta cần giữ chữ tín?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32114025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Kết luận: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838200" y="1655270"/>
            <a:ext cx="746760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latin typeface="Times New Roman" pitchFamily="18" charset="0"/>
                <a:cs typeface="Times New Roman" pitchFamily="18" charset="0"/>
              </a:rPr>
              <a:t>Người biết giữ chữ tín sẽ được mọi người tin tưởng, tôn trọng, hợp tác, dễ thành công hơn trong công việc, cuộc sống và góp phần làm cho các mối quan hệ xã hội trở nên tốt đẹp hơn.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41588337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III.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Luyện</a:t>
            </a: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tập</a:t>
            </a:r>
            <a:endParaRPr lang="zh-CN" altLang="en-US" sz="4500" b="1" i="1" spc="225" dirty="0">
              <a:solidFill>
                <a:srgbClr val="FF0000"/>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108878740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1:</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Tìm những câu ca dao, tục ngữ nói về việc giữ chữ tín và rút ra ý nghĩa từ những câu ca dao, tục ngữ đó.</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3157149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169113"/>
            <a:ext cx="8707772" cy="49172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1770" y="285749"/>
            <a:ext cx="8628077" cy="4764837"/>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30992"/>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514350"/>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14350"/>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49092" y="519067"/>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519068"/>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086600" y="81915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895350"/>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480259"/>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9310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2: Em đồng tình hay không đồng tình với ý kiến nào dưới đây? Vì sao?</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657350"/>
            <a:ext cx="8207929" cy="3393237"/>
          </a:xfrm>
          <a:prstGeom prst="rect">
            <a:avLst/>
          </a:prstGeom>
          <a:noFill/>
        </p:spPr>
        <p:txBody>
          <a:bodyPr wrap="square" lIns="68580" tIns="34290" rIns="68580" bIns="34290" rtlCol="0">
            <a:spAutoFit/>
          </a:bodyPr>
          <a:lstStyle/>
          <a:p>
            <a:pPr marL="457200" indent="-457200" algn="just">
              <a:buAutoNum type="alphaLcParenR"/>
            </a:pPr>
            <a:r>
              <a:rPr lang="en-US" sz="2400">
                <a:latin typeface="Times New Roman" pitchFamily="18" charset="0"/>
                <a:cs typeface="Times New Roman" pitchFamily="18" charset="0"/>
              </a:rPr>
              <a:t>Giữ chữ tín là coi trọng niềm tin của tất cả mọi người đối với mình.</a:t>
            </a:r>
          </a:p>
          <a:p>
            <a:pPr marL="457200" indent="-457200" algn="just">
              <a:buAutoNum type="alphaLcParenR"/>
            </a:pPr>
            <a:r>
              <a:rPr lang="en-US" sz="2400">
                <a:latin typeface="Times New Roman" pitchFamily="18" charset="0"/>
                <a:cs typeface="Times New Roman" pitchFamily="18" charset="0"/>
              </a:rPr>
              <a:t>Làm tốt công việc như đã cam kết chính là giữ chữ tín.</a:t>
            </a:r>
          </a:p>
          <a:p>
            <a:pPr marL="457200" indent="-457200" algn="just">
              <a:buAutoNum type="alphaLcParenR"/>
            </a:pPr>
            <a:r>
              <a:rPr lang="en-US" sz="2400">
                <a:latin typeface="Times New Roman" pitchFamily="18" charset="0"/>
                <a:cs typeface="Times New Roman" pitchFamily="18" charset="0"/>
              </a:rPr>
              <a:t>Để giữ chữ tín, cần phải thực hiện lời hứa trong bất kì hoàn cảnh nào, với bất kì đối tượng nào.</a:t>
            </a:r>
          </a:p>
          <a:p>
            <a:pPr marL="457200" indent="-457200" algn="just">
              <a:buAutoNum type="alphaLcParenR"/>
            </a:pPr>
            <a:r>
              <a:rPr lang="en-US" sz="2400">
                <a:latin typeface="Times New Roman" pitchFamily="18" charset="0"/>
                <a:cs typeface="Times New Roman" pitchFamily="18" charset="0"/>
              </a:rPr>
              <a:t>Chỉ người lớn mới cần giữ chữ tín, trẻ con chưa cần phải giữ chữ tín.</a:t>
            </a:r>
          </a:p>
          <a:p>
            <a:pPr marL="457200" indent="-457200" algn="just">
              <a:buAutoNum type="alphaLcParenR"/>
            </a:pPr>
            <a:r>
              <a:rPr lang="en-US" sz="2400">
                <a:latin typeface="Times New Roman" pitchFamily="18" charset="0"/>
                <a:cs typeface="Times New Roman" pitchFamily="18" charset="0"/>
              </a:rPr>
              <a:t>Người thất tín có thể được lợi trước mắt nhưng chịu thiệt hại lâu dài.</a:t>
            </a:r>
          </a:p>
        </p:txBody>
      </p:sp>
    </p:spTree>
    <p:extLst>
      <p:ext uri="{BB962C8B-B14F-4D97-AF65-F5344CB8AC3E}">
        <p14:creationId xmlns:p14="http://schemas.microsoft.com/office/powerpoint/2010/main" val="358358515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169113"/>
            <a:ext cx="8707772" cy="49172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1770" y="285749"/>
            <a:ext cx="8628077" cy="4764837"/>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30992"/>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514350"/>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14350"/>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49092" y="519067"/>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519068"/>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086600" y="81915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895350"/>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480259"/>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971550"/>
            <a:ext cx="7931091" cy="623248"/>
          </a:xfrm>
          <a:prstGeom prst="rect">
            <a:avLst/>
          </a:prstGeom>
          <a:noFill/>
        </p:spPr>
        <p:txBody>
          <a:bodyPr wrap="square" lIns="68580" tIns="34290" rIns="68580" bIns="34290" rtlCol="0">
            <a:spAutoFit/>
          </a:bodyPr>
          <a:lstStyle/>
          <a:p>
            <a:pPr algn="just"/>
            <a:r>
              <a:rPr lang="en-US" b="1">
                <a:latin typeface="Times New Roman" pitchFamily="18" charset="0"/>
                <a:cs typeface="Times New Roman" pitchFamily="18" charset="0"/>
              </a:rPr>
              <a:t>Bài tập 3: Trong các trường hợp dưới đây, hành vi nào thể hiện giữ chữ tín, hành vi nào thể hiện không giữ chữ tín?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051173"/>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581150"/>
            <a:ext cx="8207929" cy="3393237"/>
          </a:xfrm>
          <a:prstGeom prst="rect">
            <a:avLst/>
          </a:prstGeom>
          <a:noFill/>
        </p:spPr>
        <p:txBody>
          <a:bodyPr wrap="square" lIns="68580" tIns="34290" rIns="68580" bIns="34290" rtlCol="0">
            <a:spAutoFit/>
          </a:bodyPr>
          <a:lstStyle/>
          <a:p>
            <a:pPr marL="457200" indent="-457200" algn="just">
              <a:buAutoNum type="alphaLcParenR"/>
            </a:pPr>
            <a:r>
              <a:rPr lang="en-US">
                <a:latin typeface="Times New Roman" pitchFamily="18" charset="0"/>
                <a:cs typeface="Times New Roman" pitchFamily="18" charset="0"/>
              </a:rPr>
              <a:t>H hẹn đi xem xiếc cùng P, nhưng do nhà có việc đột xuất nên không đi được. H gọi điện xin lỗi P và hẹn hôm khác sẽ đi.</a:t>
            </a:r>
          </a:p>
          <a:p>
            <a:pPr marL="457200" indent="-457200" algn="just">
              <a:buAutoNum type="alphaLcParenR"/>
            </a:pPr>
            <a:r>
              <a:rPr lang="en-US">
                <a:latin typeface="Times New Roman" pitchFamily="18" charset="0"/>
                <a:cs typeface="Times New Roman" pitchFamily="18" charset="0"/>
              </a:rPr>
              <a:t>V hứa sẽ giúp D học tốt môn Tiếng Anh. Tuy bận rộn nhưng V vẫn sắp xếp thời gian để học cùng và hướng dẫn D. Chỉ sau một thời gian ngắn, trình độ Tiếng Anh của D đã tiến bộ.</a:t>
            </a:r>
          </a:p>
          <a:p>
            <a:pPr marL="457200" indent="-457200" algn="just">
              <a:buAutoNum type="alphaLcParenR"/>
            </a:pPr>
            <a:r>
              <a:rPr lang="en-US">
                <a:latin typeface="Times New Roman" pitchFamily="18" charset="0"/>
                <a:cs typeface="Times New Roman" pitchFamily="18" charset="0"/>
              </a:rPr>
              <a:t>T mượn C quyển truyện và hứa sẽ trả sau một tuần. Nhưng do bận tập văn nghệ để tham gia biểu diễn nên T chưa kịp đọc. T nghĩ “Chắc C đã đọc truyện rồi” nên bạn vẫn giữ lại, bao giờ đọc xong sẽ trả.</a:t>
            </a:r>
          </a:p>
          <a:p>
            <a:pPr marL="457200" indent="-457200" algn="just">
              <a:buAutoNum type="alphaLcParenR"/>
            </a:pPr>
            <a:r>
              <a:rPr lang="en-US">
                <a:latin typeface="Times New Roman" pitchFamily="18" charset="0"/>
                <a:cs typeface="Times New Roman" pitchFamily="18" charset="0"/>
              </a:rPr>
              <a:t>Bà X mở cửa hàng bán thực phẩm sạch. Mặc dù lợi nhuận thấp nhưng bà vẫn vui vì đã góp phần bảo vệ sưc khỏe cho mọi người. Có người khuyên bà nhập thực phẩm không rõ nguồn gốc về bán với danh nghĩa thực phẩm sạch, lợi nhuận sẽ cao hơn rất nhiều, nhưng bà nhất quyết không làm theo.</a:t>
            </a:r>
          </a:p>
        </p:txBody>
      </p:sp>
    </p:spTree>
    <p:extLst>
      <p:ext uri="{BB962C8B-B14F-4D97-AF65-F5344CB8AC3E}">
        <p14:creationId xmlns:p14="http://schemas.microsoft.com/office/powerpoint/2010/main" val="360341747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4: </a:t>
            </a:r>
            <a:r>
              <a:rPr lang="en-US" i="1">
                <a:latin typeface="Times New Roman" pitchFamily="18" charset="0"/>
                <a:cs typeface="Times New Roman" pitchFamily="18" charset="0"/>
              </a:rPr>
              <a:t>Hãy đưa ra lời khuyên cho bạn trong tình huống sau:</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609600" y="1630308"/>
            <a:ext cx="2514600" cy="2008242"/>
          </a:xfrm>
          <a:prstGeom prst="rect">
            <a:avLst/>
          </a:prstGeom>
          <a:noFill/>
        </p:spPr>
        <p:txBody>
          <a:bodyPr wrap="square" lIns="68580" tIns="34290" rIns="68580" bIns="34290" rtlCol="0">
            <a:spAutoFit/>
          </a:bodyPr>
          <a:lstStyle/>
          <a:p>
            <a:pPr algn="just"/>
            <a:r>
              <a:rPr lang="en-US">
                <a:latin typeface="Times New Roman" pitchFamily="18" charset="0"/>
                <a:cs typeface="Times New Roman" pitchFamily="18" charset="0"/>
              </a:rPr>
              <a:t>a)    Ngày thứ bảy, Y giúp mẹ bán rau. Có khách đến mua rau, họ đã trả tiền và nhờ Y nhặt rau giúp. Nhưng đã cuối ngày mà không thấy người khách quay lại.</a:t>
            </a:r>
            <a:endParaRPr lang="vi-VN">
              <a:latin typeface="Times New Roman" pitchFamily="18" charset="0"/>
              <a:cs typeface="Times New Roman"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736" y="1650131"/>
            <a:ext cx="5456536" cy="2521819"/>
          </a:xfrm>
          <a:prstGeom prst="rect">
            <a:avLst/>
          </a:prstGeom>
        </p:spPr>
      </p:pic>
    </p:spTree>
    <p:extLst>
      <p:ext uri="{BB962C8B-B14F-4D97-AF65-F5344CB8AC3E}">
        <p14:creationId xmlns:p14="http://schemas.microsoft.com/office/powerpoint/2010/main" val="100435114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4: </a:t>
            </a:r>
            <a:r>
              <a:rPr lang="en-US" i="1">
                <a:latin typeface="Times New Roman" pitchFamily="18" charset="0"/>
                <a:cs typeface="Times New Roman" pitchFamily="18" charset="0"/>
              </a:rPr>
              <a:t>Hãy đưa ra lời khuyên cho bạn trong tình huống sau:</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609600" y="1658109"/>
            <a:ext cx="2971800" cy="2285241"/>
          </a:xfrm>
          <a:prstGeom prst="rect">
            <a:avLst/>
          </a:prstGeom>
          <a:noFill/>
        </p:spPr>
        <p:txBody>
          <a:bodyPr wrap="square" lIns="68580" tIns="34290" rIns="68580" bIns="34290" rtlCol="0">
            <a:spAutoFit/>
          </a:bodyPr>
          <a:lstStyle/>
          <a:p>
            <a:pPr algn="just"/>
            <a:r>
              <a:rPr lang="en-US">
                <a:latin typeface="Times New Roman" pitchFamily="18" charset="0"/>
                <a:cs typeface="Times New Roman" pitchFamily="18" charset="0"/>
              </a:rPr>
              <a:t>b)     Bố mẹ hứa sẽ mua đàn cho M nếu bạn đạt danh hiệu học sinh Giỏi. M cố gắng học và đã đạt được danh hiệu đó. Nhưng do ảnh hưởng của dịch bệnh, công việc khó khăn, thu nhập giảm nên bố mẹ vẫn chưa mua đàn cho M.</a:t>
            </a:r>
            <a:endParaRPr lang="vi-VN">
              <a:latin typeface="Times New Roman" pitchFamily="18" charset="0"/>
              <a:cs typeface="Times New Roman"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88000" y="456203"/>
            <a:ext cx="2995690" cy="5197804"/>
          </a:xfrm>
          <a:prstGeom prst="rect">
            <a:avLst/>
          </a:prstGeom>
        </p:spPr>
      </p:pic>
    </p:spTree>
    <p:extLst>
      <p:ext uri="{BB962C8B-B14F-4D97-AF65-F5344CB8AC3E}">
        <p14:creationId xmlns:p14="http://schemas.microsoft.com/office/powerpoint/2010/main" val="5577991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5" y="13502"/>
            <a:ext cx="9077645" cy="5162550"/>
          </a:xfrm>
          <a:prstGeom prst="rect">
            <a:avLst/>
          </a:prstGeom>
        </p:spPr>
      </p:pic>
      <p:grpSp>
        <p:nvGrpSpPr>
          <p:cNvPr id="4" name="Group 2"/>
          <p:cNvGrpSpPr>
            <a:grpSpLocks noChangeAspect="1"/>
          </p:cNvGrpSpPr>
          <p:nvPr/>
        </p:nvGrpSpPr>
        <p:grpSpPr bwMode="auto">
          <a:xfrm>
            <a:off x="4084527" y="3674043"/>
            <a:ext cx="2648120" cy="1427027"/>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30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25" name="Group 27"/>
          <p:cNvGrpSpPr>
            <a:grpSpLocks/>
          </p:cNvGrpSpPr>
          <p:nvPr/>
        </p:nvGrpSpPr>
        <p:grpSpPr bwMode="auto">
          <a:xfrm rot="-637170">
            <a:off x="5301266" y="4277382"/>
            <a:ext cx="648370" cy="305846"/>
            <a:chOff x="336" y="2040"/>
            <a:chExt cx="1200" cy="2016"/>
          </a:xfrm>
        </p:grpSpPr>
        <p:pic>
          <p:nvPicPr>
            <p:cNvPr id="26" name="Picture 28" descr="p3012_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p3012_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p3012_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AutoShape 8"/>
          <p:cNvSpPr>
            <a:spLocks noChangeArrowheads="1"/>
          </p:cNvSpPr>
          <p:nvPr/>
        </p:nvSpPr>
        <p:spPr bwMode="auto">
          <a:xfrm>
            <a:off x="2754953" y="2262652"/>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35" name="AutoShape 22"/>
          <p:cNvSpPr>
            <a:spLocks noChangeArrowheads="1"/>
          </p:cNvSpPr>
          <p:nvPr/>
        </p:nvSpPr>
        <p:spPr bwMode="auto">
          <a:xfrm>
            <a:off x="5680894" y="294114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4" name="AutoShape 22"/>
          <p:cNvSpPr>
            <a:spLocks noChangeArrowheads="1"/>
          </p:cNvSpPr>
          <p:nvPr/>
        </p:nvSpPr>
        <p:spPr bwMode="auto">
          <a:xfrm>
            <a:off x="1390620" y="350041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7399530" y="2594778"/>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9" name="AutoShape 22"/>
          <p:cNvSpPr>
            <a:spLocks noChangeArrowheads="1"/>
          </p:cNvSpPr>
          <p:nvPr/>
        </p:nvSpPr>
        <p:spPr bwMode="auto">
          <a:xfrm>
            <a:off x="6027546" y="4742431"/>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0" name="AutoShape 22"/>
          <p:cNvSpPr>
            <a:spLocks noChangeArrowheads="1"/>
          </p:cNvSpPr>
          <p:nvPr/>
        </p:nvSpPr>
        <p:spPr bwMode="auto">
          <a:xfrm>
            <a:off x="323454" y="52054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1" name="AutoShape 22"/>
          <p:cNvSpPr>
            <a:spLocks noChangeArrowheads="1"/>
          </p:cNvSpPr>
          <p:nvPr/>
        </p:nvSpPr>
        <p:spPr bwMode="auto">
          <a:xfrm>
            <a:off x="7653725" y="681532"/>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7" name="Rectangle 56"/>
          <p:cNvSpPr/>
          <p:nvPr/>
        </p:nvSpPr>
        <p:spPr>
          <a:xfrm>
            <a:off x="1447800" y="1179326"/>
            <a:ext cx="7382433" cy="2154424"/>
          </a:xfrm>
          <a:prstGeom prst="rect">
            <a:avLst/>
          </a:prstGeom>
        </p:spPr>
        <p:txBody>
          <a:bodyPr wrap="square" lIns="91427" tIns="45714" rIns="91427" bIns="45714">
            <a:spAutoFit/>
          </a:bodyPr>
          <a:lstStyle/>
          <a:p>
            <a:pPr algn="ctr"/>
            <a:r>
              <a:rPr lang="en-US" sz="8000" b="1" i="1">
                <a:solidFill>
                  <a:srgbClr val="FF0000"/>
                </a:solidFill>
                <a:effectLst>
                  <a:outerShdw blurRad="38100" dist="38100" dir="2700000" algn="tl">
                    <a:srgbClr val="000000">
                      <a:alpha val="43137"/>
                    </a:srgbClr>
                  </a:outerShdw>
                </a:effectLst>
              </a:rPr>
              <a:t>BÀI 4</a:t>
            </a:r>
          </a:p>
          <a:p>
            <a:pPr algn="ctr"/>
            <a:r>
              <a:rPr lang="en-US" sz="5400" b="1" i="1">
                <a:solidFill>
                  <a:srgbClr val="FF0000"/>
                </a:solidFill>
                <a:effectLst>
                  <a:outerShdw blurRad="38100" dist="38100" dir="2700000" algn="tl">
                    <a:srgbClr val="000000">
                      <a:alpha val="43137"/>
                    </a:srgbClr>
                  </a:outerShdw>
                </a:effectLst>
              </a:rPr>
              <a:t>GIỮ CHỮ TÍN</a:t>
            </a:r>
          </a:p>
        </p:txBody>
      </p:sp>
      <p:pic>
        <p:nvPicPr>
          <p:cNvPr id="59" name="Picture 5" descr="FLOWER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6512" y="3683696"/>
            <a:ext cx="1067259" cy="14650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FLOWERS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3119" y="4251025"/>
            <a:ext cx="1027022" cy="892478"/>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22"/>
          <p:cNvSpPr>
            <a:spLocks noChangeArrowheads="1"/>
          </p:cNvSpPr>
          <p:nvPr/>
        </p:nvSpPr>
        <p:spPr bwMode="auto">
          <a:xfrm>
            <a:off x="1951402" y="156037"/>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2" name="AutoShape 22"/>
          <p:cNvSpPr>
            <a:spLocks noChangeArrowheads="1"/>
          </p:cNvSpPr>
          <p:nvPr/>
        </p:nvSpPr>
        <p:spPr bwMode="auto">
          <a:xfrm>
            <a:off x="2342872" y="4419559"/>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61" name="AutoShape 22"/>
          <p:cNvSpPr>
            <a:spLocks noChangeArrowheads="1"/>
          </p:cNvSpPr>
          <p:nvPr/>
        </p:nvSpPr>
        <p:spPr bwMode="auto">
          <a:xfrm>
            <a:off x="5292411" y="213748"/>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5889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7"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ppt_x"/>
                                          </p:val>
                                        </p:tav>
                                        <p:tav tm="100000">
                                          <p:val>
                                            <p:strVal val="#ppt_x"/>
                                          </p:val>
                                        </p:tav>
                                      </p:tavLst>
                                    </p:anim>
                                    <p:anim calcmode="lin" valueType="num">
                                      <p:cBhvr additive="base">
                                        <p:cTn id="13" dur="5000" fill="hold"/>
                                        <p:tgtEl>
                                          <p:spTgt spid="2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fltVal val="0"/>
                                          </p:val>
                                        </p:tav>
                                        <p:tav tm="100000">
                                          <p:val>
                                            <p:strVal val="#ppt_w"/>
                                          </p:val>
                                        </p:tav>
                                      </p:tavLst>
                                    </p:anim>
                                    <p:anim calcmode="lin" valueType="num">
                                      <p:cBhvr>
                                        <p:cTn id="17" dur="1000" fill="hold"/>
                                        <p:tgtEl>
                                          <p:spTgt spid="30"/>
                                        </p:tgtEl>
                                        <p:attrNameLst>
                                          <p:attrName>ppt_h</p:attrName>
                                        </p:attrNameLst>
                                      </p:cBhvr>
                                      <p:tavLst>
                                        <p:tav tm="0">
                                          <p:val>
                                            <p:fltVal val="0"/>
                                          </p:val>
                                        </p:tav>
                                        <p:tav tm="100000">
                                          <p:val>
                                            <p:strVal val="#ppt_h"/>
                                          </p:val>
                                        </p:tav>
                                      </p:tavLst>
                                    </p:anim>
                                    <p:anim calcmode="lin" valueType="num">
                                      <p:cBhvr>
                                        <p:cTn id="18" dur="1000" fill="hold"/>
                                        <p:tgtEl>
                                          <p:spTgt spid="30"/>
                                        </p:tgtEl>
                                        <p:attrNameLst>
                                          <p:attrName>ppt_x</p:attrName>
                                        </p:attrNameLst>
                                      </p:cBhvr>
                                      <p:tavLst>
                                        <p:tav tm="0">
                                          <p:val>
                                            <p:fltVal val="0.5"/>
                                          </p:val>
                                        </p:tav>
                                        <p:tav tm="100000">
                                          <p:val>
                                            <p:strVal val="#ppt_x"/>
                                          </p:val>
                                        </p:tav>
                                      </p:tavLst>
                                    </p:anim>
                                    <p:anim calcmode="lin" valueType="num">
                                      <p:cBhvr>
                                        <p:cTn id="19" dur="1000" fill="hold"/>
                                        <p:tgtEl>
                                          <p:spTgt spid="3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1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 calcmode="lin" valueType="num">
                                      <p:cBhvr>
                                        <p:cTn id="24" dur="1000" fill="hold"/>
                                        <p:tgtEl>
                                          <p:spTgt spid="35"/>
                                        </p:tgtEl>
                                        <p:attrNameLst>
                                          <p:attrName>ppt_x</p:attrName>
                                        </p:attrNameLst>
                                      </p:cBhvr>
                                      <p:tavLst>
                                        <p:tav tm="0">
                                          <p:val>
                                            <p:fltVal val="0.5"/>
                                          </p:val>
                                        </p:tav>
                                        <p:tav tm="100000">
                                          <p:val>
                                            <p:strVal val="#ppt_x"/>
                                          </p:val>
                                        </p:tav>
                                      </p:tavLst>
                                    </p:anim>
                                    <p:anim calcmode="lin" valueType="num">
                                      <p:cBhvr>
                                        <p:cTn id="25" dur="1000" fill="hold"/>
                                        <p:tgtEl>
                                          <p:spTgt spid="35"/>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15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1000" fill="hold"/>
                                        <p:tgtEl>
                                          <p:spTgt spid="44"/>
                                        </p:tgtEl>
                                        <p:attrNameLst>
                                          <p:attrName>ppt_w</p:attrName>
                                        </p:attrNameLst>
                                      </p:cBhvr>
                                      <p:tavLst>
                                        <p:tav tm="0">
                                          <p:val>
                                            <p:fltVal val="0"/>
                                          </p:val>
                                        </p:tav>
                                        <p:tav tm="100000">
                                          <p:val>
                                            <p:strVal val="#ppt_w"/>
                                          </p:val>
                                        </p:tav>
                                      </p:tavLst>
                                    </p:anim>
                                    <p:anim calcmode="lin" valueType="num">
                                      <p:cBhvr>
                                        <p:cTn id="29" dur="1000" fill="hold"/>
                                        <p:tgtEl>
                                          <p:spTgt spid="44"/>
                                        </p:tgtEl>
                                        <p:attrNameLst>
                                          <p:attrName>ppt_h</p:attrName>
                                        </p:attrNameLst>
                                      </p:cBhvr>
                                      <p:tavLst>
                                        <p:tav tm="0">
                                          <p:val>
                                            <p:fltVal val="0"/>
                                          </p:val>
                                        </p:tav>
                                        <p:tav tm="100000">
                                          <p:val>
                                            <p:strVal val="#ppt_h"/>
                                          </p:val>
                                        </p:tav>
                                      </p:tavLst>
                                    </p:anim>
                                    <p:anim calcmode="lin" valueType="num">
                                      <p:cBhvr>
                                        <p:cTn id="30" dur="1000" fill="hold"/>
                                        <p:tgtEl>
                                          <p:spTgt spid="44"/>
                                        </p:tgtEl>
                                        <p:attrNameLst>
                                          <p:attrName>ppt_x</p:attrName>
                                        </p:attrNameLst>
                                      </p:cBhvr>
                                      <p:tavLst>
                                        <p:tav tm="0">
                                          <p:val>
                                            <p:fltVal val="0.5"/>
                                          </p:val>
                                        </p:tav>
                                        <p:tav tm="100000">
                                          <p:val>
                                            <p:strVal val="#ppt_x"/>
                                          </p:val>
                                        </p:tav>
                                      </p:tavLst>
                                    </p:anim>
                                    <p:anim calcmode="lin" valueType="num">
                                      <p:cBhvr>
                                        <p:cTn id="31" dur="1000" fill="hold"/>
                                        <p:tgtEl>
                                          <p:spTgt spid="44"/>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15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ppt_w</p:attrName>
                                        </p:attrNameLst>
                                      </p:cBhvr>
                                      <p:tavLst>
                                        <p:tav tm="0">
                                          <p:val>
                                            <p:fltVal val="0"/>
                                          </p:val>
                                        </p:tav>
                                        <p:tav tm="100000">
                                          <p:val>
                                            <p:strVal val="#ppt_w"/>
                                          </p:val>
                                        </p:tav>
                                      </p:tavLst>
                                    </p:anim>
                                    <p:anim calcmode="lin" valueType="num">
                                      <p:cBhvr>
                                        <p:cTn id="35" dur="1000" fill="hold"/>
                                        <p:tgtEl>
                                          <p:spTgt spid="48"/>
                                        </p:tgtEl>
                                        <p:attrNameLst>
                                          <p:attrName>ppt_h</p:attrName>
                                        </p:attrNameLst>
                                      </p:cBhvr>
                                      <p:tavLst>
                                        <p:tav tm="0">
                                          <p:val>
                                            <p:fltVal val="0"/>
                                          </p:val>
                                        </p:tav>
                                        <p:tav tm="100000">
                                          <p:val>
                                            <p:strVal val="#ppt_h"/>
                                          </p:val>
                                        </p:tav>
                                      </p:tavLst>
                                    </p:anim>
                                    <p:anim calcmode="lin" valueType="num">
                                      <p:cBhvr>
                                        <p:cTn id="36" dur="1000" fill="hold"/>
                                        <p:tgtEl>
                                          <p:spTgt spid="48"/>
                                        </p:tgtEl>
                                        <p:attrNameLst>
                                          <p:attrName>ppt_x</p:attrName>
                                        </p:attrNameLst>
                                      </p:cBhvr>
                                      <p:tavLst>
                                        <p:tav tm="0">
                                          <p:val>
                                            <p:fltVal val="0.5"/>
                                          </p:val>
                                        </p:tav>
                                        <p:tav tm="100000">
                                          <p:val>
                                            <p:strVal val="#ppt_x"/>
                                          </p:val>
                                        </p:tav>
                                      </p:tavLst>
                                    </p:anim>
                                    <p:anim calcmode="lin" valueType="num">
                                      <p:cBhvr>
                                        <p:cTn id="37" dur="1000" fill="hold"/>
                                        <p:tgtEl>
                                          <p:spTgt spid="48"/>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1500"/>
                                  </p:stCondLst>
                                  <p:childTnLst>
                                    <p:set>
                                      <p:cBhvr>
                                        <p:cTn id="39" dur="1" fill="hold">
                                          <p:stCondLst>
                                            <p:cond delay="0"/>
                                          </p:stCondLst>
                                        </p:cTn>
                                        <p:tgtEl>
                                          <p:spTgt spid="49"/>
                                        </p:tgtEl>
                                        <p:attrNameLst>
                                          <p:attrName>style.visibility</p:attrName>
                                        </p:attrNameLst>
                                      </p:cBhvr>
                                      <p:to>
                                        <p:strVal val="visible"/>
                                      </p:to>
                                    </p:set>
                                    <p:anim calcmode="lin" valueType="num">
                                      <p:cBhvr>
                                        <p:cTn id="40" dur="1000" fill="hold"/>
                                        <p:tgtEl>
                                          <p:spTgt spid="49"/>
                                        </p:tgtEl>
                                        <p:attrNameLst>
                                          <p:attrName>ppt_w</p:attrName>
                                        </p:attrNameLst>
                                      </p:cBhvr>
                                      <p:tavLst>
                                        <p:tav tm="0">
                                          <p:val>
                                            <p:fltVal val="0"/>
                                          </p:val>
                                        </p:tav>
                                        <p:tav tm="100000">
                                          <p:val>
                                            <p:strVal val="#ppt_w"/>
                                          </p:val>
                                        </p:tav>
                                      </p:tavLst>
                                    </p:anim>
                                    <p:anim calcmode="lin" valueType="num">
                                      <p:cBhvr>
                                        <p:cTn id="41" dur="1000" fill="hold"/>
                                        <p:tgtEl>
                                          <p:spTgt spid="49"/>
                                        </p:tgtEl>
                                        <p:attrNameLst>
                                          <p:attrName>ppt_h</p:attrName>
                                        </p:attrNameLst>
                                      </p:cBhvr>
                                      <p:tavLst>
                                        <p:tav tm="0">
                                          <p:val>
                                            <p:fltVal val="0"/>
                                          </p:val>
                                        </p:tav>
                                        <p:tav tm="100000">
                                          <p:val>
                                            <p:strVal val="#ppt_h"/>
                                          </p:val>
                                        </p:tav>
                                      </p:tavLst>
                                    </p:anim>
                                    <p:anim calcmode="lin" valueType="num">
                                      <p:cBhvr>
                                        <p:cTn id="42" dur="1000" fill="hold"/>
                                        <p:tgtEl>
                                          <p:spTgt spid="49"/>
                                        </p:tgtEl>
                                        <p:attrNameLst>
                                          <p:attrName>ppt_x</p:attrName>
                                        </p:attrNameLst>
                                      </p:cBhvr>
                                      <p:tavLst>
                                        <p:tav tm="0">
                                          <p:val>
                                            <p:fltVal val="0.5"/>
                                          </p:val>
                                        </p:tav>
                                        <p:tav tm="100000">
                                          <p:val>
                                            <p:strVal val="#ppt_x"/>
                                          </p:val>
                                        </p:tav>
                                      </p:tavLst>
                                    </p:anim>
                                    <p:anim calcmode="lin" valueType="num">
                                      <p:cBhvr>
                                        <p:cTn id="43" dur="1000" fill="hold"/>
                                        <p:tgtEl>
                                          <p:spTgt spid="49"/>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1500"/>
                                  </p:stCondLst>
                                  <p:childTnLst>
                                    <p:set>
                                      <p:cBhvr>
                                        <p:cTn id="45" dur="1" fill="hold">
                                          <p:stCondLst>
                                            <p:cond delay="0"/>
                                          </p:stCondLst>
                                        </p:cTn>
                                        <p:tgtEl>
                                          <p:spTgt spid="50"/>
                                        </p:tgtEl>
                                        <p:attrNameLst>
                                          <p:attrName>style.visibility</p:attrName>
                                        </p:attrNameLst>
                                      </p:cBhvr>
                                      <p:to>
                                        <p:strVal val="visible"/>
                                      </p:to>
                                    </p:set>
                                    <p:anim calcmode="lin" valueType="num">
                                      <p:cBhvr>
                                        <p:cTn id="46" dur="1000" fill="hold"/>
                                        <p:tgtEl>
                                          <p:spTgt spid="50"/>
                                        </p:tgtEl>
                                        <p:attrNameLst>
                                          <p:attrName>ppt_w</p:attrName>
                                        </p:attrNameLst>
                                      </p:cBhvr>
                                      <p:tavLst>
                                        <p:tav tm="0">
                                          <p:val>
                                            <p:fltVal val="0"/>
                                          </p:val>
                                        </p:tav>
                                        <p:tav tm="100000">
                                          <p:val>
                                            <p:strVal val="#ppt_w"/>
                                          </p:val>
                                        </p:tav>
                                      </p:tavLst>
                                    </p:anim>
                                    <p:anim calcmode="lin" valueType="num">
                                      <p:cBhvr>
                                        <p:cTn id="47" dur="1000" fill="hold"/>
                                        <p:tgtEl>
                                          <p:spTgt spid="50"/>
                                        </p:tgtEl>
                                        <p:attrNameLst>
                                          <p:attrName>ppt_h</p:attrName>
                                        </p:attrNameLst>
                                      </p:cBhvr>
                                      <p:tavLst>
                                        <p:tav tm="0">
                                          <p:val>
                                            <p:fltVal val="0"/>
                                          </p:val>
                                        </p:tav>
                                        <p:tav tm="100000">
                                          <p:val>
                                            <p:strVal val="#ppt_h"/>
                                          </p:val>
                                        </p:tav>
                                      </p:tavLst>
                                    </p:anim>
                                    <p:anim calcmode="lin" valueType="num">
                                      <p:cBhvr>
                                        <p:cTn id="48" dur="1000" fill="hold"/>
                                        <p:tgtEl>
                                          <p:spTgt spid="50"/>
                                        </p:tgtEl>
                                        <p:attrNameLst>
                                          <p:attrName>ppt_x</p:attrName>
                                        </p:attrNameLst>
                                      </p:cBhvr>
                                      <p:tavLst>
                                        <p:tav tm="0">
                                          <p:val>
                                            <p:fltVal val="0.5"/>
                                          </p:val>
                                        </p:tav>
                                        <p:tav tm="100000">
                                          <p:val>
                                            <p:strVal val="#ppt_x"/>
                                          </p:val>
                                        </p:tav>
                                      </p:tavLst>
                                    </p:anim>
                                    <p:anim calcmode="lin" valueType="num">
                                      <p:cBhvr>
                                        <p:cTn id="49" dur="1000" fill="hold"/>
                                        <p:tgtEl>
                                          <p:spTgt spid="50"/>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1500"/>
                                  </p:stCondLst>
                                  <p:childTnLst>
                                    <p:set>
                                      <p:cBhvr>
                                        <p:cTn id="51" dur="1" fill="hold">
                                          <p:stCondLst>
                                            <p:cond delay="0"/>
                                          </p:stCondLst>
                                        </p:cTn>
                                        <p:tgtEl>
                                          <p:spTgt spid="51"/>
                                        </p:tgtEl>
                                        <p:attrNameLst>
                                          <p:attrName>style.visibility</p:attrName>
                                        </p:attrNameLst>
                                      </p:cBhvr>
                                      <p:to>
                                        <p:strVal val="visible"/>
                                      </p:to>
                                    </p:set>
                                    <p:anim calcmode="lin" valueType="num">
                                      <p:cBhvr>
                                        <p:cTn id="52" dur="1000" fill="hold"/>
                                        <p:tgtEl>
                                          <p:spTgt spid="51"/>
                                        </p:tgtEl>
                                        <p:attrNameLst>
                                          <p:attrName>ppt_w</p:attrName>
                                        </p:attrNameLst>
                                      </p:cBhvr>
                                      <p:tavLst>
                                        <p:tav tm="0">
                                          <p:val>
                                            <p:fltVal val="0"/>
                                          </p:val>
                                        </p:tav>
                                        <p:tav tm="100000">
                                          <p:val>
                                            <p:strVal val="#ppt_w"/>
                                          </p:val>
                                        </p:tav>
                                      </p:tavLst>
                                    </p:anim>
                                    <p:anim calcmode="lin" valueType="num">
                                      <p:cBhvr>
                                        <p:cTn id="53" dur="1000" fill="hold"/>
                                        <p:tgtEl>
                                          <p:spTgt spid="51"/>
                                        </p:tgtEl>
                                        <p:attrNameLst>
                                          <p:attrName>ppt_h</p:attrName>
                                        </p:attrNameLst>
                                      </p:cBhvr>
                                      <p:tavLst>
                                        <p:tav tm="0">
                                          <p:val>
                                            <p:fltVal val="0"/>
                                          </p:val>
                                        </p:tav>
                                        <p:tav tm="100000">
                                          <p:val>
                                            <p:strVal val="#ppt_h"/>
                                          </p:val>
                                        </p:tav>
                                      </p:tavLst>
                                    </p:anim>
                                    <p:anim calcmode="lin" valueType="num">
                                      <p:cBhvr>
                                        <p:cTn id="54" dur="1000" fill="hold"/>
                                        <p:tgtEl>
                                          <p:spTgt spid="51"/>
                                        </p:tgtEl>
                                        <p:attrNameLst>
                                          <p:attrName>ppt_x</p:attrName>
                                        </p:attrNameLst>
                                      </p:cBhvr>
                                      <p:tavLst>
                                        <p:tav tm="0">
                                          <p:val>
                                            <p:fltVal val="0.5"/>
                                          </p:val>
                                        </p:tav>
                                        <p:tav tm="100000">
                                          <p:val>
                                            <p:strVal val="#ppt_x"/>
                                          </p:val>
                                        </p:tav>
                                      </p:tavLst>
                                    </p:anim>
                                    <p:anim calcmode="lin" valueType="num">
                                      <p:cBhvr>
                                        <p:cTn id="55" dur="1000" fill="hold"/>
                                        <p:tgtEl>
                                          <p:spTgt spid="51"/>
                                        </p:tgtEl>
                                        <p:attrNameLst>
                                          <p:attrName>ppt_y</p:attrName>
                                        </p:attrNameLst>
                                      </p:cBhvr>
                                      <p:tavLst>
                                        <p:tav tm="0">
                                          <p:val>
                                            <p:fltVal val="0.5"/>
                                          </p:val>
                                        </p:tav>
                                        <p:tav tm="100000">
                                          <p:val>
                                            <p:strVal val="#ppt_y"/>
                                          </p:val>
                                        </p:tav>
                                      </p:tavLst>
                                    </p:anim>
                                  </p:childTnLst>
                                </p:cTn>
                              </p:par>
                              <p:par>
                                <p:cTn id="56" presetID="31"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1500" fill="hold"/>
                                        <p:tgtEl>
                                          <p:spTgt spid="57"/>
                                        </p:tgtEl>
                                        <p:attrNameLst>
                                          <p:attrName>ppt_w</p:attrName>
                                        </p:attrNameLst>
                                      </p:cBhvr>
                                      <p:tavLst>
                                        <p:tav tm="0">
                                          <p:val>
                                            <p:fltVal val="0"/>
                                          </p:val>
                                        </p:tav>
                                        <p:tav tm="100000">
                                          <p:val>
                                            <p:strVal val="#ppt_w"/>
                                          </p:val>
                                        </p:tav>
                                      </p:tavLst>
                                    </p:anim>
                                    <p:anim calcmode="lin" valueType="num">
                                      <p:cBhvr>
                                        <p:cTn id="59" dur="1500" fill="hold"/>
                                        <p:tgtEl>
                                          <p:spTgt spid="57"/>
                                        </p:tgtEl>
                                        <p:attrNameLst>
                                          <p:attrName>ppt_h</p:attrName>
                                        </p:attrNameLst>
                                      </p:cBhvr>
                                      <p:tavLst>
                                        <p:tav tm="0">
                                          <p:val>
                                            <p:fltVal val="0"/>
                                          </p:val>
                                        </p:tav>
                                        <p:tav tm="100000">
                                          <p:val>
                                            <p:strVal val="#ppt_h"/>
                                          </p:val>
                                        </p:tav>
                                      </p:tavLst>
                                    </p:anim>
                                    <p:anim calcmode="lin" valueType="num">
                                      <p:cBhvr>
                                        <p:cTn id="60" dur="1500" fill="hold"/>
                                        <p:tgtEl>
                                          <p:spTgt spid="57"/>
                                        </p:tgtEl>
                                        <p:attrNameLst>
                                          <p:attrName>style.rotation</p:attrName>
                                        </p:attrNameLst>
                                      </p:cBhvr>
                                      <p:tavLst>
                                        <p:tav tm="0">
                                          <p:val>
                                            <p:fltVal val="90"/>
                                          </p:val>
                                        </p:tav>
                                        <p:tav tm="100000">
                                          <p:val>
                                            <p:fltVal val="0"/>
                                          </p:val>
                                        </p:tav>
                                      </p:tavLst>
                                    </p:anim>
                                    <p:animEffect transition="in" filter="fade">
                                      <p:cBhvr>
                                        <p:cTn id="61" dur="1500"/>
                                        <p:tgtEl>
                                          <p:spTgt spid="57"/>
                                        </p:tgtEl>
                                      </p:cBhvr>
                                    </p:animEffect>
                                  </p:childTnLst>
                                </p:cTn>
                              </p:par>
                              <p:par>
                                <p:cTn id="62" presetID="23" presetClass="entr" presetSubtype="528" repeatCount="indefinite" fill="hold" nodeType="withEffect">
                                  <p:stCondLst>
                                    <p:cond delay="150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ppt_x</p:attrName>
                                        </p:attrNameLst>
                                      </p:cBhvr>
                                      <p:tavLst>
                                        <p:tav tm="0">
                                          <p:val>
                                            <p:fltVal val="0.5"/>
                                          </p:val>
                                        </p:tav>
                                        <p:tav tm="100000">
                                          <p:val>
                                            <p:strVal val="#ppt_x"/>
                                          </p:val>
                                        </p:tav>
                                      </p:tavLst>
                                    </p:anim>
                                    <p:anim calcmode="lin" valueType="num">
                                      <p:cBhvr>
                                        <p:cTn id="67" dur="1000" fill="hold"/>
                                        <p:tgtEl>
                                          <p:spTgt spid="47"/>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nodeType="withEffect">
                                  <p:stCondLst>
                                    <p:cond delay="150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ppt_x</p:attrName>
                                        </p:attrNameLst>
                                      </p:cBhvr>
                                      <p:tavLst>
                                        <p:tav tm="0">
                                          <p:val>
                                            <p:fltVal val="0.5"/>
                                          </p:val>
                                        </p:tav>
                                        <p:tav tm="100000">
                                          <p:val>
                                            <p:strVal val="#ppt_x"/>
                                          </p:val>
                                        </p:tav>
                                      </p:tavLst>
                                    </p:anim>
                                    <p:anim calcmode="lin" valueType="num">
                                      <p:cBhvr>
                                        <p:cTn id="73" dur="1000" fill="hold"/>
                                        <p:tgtEl>
                                          <p:spTgt spid="52"/>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nodeType="withEffect">
                                  <p:stCondLst>
                                    <p:cond delay="1500"/>
                                  </p:stCondLst>
                                  <p:childTnLst>
                                    <p:set>
                                      <p:cBhvr>
                                        <p:cTn id="75" dur="1" fill="hold">
                                          <p:stCondLst>
                                            <p:cond delay="0"/>
                                          </p:stCondLst>
                                        </p:cTn>
                                        <p:tgtEl>
                                          <p:spTgt spid="61"/>
                                        </p:tgtEl>
                                        <p:attrNameLst>
                                          <p:attrName>style.visibility</p:attrName>
                                        </p:attrNameLst>
                                      </p:cBhvr>
                                      <p:to>
                                        <p:strVal val="visible"/>
                                      </p:to>
                                    </p:set>
                                    <p:anim calcmode="lin" valueType="num">
                                      <p:cBhvr>
                                        <p:cTn id="76" dur="1000" fill="hold"/>
                                        <p:tgtEl>
                                          <p:spTgt spid="61"/>
                                        </p:tgtEl>
                                        <p:attrNameLst>
                                          <p:attrName>ppt_w</p:attrName>
                                        </p:attrNameLst>
                                      </p:cBhvr>
                                      <p:tavLst>
                                        <p:tav tm="0">
                                          <p:val>
                                            <p:fltVal val="0"/>
                                          </p:val>
                                        </p:tav>
                                        <p:tav tm="100000">
                                          <p:val>
                                            <p:strVal val="#ppt_w"/>
                                          </p:val>
                                        </p:tav>
                                      </p:tavLst>
                                    </p:anim>
                                    <p:anim calcmode="lin" valueType="num">
                                      <p:cBhvr>
                                        <p:cTn id="77" dur="1000" fill="hold"/>
                                        <p:tgtEl>
                                          <p:spTgt spid="61"/>
                                        </p:tgtEl>
                                        <p:attrNameLst>
                                          <p:attrName>ppt_h</p:attrName>
                                        </p:attrNameLst>
                                      </p:cBhvr>
                                      <p:tavLst>
                                        <p:tav tm="0">
                                          <p:val>
                                            <p:fltVal val="0"/>
                                          </p:val>
                                        </p:tav>
                                        <p:tav tm="100000">
                                          <p:val>
                                            <p:strVal val="#ppt_h"/>
                                          </p:val>
                                        </p:tav>
                                      </p:tavLst>
                                    </p:anim>
                                    <p:anim calcmode="lin" valueType="num">
                                      <p:cBhvr>
                                        <p:cTn id="78" dur="1000" fill="hold"/>
                                        <p:tgtEl>
                                          <p:spTgt spid="61"/>
                                        </p:tgtEl>
                                        <p:attrNameLst>
                                          <p:attrName>ppt_x</p:attrName>
                                        </p:attrNameLst>
                                      </p:cBhvr>
                                      <p:tavLst>
                                        <p:tav tm="0">
                                          <p:val>
                                            <p:fltVal val="0.5"/>
                                          </p:val>
                                        </p:tav>
                                        <p:tav tm="100000">
                                          <p:val>
                                            <p:strVal val="#ppt_x"/>
                                          </p:val>
                                        </p:tav>
                                      </p:tavLst>
                                    </p:anim>
                                    <p:anim calcmode="lin" valueType="num">
                                      <p:cBhvr>
                                        <p:cTn id="79" dur="10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IV.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Vận</a:t>
            </a: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dụng</a:t>
            </a:r>
            <a:endParaRPr lang="zh-CN" altLang="en-US" sz="4500" b="1" i="1" spc="225" dirty="0">
              <a:solidFill>
                <a:srgbClr val="FF0000"/>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241954315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dụng</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0074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Vận dụng 1:</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0"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Viết một đoạn văn bày tỏ suy nghĩ của em về lời khuyên “Hãy tiết kiệm lời hứa”.</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7055076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dụng</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0074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Vận dụng 2:</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0"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Cùng các bạn trong nhóm xây dựng và biểu diễn một tiểu phẩm về chủ đề “Giữ chữ tín trong học sinh” (Ví dụ: giữ lời hứa, trung thực trong thi cử, …).</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3156871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t="17123"/>
          <a:stretch>
            <a:fillRect/>
          </a:stretch>
        </p:blipFill>
        <p:spPr bwMode="auto">
          <a:xfrm>
            <a:off x="0" y="-95250"/>
            <a:ext cx="9144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758259" y="438150"/>
            <a:ext cx="7014142" cy="3429001"/>
            <a:chOff x="-812678" y="-239071"/>
            <a:chExt cx="9169500" cy="6249576"/>
          </a:xfrm>
        </p:grpSpPr>
        <p:pic>
          <p:nvPicPr>
            <p:cNvPr id="5" name="Google Shape;164;p9"/>
            <p:cNvPicPr preferRelativeResize="0"/>
            <p:nvPr/>
          </p:nvPicPr>
          <p:blipFill rotWithShape="1">
            <a:blip r:embed="rId3">
              <a:alphaModFix/>
            </a:blip>
            <a:srcRect l="15285" t="10430" r="46645" b="11190"/>
            <a:stretch/>
          </p:blipFill>
          <p:spPr>
            <a:xfrm>
              <a:off x="-812678" y="-239071"/>
              <a:ext cx="9169500" cy="6249576"/>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7185636" y="2070399"/>
            <a:ext cx="2300892" cy="3015951"/>
          </a:xfrm>
          <a:prstGeom prst="rect">
            <a:avLst/>
          </a:prstGeom>
        </p:spPr>
      </p:pic>
      <p:pic>
        <p:nvPicPr>
          <p:cNvPr id="11"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13" y="3495869"/>
            <a:ext cx="1347893" cy="138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1905000" y="1145317"/>
            <a:ext cx="5105400" cy="1731233"/>
          </a:xfrm>
          <a:prstGeom prst="rect">
            <a:avLst/>
          </a:prstGeom>
          <a:noFill/>
        </p:spPr>
        <p:txBody>
          <a:bodyPr wrap="square" lIns="68571" tIns="34285" rIns="68571" bIns="34285" rtlCol="0">
            <a:spAutoFit/>
          </a:bodyPr>
          <a:lstStyle/>
          <a:p>
            <a:pPr algn="ctr"/>
            <a:r>
              <a:rPr lang="en-US" sz="5400">
                <a:solidFill>
                  <a:srgbClr val="FF0000"/>
                </a:solidFill>
                <a:latin typeface="Aachen" pitchFamily="18" charset="0"/>
                <a:ea typeface="Aachen" pitchFamily="18" charset="0"/>
                <a:cs typeface="Aachen" pitchFamily="18" charset="0"/>
              </a:rPr>
              <a:t>Chúc các em học tốt </a:t>
            </a:r>
            <a:endParaRPr lang="en-US" sz="5400">
              <a:latin typeface="Aachen" pitchFamily="18" charset="0"/>
              <a:ea typeface="Aachen" pitchFamily="18" charset="0"/>
              <a:cs typeface="Aachen" pitchFamily="18" charset="0"/>
            </a:endParaRPr>
          </a:p>
        </p:txBody>
      </p:sp>
      <p:pic>
        <p:nvPicPr>
          <p:cNvPr id="10" name="Picture 2" descr="CHCA207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4080693"/>
            <a:ext cx="3505200" cy="100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3208211" y="4130501"/>
            <a:ext cx="36497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85800" fontAlgn="base">
              <a:spcBef>
                <a:spcPct val="50000"/>
              </a:spcBef>
              <a:spcAft>
                <a:spcPct val="0"/>
              </a:spcAft>
              <a:buClrTx/>
              <a:buSzTx/>
              <a:buNone/>
            </a:pPr>
            <a:r>
              <a:rPr lang="en-US">
                <a:solidFill>
                  <a:schemeClr val="tx1"/>
                </a:solidFill>
                <a:latin typeface="Times New Roman" pitchFamily="18" charset="0"/>
                <a:cs typeface="Times New Roman" pitchFamily="18" charset="0"/>
              </a:rPr>
              <a:t>Hứa chắc như đinh đóng cột</a:t>
            </a:r>
          </a:p>
        </p:txBody>
      </p:sp>
    </p:spTree>
    <p:extLst>
      <p:ext uri="{BB962C8B-B14F-4D97-AF65-F5344CB8AC3E}">
        <p14:creationId xmlns:p14="http://schemas.microsoft.com/office/powerpoint/2010/main" val="20351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II.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Khám</a:t>
            </a:r>
            <a:r>
              <a:rPr lang="en-US" altLang="zh-CN" sz="4500" b="1" i="1" spc="225" dirty="0">
                <a:solidFill>
                  <a:srgbClr val="FF0000"/>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srgbClr val="FF0000"/>
                </a:solidFill>
                <a:latin typeface="Times New Roman" pitchFamily="18" charset="0"/>
                <a:ea typeface="方正综艺简体" panose="02010601030101010101" pitchFamily="2" charset="-122"/>
                <a:cs typeface="Times New Roman" pitchFamily="18" charset="0"/>
              </a:rPr>
              <a:t>phá</a:t>
            </a:r>
            <a:endParaRPr lang="zh-CN" altLang="en-US" sz="4500" b="1" i="1" spc="225" dirty="0">
              <a:solidFill>
                <a:srgbClr val="FF0000"/>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64850"/>
            <a:ext cx="2015470" cy="1922225"/>
          </a:xfrm>
          <a:prstGeom prst="rect">
            <a:avLst/>
          </a:prstGeom>
        </p:spPr>
      </p:pic>
    </p:spTree>
    <p:extLst>
      <p:ext uri="{BB962C8B-B14F-4D97-AF65-F5344CB8AC3E}">
        <p14:creationId xmlns:p14="http://schemas.microsoft.com/office/powerpoint/2010/main" val="222843127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627349" y="1428750"/>
            <a:ext cx="5916451" cy="1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742950" indent="-742950" algn="ctr" defTabSz="913554">
              <a:buAutoNum type="arabicPeriod"/>
            </a:pP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Chữ</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tín</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và</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giữ</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chữ</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tín</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a:t>
            </a:r>
          </a:p>
          <a:p>
            <a:pPr algn="just" defTabSz="913554"/>
            <a:r>
              <a:rPr lang="en-US" altLang="zh-CN" sz="3600" b="1" i="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a)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Chữ</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tín</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là</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dirty="0" err="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gì</a:t>
            </a:r>
            <a:r>
              <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a:t>
            </a: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99130" y="-19050"/>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306572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Học Sinh đi Học Trên Nền Quảng Cáo đường, Nền Quảng Cáo, Nét đẹp,  Đồng Cỏ Vector để tải xuống miễn phí">
            <a:extLst>
              <a:ext uri="{FF2B5EF4-FFF2-40B4-BE49-F238E27FC236}">
                <a16:creationId xmlns:a16="http://schemas.microsoft.com/office/drawing/2014/main" id="{871F94F1-40AE-4431-8905-B7A0EE6E5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1C407EB-CEC8-4E71-9581-9A81C5E73FCE}"/>
              </a:ext>
            </a:extLst>
          </p:cNvPr>
          <p:cNvSpPr txBox="1"/>
          <p:nvPr/>
        </p:nvSpPr>
        <p:spPr>
          <a:xfrm>
            <a:off x="0" y="1773078"/>
            <a:ext cx="9144000" cy="807913"/>
          </a:xfrm>
          <a:prstGeom prst="rect">
            <a:avLst/>
          </a:prstGeom>
          <a:noFill/>
        </p:spPr>
        <p:txBody>
          <a:bodyPr wrap="square" lIns="68580" tIns="34290" rIns="68580" bIns="34290" rtlCol="0">
            <a:spAutoFit/>
          </a:bodyPr>
          <a:lstStyle/>
          <a:p>
            <a:pPr algn="ctr"/>
            <a:r>
              <a:rPr lang="en-US" sz="4800" b="1">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CẬU BÉ ĐÁNH GIÀY</a:t>
            </a:r>
            <a:endParaRPr lang="vi-VN"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780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47475"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6212163" cy="315471"/>
          </a:xfrm>
          <a:prstGeom prst="rect">
            <a:avLst/>
          </a:prstGeom>
          <a:noFill/>
        </p:spPr>
        <p:txBody>
          <a:bodyPr wrap="square" lIns="68580" tIns="34290" rIns="68580" bIns="34290" rtlCol="0">
            <a:spAutoFit/>
          </a:bodyPr>
          <a:lstStyle/>
          <a:p>
            <a:r>
              <a:rPr lang="en-US" sz="1600" b="1">
                <a:latin typeface="Times New Roman" pitchFamily="18" charset="0"/>
                <a:cs typeface="Times New Roman" pitchFamily="18" charset="0"/>
              </a:rPr>
              <a:t>Câu hỏi:</a:t>
            </a:r>
            <a:endParaRPr lang="vi-VN" sz="1600" b="1" dirty="0">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1218688" y="1731470"/>
            <a:ext cx="6780216" cy="2103472"/>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marL="342900" indent="-342900" algn="just">
              <a:buAutoNum type="alphaLcParenR"/>
            </a:pPr>
            <a:r>
              <a:rPr lang="en-US" sz="2800">
                <a:latin typeface="Times New Roman" pitchFamily="18" charset="0"/>
                <a:cs typeface="Times New Roman" pitchFamily="18" charset="0"/>
              </a:rPr>
              <a:t>Việc cậu bé cố gắng tìm cách trả lại tiền cho vị đạo diễn đã thể hiện điều gì?</a:t>
            </a:r>
          </a:p>
          <a:p>
            <a:pPr marL="342900" indent="-342900" algn="just">
              <a:buAutoNum type="alphaLcParenR"/>
            </a:pPr>
            <a:r>
              <a:rPr lang="en-US" sz="2800">
                <a:latin typeface="Times New Roman" pitchFamily="18" charset="0"/>
                <a:cs typeface="Times New Roman" pitchFamily="18" charset="0"/>
              </a:rPr>
              <a:t>Theo em, thế nào là giữ chữ tín?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8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Kết luận: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algn="just"/>
            <a:r>
              <a:rPr lang="en-US" sz="2800" b="1" dirty="0" err="1">
                <a:latin typeface="Times New Roman" pitchFamily="18" charset="0"/>
                <a:cs typeface="Times New Roman" pitchFamily="18" charset="0"/>
              </a:rPr>
              <a:t>Giữ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94602112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887567" y="1310915"/>
            <a:ext cx="5916451" cy="1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554"/>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2.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Biểu</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hiện</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của</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giữ</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chữ</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dirty="0" err="1">
                <a:latin typeface="Times New Roman" pitchFamily="18" charset="0"/>
                <a:ea typeface="方正卡通简体" panose="03000509000000000000" pitchFamily="65" charset="-122"/>
                <a:cs typeface="Times New Roman" pitchFamily="18" charset="0"/>
                <a:sym typeface="微软雅黑" panose="020B0503020204020204" pitchFamily="34" charset="-122"/>
              </a:rPr>
              <a:t>tín</a:t>
            </a:r>
            <a:r>
              <a:rPr lang="en-US" altLang="zh-CN" sz="3600" b="1" dirty="0">
                <a:latin typeface="Times New Roman" pitchFamily="18" charset="0"/>
                <a:ea typeface="方正卡通简体" panose="03000509000000000000" pitchFamily="65" charset="-122"/>
                <a:cs typeface="Times New Roman" pitchFamily="18" charset="0"/>
                <a:sym typeface="微软雅黑" panose="020B0503020204020204" pitchFamily="34" charset="-122"/>
              </a:rPr>
              <a:t>.</a:t>
            </a:r>
          </a:p>
          <a:p>
            <a:pPr algn="just" defTabSz="913554"/>
            <a:r>
              <a:rPr lang="en-US" altLang="zh-CN" sz="3600" b="1" i="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endParaRPr lang="en-US" altLang="zh-CN" sz="3600" b="1" i="1" dirty="0">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2601"/>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2497532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1493</Words>
  <Application>Microsoft Office PowerPoint</Application>
  <PresentationFormat>On-screen Show (16:9)</PresentationFormat>
  <Paragraphs>171</Paragraphs>
  <Slides>33</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Aachen</vt:lpstr>
      <vt:lpstr>Arial</vt:lpstr>
      <vt:lpstr>Calibri</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Bức tranh 1</vt:lpstr>
      <vt:lpstr>Bức tranh 2</vt:lpstr>
      <vt:lpstr>Bức tranh 3</vt:lpstr>
      <vt:lpstr>Bức tranh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32</cp:revision>
  <dcterms:created xsi:type="dcterms:W3CDTF">2006-08-16T00:00:00Z</dcterms:created>
  <dcterms:modified xsi:type="dcterms:W3CDTF">2023-11-29T11:07:17Z</dcterms:modified>
</cp:coreProperties>
</file>