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sldIdLst>
    <p:sldId id="275" r:id="rId3"/>
    <p:sldId id="258" r:id="rId4"/>
    <p:sldId id="259" r:id="rId5"/>
    <p:sldId id="260" r:id="rId6"/>
    <p:sldId id="261" r:id="rId7"/>
    <p:sldId id="262" r:id="rId8"/>
    <p:sldId id="266" r:id="rId9"/>
    <p:sldId id="263" r:id="rId10"/>
    <p:sldId id="265" r:id="rId11"/>
    <p:sldId id="264" r:id="rId12"/>
    <p:sldId id="268" r:id="rId13"/>
    <p:sldId id="269" r:id="rId14"/>
    <p:sldId id="271" r:id="rId15"/>
    <p:sldId id="272" r:id="rId16"/>
    <p:sldId id="273" r:id="rId17"/>
    <p:sldId id="276" r:id="rId18"/>
    <p:sldId id="270" r:id="rId19"/>
    <p:sldId id="274"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F2A4A"/>
    <a:srgbClr val="FD2717"/>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showGuides="1">
      <p:cViewPr varScale="1">
        <p:scale>
          <a:sx n="103" d="100"/>
          <a:sy n="103" d="100"/>
        </p:scale>
        <p:origin x="144"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B2CD47-8D42-42C9-96A6-521F535D0D7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83068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0971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8702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96874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516015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E0AD-0887-40A5-A2CB-F29961E56A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D0210B-5121-40CF-B0CD-B03852311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11C9F0-142F-4223-8D92-D0937795B6A3}"/>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5" name="Footer Placeholder 4">
            <a:extLst>
              <a:ext uri="{FF2B5EF4-FFF2-40B4-BE49-F238E27FC236}">
                <a16:creationId xmlns:a16="http://schemas.microsoft.com/office/drawing/2014/main" id="{DBA8F68B-E3CF-4AFA-BA19-FB41A7103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DE79A-7E01-40A1-85D6-504F38084239}"/>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33880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CCDE-4DF8-4A6B-B6DE-59B1963DA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4F761C-E2CF-4E27-A67C-F99D49873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47947-AEA8-4E88-88EF-09A49C64F5BA}"/>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5" name="Footer Placeholder 4">
            <a:extLst>
              <a:ext uri="{FF2B5EF4-FFF2-40B4-BE49-F238E27FC236}">
                <a16:creationId xmlns:a16="http://schemas.microsoft.com/office/drawing/2014/main" id="{243638A0-9AB8-437D-85EE-DB0CCDF9E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186B1-FE16-4FE0-B84F-6AA1A74D3424}"/>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172664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D030-5A2C-4977-8162-7B963BC11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BBF33D-12CB-42B3-B795-D7028D735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51BDC-D55D-4167-BEC2-9EC7B2427851}"/>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5" name="Footer Placeholder 4">
            <a:extLst>
              <a:ext uri="{FF2B5EF4-FFF2-40B4-BE49-F238E27FC236}">
                <a16:creationId xmlns:a16="http://schemas.microsoft.com/office/drawing/2014/main" id="{633350DC-F649-44BA-9169-A9A92E41F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3DA20-B312-44AB-9B1D-C48154F8F19B}"/>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1475481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1503-7C68-485C-9FA8-F9BA1EC6D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7E9F9-88EC-40AC-A840-2EA207A45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4841F9-E37A-4C6B-9FFA-4D0A64CA98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5FC208-F44A-48CE-9A15-CFC90E403D74}"/>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6" name="Footer Placeholder 5">
            <a:extLst>
              <a:ext uri="{FF2B5EF4-FFF2-40B4-BE49-F238E27FC236}">
                <a16:creationId xmlns:a16="http://schemas.microsoft.com/office/drawing/2014/main" id="{EF51CFE5-9837-4416-A768-C1D9E62BD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84B72-10F6-482A-8101-B7E81D505AD9}"/>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1044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BD97-3DD3-4747-8BA1-4D55C7AF33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B350C5-C5E8-4479-981A-07E0C5B9E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F1A36-2F30-424C-8B41-09DB376E31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FD1F47-CD43-4E0D-8A69-8EDB4FDDB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7A2E13-BECB-40D6-AFBE-763ED57EFD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18BAF0-7779-4B7B-A6E0-74AAFB80E66C}"/>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8" name="Footer Placeholder 7">
            <a:extLst>
              <a:ext uri="{FF2B5EF4-FFF2-40B4-BE49-F238E27FC236}">
                <a16:creationId xmlns:a16="http://schemas.microsoft.com/office/drawing/2014/main" id="{C3FF20B0-35FA-4600-804C-3F12ABF6AC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42C7C7-1852-47D2-A0F3-135D40D3F59F}"/>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129231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A658-B257-427B-BA5B-854BF7806F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FF0E24-C424-4BAE-A38B-DDD286364CC9}"/>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4" name="Footer Placeholder 3">
            <a:extLst>
              <a:ext uri="{FF2B5EF4-FFF2-40B4-BE49-F238E27FC236}">
                <a16:creationId xmlns:a16="http://schemas.microsoft.com/office/drawing/2014/main" id="{A482E1F2-F6B2-4FCD-8252-B5789965C5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213A6A-4A5F-49F1-ABC6-FC7D8D828D2E}"/>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00471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48270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B1D5B-5877-4A29-B159-60C046523438}"/>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3" name="Footer Placeholder 2">
            <a:extLst>
              <a:ext uri="{FF2B5EF4-FFF2-40B4-BE49-F238E27FC236}">
                <a16:creationId xmlns:a16="http://schemas.microsoft.com/office/drawing/2014/main" id="{12BBB2C9-C2D0-4AC7-9E58-40413049E0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6B85C5-F046-435F-814A-7EE2C7ED2C7D}"/>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014626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2E87-F645-47B3-BCA6-2D7EEDE4F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34DDC9-E0A1-4923-84B6-ECB8FF729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F2880-1E85-4C97-936F-455475A77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8A8755-FE81-4CAB-BD93-D983A677E9C3}"/>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6" name="Footer Placeholder 5">
            <a:extLst>
              <a:ext uri="{FF2B5EF4-FFF2-40B4-BE49-F238E27FC236}">
                <a16:creationId xmlns:a16="http://schemas.microsoft.com/office/drawing/2014/main" id="{0FC4E6FA-B01B-4D40-8B39-793AD26295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B1D34-983C-469A-942B-7D5DFD5A3E2A}"/>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140781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DBE8-9233-4E2E-848B-B3249E9CB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49AF6-CA9F-4EA6-A68E-BF1FF0ABA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D4B57-00BC-4E2F-BFC9-3E771705E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7FE31C-5D44-4D7F-BA5E-5C7DE03F20B9}"/>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6" name="Footer Placeholder 5">
            <a:extLst>
              <a:ext uri="{FF2B5EF4-FFF2-40B4-BE49-F238E27FC236}">
                <a16:creationId xmlns:a16="http://schemas.microsoft.com/office/drawing/2014/main" id="{63459816-6A00-40B0-9E9F-132143882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5ABFF-FE1A-4C13-AD5C-49DD6B65D46B}"/>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1778157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6A63-56DE-4913-B63C-59539EADFD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ED9151-E882-4AB8-8BED-842D0C5B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7033E-3A4F-4333-A100-0242BA322B77}"/>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5" name="Footer Placeholder 4">
            <a:extLst>
              <a:ext uri="{FF2B5EF4-FFF2-40B4-BE49-F238E27FC236}">
                <a16:creationId xmlns:a16="http://schemas.microsoft.com/office/drawing/2014/main" id="{5444DBE2-3CAE-48FA-911F-98E376B6E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2D5FF-FECB-43D6-AAA0-DE2E3B751CAB}"/>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141515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D48240-BB0B-4868-AD98-C0F1678EAC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A63ED0-4154-43F6-813B-7BC55C2407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76B1C-5825-4BDF-B825-572FD1BB6A92}"/>
              </a:ext>
            </a:extLst>
          </p:cNvPr>
          <p:cNvSpPr>
            <a:spLocks noGrp="1"/>
          </p:cNvSpPr>
          <p:nvPr>
            <p:ph type="dt" sz="half" idx="10"/>
          </p:nvPr>
        </p:nvSpPr>
        <p:spPr/>
        <p:txBody>
          <a:bodyPr/>
          <a:lstStyle/>
          <a:p>
            <a:fld id="{50B2CD47-8D42-42C9-96A6-521F535D0D7D}" type="datetimeFigureOut">
              <a:rPr lang="en-US" smtClean="0"/>
              <a:t>9/13/2023</a:t>
            </a:fld>
            <a:endParaRPr lang="en-US"/>
          </a:p>
        </p:txBody>
      </p:sp>
      <p:sp>
        <p:nvSpPr>
          <p:cNvPr id="5" name="Footer Placeholder 4">
            <a:extLst>
              <a:ext uri="{FF2B5EF4-FFF2-40B4-BE49-F238E27FC236}">
                <a16:creationId xmlns:a16="http://schemas.microsoft.com/office/drawing/2014/main" id="{388E3838-9B42-4B74-8ADF-606003E0C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EA407-1F14-45A4-B08A-027933AC9092}"/>
              </a:ext>
            </a:extLst>
          </p:cNvPr>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114893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2CD47-8D42-42C9-96A6-521F535D0D7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09534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2CD47-8D42-42C9-96A6-521F535D0D7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14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2CD47-8D42-42C9-96A6-521F535D0D7D}"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42362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2CD47-8D42-42C9-96A6-521F535D0D7D}"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8167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2CD47-8D42-42C9-96A6-521F535D0D7D}"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490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2CD47-8D42-42C9-96A6-521F535D0D7D}"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83370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2CD47-8D42-42C9-96A6-521F535D0D7D}"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51909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CD47-8D42-42C9-96A6-521F535D0D7D}" type="datetimeFigureOut">
              <a:rPr lang="en-US" smtClean="0"/>
              <a:t>9/13/2023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57AD-3CD8-4BC3-A143-9E9D0BA24513}" type="slidenum">
              <a:rPr lang="en-US" smtClean="0"/>
              <a:t>‹#›</a:t>
            </a:fld>
            <a:endParaRPr lang="en-US"/>
          </a:p>
        </p:txBody>
      </p:sp>
    </p:spTree>
    <p:extLst>
      <p:ext uri="{BB962C8B-B14F-4D97-AF65-F5344CB8AC3E}">
        <p14:creationId xmlns:p14="http://schemas.microsoft.com/office/powerpoint/2010/main" val="8607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72"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4C321-1DC4-4754-95EB-F030E7BB6C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4A9A0-1115-4DD0-92BB-8C4066158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9FDB0-E6D7-476B-9DD9-C85383F2E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CD47-8D42-42C9-96A6-521F535D0D7D}" type="datetimeFigureOut">
              <a:rPr lang="en-US" smtClean="0"/>
              <a:t>9/13/2023</a:t>
            </a:fld>
            <a:endParaRPr lang="en-US"/>
          </a:p>
        </p:txBody>
      </p:sp>
      <p:sp>
        <p:nvSpPr>
          <p:cNvPr id="5" name="Footer Placeholder 4">
            <a:extLst>
              <a:ext uri="{FF2B5EF4-FFF2-40B4-BE49-F238E27FC236}">
                <a16:creationId xmlns:a16="http://schemas.microsoft.com/office/drawing/2014/main" id="{A04ACD91-D6F5-4F9B-8888-F8300616F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484341-EB5E-467B-BF36-348DC1438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57AD-3CD8-4BC3-A143-9E9D0BA24513}" type="slidenum">
              <a:rPr lang="en-US" smtClean="0"/>
              <a:t>‹#›</a:t>
            </a:fld>
            <a:endParaRPr lang="en-US"/>
          </a:p>
        </p:txBody>
      </p:sp>
    </p:spTree>
    <p:extLst>
      <p:ext uri="{BB962C8B-B14F-4D97-AF65-F5344CB8AC3E}">
        <p14:creationId xmlns:p14="http://schemas.microsoft.com/office/powerpoint/2010/main" val="329989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25414" y="520003"/>
            <a:ext cx="10264245" cy="646331"/>
          </a:xfrm>
          <a:prstGeom prst="rect">
            <a:avLst/>
          </a:prstGeom>
          <a:noFill/>
        </p:spPr>
        <p:txBody>
          <a:bodyPr wrap="square" lIns="91440" tIns="45720" rIns="91440" bIns="45720">
            <a:spAutoFit/>
            <a:scene3d>
              <a:camera prst="perspectiveAbove"/>
              <a:lightRig rig="threePt" dir="t"/>
            </a:scene3d>
          </a:bodyPr>
          <a:lstStyle/>
          <a:p>
            <a:pPr algn="ctr"/>
            <a:r>
              <a:rPr lang="en-US" sz="3600" b="1" dirty="0" err="1">
                <a:ln w="22225">
                  <a:solidFill>
                    <a:srgbClr val="FF0000"/>
                  </a:solidFill>
                  <a:prstDash val="solid"/>
                </a:ln>
                <a:solidFill>
                  <a:schemeClr val="bg1"/>
                </a:solidFill>
                <a:effectLst>
                  <a:innerShdw blurRad="114300">
                    <a:prstClr val="black"/>
                  </a:innerShdw>
                </a:effectLst>
              </a:rPr>
              <a:t>CHỦ</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ĐỀ</a:t>
            </a:r>
            <a:r>
              <a:rPr lang="en-US" sz="3600" b="1" dirty="0">
                <a:ln w="22225">
                  <a:solidFill>
                    <a:srgbClr val="FF0000"/>
                  </a:solidFill>
                  <a:prstDash val="solid"/>
                </a:ln>
                <a:solidFill>
                  <a:schemeClr val="bg1"/>
                </a:solidFill>
                <a:effectLst>
                  <a:innerShdw blurRad="114300">
                    <a:prstClr val="black"/>
                  </a:innerShdw>
                </a:effectLst>
              </a:rPr>
              <a:t> 1: </a:t>
            </a:r>
            <a:r>
              <a:rPr lang="en-US" sz="3600" b="1" dirty="0" err="1">
                <a:ln w="22225">
                  <a:solidFill>
                    <a:srgbClr val="FF0000"/>
                  </a:solidFill>
                  <a:prstDash val="solid"/>
                </a:ln>
                <a:solidFill>
                  <a:schemeClr val="bg1"/>
                </a:solidFill>
                <a:effectLst>
                  <a:innerShdw blurRad="114300">
                    <a:prstClr val="black"/>
                  </a:innerShdw>
                </a:effectLst>
              </a:rPr>
              <a:t>TỰ</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HÀO</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VỀ</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TRUYỀN</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THỐNG</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QUÊ</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HƯƠNG</a:t>
            </a:r>
            <a:endParaRPr lang="en-US" sz="3600" b="1" cap="none" spc="0" dirty="0">
              <a:ln w="22225">
                <a:solidFill>
                  <a:srgbClr val="FF0000"/>
                </a:solidFill>
                <a:prstDash val="solid"/>
              </a:ln>
              <a:solidFill>
                <a:schemeClr val="bg1"/>
              </a:solidFill>
              <a:effectLst>
                <a:innerShdw blurRad="114300">
                  <a:prstClr val="black"/>
                </a:innerShdw>
              </a:effectLst>
            </a:endParaRPr>
          </a:p>
        </p:txBody>
      </p:sp>
      <p:pic>
        <p:nvPicPr>
          <p:cNvPr id="7" name="Picture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6462"/>
            <a:ext cx="1125415" cy="1182796"/>
          </a:xfrm>
          <a:prstGeom prst="rect">
            <a:avLst/>
          </a:prstGeom>
        </p:spPr>
      </p:pic>
    </p:spTree>
    <p:extLst>
      <p:ext uri="{BB962C8B-B14F-4D97-AF65-F5344CB8AC3E}">
        <p14:creationId xmlns:p14="http://schemas.microsoft.com/office/powerpoint/2010/main" val="213306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 name="Group 13"/>
          <p:cNvGrpSpPr/>
          <p:nvPr/>
        </p:nvGrpSpPr>
        <p:grpSpPr>
          <a:xfrm>
            <a:off x="4795218" y="391309"/>
            <a:ext cx="2451933" cy="1828800"/>
            <a:chOff x="4695711" y="419548"/>
            <a:chExt cx="2451933" cy="1828800"/>
          </a:xfrm>
        </p:grpSpPr>
        <p:sp>
          <p:nvSpPr>
            <p:cNvPr id="9" name="Hexagon 8"/>
            <p:cNvSpPr/>
            <p:nvPr/>
          </p:nvSpPr>
          <p:spPr>
            <a:xfrm>
              <a:off x="4695711" y="419548"/>
              <a:ext cx="2447365" cy="1828800"/>
            </a:xfrm>
            <a:prstGeom prst="hexagon">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Times New Roman" panose="02020603050405020304" pitchFamily="18" charset="0"/>
                <a:cs typeface="Times New Roman" panose="02020603050405020304" pitchFamily="18" charset="0"/>
              </a:endParaRPr>
            </a:p>
          </p:txBody>
        </p:sp>
        <p:sp>
          <p:nvSpPr>
            <p:cNvPr id="8" name="TextBox 7"/>
            <p:cNvSpPr txBox="1"/>
            <p:nvPr/>
          </p:nvSpPr>
          <p:spPr>
            <a:xfrm>
              <a:off x="4728131" y="1124927"/>
              <a:ext cx="2419513" cy="1015663"/>
            </a:xfrm>
            <a:prstGeom prst="rect">
              <a:avLst/>
            </a:prstGeom>
            <a:noFill/>
          </p:spPr>
          <p:txBody>
            <a:bodyPr wrap="square" rtlCol="0">
              <a:spAutoFit/>
            </a:bodyPr>
            <a:lstStyle/>
            <a:p>
              <a:pPr algn="ctr"/>
              <a:r>
                <a:rPr lang="en-US" sz="2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Giữ</a:t>
              </a:r>
              <a:r>
                <a:rPr lang="en-US" sz="2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gìn</a:t>
              </a:r>
              <a:r>
                <a:rPr lang="en-US" sz="2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sz="2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phát</a:t>
              </a:r>
              <a:r>
                <a:rPr lang="en-US" sz="2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huy</a:t>
              </a:r>
              <a:r>
                <a:rPr lang="en-US" sz="2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truyền</a:t>
              </a:r>
              <a:r>
                <a:rPr lang="en-US" sz="2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thống</a:t>
              </a:r>
              <a:r>
                <a:rPr lang="en-US" sz="2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của</a:t>
              </a:r>
              <a:r>
                <a:rPr lang="en-US" sz="2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quê</a:t>
              </a:r>
              <a:r>
                <a:rPr lang="en-US" sz="2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hương</a:t>
              </a:r>
              <a:endParaRPr lang="en-US" sz="20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925158" y="2220109"/>
            <a:ext cx="4327260" cy="3094168"/>
            <a:chOff x="925158" y="2220109"/>
            <a:chExt cx="4327260" cy="3094168"/>
          </a:xfrm>
        </p:grpSpPr>
        <p:sp>
          <p:nvSpPr>
            <p:cNvPr id="12" name="Hexagon 11"/>
            <p:cNvSpPr/>
            <p:nvPr/>
          </p:nvSpPr>
          <p:spPr>
            <a:xfrm>
              <a:off x="925158" y="3485478"/>
              <a:ext cx="2495774" cy="1828799"/>
            </a:xfrm>
            <a:prstGeom prst="hexagon">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Tìm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hiểu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tự</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hào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truyền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thống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quê</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hương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mình</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6" name="Straight Arrow Connector 15"/>
            <p:cNvCxnSpPr>
              <a:stCxn id="9" idx="2"/>
            </p:cNvCxnSpPr>
            <p:nvPr/>
          </p:nvCxnSpPr>
          <p:spPr>
            <a:xfrm flipH="1">
              <a:off x="2124632" y="2220109"/>
              <a:ext cx="3127786" cy="12088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119716" y="2248348"/>
            <a:ext cx="3637935" cy="3896812"/>
            <a:chOff x="4119716" y="2248348"/>
            <a:chExt cx="3637935" cy="3896812"/>
          </a:xfrm>
        </p:grpSpPr>
        <p:sp>
          <p:nvSpPr>
            <p:cNvPr id="13" name="Hexagon 12"/>
            <p:cNvSpPr/>
            <p:nvPr/>
          </p:nvSpPr>
          <p:spPr>
            <a:xfrm>
              <a:off x="4119716" y="3427741"/>
              <a:ext cx="3637935" cy="2717419"/>
            </a:xfrm>
            <a:prstGeom prst="hexagon">
              <a:avLst/>
            </a:prstGeom>
            <a:solidFill>
              <a:srgbClr val="92D05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Có</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những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việc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làm</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phù</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hợp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tham</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gia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hỗ</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trợ</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hoạt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động</a:t>
              </a:r>
              <a:r>
                <a:rPr lang="en-US" sz="2200" b="1" dirty="0">
                  <a:solidFill>
                    <a:schemeClr val="tx1"/>
                  </a:solidFill>
                  <a:latin typeface="Times New Roman" panose="02020603050405020304" pitchFamily="18" charset="0"/>
                  <a:cs typeface="Times New Roman" panose="02020603050405020304" pitchFamily="18" charset="0"/>
                </a:rPr>
                <a:t> </a:t>
              </a:r>
            </a:p>
            <a:p>
              <a:pPr algn="ctr"/>
              <a:r>
                <a:rPr lang="en-US" sz="2200" b="1" dirty="0" err="1">
                  <a:solidFill>
                    <a:schemeClr val="tx1"/>
                  </a:solidFill>
                  <a:latin typeface="Times New Roman" panose="02020603050405020304" pitchFamily="18" charset="0"/>
                  <a:cs typeface="Times New Roman" panose="02020603050405020304" pitchFamily="18" charset="0"/>
                </a:rPr>
                <a:t>tổ</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chức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lễ</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hội</a:t>
              </a:r>
              <a:r>
                <a:rPr lang="en-US" sz="2200" b="1" dirty="0">
                  <a:solidFill>
                    <a:schemeClr val="tx1"/>
                  </a:solidFill>
                  <a:latin typeface="Times New Roman" panose="02020603050405020304" pitchFamily="18" charset="0"/>
                  <a:cs typeface="Times New Roman" panose="02020603050405020304" pitchFamily="18" charset="0"/>
                </a:rPr>
                <a:t>; </a:t>
              </a:r>
            </a:p>
            <a:p>
              <a:pPr algn="ctr"/>
              <a:r>
                <a:rPr lang="en-US" sz="2200" b="1" dirty="0" err="1">
                  <a:solidFill>
                    <a:schemeClr val="tx1"/>
                  </a:solidFill>
                  <a:latin typeface="Times New Roman" panose="02020603050405020304" pitchFamily="18" charset="0"/>
                  <a:cs typeface="Times New Roman" panose="02020603050405020304" pitchFamily="18" charset="0"/>
                </a:rPr>
                <a:t>kính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trọng</a:t>
              </a:r>
              <a:r>
                <a:rPr lang="en-US" sz="2200" b="1" dirty="0">
                  <a:solidFill>
                    <a:schemeClr val="tx1"/>
                  </a:solidFill>
                  <a:latin typeface="Times New Roman" panose="02020603050405020304" pitchFamily="18" charset="0"/>
                  <a:cs typeface="Times New Roman" panose="02020603050405020304" pitchFamily="18" charset="0"/>
                </a:rPr>
                <a:t>, </a:t>
              </a:r>
            </a:p>
            <a:p>
              <a:pPr algn="ctr"/>
              <a:r>
                <a:rPr lang="en-US" sz="2200" b="1" dirty="0" err="1">
                  <a:solidFill>
                    <a:schemeClr val="tx1"/>
                  </a:solidFill>
                  <a:latin typeface="Times New Roman" panose="02020603050405020304" pitchFamily="18" charset="0"/>
                  <a:cs typeface="Times New Roman" panose="02020603050405020304" pitchFamily="18" charset="0"/>
                </a:rPr>
                <a:t>biết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ơn</a:t>
              </a:r>
              <a:r>
                <a:rPr lang="en-US" sz="2200" b="1" dirty="0">
                  <a:solidFill>
                    <a:schemeClr val="tx1"/>
                  </a:solidFill>
                  <a:latin typeface="Times New Roman" panose="02020603050405020304" pitchFamily="18" charset="0"/>
                  <a:cs typeface="Times New Roman" panose="02020603050405020304" pitchFamily="18" charset="0"/>
                </a:rPr>
                <a:t>……</a:t>
              </a:r>
            </a:p>
          </p:txBody>
        </p:sp>
        <p:cxnSp>
          <p:nvCxnSpPr>
            <p:cNvPr id="18" name="Straight Arrow Connector 17"/>
            <p:cNvCxnSpPr/>
            <p:nvPr/>
          </p:nvCxnSpPr>
          <p:spPr>
            <a:xfrm>
              <a:off x="6096000" y="2248348"/>
              <a:ext cx="0" cy="118065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785383" y="2220109"/>
            <a:ext cx="4679028" cy="3305621"/>
            <a:chOff x="6785383" y="2220109"/>
            <a:chExt cx="4679028" cy="3305621"/>
          </a:xfrm>
          <a:solidFill>
            <a:schemeClr val="accent1">
              <a:lumMod val="60000"/>
              <a:lumOff val="40000"/>
            </a:schemeClr>
          </a:solidFill>
        </p:grpSpPr>
        <p:sp>
          <p:nvSpPr>
            <p:cNvPr id="10" name="Hexagon 9"/>
            <p:cNvSpPr/>
            <p:nvPr/>
          </p:nvSpPr>
          <p:spPr>
            <a:xfrm>
              <a:off x="9094838" y="3539613"/>
              <a:ext cx="2369573" cy="1986117"/>
            </a:xfrm>
            <a:prstGeom prst="hexagon">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Phê</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phán</a:t>
              </a:r>
              <a:r>
                <a:rPr lang="en-US" sz="2000" b="1" dirty="0">
                  <a:solidFill>
                    <a:schemeClr val="tx1"/>
                  </a:solidFill>
                  <a:latin typeface="Times New Roman" panose="02020603050405020304" pitchFamily="18" charset="0"/>
                  <a:cs typeface="Times New Roman" panose="02020603050405020304" pitchFamily="18" charset="0"/>
                </a:rPr>
                <a:t>, </a:t>
              </a:r>
            </a:p>
            <a:p>
              <a:pPr algn="ctr"/>
              <a:r>
                <a:rPr lang="en-US" sz="2000" b="1" dirty="0" err="1">
                  <a:solidFill>
                    <a:schemeClr val="tx1"/>
                  </a:solidFill>
                  <a:latin typeface="Times New Roman" panose="02020603050405020304" pitchFamily="18" charset="0"/>
                  <a:cs typeface="Times New Roman" panose="02020603050405020304" pitchFamily="18" charset="0"/>
                </a:rPr>
                <a:t>ngăn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chặn</a:t>
              </a:r>
              <a:r>
                <a:rPr lang="en-US" sz="2000" b="1" dirty="0">
                  <a:solidFill>
                    <a:schemeClr val="tx1"/>
                  </a:solidFill>
                  <a:latin typeface="Times New Roman" panose="02020603050405020304" pitchFamily="18" charset="0"/>
                  <a:cs typeface="Times New Roman" panose="02020603050405020304" pitchFamily="18" charset="0"/>
                </a:rPr>
                <a:t> </a:t>
              </a:r>
            </a:p>
            <a:p>
              <a:pPr algn="ctr"/>
              <a:r>
                <a:rPr lang="en-US" sz="2000" b="1" dirty="0" err="1">
                  <a:solidFill>
                    <a:schemeClr val="tx1"/>
                  </a:solidFill>
                  <a:latin typeface="Times New Roman" panose="02020603050405020304" pitchFamily="18" charset="0"/>
                  <a:cs typeface="Times New Roman" panose="02020603050405020304" pitchFamily="18" charset="0"/>
                </a:rPr>
                <a:t>những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việc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sai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trái</a:t>
              </a:r>
              <a:r>
                <a:rPr lang="en-US" sz="2000" b="1" dirty="0">
                  <a:solidFill>
                    <a:schemeClr val="tx1"/>
                  </a:solidFill>
                  <a:latin typeface="Times New Roman" panose="02020603050405020304" pitchFamily="18" charset="0"/>
                  <a:cs typeface="Times New Roman" panose="02020603050405020304" pitchFamily="18" charset="0"/>
                </a:rPr>
                <a:t>.</a:t>
              </a:r>
            </a:p>
          </p:txBody>
        </p:sp>
        <p:cxnSp>
          <p:nvCxnSpPr>
            <p:cNvPr id="20" name="Straight Arrow Connector 19"/>
            <p:cNvCxnSpPr>
              <a:stCxn id="9" idx="1"/>
            </p:cNvCxnSpPr>
            <p:nvPr/>
          </p:nvCxnSpPr>
          <p:spPr>
            <a:xfrm>
              <a:off x="6785383" y="2220109"/>
              <a:ext cx="3028279" cy="1180652"/>
            </a:xfrm>
            <a:prstGeom prst="straightConnector1">
              <a:avLst/>
            </a:prstGeom>
            <a:grpFill/>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FCA487B9-AE4D-43E2-BC75-90EF356EF644}"/>
              </a:ext>
            </a:extLst>
          </p:cNvPr>
          <p:cNvSpPr txBox="1"/>
          <p:nvPr/>
        </p:nvSpPr>
        <p:spPr>
          <a:xfrm>
            <a:off x="5850195" y="521111"/>
            <a:ext cx="94389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8067207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3" name="Cloud 2"/>
          <p:cNvSpPr/>
          <p:nvPr/>
        </p:nvSpPr>
        <p:spPr>
          <a:xfrm rot="21242204">
            <a:off x="1392959" y="35611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Trò</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chơi</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Tiếp</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sức</a:t>
            </a:r>
            <a:r>
              <a:rPr lang="en-US" dirty="0">
                <a:solidFill>
                  <a:srgbClr val="FF0000"/>
                </a:solidFill>
                <a:latin typeface="#9Slide03 AllRoundGothic" panose="020B0703020202020104" pitchFamily="34" charset="0"/>
                <a:cs typeface="#9Slide04 Chonburi" panose="00000500000000000000" pitchFamily="2" charset="-34"/>
              </a:rPr>
              <a:t>”</a:t>
            </a: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03976148"/>
              </p:ext>
            </p:extLst>
          </p:nvPr>
        </p:nvGraphicFramePr>
        <p:xfrm>
          <a:off x="809017" y="4461786"/>
          <a:ext cx="10650317" cy="914400"/>
        </p:xfrm>
        <a:graphic>
          <a:graphicData uri="http://schemas.openxmlformats.org/drawingml/2006/table">
            <a:tbl>
              <a:tblPr firstRow="1" bandRow="1">
                <a:tableStyleId>{5C22544A-7EE6-4342-B048-85BDC9FD1C3A}</a:tableStyleId>
              </a:tblPr>
              <a:tblGrid>
                <a:gridCol w="4181809">
                  <a:extLst>
                    <a:ext uri="{9D8B030D-6E8A-4147-A177-3AD203B41FA5}">
                      <a16:colId xmlns:a16="http://schemas.microsoft.com/office/drawing/2014/main" val="20000"/>
                    </a:ext>
                  </a:extLst>
                </a:gridCol>
                <a:gridCol w="2712123">
                  <a:extLst>
                    <a:ext uri="{9D8B030D-6E8A-4147-A177-3AD203B41FA5}">
                      <a16:colId xmlns:a16="http://schemas.microsoft.com/office/drawing/2014/main" val="20001"/>
                    </a:ext>
                  </a:extLst>
                </a:gridCol>
                <a:gridCol w="3756385">
                  <a:extLst>
                    <a:ext uri="{9D8B030D-6E8A-4147-A177-3AD203B41FA5}">
                      <a16:colId xmlns:a16="http://schemas.microsoft.com/office/drawing/2014/main" val="20002"/>
                    </a:ext>
                  </a:extLst>
                </a:gridCol>
              </a:tblGrid>
              <a:tr h="370840">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Truyền</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thống</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nên</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làm</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không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nên</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làm</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p:cNvSpPr txBox="1"/>
          <p:nvPr/>
        </p:nvSpPr>
        <p:spPr>
          <a:xfrm>
            <a:off x="638629" y="1924747"/>
            <a:ext cx="10744354" cy="1815882"/>
          </a:xfrm>
          <a:prstGeom prst="rect">
            <a:avLst/>
          </a:prstGeom>
          <a:noFill/>
        </p:spPr>
        <p:txBody>
          <a:bodyPr wrap="square" rtlCol="0">
            <a:spAutoFit/>
          </a:bodyPr>
          <a:lstStyle/>
          <a:p>
            <a:r>
              <a:rPr lang="en-US" sz="2800" b="1" i="1" dirty="0">
                <a:solidFill>
                  <a:srgbClr val="C00000"/>
                </a:solidFill>
                <a:latin typeface="#9Slide03 Roboto Slab Bold" pitchFamily="2" charset="0"/>
                <a:ea typeface="#9Slide03 Roboto Slab Bold" pitchFamily="2" charset="0"/>
              </a:rPr>
              <a:t>BT 2/</a:t>
            </a:r>
            <a:r>
              <a:rPr lang="en-US" sz="2800" b="1" i="1" dirty="0" err="1">
                <a:solidFill>
                  <a:srgbClr val="C00000"/>
                </a:solidFill>
                <a:latin typeface="#9Slide03 Roboto Slab Bold" pitchFamily="2" charset="0"/>
                <a:ea typeface="#9Slide03 Roboto Slab Bold" pitchFamily="2" charset="0"/>
              </a:rPr>
              <a:t>SGK</a:t>
            </a:r>
            <a:endParaRPr lang="en-US" sz="2800" b="1" i="1" dirty="0">
              <a:solidFill>
                <a:srgbClr val="C00000"/>
              </a:solidFill>
              <a:latin typeface="#9Slide03 Roboto Slab Bold" pitchFamily="2" charset="0"/>
              <a:ea typeface="#9Slide03 Roboto Slab Bold" pitchFamily="2" charset="0"/>
            </a:endParaRPr>
          </a:p>
          <a:p>
            <a:pPr algn="just"/>
            <a:r>
              <a:rPr lang="en-US" sz="2800" b="1" i="1" dirty="0">
                <a:latin typeface="#9Slide03 Roboto Slab Bold" pitchFamily="2" charset="0"/>
                <a:ea typeface="#9Slide03 Roboto Slab Bold" pitchFamily="2" charset="0"/>
              </a:rPr>
              <a:t>? </a:t>
            </a:r>
            <a:r>
              <a:rPr lang="vi-VN" sz="2800" b="1" i="1" dirty="0">
                <a:latin typeface="#9Slide03 Roboto Slab Bold" pitchFamily="2" charset="0"/>
                <a:ea typeface="#9Slide03 Roboto Slab Bold" pitchFamily="2" charset="0"/>
              </a:rPr>
              <a:t>Em hãy liệt k</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 những việc nên làm, những việc không n</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n làm đế giữ g</a:t>
            </a:r>
            <a:r>
              <a:rPr lang="en-US" sz="2800" b="1" i="1" dirty="0">
                <a:latin typeface="#9Slide03 Roboto Slab Bold" pitchFamily="2" charset="0"/>
                <a:ea typeface="#9Slide03 Roboto Slab Bold" pitchFamily="2" charset="0"/>
              </a:rPr>
              <a:t>ì</a:t>
            </a:r>
            <a:r>
              <a:rPr lang="vi-VN" sz="2800" b="1" i="1" dirty="0">
                <a:latin typeface="#9Slide03 Roboto Slab Bold" pitchFamily="2" charset="0"/>
                <a:ea typeface="#9Slide03 Roboto Slab Bold" pitchFamily="2" charset="0"/>
              </a:rPr>
              <a:t>n và phát huy truyền thống tốt đẹp </a:t>
            </a:r>
            <a:r>
              <a:rPr lang="en-US" sz="2800" b="1" i="1" dirty="0" err="1">
                <a:latin typeface="#9Slide03 Roboto Slab Bold" pitchFamily="2" charset="0"/>
                <a:ea typeface="#9Slide03 Roboto Slab Bold" pitchFamily="2" charset="0"/>
              </a:rPr>
              <a:t>củ</a:t>
            </a:r>
            <a:r>
              <a:rPr lang="vi-VN" sz="2800" b="1" i="1" dirty="0">
                <a:latin typeface="#9Slide03 Roboto Slab Bold" pitchFamily="2" charset="0"/>
                <a:ea typeface="#9Slide03 Roboto Slab Bold" pitchFamily="2" charset="0"/>
              </a:rPr>
              <a:t>a quê hương theo gợi ý </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phiếu</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học</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tập</a:t>
            </a:r>
            <a:r>
              <a:rPr lang="en-US" sz="2800" b="1" i="1" dirty="0">
                <a:latin typeface="#9Slide03 Roboto Slab Bold" pitchFamily="2" charset="0"/>
                <a:ea typeface="#9Slide03 Roboto Slab Bold" pitchFamily="2" charset="0"/>
              </a:rPr>
              <a:t> </a:t>
            </a:r>
            <a:r>
              <a:rPr lang="vi-VN" sz="2800" b="1" i="1" dirty="0">
                <a:latin typeface="#9Slide03 Roboto Slab Bold" pitchFamily="2" charset="0"/>
                <a:ea typeface="#9Slide03 Roboto Slab Bold" pitchFamily="2" charset="0"/>
              </a:rPr>
              <a:t>dưới đây:</a:t>
            </a:r>
            <a:endParaRPr lang="en-US" sz="2800" dirty="0">
              <a:latin typeface="#9Slide03 Roboto Slab Bold" pitchFamily="2" charset="0"/>
              <a:ea typeface="#9Slide03 Roboto Slab Bold" pitchFamily="2" charset="0"/>
            </a:endParaRPr>
          </a:p>
        </p:txBody>
      </p:sp>
      <p:sp>
        <p:nvSpPr>
          <p:cNvPr id="9" name="TextBox 8"/>
          <p:cNvSpPr txBox="1"/>
          <p:nvPr/>
        </p:nvSpPr>
        <p:spPr>
          <a:xfrm>
            <a:off x="2879386" y="3740629"/>
            <a:ext cx="5622587" cy="646331"/>
          </a:xfrm>
          <a:prstGeom prst="rect">
            <a:avLst/>
          </a:prstGeom>
          <a:noFill/>
        </p:spPr>
        <p:txBody>
          <a:bodyPr wrap="square" rtlCol="0">
            <a:spAutoFit/>
          </a:bodyPr>
          <a:lstStyle/>
          <a:p>
            <a:pPr algn="ctr"/>
            <a:r>
              <a:rPr lang="en-US" sz="3600" dirty="0" err="1">
                <a:solidFill>
                  <a:srgbClr val="C00000"/>
                </a:solidFill>
                <a:latin typeface="#9Slide03 AllRoundGothic" panose="020B0703020202020104" pitchFamily="34" charset="0"/>
              </a:rPr>
              <a:t>PHIẾU</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HỌC</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233801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44066972"/>
              </p:ext>
            </p:extLst>
          </p:nvPr>
        </p:nvGraphicFramePr>
        <p:xfrm>
          <a:off x="403123" y="1254004"/>
          <a:ext cx="11218605" cy="5274615"/>
        </p:xfrm>
        <a:graphic>
          <a:graphicData uri="http://schemas.openxmlformats.org/drawingml/2006/table">
            <a:tbl>
              <a:tblPr firstRow="1" bandRow="1">
                <a:tableStyleId>{5C22544A-7EE6-4342-B048-85BDC9FD1C3A}</a:tableStyleId>
              </a:tblPr>
              <a:tblGrid>
                <a:gridCol w="2762864">
                  <a:extLst>
                    <a:ext uri="{9D8B030D-6E8A-4147-A177-3AD203B41FA5}">
                      <a16:colId xmlns:a16="http://schemas.microsoft.com/office/drawing/2014/main" val="20000"/>
                    </a:ext>
                  </a:extLst>
                </a:gridCol>
                <a:gridCol w="4316361">
                  <a:extLst>
                    <a:ext uri="{9D8B030D-6E8A-4147-A177-3AD203B41FA5}">
                      <a16:colId xmlns:a16="http://schemas.microsoft.com/office/drawing/2014/main" val="20001"/>
                    </a:ext>
                  </a:extLst>
                </a:gridCol>
                <a:gridCol w="4139380">
                  <a:extLst>
                    <a:ext uri="{9D8B030D-6E8A-4147-A177-3AD203B41FA5}">
                      <a16:colId xmlns:a16="http://schemas.microsoft.com/office/drawing/2014/main" val="20002"/>
                    </a:ext>
                  </a:extLst>
                </a:gridCol>
              </a:tblGrid>
              <a:tr h="1206611">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Truyền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thống</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Việc</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nên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Việc</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không</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nên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516646">
                <a:tc>
                  <a:txBody>
                    <a:bodyPr/>
                    <a:lstStyle/>
                    <a:p>
                      <a:pPr algn="ct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nước</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lao</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dọn</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dẹp</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trang</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liệt</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thăm</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hỏi</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đình</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p>
                    <a:p>
                      <a:pPr algn="just"/>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mạng</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0" i="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Thiếu</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trách</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nhiệm</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p>
                    <a:p>
                      <a:pPr algn="ct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đóng</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góp</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p>
                    <a:p>
                      <a:pPr algn="ct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sức</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0" i="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51358">
                <a:tc>
                  <a:txBody>
                    <a:bodyPr/>
                    <a:lstStyle/>
                    <a:p>
                      <a:pPr algn="ctr"/>
                      <a:r>
                        <a:rPr lang="en-US" sz="2800" i="1" dirty="0" err="1">
                          <a:latin typeface="Times New Roman" panose="02020603050405020304" pitchFamily="18" charset="0"/>
                          <a:cs typeface="Times New Roman" panose="02020603050405020304" pitchFamily="18" charset="0"/>
                        </a:rPr>
                        <a:t>Hiếu</a:t>
                      </a:r>
                      <a:r>
                        <a:rPr lang="en-US" sz="2800" i="1" baseline="0" dirty="0">
                          <a:latin typeface="Times New Roman" panose="02020603050405020304" pitchFamily="18" charset="0"/>
                          <a:cs typeface="Times New Roman" panose="02020603050405020304" pitchFamily="18" charset="0"/>
                        </a:rPr>
                        <a:t> </a:t>
                      </a:r>
                      <a:r>
                        <a:rPr lang="en-US" sz="2800" i="1" baseline="0" dirty="0" err="1">
                          <a:latin typeface="Times New Roman" panose="02020603050405020304" pitchFamily="18" charset="0"/>
                          <a:cs typeface="Times New Roman" panose="02020603050405020304" pitchFamily="18" charset="0"/>
                        </a:rPr>
                        <a:t>học</a:t>
                      </a:r>
                      <a:endParaRPr lang="en-US" sz="2800"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chăm</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cực</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giác</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i="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Bỏ</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giờ</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bỏ</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p>
                    <a:p>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bài</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0"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80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i="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8"/>
          <p:cNvSpPr txBox="1"/>
          <p:nvPr/>
        </p:nvSpPr>
        <p:spPr>
          <a:xfrm>
            <a:off x="3122577" y="316493"/>
            <a:ext cx="5622587" cy="646331"/>
          </a:xfrm>
          <a:prstGeom prst="rect">
            <a:avLst/>
          </a:prstGeom>
          <a:noFill/>
        </p:spPr>
        <p:txBody>
          <a:bodyPr wrap="square" rtlCol="0">
            <a:spAutoFit/>
          </a:bodyPr>
          <a:lstStyle/>
          <a:p>
            <a:pPr algn="ctr"/>
            <a:r>
              <a:rPr lang="en-US" sz="3600" dirty="0" err="1">
                <a:solidFill>
                  <a:srgbClr val="C00000"/>
                </a:solidFill>
                <a:latin typeface="#9Slide03 AllRoundGothic" panose="020B0703020202020104" pitchFamily="34" charset="0"/>
              </a:rPr>
              <a:t>PHIẾU</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HỌC</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683482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tint val="2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sp>
          <p:nvSpPr>
            <p:cNvPr id="13" name="TextBox 12"/>
            <p:cNvSpPr txBox="1"/>
            <p:nvPr/>
          </p:nvSpPr>
          <p:spPr>
            <a:xfrm>
              <a:off x="3853717" y="371538"/>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sp>
        <p:nvSpPr>
          <p:cNvPr id="10" name="TextBox 9"/>
          <p:cNvSpPr txBox="1"/>
          <p:nvPr/>
        </p:nvSpPr>
        <p:spPr>
          <a:xfrm>
            <a:off x="1127652" y="2551837"/>
            <a:ext cx="8101632" cy="2123658"/>
          </a:xfrm>
          <a:prstGeom prst="rect">
            <a:avLst/>
          </a:prstGeom>
          <a:noFill/>
        </p:spPr>
        <p:txBody>
          <a:bodyPr wrap="square" rtlCol="0">
            <a:spAutoFit/>
          </a:bodyPr>
          <a:lstStyle/>
          <a:p>
            <a:r>
              <a:rPr lang="en-US" sz="4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BT 4/</a:t>
            </a:r>
            <a:r>
              <a:rPr lang="en-US" sz="4400" b="1" dirty="0" err="1">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SGK</a:t>
            </a:r>
            <a:endParaRPr lang="en-US" sz="4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endParaRPr>
          </a:p>
          <a:p>
            <a:r>
              <a:rPr lang="en-US" sz="4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Nhóm</a:t>
            </a:r>
            <a:r>
              <a:rPr lang="en-US" sz="4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 1,2: </a:t>
            </a:r>
            <a:r>
              <a:rPr lang="en-US" sz="4400" b="1" dirty="0" err="1">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Tình</a:t>
            </a:r>
            <a:r>
              <a:rPr lang="en-US" sz="4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huống</a:t>
            </a:r>
            <a:r>
              <a:rPr lang="en-US" sz="4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 a</a:t>
            </a:r>
          </a:p>
          <a:p>
            <a:r>
              <a:rPr lang="en-US" sz="4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Nhóm</a:t>
            </a:r>
            <a:r>
              <a:rPr lang="en-US" sz="4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 3,4: </a:t>
            </a:r>
            <a:r>
              <a:rPr lang="en-US" sz="4400" b="1" dirty="0" err="1">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Tình</a:t>
            </a:r>
            <a:r>
              <a:rPr lang="en-US" sz="4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huống</a:t>
            </a:r>
            <a:r>
              <a:rPr lang="en-US" sz="4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9Slide03 AllRoundGothic" panose="020B0703020202020104" pitchFamily="34" charset="0"/>
              </a:rPr>
              <a:t> b</a:t>
            </a:r>
          </a:p>
        </p:txBody>
      </p:sp>
      <p:sp>
        <p:nvSpPr>
          <p:cNvPr id="12" name="Cloud 11"/>
          <p:cNvSpPr/>
          <p:nvPr/>
        </p:nvSpPr>
        <p:spPr>
          <a:xfrm rot="21242204">
            <a:off x="1204874" y="51900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Thảo</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luận</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nhóm</a:t>
            </a:r>
            <a:endParaRPr lang="en-US" dirty="0">
              <a:solidFill>
                <a:srgbClr val="FF0000"/>
              </a:solidFill>
              <a:latin typeface="#9Slide03 AllRoundGothic" panose="020B0703020202020104" pitchFamily="34" charset="0"/>
              <a:cs typeface="#9Slide04 Chonburi" panose="00000500000000000000" pitchFamily="2" charset="-34"/>
            </a:endParaRPr>
          </a:p>
        </p:txBody>
      </p:sp>
    </p:spTree>
    <p:extLst>
      <p:ext uri="{BB962C8B-B14F-4D97-AF65-F5344CB8AC3E}">
        <p14:creationId xmlns:p14="http://schemas.microsoft.com/office/powerpoint/2010/main" val="7922527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tint val="2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5771" y="1805215"/>
            <a:ext cx="11640458" cy="4762500"/>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3345545" y="130627"/>
            <a:ext cx="5943598" cy="1262744"/>
          </a:xfrm>
          <a:prstGeom prst="roundRect">
            <a:avLst>
              <a:gd name="adj" fmla="val 5000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solidFill>
                  <a:srgbClr val="00B050"/>
                </a:solidFill>
                <a:latin typeface="#9Slide03 AllRoundGothic" panose="020B0703020202020104" pitchFamily="34" charset="0"/>
              </a:rPr>
              <a:t>III.Hoạt</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động</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luyện</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tập</a:t>
            </a:r>
            <a:endParaRPr lang="en-US" sz="3600" dirty="0">
              <a:solidFill>
                <a:srgbClr val="00B050"/>
              </a:solidFill>
              <a:latin typeface="#9Slide03 AllRoundGothic" panose="020B0703020202020104" pitchFamily="34" charset="0"/>
            </a:endParaRPr>
          </a:p>
        </p:txBody>
      </p:sp>
    </p:spTree>
    <p:extLst>
      <p:ext uri="{BB962C8B-B14F-4D97-AF65-F5344CB8AC3E}">
        <p14:creationId xmlns:p14="http://schemas.microsoft.com/office/powerpoint/2010/main" val="374571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tint val="2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8852" y="3755401"/>
            <a:ext cx="11494704" cy="2893100"/>
          </a:xfrm>
          <a:prstGeom prst="rect">
            <a:avLst/>
          </a:prstGeom>
          <a:noFill/>
        </p:spPr>
        <p:txBody>
          <a:bodyPr wrap="square" rtlCol="0">
            <a:spAutoFit/>
          </a:bodyPr>
          <a:lstStyle/>
          <a:p>
            <a:pPr algn="just"/>
            <a:r>
              <a:rPr lang="en-US" sz="2600" b="1" i="1" dirty="0" err="1">
                <a:solidFill>
                  <a:srgbClr val="0070C0"/>
                </a:solidFill>
                <a:latin typeface="Times New Roman" panose="02020603050405020304" pitchFamily="18" charset="0"/>
                <a:ea typeface="#9Slide03 Roboto Slab Bold" pitchFamily="2" charset="0"/>
                <a:cs typeface="Times New Roman" panose="02020603050405020304" pitchFamily="18" charset="0"/>
              </a:rPr>
              <a:t>Em</a:t>
            </a:r>
            <a:r>
              <a:rPr lang="en-US"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 </a:t>
            </a:r>
            <a:r>
              <a:rPr lang="en-US" sz="2600" b="1" i="1" dirty="0" err="1">
                <a:solidFill>
                  <a:srgbClr val="0070C0"/>
                </a:solidFill>
                <a:latin typeface="Times New Roman" panose="02020603050405020304" pitchFamily="18" charset="0"/>
                <a:ea typeface="#9Slide03 Roboto Slab Bold" pitchFamily="2" charset="0"/>
                <a:cs typeface="Times New Roman" panose="02020603050405020304" pitchFamily="18" charset="0"/>
              </a:rPr>
              <a:t>không</a:t>
            </a:r>
            <a:r>
              <a:rPr lang="en-US"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 </a:t>
            </a:r>
            <a:r>
              <a:rPr lang="en-US" sz="2600" b="1" i="1" dirty="0" err="1">
                <a:solidFill>
                  <a:srgbClr val="0070C0"/>
                </a:solidFill>
                <a:latin typeface="Times New Roman" panose="02020603050405020304" pitchFamily="18" charset="0"/>
                <a:ea typeface="#9Slide03 Roboto Slab Bold" pitchFamily="2" charset="0"/>
                <a:cs typeface="Times New Roman" panose="02020603050405020304" pitchFamily="18" charset="0"/>
              </a:rPr>
              <a:t>đồng</a:t>
            </a:r>
            <a:r>
              <a:rPr lang="en-US"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 ý </a:t>
            </a:r>
            <a:r>
              <a:rPr lang="en-US" sz="2600" b="1" i="1" dirty="0" err="1">
                <a:solidFill>
                  <a:srgbClr val="0070C0"/>
                </a:solidFill>
                <a:latin typeface="Times New Roman" panose="02020603050405020304" pitchFamily="18" charset="0"/>
                <a:ea typeface="#9Slide03 Roboto Slab Bold" pitchFamily="2" charset="0"/>
                <a:cs typeface="Times New Roman" panose="02020603050405020304" pitchFamily="18" charset="0"/>
              </a:rPr>
              <a:t>với</a:t>
            </a:r>
            <a:r>
              <a:rPr lang="en-US"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 </a:t>
            </a:r>
            <a:r>
              <a:rPr lang="en-US" sz="2600" b="1" i="1" dirty="0" err="1">
                <a:solidFill>
                  <a:srgbClr val="0070C0"/>
                </a:solidFill>
                <a:latin typeface="Times New Roman" panose="02020603050405020304" pitchFamily="18" charset="0"/>
                <a:ea typeface="#9Slide03 Roboto Slab Bold" pitchFamily="2" charset="0"/>
                <a:cs typeface="Times New Roman" panose="02020603050405020304" pitchFamily="18" charset="0"/>
              </a:rPr>
              <a:t>hành</a:t>
            </a:r>
            <a:r>
              <a:rPr lang="en-US"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 </a:t>
            </a:r>
            <a:r>
              <a:rPr lang="en-US" sz="2600" b="1" i="1" dirty="0" err="1">
                <a:solidFill>
                  <a:srgbClr val="0070C0"/>
                </a:solidFill>
                <a:latin typeface="Times New Roman" panose="02020603050405020304" pitchFamily="18" charset="0"/>
                <a:ea typeface="#9Slide03 Roboto Slab Bold" pitchFamily="2" charset="0"/>
                <a:cs typeface="Times New Roman" panose="02020603050405020304" pitchFamily="18" charset="0"/>
              </a:rPr>
              <a:t>động</a:t>
            </a:r>
            <a:r>
              <a:rPr lang="en-US"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 </a:t>
            </a:r>
            <a:r>
              <a:rPr lang="en-US" sz="2600" b="1" i="1" dirty="0" err="1">
                <a:solidFill>
                  <a:srgbClr val="0070C0"/>
                </a:solidFill>
                <a:latin typeface="Times New Roman" panose="02020603050405020304" pitchFamily="18" charset="0"/>
                <a:ea typeface="#9Slide03 Roboto Slab Bold" pitchFamily="2" charset="0"/>
                <a:cs typeface="Times New Roman" panose="02020603050405020304" pitchFamily="18" charset="0"/>
              </a:rPr>
              <a:t>của</a:t>
            </a:r>
            <a:r>
              <a:rPr lang="en-US"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 H. </a:t>
            </a:r>
          </a:p>
          <a:p>
            <a:pPr algn="just"/>
            <a:r>
              <a:rPr lang="en-US" sz="2600" dirty="0" err="1">
                <a:latin typeface="Times New Roman" panose="02020603050405020304" pitchFamily="18" charset="0"/>
                <a:ea typeface="#9Slide03 Roboto Slab Bold" pitchFamily="2" charset="0"/>
                <a:cs typeface="Times New Roman" panose="02020603050405020304" pitchFamily="18" charset="0"/>
              </a:rPr>
              <a:t>Em</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nên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nói</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với</a:t>
            </a:r>
            <a:r>
              <a:rPr lang="en-US" sz="2600" dirty="0">
                <a:latin typeface="Times New Roman" panose="02020603050405020304" pitchFamily="18" charset="0"/>
                <a:ea typeface="#9Slide03 Roboto Slab Bold" pitchFamily="2" charset="0"/>
                <a:cs typeface="Times New Roman" panose="02020603050405020304" pitchFamily="18" charset="0"/>
              </a:rPr>
              <a:t> H </a:t>
            </a:r>
            <a:r>
              <a:rPr lang="en-US" sz="2600" dirty="0" err="1">
                <a:latin typeface="Times New Roman" panose="02020603050405020304" pitchFamily="18" charset="0"/>
                <a:ea typeface="#9Slide03 Roboto Slab Bold" pitchFamily="2" charset="0"/>
                <a:cs typeface="Times New Roman" panose="02020603050405020304" pitchFamily="18" charset="0"/>
              </a:rPr>
              <a:t>rằng</a:t>
            </a:r>
            <a:r>
              <a:rPr lang="en-US" sz="2600" dirty="0">
                <a:latin typeface="Times New Roman" panose="02020603050405020304" pitchFamily="18" charset="0"/>
                <a:ea typeface="#9Slide03 Roboto Slab Bold" pitchFamily="2" charset="0"/>
                <a:cs typeface="Times New Roman" panose="02020603050405020304" pitchFamily="18" charset="0"/>
              </a:rPr>
              <a:t> HS </a:t>
            </a:r>
            <a:r>
              <a:rPr lang="en-US" sz="2600" dirty="0" err="1">
                <a:latin typeface="Times New Roman" panose="02020603050405020304" pitchFamily="18" charset="0"/>
                <a:ea typeface="#9Slide03 Roboto Slab Bold" pitchFamily="2" charset="0"/>
                <a:cs typeface="Times New Roman" panose="02020603050405020304" pitchFamily="18" charset="0"/>
              </a:rPr>
              <a:t>cần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nghe</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để</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biết</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và</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hiểu</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ông</a:t>
            </a:r>
            <a:r>
              <a:rPr lang="en-US" sz="2600" dirty="0">
                <a:latin typeface="Times New Roman" panose="02020603050405020304" pitchFamily="18" charset="0"/>
                <a:ea typeface="#9Slide03 Roboto Slab Bold" pitchFamily="2" charset="0"/>
                <a:cs typeface="Times New Roman" panose="02020603050405020304" pitchFamily="18" charset="0"/>
              </a:rPr>
              <a:t> cha </a:t>
            </a:r>
            <a:r>
              <a:rPr lang="en-US" sz="2600" dirty="0" err="1">
                <a:latin typeface="Times New Roman" panose="02020603050405020304" pitchFamily="18" charset="0"/>
                <a:ea typeface="#9Slide03 Roboto Slab Bold" pitchFamily="2" charset="0"/>
                <a:cs typeface="Times New Roman" panose="02020603050405020304" pitchFamily="18" charset="0"/>
              </a:rPr>
              <a:t>ngày</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xưa</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đã</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chiến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đấu</a:t>
            </a:r>
            <a:r>
              <a:rPr lang="en-US" sz="2600" dirty="0">
                <a:latin typeface="Times New Roman" panose="02020603050405020304" pitchFamily="18" charset="0"/>
                <a:ea typeface="#9Slide03 Roboto Slab Bold" pitchFamily="2" charset="0"/>
                <a:cs typeface="Times New Roman" panose="02020603050405020304" pitchFamily="18" charset="0"/>
              </a:rPr>
              <a:t>, hi </a:t>
            </a:r>
            <a:r>
              <a:rPr lang="en-US" sz="2600" dirty="0" err="1">
                <a:latin typeface="Times New Roman" panose="02020603050405020304" pitchFamily="18" charset="0"/>
                <a:ea typeface="#9Slide03 Roboto Slab Bold" pitchFamily="2" charset="0"/>
                <a:cs typeface="Times New Roman" panose="02020603050405020304" pitchFamily="18" charset="0"/>
              </a:rPr>
              <a:t>sinh</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đề</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bảo</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vệ</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Tổ</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quốc</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như</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thế</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nào</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Từ</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đó</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trân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trọng</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những</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thành</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quả</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chiến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đấu</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của</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ông</a:t>
            </a:r>
            <a:r>
              <a:rPr lang="en-US" sz="2600" dirty="0">
                <a:latin typeface="Times New Roman" panose="02020603050405020304" pitchFamily="18" charset="0"/>
                <a:ea typeface="#9Slide03 Roboto Slab Bold" pitchFamily="2" charset="0"/>
                <a:cs typeface="Times New Roman" panose="02020603050405020304" pitchFamily="18" charset="0"/>
              </a:rPr>
              <a:t> cha, </a:t>
            </a:r>
            <a:r>
              <a:rPr lang="en-US" sz="2600" dirty="0" err="1">
                <a:latin typeface="Times New Roman" panose="02020603050405020304" pitchFamily="18" charset="0"/>
                <a:ea typeface="#9Slide03 Roboto Slab Bold" pitchFamily="2" charset="0"/>
                <a:cs typeface="Times New Roman" panose="02020603050405020304" pitchFamily="18" charset="0"/>
              </a:rPr>
              <a:t>quý</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trọng</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hoà</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bình</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và</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độc</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lập</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đất</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nước</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có</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được</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ngày</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hôm</a:t>
            </a:r>
            <a:r>
              <a:rPr lang="en-US" sz="2600" dirty="0">
                <a:latin typeface="Times New Roman" panose="02020603050405020304" pitchFamily="18" charset="0"/>
                <a:ea typeface="#9Slide03 Roboto Slab Bold" pitchFamily="2" charset="0"/>
                <a:cs typeface="Times New Roman" panose="02020603050405020304" pitchFamily="18" charset="0"/>
              </a:rPr>
              <a:t> nay. </a:t>
            </a:r>
          </a:p>
          <a:p>
            <a:pPr algn="just"/>
            <a:r>
              <a:rPr lang="en-US" sz="2600" dirty="0" err="1">
                <a:latin typeface="Times New Roman" panose="02020603050405020304" pitchFamily="18" charset="0"/>
                <a:ea typeface="#9Slide03 Roboto Slab Bold" pitchFamily="2" charset="0"/>
                <a:cs typeface="Times New Roman" panose="02020603050405020304" pitchFamily="18" charset="0"/>
              </a:rPr>
              <a:t>Hơn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nữa</a:t>
            </a:r>
            <a:r>
              <a:rPr lang="en-US" sz="2600" dirty="0">
                <a:latin typeface="Times New Roman" panose="02020603050405020304" pitchFamily="18" charset="0"/>
                <a:ea typeface="#9Slide03 Roboto Slab Bold" pitchFamily="2" charset="0"/>
                <a:cs typeface="Times New Roman" panose="02020603050405020304" pitchFamily="18" charset="0"/>
              </a:rPr>
              <a:t>, HS </a:t>
            </a:r>
            <a:r>
              <a:rPr lang="en-US" sz="2600" dirty="0" err="1">
                <a:latin typeface="Times New Roman" panose="02020603050405020304" pitchFamily="18" charset="0"/>
                <a:ea typeface="#9Slide03 Roboto Slab Bold" pitchFamily="2" charset="0"/>
                <a:cs typeface="Times New Roman" panose="02020603050405020304" pitchFamily="18" charset="0"/>
              </a:rPr>
              <a:t>cần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nghe</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và</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hiểu</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lịch</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sử</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để</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kế</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thừa</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và</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phát</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huy</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truyền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thống</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yêu</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nước</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phấn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đấu</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học</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tập</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rèn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luyện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để</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góp</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phần</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xây</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dựng</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và</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bảo</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vệ</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Tổ</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quốc</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trong</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thời</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đại</a:t>
            </a:r>
            <a:r>
              <a:rPr lang="en-US" sz="2600" dirty="0">
                <a:latin typeface="Times New Roman" panose="02020603050405020304" pitchFamily="18" charset="0"/>
                <a:ea typeface="#9Slide03 Roboto Slab Bold" pitchFamily="2" charset="0"/>
                <a:cs typeface="Times New Roman" panose="02020603050405020304" pitchFamily="18" charset="0"/>
              </a:rPr>
              <a:t> </a:t>
            </a:r>
            <a:r>
              <a:rPr lang="en-US" sz="2600" dirty="0" err="1">
                <a:latin typeface="Times New Roman" panose="02020603050405020304" pitchFamily="18" charset="0"/>
                <a:ea typeface="#9Slide03 Roboto Slab Bold" pitchFamily="2" charset="0"/>
                <a:cs typeface="Times New Roman" panose="02020603050405020304" pitchFamily="18" charset="0"/>
              </a:rPr>
              <a:t>mới</a:t>
            </a:r>
            <a:r>
              <a:rPr lang="en-US" sz="2600" dirty="0">
                <a:latin typeface="Times New Roman" panose="02020603050405020304" pitchFamily="18" charset="0"/>
                <a:ea typeface="#9Slide03 Roboto Slab Bold" pitchFamily="2" charset="0"/>
                <a:cs typeface="Times New Roman" panose="02020603050405020304" pitchFamily="18" charset="0"/>
              </a:rPr>
              <a:t>.</a:t>
            </a:r>
          </a:p>
        </p:txBody>
      </p:sp>
      <p:sp>
        <p:nvSpPr>
          <p:cNvPr id="4" name="TextBox 3">
            <a:extLst>
              <a:ext uri="{FF2B5EF4-FFF2-40B4-BE49-F238E27FC236}">
                <a16:creationId xmlns:a16="http://schemas.microsoft.com/office/drawing/2014/main" id="{02647752-66C0-4F12-8832-8245C8EE23E2}"/>
              </a:ext>
            </a:extLst>
          </p:cNvPr>
          <p:cNvSpPr txBox="1"/>
          <p:nvPr/>
        </p:nvSpPr>
        <p:spPr>
          <a:xfrm>
            <a:off x="339694" y="670364"/>
            <a:ext cx="10932209" cy="2893100"/>
          </a:xfrm>
          <a:prstGeom prst="rect">
            <a:avLst/>
          </a:prstGeom>
          <a:noFill/>
        </p:spPr>
        <p:txBody>
          <a:bodyPr wrap="square">
            <a:spAutoFit/>
          </a:bodyPr>
          <a:lstStyle/>
          <a:p>
            <a:pPr algn="just" latinLnBrk="0"/>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Phát huy truyền thống </a:t>
            </a:r>
            <a:r>
              <a:rPr lang="vi-VN" sz="2600" b="0" i="1" dirty="0">
                <a:solidFill>
                  <a:srgbClr val="000000"/>
                </a:solidFill>
                <a:effectLst/>
                <a:latin typeface="Times New Roman" panose="02020603050405020304" pitchFamily="18" charset="0"/>
                <a:cs typeface="Times New Roman" panose="02020603050405020304" pitchFamily="18" charset="0"/>
              </a:rPr>
              <a:t>"Uống nước nhớ nguồn”, </a:t>
            </a:r>
            <a:r>
              <a:rPr lang="vi-VN" sz="2600" b="0" i="0" dirty="0">
                <a:solidFill>
                  <a:srgbClr val="000000"/>
                </a:solidFill>
                <a:effectLst/>
                <a:latin typeface="Times New Roman" panose="02020603050405020304" pitchFamily="18" charset="0"/>
                <a:cs typeface="Times New Roman" panose="02020603050405020304" pitchFamily="18" charset="0"/>
              </a:rPr>
              <a:t>trường của H tỏ chức lễ </a:t>
            </a:r>
            <a:endParaRPr lang="en-US" sz="2600" b="0" i="0" dirty="0">
              <a:solidFill>
                <a:srgbClr val="000000"/>
              </a:solidFill>
              <a:effectLst/>
              <a:latin typeface="Times New Roman" panose="02020603050405020304" pitchFamily="18" charset="0"/>
              <a:cs typeface="Times New Roman" panose="02020603050405020304" pitchFamily="18" charset="0"/>
            </a:endParaRPr>
          </a:p>
          <a:p>
            <a:pPr algn="just" latinLnBrk="0"/>
            <a:r>
              <a:rPr lang="vi-VN" sz="2600" b="0" i="0" dirty="0">
                <a:solidFill>
                  <a:srgbClr val="000000"/>
                </a:solidFill>
                <a:effectLst/>
                <a:latin typeface="Times New Roman" panose="02020603050405020304" pitchFamily="18" charset="0"/>
                <a:cs typeface="Times New Roman" panose="02020603050405020304" pitchFamily="18" charset="0"/>
              </a:rPr>
              <a:t>dâng hương tại khu tưởng niệm các anh hùng liệt sĩ. Sau lễ dâng hương các bạn tập trung nghe kể những tấm gương hy sinh anh dũng chống giặc ngoại xâm , bảo vệ Tổ quốc .Trong khi các bạn trật tự ngồi nghe thì H lại chạy chơi , đùa nghịch , khiến các bạn xung quanh mất tập trung</a:t>
            </a:r>
            <a:r>
              <a:rPr lang="en-US" sz="2600" b="0" i="0" dirty="0">
                <a:solidFill>
                  <a:srgbClr val="000000"/>
                </a:solidFill>
                <a:effectLst/>
                <a:latin typeface="Times New Roman" panose="02020603050405020304" pitchFamily="18" charset="0"/>
                <a:cs typeface="Times New Roman" panose="02020603050405020304" pitchFamily="18" charset="0"/>
              </a:rPr>
              <a:t>.</a:t>
            </a:r>
            <a:endParaRPr lang="vi-VN" sz="2600" b="0" i="0" dirty="0">
              <a:solidFill>
                <a:srgbClr val="000000"/>
              </a:solidFill>
              <a:effectLst/>
              <a:latin typeface="Times New Roman" panose="02020603050405020304" pitchFamily="18" charset="0"/>
              <a:cs typeface="Times New Roman" panose="02020603050405020304" pitchFamily="18" charset="0"/>
            </a:endParaRPr>
          </a:p>
          <a:p>
            <a:pPr algn="just" latinLnBrk="0"/>
            <a:r>
              <a:rPr lang="vi-VN" sz="2600" b="0" i="1" dirty="0">
                <a:solidFill>
                  <a:srgbClr val="FF0000"/>
                </a:solidFill>
                <a:effectLst/>
                <a:latin typeface="Times New Roman" panose="02020603050405020304" pitchFamily="18" charset="0"/>
                <a:cs typeface="Times New Roman" panose="02020603050405020304" pitchFamily="18" charset="0"/>
              </a:rPr>
              <a:t>Em có đồng tình với hành động của H không? </a:t>
            </a:r>
            <a:endParaRPr lang="en-US" sz="2600" b="0" i="1" dirty="0">
              <a:solidFill>
                <a:srgbClr val="FF0000"/>
              </a:solidFill>
              <a:effectLst/>
              <a:latin typeface="Times New Roman" panose="02020603050405020304" pitchFamily="18" charset="0"/>
              <a:cs typeface="Times New Roman" panose="02020603050405020304" pitchFamily="18" charset="0"/>
            </a:endParaRPr>
          </a:p>
          <a:p>
            <a:pPr algn="just" latinLnBrk="0"/>
            <a:r>
              <a:rPr lang="vi-VN" sz="2600" b="0" i="1" dirty="0">
                <a:solidFill>
                  <a:srgbClr val="FF0000"/>
                </a:solidFill>
                <a:effectLst/>
                <a:latin typeface="Times New Roman" panose="02020603050405020304" pitchFamily="18" charset="0"/>
                <a:cs typeface="Times New Roman" panose="02020603050405020304" pitchFamily="18" charset="0"/>
              </a:rPr>
              <a:t>Nếu là bạn của H em sẽ khuyên H  điều gì ?</a:t>
            </a:r>
            <a:endParaRPr lang="vi-VN" sz="2600" b="0" i="0" dirty="0">
              <a:solidFill>
                <a:srgbClr val="FF0000"/>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D521BEA-AE1F-42F3-9F85-5CAC55A3BF02}"/>
              </a:ext>
            </a:extLst>
          </p:cNvPr>
          <p:cNvSpPr txBox="1"/>
          <p:nvPr/>
        </p:nvSpPr>
        <p:spPr>
          <a:xfrm>
            <a:off x="162371" y="178529"/>
            <a:ext cx="6101696" cy="492443"/>
          </a:xfrm>
          <a:prstGeom prst="rect">
            <a:avLst/>
          </a:prstGeom>
          <a:noFill/>
        </p:spPr>
        <p:txBody>
          <a:bodyPr wrap="square">
            <a:spAutoFit/>
          </a:bodyPr>
          <a:lstStyle/>
          <a:p>
            <a:pPr algn="just"/>
            <a:r>
              <a:rPr lang="en-US" sz="2600" b="1" i="1" u="sng" dirty="0" err="1">
                <a:solidFill>
                  <a:srgbClr val="FF0000"/>
                </a:solidFill>
                <a:latin typeface="Times New Roman" panose="02020603050405020304" pitchFamily="18" charset="0"/>
                <a:ea typeface="#9Slide03 Roboto Slab Bold" pitchFamily="2" charset="0"/>
                <a:cs typeface="Times New Roman" panose="02020603050405020304" pitchFamily="18" charset="0"/>
              </a:rPr>
              <a:t>Tình</a:t>
            </a:r>
            <a:r>
              <a:rPr lang="en-US" sz="2600" b="1" i="1" u="sng" dirty="0">
                <a:solidFill>
                  <a:srgbClr val="FF0000"/>
                </a:solidFill>
                <a:latin typeface="Times New Roman" panose="02020603050405020304" pitchFamily="18" charset="0"/>
                <a:ea typeface="#9Slide03 Roboto Slab Bold" pitchFamily="2" charset="0"/>
                <a:cs typeface="Times New Roman" panose="02020603050405020304" pitchFamily="18" charset="0"/>
              </a:rPr>
              <a:t> </a:t>
            </a:r>
            <a:r>
              <a:rPr lang="en-US" sz="2600" b="1" i="1" u="sng" dirty="0" err="1">
                <a:solidFill>
                  <a:srgbClr val="FF0000"/>
                </a:solidFill>
                <a:latin typeface="Times New Roman" panose="02020603050405020304" pitchFamily="18" charset="0"/>
                <a:ea typeface="#9Slide03 Roboto Slab Bold" pitchFamily="2" charset="0"/>
                <a:cs typeface="Times New Roman" panose="02020603050405020304" pitchFamily="18" charset="0"/>
              </a:rPr>
              <a:t>huống</a:t>
            </a:r>
            <a:r>
              <a:rPr lang="en-US" sz="2600" b="1" i="1" u="sng" dirty="0">
                <a:solidFill>
                  <a:srgbClr val="FF0000"/>
                </a:solidFill>
                <a:latin typeface="Times New Roman" panose="02020603050405020304" pitchFamily="18" charset="0"/>
                <a:ea typeface="#9Slide03 Roboto Slab Bold" pitchFamily="2" charset="0"/>
                <a:cs typeface="Times New Roman" panose="02020603050405020304" pitchFamily="18" charset="0"/>
              </a:rPr>
              <a:t> 1</a:t>
            </a:r>
            <a:r>
              <a:rPr lang="en-US" sz="2600" i="1" dirty="0">
                <a:solidFill>
                  <a:srgbClr val="FF0000"/>
                </a:solidFill>
                <a:latin typeface="Times New Roman" panose="02020603050405020304" pitchFamily="18" charset="0"/>
                <a:ea typeface="#9Slide03 Roboto Slab Bold" pitchFamily="2" charset="0"/>
                <a:cs typeface="Times New Roman" panose="02020603050405020304" pitchFamily="18" charset="0"/>
              </a:rPr>
              <a:t>: </a:t>
            </a:r>
          </a:p>
        </p:txBody>
      </p:sp>
    </p:spTree>
    <p:extLst>
      <p:ext uri="{BB962C8B-B14F-4D97-AF65-F5344CB8AC3E}">
        <p14:creationId xmlns:p14="http://schemas.microsoft.com/office/powerpoint/2010/main" val="11055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tint val="2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42595" y="190759"/>
            <a:ext cx="11800115" cy="492443"/>
          </a:xfrm>
          <a:prstGeom prst="rect">
            <a:avLst/>
          </a:prstGeom>
          <a:noFill/>
        </p:spPr>
        <p:txBody>
          <a:bodyPr wrap="square" rtlCol="0">
            <a:spAutoFit/>
          </a:bodyPr>
          <a:lstStyle/>
          <a:p>
            <a:pPr algn="just"/>
            <a:r>
              <a:rPr lang="vi-VN" sz="2600" i="1" u="sng" dirty="0">
                <a:solidFill>
                  <a:srgbClr val="FF0000"/>
                </a:solidFill>
                <a:latin typeface="Times New Roman" panose="02020603050405020304" pitchFamily="18" charset="0"/>
                <a:ea typeface="#9Slide03 Roboto Slab Bold" pitchFamily="2" charset="0"/>
                <a:cs typeface="Times New Roman" panose="02020603050405020304" pitchFamily="18" charset="0"/>
              </a:rPr>
              <a:t>Tình </a:t>
            </a:r>
            <a:r>
              <a:rPr lang="vi-VN" sz="2600" b="1" i="1" u="sng" dirty="0">
                <a:solidFill>
                  <a:srgbClr val="FF0000"/>
                </a:solidFill>
                <a:latin typeface="Times New Roman" panose="02020603050405020304" pitchFamily="18" charset="0"/>
                <a:ea typeface="#9Slide03 Roboto Slab Bold" pitchFamily="2" charset="0"/>
                <a:cs typeface="Times New Roman" panose="02020603050405020304" pitchFamily="18" charset="0"/>
              </a:rPr>
              <a:t>huống 2</a:t>
            </a:r>
            <a:r>
              <a:rPr lang="vi-VN" sz="2600" i="1" dirty="0">
                <a:solidFill>
                  <a:srgbClr val="FF0000"/>
                </a:solidFill>
                <a:latin typeface="Times New Roman" panose="02020603050405020304" pitchFamily="18" charset="0"/>
                <a:ea typeface="#9Slide03 Roboto Slab Bold" pitchFamily="2" charset="0"/>
                <a:cs typeface="Times New Roman" panose="02020603050405020304" pitchFamily="18" charset="0"/>
              </a:rPr>
              <a:t>:</a:t>
            </a:r>
            <a:endParaRPr lang="en-US" sz="2600" dirty="0">
              <a:latin typeface="Times New Roman" panose="02020603050405020304" pitchFamily="18" charset="0"/>
              <a:ea typeface="#9Slide03 Roboto Slab Bold"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D0972868-E432-45A9-9A94-B475CDAEB37C}"/>
              </a:ext>
            </a:extLst>
          </p:cNvPr>
          <p:cNvSpPr txBox="1"/>
          <p:nvPr/>
        </p:nvSpPr>
        <p:spPr>
          <a:xfrm>
            <a:off x="195942" y="3759867"/>
            <a:ext cx="11756572" cy="2492990"/>
          </a:xfrm>
          <a:prstGeom prst="rect">
            <a:avLst/>
          </a:prstGeom>
          <a:noFill/>
        </p:spPr>
        <p:txBody>
          <a:bodyPr wrap="square">
            <a:spAutoFit/>
          </a:bodyPr>
          <a:lstStyle/>
          <a:p>
            <a:pPr algn="just"/>
            <a:r>
              <a:rPr lang="vi-VN"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N</a:t>
            </a:r>
            <a:r>
              <a:rPr lang="en-US"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ế</a:t>
            </a:r>
            <a:r>
              <a:rPr lang="vi-VN"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u là T, em nên thuyết phục các bạn rằng</a:t>
            </a:r>
            <a:r>
              <a:rPr lang="en-US" sz="2600" b="1" i="1" dirty="0">
                <a:solidFill>
                  <a:srgbClr val="0070C0"/>
                </a:solidFill>
                <a:latin typeface="Times New Roman" panose="02020603050405020304" pitchFamily="18" charset="0"/>
                <a:ea typeface="#9Slide03 Roboto Slab Bold" pitchFamily="2" charset="0"/>
                <a:cs typeface="Times New Roman" panose="02020603050405020304" pitchFamily="18" charset="0"/>
              </a:rPr>
              <a:t>:</a:t>
            </a:r>
          </a:p>
          <a:p>
            <a:pPr algn="just"/>
            <a:r>
              <a:rPr lang="vi-VN" sz="2600" i="1" dirty="0">
                <a:solidFill>
                  <a:srgbClr val="0070C0"/>
                </a:solidFill>
                <a:latin typeface="Times New Roman" panose="02020603050405020304" pitchFamily="18" charset="0"/>
                <a:ea typeface="#9Slide03 Roboto Slab Bold" pitchFamily="2" charset="0"/>
                <a:cs typeface="Times New Roman" panose="02020603050405020304" pitchFamily="18" charset="0"/>
              </a:rPr>
              <a:t> </a:t>
            </a:r>
            <a:r>
              <a:rPr lang="vi-VN" sz="2600" dirty="0">
                <a:latin typeface="Times New Roman" panose="02020603050405020304" pitchFamily="18" charset="0"/>
                <a:ea typeface="#9Slide03 Roboto Slab Bold" pitchFamily="2" charset="0"/>
                <a:cs typeface="Times New Roman" panose="02020603050405020304" pitchFamily="18" charset="0"/>
              </a:rPr>
              <a:t>các món ăn nước ngo</a:t>
            </a:r>
            <a:r>
              <a:rPr lang="en-US" sz="2600" dirty="0">
                <a:latin typeface="Times New Roman" panose="02020603050405020304" pitchFamily="18" charset="0"/>
                <a:ea typeface="#9Slide03 Roboto Slab Bold" pitchFamily="2" charset="0"/>
                <a:cs typeface="Times New Roman" panose="02020603050405020304" pitchFamily="18" charset="0"/>
              </a:rPr>
              <a:t>à</a:t>
            </a:r>
            <a:r>
              <a:rPr lang="vi-VN" sz="2600" dirty="0">
                <a:latin typeface="Times New Roman" panose="02020603050405020304" pitchFamily="18" charset="0"/>
                <a:ea typeface="#9Slide03 Roboto Slab Bold" pitchFamily="2" charset="0"/>
                <a:cs typeface="Times New Roman" panose="02020603050405020304" pitchFamily="18" charset="0"/>
              </a:rPr>
              <a:t>i cũng r</a:t>
            </a:r>
            <a:r>
              <a:rPr lang="en-US" sz="2600" dirty="0">
                <a:latin typeface="Times New Roman" panose="02020603050405020304" pitchFamily="18" charset="0"/>
                <a:ea typeface="#9Slide03 Roboto Slab Bold" pitchFamily="2" charset="0"/>
                <a:cs typeface="Times New Roman" panose="02020603050405020304" pitchFamily="18" charset="0"/>
              </a:rPr>
              <a:t>ấ</a:t>
            </a:r>
            <a:r>
              <a:rPr lang="vi-VN" sz="2600" dirty="0">
                <a:latin typeface="Times New Roman" panose="02020603050405020304" pitchFamily="18" charset="0"/>
                <a:ea typeface="#9Slide03 Roboto Slab Bold" pitchFamily="2" charset="0"/>
                <a:cs typeface="Times New Roman" panose="02020603050405020304" pitchFamily="18" charset="0"/>
              </a:rPr>
              <a:t>t thú vị nhưng những món ăn truyền thống quê hương đã tồn tại và phát triển từ lâu đời, có các gi</a:t>
            </a:r>
            <a:r>
              <a:rPr lang="en-US" sz="2600" dirty="0">
                <a:latin typeface="Times New Roman" panose="02020603050405020304" pitchFamily="18" charset="0"/>
                <a:ea typeface="#9Slide03 Roboto Slab Bold" pitchFamily="2" charset="0"/>
                <a:cs typeface="Times New Roman" panose="02020603050405020304" pitchFamily="18" charset="0"/>
              </a:rPr>
              <a:t>á</a:t>
            </a:r>
            <a:r>
              <a:rPr lang="vi-VN" sz="2600" dirty="0">
                <a:latin typeface="Times New Roman" panose="02020603050405020304" pitchFamily="18" charset="0"/>
                <a:ea typeface="#9Slide03 Roboto Slab Bold" pitchFamily="2" charset="0"/>
                <a:cs typeface="Times New Roman" panose="02020603050405020304" pitchFamily="18" charset="0"/>
              </a:rPr>
              <a:t> trị đặc biệt. Trong d</a:t>
            </a:r>
            <a:r>
              <a:rPr lang="en-US" sz="2600" dirty="0">
                <a:latin typeface="Times New Roman" panose="02020603050405020304" pitchFamily="18" charset="0"/>
                <a:ea typeface="#9Slide03 Roboto Slab Bold" pitchFamily="2" charset="0"/>
                <a:cs typeface="Times New Roman" panose="02020603050405020304" pitchFamily="18" charset="0"/>
              </a:rPr>
              <a:t>ị</a:t>
            </a:r>
            <a:r>
              <a:rPr lang="vi-VN" sz="2600" dirty="0">
                <a:latin typeface="Times New Roman" panose="02020603050405020304" pitchFamily="18" charset="0"/>
                <a:ea typeface="#9Slide03 Roboto Slab Bold" pitchFamily="2" charset="0"/>
                <a:cs typeface="Times New Roman" panose="02020603050405020304" pitchFamily="18" charset="0"/>
              </a:rPr>
              <a:t>p chào mừng ngày Quốc tế Phụ nữ, chúng ta nên chọn những món ăn quen thuộc hằng ngàv mà các bà, các mẹ v</a:t>
            </a:r>
            <a:r>
              <a:rPr lang="en-US" sz="2600" dirty="0">
                <a:latin typeface="Times New Roman" panose="02020603050405020304" pitchFamily="18" charset="0"/>
                <a:ea typeface="#9Slide03 Roboto Slab Bold" pitchFamily="2" charset="0"/>
                <a:cs typeface="Times New Roman" panose="02020603050405020304" pitchFamily="18" charset="0"/>
              </a:rPr>
              <a:t>ẫ</a:t>
            </a:r>
            <a:r>
              <a:rPr lang="vi-VN" sz="2600" dirty="0">
                <a:latin typeface="Times New Roman" panose="02020603050405020304" pitchFamily="18" charset="0"/>
                <a:ea typeface="#9Slide03 Roboto Slab Bold" pitchFamily="2" charset="0"/>
                <a:cs typeface="Times New Roman" panose="02020603050405020304" pitchFamily="18" charset="0"/>
              </a:rPr>
              <a:t>n nấu cho chúng ta. Những món ăn quê hương ấy chứa cả tình thương gia đình và tâm hồn quê hương sẽ có nhiều ý n</a:t>
            </a:r>
            <a:r>
              <a:rPr lang="en-US" sz="2600" dirty="0" err="1">
                <a:latin typeface="Times New Roman" panose="02020603050405020304" pitchFamily="18" charset="0"/>
                <a:ea typeface="#9Slide03 Roboto Slab Bold" pitchFamily="2" charset="0"/>
                <a:cs typeface="Times New Roman" panose="02020603050405020304" pitchFamily="18" charset="0"/>
              </a:rPr>
              <a:t>ghĩ</a:t>
            </a:r>
            <a:r>
              <a:rPr lang="vi-VN" sz="2600" dirty="0">
                <a:latin typeface="Times New Roman" panose="02020603050405020304" pitchFamily="18" charset="0"/>
                <a:ea typeface="#9Slide03 Roboto Slab Bold" pitchFamily="2" charset="0"/>
                <a:cs typeface="Times New Roman" panose="02020603050405020304" pitchFamily="18" charset="0"/>
              </a:rPr>
              <a:t>a hơn</a:t>
            </a:r>
            <a:r>
              <a:rPr lang="en-US" sz="2600" dirty="0">
                <a:latin typeface="Times New Roman" panose="02020603050405020304" pitchFamily="18" charset="0"/>
                <a:ea typeface="#9Slide03 Roboto Slab Bold" pitchFamily="2" charset="0"/>
                <a:cs typeface="Times New Roman" panose="02020603050405020304" pitchFamily="18" charset="0"/>
              </a:rPr>
              <a:t>.</a:t>
            </a:r>
          </a:p>
        </p:txBody>
      </p:sp>
      <p:sp>
        <p:nvSpPr>
          <p:cNvPr id="6" name="TextBox 5">
            <a:extLst>
              <a:ext uri="{FF2B5EF4-FFF2-40B4-BE49-F238E27FC236}">
                <a16:creationId xmlns:a16="http://schemas.microsoft.com/office/drawing/2014/main" id="{2AB39678-C8BE-435E-927E-28636E66B964}"/>
              </a:ext>
            </a:extLst>
          </p:cNvPr>
          <p:cNvSpPr txBox="1"/>
          <p:nvPr/>
        </p:nvSpPr>
        <p:spPr>
          <a:xfrm>
            <a:off x="167951" y="809932"/>
            <a:ext cx="11793894" cy="2492990"/>
          </a:xfrm>
          <a:prstGeom prst="rect">
            <a:avLst/>
          </a:prstGeom>
          <a:noFill/>
        </p:spPr>
        <p:txBody>
          <a:bodyPr wrap="square">
            <a:spAutoFit/>
          </a:bodyPr>
          <a:lstStyle/>
          <a:p>
            <a:pPr algn="just" latinLnBrk="0"/>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Chào mừng ngày Quốc tế Phụ nữ 8/3 ,trường của T tổ chức cuộc thi nấu ăn giữa các chi đội .Khi cả lớp thảo luận sẽ ch</a:t>
            </a:r>
            <a:r>
              <a:rPr lang="en-US" sz="2600" dirty="0" err="1">
                <a:solidFill>
                  <a:srgbClr val="000000"/>
                </a:solidFill>
                <a:latin typeface="Times New Roman" panose="02020603050405020304" pitchFamily="18" charset="0"/>
                <a:cs typeface="Times New Roman" panose="02020603050405020304" pitchFamily="18" charset="0"/>
              </a:rPr>
              <a:t>ọn</a:t>
            </a:r>
            <a:r>
              <a:rPr lang="vi-VN" sz="2600" b="0" i="0" dirty="0">
                <a:solidFill>
                  <a:srgbClr val="000000"/>
                </a:solidFill>
                <a:effectLst/>
                <a:latin typeface="Times New Roman" panose="02020603050405020304" pitchFamily="18" charset="0"/>
                <a:cs typeface="Times New Roman" panose="02020603050405020304" pitchFamily="18" charset="0"/>
              </a:rPr>
              <a:t> nấu món gì ,T đề xuất chọn các món ăn truyền thống của quê hương xứ Huế như bún bò ,bánh bèo ,nem lụi,...nhưng một số bạn lại cho rằng những món ăn bình dân như vậy không phù hợp để đi thi mà nên chọn những món ăn nước ngoài sẽ mới mẻ và hợp thời hơn.</a:t>
            </a:r>
          </a:p>
          <a:p>
            <a:pPr algn="just" latinLnBrk="0"/>
            <a:r>
              <a:rPr lang="vi-VN" sz="2600" b="0" i="1" dirty="0">
                <a:solidFill>
                  <a:srgbClr val="FF0000"/>
                </a:solidFill>
                <a:effectLst/>
                <a:latin typeface="Times New Roman" panose="02020603050405020304" pitchFamily="18" charset="0"/>
                <a:cs typeface="Times New Roman" panose="02020603050405020304" pitchFamily="18" charset="0"/>
              </a:rPr>
              <a:t>Nếu là T, em sẽ thuyết phục các bạn trong lớp như thế nào ?</a:t>
            </a:r>
            <a:endParaRPr lang="vi-VN" sz="2600" b="0"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tint val="2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17638" y="2734655"/>
            <a:ext cx="11016342" cy="1569660"/>
          </a:xfrm>
          <a:prstGeom prst="rect">
            <a:avLst/>
          </a:prstGeom>
          <a:noFill/>
        </p:spPr>
        <p:txBody>
          <a:bodyPr wrap="square" rtlCol="0">
            <a:spAutoFit/>
          </a:bodyPr>
          <a:lstStyle/>
          <a:p>
            <a:pPr algn="ct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Cùng</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các</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bạn</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trong</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nhóm</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tập</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một</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làn</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điệu</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dân</a:t>
            </a:r>
            <a:r>
              <a:rPr lang="en-US" sz="3200" b="1" i="1" dirty="0">
                <a:latin typeface="#9Slide03 Roboto Slab Bold" pitchFamily="2" charset="0"/>
                <a:ea typeface="#9Slide03 Roboto Slab Bold" pitchFamily="2" charset="0"/>
              </a:rPr>
              <a:t> ca, </a:t>
            </a:r>
          </a:p>
          <a:p>
            <a:pPr algn="ctr"/>
            <a:r>
              <a:rPr lang="en-US" sz="3200" b="1" i="1" dirty="0" err="1">
                <a:latin typeface="#9Slide03 Roboto Slab Bold" pitchFamily="2" charset="0"/>
                <a:ea typeface="#9Slide03 Roboto Slab Bold" pitchFamily="2" charset="0"/>
              </a:rPr>
              <a:t>điệu</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múa</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truyền</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thống</a:t>
            </a:r>
            <a:r>
              <a:rPr lang="en-US" sz="3200" b="1" i="1" dirty="0">
                <a:latin typeface="#9Slide03 Roboto Slab Bold" pitchFamily="2" charset="0"/>
                <a:ea typeface="#9Slide03 Roboto Slab Bold" pitchFamily="2" charset="0"/>
              </a:rPr>
              <a:t> hay </a:t>
            </a:r>
            <a:r>
              <a:rPr lang="en-US" sz="3200" b="1" i="1" dirty="0" err="1">
                <a:latin typeface="#9Slide03 Roboto Slab Bold" pitchFamily="2" charset="0"/>
                <a:ea typeface="#9Slide03 Roboto Slab Bold" pitchFamily="2" charset="0"/>
              </a:rPr>
              <a:t>một</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bài</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hát</a:t>
            </a:r>
            <a:r>
              <a:rPr lang="en-US" sz="3200" b="1" i="1" dirty="0">
                <a:latin typeface="#9Slide03 Roboto Slab Bold" pitchFamily="2" charset="0"/>
                <a:ea typeface="#9Slide03 Roboto Slab Bold" pitchFamily="2" charset="0"/>
              </a:rPr>
              <a:t> ca </a:t>
            </a:r>
            <a:r>
              <a:rPr lang="en-US" sz="3200" b="1" i="1" dirty="0" err="1">
                <a:latin typeface="#9Slide03 Roboto Slab Bold" pitchFamily="2" charset="0"/>
                <a:ea typeface="#9Slide03 Roboto Slab Bold" pitchFamily="2" charset="0"/>
              </a:rPr>
              <a:t>ngợi</a:t>
            </a:r>
            <a:r>
              <a:rPr lang="en-US" sz="3200" b="1" i="1" dirty="0">
                <a:latin typeface="#9Slide03 Roboto Slab Bold" pitchFamily="2" charset="0"/>
                <a:ea typeface="#9Slide03 Roboto Slab Bold" pitchFamily="2" charset="0"/>
              </a:rPr>
              <a:t> </a:t>
            </a:r>
          </a:p>
          <a:p>
            <a:pPr algn="ctr"/>
            <a:r>
              <a:rPr lang="en-US" sz="3200" b="1" i="1" dirty="0" err="1">
                <a:latin typeface="#9Slide03 Roboto Slab Bold" pitchFamily="2" charset="0"/>
                <a:ea typeface="#9Slide03 Roboto Slab Bold" pitchFamily="2" charset="0"/>
              </a:rPr>
              <a:t>truyền</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thống</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quê</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hương</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sau</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đó</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biểu</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diễn</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trước</a:t>
            </a:r>
            <a:r>
              <a:rPr lang="en-US" sz="3200" b="1" i="1" dirty="0">
                <a:latin typeface="#9Slide03 Roboto Slab Bold" pitchFamily="2" charset="0"/>
                <a:ea typeface="#9Slide03 Roboto Slab Bold" pitchFamily="2" charset="0"/>
              </a:rPr>
              <a:t> </a:t>
            </a:r>
            <a:r>
              <a:rPr lang="en-US" sz="3200" b="1" i="1" dirty="0" err="1">
                <a:latin typeface="#9Slide03 Roboto Slab Bold" pitchFamily="2" charset="0"/>
                <a:ea typeface="#9Slide03 Roboto Slab Bold" pitchFamily="2" charset="0"/>
              </a:rPr>
              <a:t>lớp</a:t>
            </a:r>
            <a:r>
              <a:rPr lang="en-US" sz="3200" b="1" i="1" dirty="0">
                <a:latin typeface="#9Slide03 Roboto Slab Bold" pitchFamily="2" charset="0"/>
                <a:ea typeface="#9Slide03 Roboto Slab Bold" pitchFamily="2" charset="0"/>
              </a:rPr>
              <a:t>. </a:t>
            </a:r>
            <a:endParaRPr lang="en-US" sz="3200" dirty="0">
              <a:latin typeface="#9Slide03 Roboto Slab Bold" pitchFamily="2" charset="0"/>
              <a:ea typeface="#9Slide03 Roboto Slab Bold" pitchFamily="2" charset="0"/>
            </a:endParaRPr>
          </a:p>
        </p:txBody>
      </p:sp>
      <p:sp>
        <p:nvSpPr>
          <p:cNvPr id="4" name="Rounded Rectangle 3"/>
          <p:cNvSpPr/>
          <p:nvPr/>
        </p:nvSpPr>
        <p:spPr>
          <a:xfrm>
            <a:off x="1320800" y="449944"/>
            <a:ext cx="9550400" cy="153851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70C0"/>
                </a:solidFill>
                <a:latin typeface="#9Slide03 AllRoundGothic" panose="020B0703020202020104" pitchFamily="34" charset="0"/>
              </a:rPr>
              <a:t>IV. </a:t>
            </a:r>
            <a:r>
              <a:rPr lang="en-US" sz="6000" b="1" dirty="0" err="1">
                <a:solidFill>
                  <a:srgbClr val="0070C0"/>
                </a:solidFill>
                <a:latin typeface="#9Slide03 AllRoundGothic" panose="020B0703020202020104" pitchFamily="34" charset="0"/>
              </a:rPr>
              <a:t>Hoạt</a:t>
            </a:r>
            <a:r>
              <a:rPr lang="en-US" sz="6000" b="1" dirty="0">
                <a:solidFill>
                  <a:srgbClr val="0070C0"/>
                </a:solidFill>
                <a:latin typeface="#9Slide03 AllRoundGothic" panose="020B0703020202020104" pitchFamily="34" charset="0"/>
              </a:rPr>
              <a:t> </a:t>
            </a:r>
            <a:r>
              <a:rPr lang="en-US" sz="6000" b="1" dirty="0" err="1">
                <a:solidFill>
                  <a:srgbClr val="0070C0"/>
                </a:solidFill>
                <a:latin typeface="#9Slide03 AllRoundGothic" panose="020B0703020202020104" pitchFamily="34" charset="0"/>
              </a:rPr>
              <a:t>động</a:t>
            </a:r>
            <a:r>
              <a:rPr lang="en-US" sz="6000" b="1" dirty="0">
                <a:solidFill>
                  <a:srgbClr val="0070C0"/>
                </a:solidFill>
                <a:latin typeface="#9Slide03 AllRoundGothic" panose="020B0703020202020104" pitchFamily="34" charset="0"/>
              </a:rPr>
              <a:t> </a:t>
            </a:r>
            <a:r>
              <a:rPr lang="en-US" sz="6000" b="1" dirty="0" err="1">
                <a:solidFill>
                  <a:srgbClr val="0070C0"/>
                </a:solidFill>
                <a:latin typeface="#9Slide03 AllRoundGothic" panose="020B0703020202020104" pitchFamily="34" charset="0"/>
              </a:rPr>
              <a:t>vận</a:t>
            </a:r>
            <a:r>
              <a:rPr lang="en-US" sz="6000" b="1" dirty="0">
                <a:solidFill>
                  <a:srgbClr val="0070C0"/>
                </a:solidFill>
                <a:latin typeface="#9Slide03 AllRoundGothic" panose="020B0703020202020104" pitchFamily="34" charset="0"/>
              </a:rPr>
              <a:t> </a:t>
            </a:r>
            <a:r>
              <a:rPr lang="en-US" sz="6000" b="1" dirty="0" err="1">
                <a:solidFill>
                  <a:srgbClr val="0070C0"/>
                </a:solidFill>
                <a:latin typeface="#9Slide03 AllRoundGothic" panose="020B0703020202020104" pitchFamily="34" charset="0"/>
              </a:rPr>
              <a:t>dụng</a:t>
            </a:r>
            <a:endParaRPr lang="en-US" sz="6000" b="1" dirty="0">
              <a:solidFill>
                <a:srgbClr val="0070C0"/>
              </a:solidFill>
              <a:latin typeface="#9Slide03 AllRoundGothic" panose="020B0703020202020104" pitchFamily="34" charset="0"/>
            </a:endParaRPr>
          </a:p>
        </p:txBody>
      </p:sp>
    </p:spTree>
    <p:extLst>
      <p:ext uri="{BB962C8B-B14F-4D97-AF65-F5344CB8AC3E}">
        <p14:creationId xmlns:p14="http://schemas.microsoft.com/office/powerpoint/2010/main" val="2611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04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907193" y="211216"/>
            <a:ext cx="8377614" cy="1200329"/>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rtlCol="0">
            <a:spAutoFit/>
          </a:bodyPr>
          <a:lstStyle/>
          <a:p>
            <a:pPr algn="ctr"/>
            <a:r>
              <a:rPr lang="en-US" sz="7200" dirty="0" err="1">
                <a:latin typeface="#9Slide03 AllRoundGothic" panose="020B0703020202020104" pitchFamily="34" charset="0"/>
              </a:rPr>
              <a:t>Thảo</a:t>
            </a:r>
            <a:r>
              <a:rPr lang="en-US" sz="7200" dirty="0">
                <a:latin typeface="#9Slide03 AllRoundGothic" panose="020B0703020202020104" pitchFamily="34" charset="0"/>
              </a:rPr>
              <a:t> </a:t>
            </a:r>
            <a:r>
              <a:rPr lang="en-US" sz="7200" dirty="0" err="1">
                <a:latin typeface="#9Slide03 AllRoundGothic" panose="020B0703020202020104" pitchFamily="34" charset="0"/>
              </a:rPr>
              <a:t>luận</a:t>
            </a:r>
            <a:r>
              <a:rPr lang="en-US" sz="7200" dirty="0">
                <a:latin typeface="#9Slide03 AllRoundGothic" panose="020B0703020202020104" pitchFamily="34" charset="0"/>
              </a:rPr>
              <a:t>: </a:t>
            </a:r>
            <a:r>
              <a:rPr lang="en-US" sz="7200" dirty="0" err="1">
                <a:latin typeface="#9Slide03 AllRoundGothic" panose="020B0703020202020104" pitchFamily="34" charset="0"/>
              </a:rPr>
              <a:t>Cặp</a:t>
            </a:r>
            <a:r>
              <a:rPr lang="en-US" sz="7200" dirty="0">
                <a:latin typeface="#9Slide03 AllRoundGothic" panose="020B0703020202020104" pitchFamily="34" charset="0"/>
              </a:rPr>
              <a:t> </a:t>
            </a:r>
            <a:r>
              <a:rPr lang="en-US" sz="7200" dirty="0" err="1">
                <a:latin typeface="#9Slide03 AllRoundGothic" panose="020B0703020202020104" pitchFamily="34" charset="0"/>
              </a:rPr>
              <a:t>đôi</a:t>
            </a:r>
            <a:endParaRPr lang="en-US" sz="7200" dirty="0">
              <a:latin typeface="#9Slide03 AllRoundGothic" panose="020B0703020202020104" pitchFamily="34" charset="0"/>
            </a:endParaRPr>
          </a:p>
        </p:txBody>
      </p:sp>
      <p:sp>
        <p:nvSpPr>
          <p:cNvPr id="4" name="TextBox 3"/>
          <p:cNvSpPr txBox="1"/>
          <p:nvPr/>
        </p:nvSpPr>
        <p:spPr>
          <a:xfrm>
            <a:off x="0" y="1764417"/>
            <a:ext cx="12192000" cy="5755422"/>
          </a:xfrm>
          <a:prstGeom prst="rect">
            <a:avLst/>
          </a:prstGeom>
          <a:solidFill>
            <a:srgbClr val="FFFF00"/>
          </a:solidFill>
        </p:spPr>
        <p:txBody>
          <a:bodyPr wrap="square" rtlCol="0">
            <a:spAutoFit/>
          </a:bodyPr>
          <a:lstStyle/>
          <a:p>
            <a:endParaRPr lang="en-US" sz="3600" b="1" dirty="0">
              <a:latin typeface="#9Slide04 Manuale Bold" panose="02040804050405060204" pitchFamily="18" charset="0"/>
            </a:endParaRPr>
          </a:p>
          <a:p>
            <a:pPr algn="ctr"/>
            <a:r>
              <a:rPr lang="en-US" sz="4800" b="1" dirty="0">
                <a:solidFill>
                  <a:srgbClr val="002060"/>
                </a:solidFill>
                <a:latin typeface="Times New Roman" panose="02020603050405020304" pitchFamily="18" charset="0"/>
                <a:cs typeface="Times New Roman" panose="02020603050405020304" pitchFamily="18" charset="0"/>
              </a:rPr>
              <a:t>? Quan </a:t>
            </a:r>
            <a:r>
              <a:rPr lang="en-US" sz="4800" b="1" dirty="0" err="1">
                <a:solidFill>
                  <a:srgbClr val="002060"/>
                </a:solidFill>
                <a:latin typeface="Times New Roman" panose="02020603050405020304" pitchFamily="18" charset="0"/>
                <a:cs typeface="Times New Roman" panose="02020603050405020304" pitchFamily="18" charset="0"/>
              </a:rPr>
              <a:t>sát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bức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ảnh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dưới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đây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sau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biết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bức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tranh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nói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về</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truyền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thống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nào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của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quê</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hương</a:t>
            </a:r>
            <a:r>
              <a:rPr lang="en-US" sz="4800" b="1" dirty="0">
                <a:solidFill>
                  <a:srgbClr val="002060"/>
                </a:solidFill>
                <a:latin typeface="Times New Roman" panose="02020603050405020304" pitchFamily="18" charset="0"/>
                <a:cs typeface="Times New Roman" panose="02020603050405020304" pitchFamily="18" charset="0"/>
              </a:rPr>
              <a:t> ?</a:t>
            </a:r>
          </a:p>
          <a:p>
            <a:pPr algn="ctr"/>
            <a:endParaRPr lang="en-US" sz="4800" b="1" dirty="0">
              <a:solidFill>
                <a:srgbClr val="002060"/>
              </a:solidFill>
              <a:latin typeface="Times New Roman" panose="02020603050405020304" pitchFamily="18" charset="0"/>
              <a:cs typeface="Times New Roman" panose="02020603050405020304" pitchFamily="18" charset="0"/>
            </a:endParaRPr>
          </a:p>
          <a:p>
            <a:pPr algn="ct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Hãy</a:t>
            </a:r>
            <a:r>
              <a:rPr lang="en-US" sz="4800" b="1" dirty="0">
                <a:solidFill>
                  <a:srgbClr val="002060"/>
                </a:solidFill>
                <a:latin typeface="Times New Roman" panose="02020603050405020304" pitchFamily="18" charset="0"/>
                <a:cs typeface="Times New Roman" panose="02020603050405020304" pitchFamily="18" charset="0"/>
              </a:rPr>
              <a:t> chia </a:t>
            </a:r>
            <a:r>
              <a:rPr lang="en-US" sz="4800" b="1" dirty="0" err="1">
                <a:solidFill>
                  <a:srgbClr val="002060"/>
                </a:solidFill>
                <a:latin typeface="Times New Roman" panose="02020603050405020304" pitchFamily="18" charset="0"/>
                <a:cs typeface="Times New Roman" panose="02020603050405020304" pitchFamily="18" charset="0"/>
              </a:rPr>
              <a:t>sẻ</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hiểu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biết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của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em</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về</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những</a:t>
            </a:r>
            <a:endParaRPr lang="en-US" sz="4800" b="1" dirty="0">
              <a:solidFill>
                <a:srgbClr val="002060"/>
              </a:solidFill>
              <a:latin typeface="Times New Roman" panose="02020603050405020304" pitchFamily="18" charset="0"/>
              <a:cs typeface="Times New Roman" panose="02020603050405020304" pitchFamily="18" charset="0"/>
            </a:endParaRPr>
          </a:p>
          <a:p>
            <a:pPr algn="ct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bức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hình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đó</a:t>
            </a:r>
            <a:r>
              <a:rPr lang="en-US" sz="4800" b="1" dirty="0">
                <a:solidFill>
                  <a:srgbClr val="002060"/>
                </a:solidFill>
                <a:latin typeface="Times New Roman" panose="02020603050405020304" pitchFamily="18" charset="0"/>
                <a:cs typeface="Times New Roman" panose="02020603050405020304" pitchFamily="18" charset="0"/>
              </a:rPr>
              <a:t> ?</a:t>
            </a:r>
          </a:p>
          <a:p>
            <a:endParaRPr lang="en-US" sz="4400" dirty="0"/>
          </a:p>
        </p:txBody>
      </p:sp>
      <p:sp>
        <p:nvSpPr>
          <p:cNvPr id="2" name="Action Button: Help 1">
            <a:hlinkClick r:id="" action="ppaction://noaction" highlightClick="1"/>
            <a:extLst>
              <a:ext uri="{FF2B5EF4-FFF2-40B4-BE49-F238E27FC236}">
                <a16:creationId xmlns:a16="http://schemas.microsoft.com/office/drawing/2014/main" id="{51BE88B5-2CEE-4B37-9601-339A413E8ADF}"/>
              </a:ext>
            </a:extLst>
          </p:cNvPr>
          <p:cNvSpPr/>
          <p:nvPr/>
        </p:nvSpPr>
        <p:spPr>
          <a:xfrm>
            <a:off x="171450" y="2506436"/>
            <a:ext cx="530679" cy="579664"/>
          </a:xfrm>
          <a:prstGeom prst="actionButtonHelp">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elp 4">
            <a:hlinkClick r:id="" action="ppaction://noaction" highlightClick="1"/>
            <a:extLst>
              <a:ext uri="{FF2B5EF4-FFF2-40B4-BE49-F238E27FC236}">
                <a16:creationId xmlns:a16="http://schemas.microsoft.com/office/drawing/2014/main" id="{11DB4A31-FE25-4F43-8407-D13CCAA7A35C}"/>
              </a:ext>
            </a:extLst>
          </p:cNvPr>
          <p:cNvSpPr/>
          <p:nvPr/>
        </p:nvSpPr>
        <p:spPr>
          <a:xfrm>
            <a:off x="683079" y="5418365"/>
            <a:ext cx="530679" cy="579664"/>
          </a:xfrm>
          <a:prstGeom prst="actionButtonHelp">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7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5021"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74088"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5021" y="342900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45867" y="3429000"/>
            <a:ext cx="4058355"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609600" y="1"/>
            <a:ext cx="5062330" cy="2623929"/>
          </a:xfrm>
          <a:prstGeom prst="rect">
            <a:avLst/>
          </a:prstGeom>
        </p:spPr>
      </p:pic>
      <p:pic>
        <p:nvPicPr>
          <p:cNvPr id="12" name="Picture 11"/>
          <p:cNvPicPr>
            <a:picLocks noChangeAspect="1"/>
          </p:cNvPicPr>
          <p:nvPr/>
        </p:nvPicPr>
        <p:blipFill>
          <a:blip r:embed="rId3"/>
          <a:stretch>
            <a:fillRect/>
          </a:stretch>
        </p:blipFill>
        <p:spPr>
          <a:xfrm>
            <a:off x="6591802" y="79899"/>
            <a:ext cx="4968339" cy="2623930"/>
          </a:xfrm>
          <a:prstGeom prst="rect">
            <a:avLst/>
          </a:prstGeom>
        </p:spPr>
      </p:pic>
      <p:pic>
        <p:nvPicPr>
          <p:cNvPr id="13" name="Picture 12"/>
          <p:cNvPicPr>
            <a:picLocks noChangeAspect="1"/>
          </p:cNvPicPr>
          <p:nvPr/>
        </p:nvPicPr>
        <p:blipFill>
          <a:blip r:embed="rId4"/>
          <a:stretch>
            <a:fillRect/>
          </a:stretch>
        </p:blipFill>
        <p:spPr>
          <a:xfrm>
            <a:off x="609601" y="3429000"/>
            <a:ext cx="5062330" cy="2878666"/>
          </a:xfrm>
          <a:prstGeom prst="rect">
            <a:avLst/>
          </a:prstGeom>
        </p:spPr>
      </p:pic>
      <p:pic>
        <p:nvPicPr>
          <p:cNvPr id="14" name="Picture 13"/>
          <p:cNvPicPr>
            <a:picLocks noChangeAspect="1"/>
          </p:cNvPicPr>
          <p:nvPr/>
        </p:nvPicPr>
        <p:blipFill>
          <a:blip r:embed="rId5"/>
          <a:stretch>
            <a:fillRect/>
          </a:stretch>
        </p:blipFill>
        <p:spPr>
          <a:xfrm>
            <a:off x="6627313" y="3429000"/>
            <a:ext cx="4968339" cy="2855556"/>
          </a:xfrm>
          <a:prstGeom prst="rect">
            <a:avLst/>
          </a:prstGeom>
        </p:spPr>
      </p:pic>
      <p:sp>
        <p:nvSpPr>
          <p:cNvPr id="15" name="TextBox 14"/>
          <p:cNvSpPr txBox="1"/>
          <p:nvPr/>
        </p:nvSpPr>
        <p:spPr>
          <a:xfrm>
            <a:off x="1095020" y="2682869"/>
            <a:ext cx="4484686" cy="646331"/>
          </a:xfrm>
          <a:prstGeom prst="rect">
            <a:avLst/>
          </a:prstGeom>
          <a:noFill/>
        </p:spPr>
        <p:txBody>
          <a:bodyPr wrap="square" rtlCol="0">
            <a:spAutoFit/>
          </a:bodyPr>
          <a:lstStyle/>
          <a:p>
            <a:pPr algn="ctr"/>
            <a:r>
              <a:rPr lang="en-US" b="1" dirty="0" err="1">
                <a:solidFill>
                  <a:srgbClr val="002060"/>
                </a:solidFill>
                <a:latin typeface="Times New Roman" panose="02020603050405020304" pitchFamily="18" charset="0"/>
                <a:cs typeface="Times New Roman" panose="02020603050405020304" pitchFamily="18" charset="0"/>
              </a:rPr>
              <a:t>Tượng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đài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Quyết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tử</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để</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Tổ</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quốc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quyết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sinh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Nội</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174085" y="2725570"/>
            <a:ext cx="4554495" cy="646331"/>
          </a:xfrm>
          <a:prstGeom prst="rect">
            <a:avLst/>
          </a:prstGeom>
          <a:noFill/>
        </p:spPr>
        <p:txBody>
          <a:bodyPr wrap="square" rtlCol="0">
            <a:spAutoFit/>
          </a:bodyPr>
          <a:lstStyle/>
          <a:p>
            <a:pPr algn="ctr"/>
            <a:r>
              <a:rPr lang="en-US" b="1" dirty="0" err="1">
                <a:solidFill>
                  <a:srgbClr val="002060"/>
                </a:solidFill>
                <a:latin typeface="Times New Roman" panose="02020603050405020304" pitchFamily="18" charset="0"/>
                <a:cs typeface="Times New Roman" panose="02020603050405020304" pitchFamily="18" charset="0"/>
              </a:rPr>
              <a:t>Người</a:t>
            </a:r>
            <a:r>
              <a:rPr lang="en-US" b="1" dirty="0">
                <a:solidFill>
                  <a:srgbClr val="002060"/>
                </a:solidFill>
                <a:latin typeface="Times New Roman" panose="02020603050405020304" pitchFamily="18" charset="0"/>
                <a:cs typeface="Times New Roman" panose="02020603050405020304" pitchFamily="18" charset="0"/>
              </a:rPr>
              <a:t> Dao </a:t>
            </a:r>
            <a:r>
              <a:rPr lang="en-US" b="1" dirty="0" err="1">
                <a:solidFill>
                  <a:srgbClr val="002060"/>
                </a:solidFill>
                <a:latin typeface="Times New Roman" panose="02020603050405020304" pitchFamily="18" charset="0"/>
                <a:cs typeface="Times New Roman" panose="02020603050405020304" pitchFamily="18" charset="0"/>
              </a:rPr>
              <a:t>Đỏ</a:t>
            </a:r>
            <a:r>
              <a:rPr lang="en-US" b="1" dirty="0">
                <a:solidFill>
                  <a:srgbClr val="002060"/>
                </a:solidFill>
                <a:latin typeface="Times New Roman" panose="02020603050405020304" pitchFamily="18" charset="0"/>
                <a:cs typeface="Times New Roman" panose="02020603050405020304" pitchFamily="18" charset="0"/>
              </a:rPr>
              <a:t> ở </a:t>
            </a:r>
            <a:r>
              <a:rPr lang="en-US" b="1" dirty="0" err="1">
                <a:solidFill>
                  <a:srgbClr val="002060"/>
                </a:solidFill>
                <a:latin typeface="Times New Roman" panose="02020603050405020304" pitchFamily="18" charset="0"/>
                <a:cs typeface="Times New Roman" panose="02020603050405020304" pitchFamily="18" charset="0"/>
              </a:rPr>
              <a:t>Lào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Cai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trong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trang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phục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truyền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thống</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95020" y="6284556"/>
            <a:ext cx="4139589" cy="646331"/>
          </a:xfrm>
          <a:prstGeom prst="rect">
            <a:avLst/>
          </a:prstGeom>
          <a:noFill/>
        </p:spPr>
        <p:txBody>
          <a:bodyPr wrap="square" rtlCol="0">
            <a:spAutoFit/>
          </a:bodyPr>
          <a:lstStyle/>
          <a:p>
            <a:pPr algn="ctr"/>
            <a:r>
              <a:rPr lang="en-US" b="1" dirty="0" err="1">
                <a:solidFill>
                  <a:srgbClr val="002060"/>
                </a:solidFill>
                <a:latin typeface="Times New Roman" panose="02020603050405020304" pitchFamily="18" charset="0"/>
                <a:cs typeface="Times New Roman" panose="02020603050405020304" pitchFamily="18" charset="0"/>
              </a:rPr>
              <a:t>Điệu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múa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truyền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thống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của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người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Chăm</a:t>
            </a:r>
            <a:r>
              <a:rPr lang="en-US" b="1" dirty="0">
                <a:solidFill>
                  <a:srgbClr val="002060"/>
                </a:solidFill>
                <a:latin typeface="Times New Roman" panose="02020603050405020304" pitchFamily="18" charset="0"/>
                <a:cs typeface="Times New Roman" panose="02020603050405020304" pitchFamily="18" charset="0"/>
              </a:rPr>
              <a:t> ở </a:t>
            </a:r>
            <a:r>
              <a:rPr lang="en-US" b="1" dirty="0" err="1">
                <a:solidFill>
                  <a:srgbClr val="002060"/>
                </a:solidFill>
                <a:latin typeface="Times New Roman" panose="02020603050405020304" pitchFamily="18" charset="0"/>
                <a:cs typeface="Times New Roman" panose="02020603050405020304" pitchFamily="18" charset="0"/>
              </a:rPr>
              <a:t>Khánh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Hoà</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7174086" y="6264391"/>
            <a:ext cx="4030132" cy="646331"/>
          </a:xfrm>
          <a:prstGeom prst="rect">
            <a:avLst/>
          </a:prstGeom>
          <a:noFill/>
        </p:spPr>
        <p:txBody>
          <a:bodyPr wrap="square" rtlCol="0">
            <a:spAutoFit/>
          </a:bodyPr>
          <a:lstStyle/>
          <a:p>
            <a:pPr algn="ctr"/>
            <a:r>
              <a:rPr lang="en-US" b="1" dirty="0" err="1">
                <a:solidFill>
                  <a:srgbClr val="002060"/>
                </a:solidFill>
                <a:latin typeface="Times New Roman" panose="02020603050405020304" pitchFamily="18" charset="0"/>
                <a:cs typeface="Times New Roman" panose="02020603050405020304" pitchFamily="18" charset="0"/>
              </a:rPr>
              <a:t>Bánh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Khọt</a:t>
            </a:r>
            <a:r>
              <a:rPr lang="en-US" b="1" dirty="0">
                <a:solidFill>
                  <a:srgbClr val="002060"/>
                </a:solidFill>
                <a:latin typeface="Times New Roman" panose="02020603050405020304" pitchFamily="18" charset="0"/>
                <a:cs typeface="Times New Roman" panose="02020603050405020304" pitchFamily="18" charset="0"/>
              </a:rPr>
              <a:t> – </a:t>
            </a:r>
            <a:r>
              <a:rPr lang="en-US" b="1" dirty="0" err="1">
                <a:solidFill>
                  <a:srgbClr val="002060"/>
                </a:solidFill>
                <a:latin typeface="Times New Roman" panose="02020603050405020304" pitchFamily="18" charset="0"/>
                <a:cs typeface="Times New Roman" panose="02020603050405020304" pitchFamily="18" charset="0"/>
              </a:rPr>
              <a:t>món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ăn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truyền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thống</a:t>
            </a:r>
            <a:r>
              <a:rPr lang="en-US" b="1" dirty="0">
                <a:solidFill>
                  <a:srgbClr val="002060"/>
                </a:solidFill>
                <a:latin typeface="Times New Roman" panose="02020603050405020304" pitchFamily="18" charset="0"/>
                <a:cs typeface="Times New Roman" panose="02020603050405020304" pitchFamily="18" charset="0"/>
              </a:rPr>
              <a:t> ở Nam </a:t>
            </a:r>
            <a:r>
              <a:rPr lang="en-US" b="1" dirty="0" err="1">
                <a:solidFill>
                  <a:srgbClr val="002060"/>
                </a:solidFill>
                <a:latin typeface="Times New Roman" panose="02020603050405020304" pitchFamily="18" charset="0"/>
                <a:cs typeface="Times New Roman" panose="02020603050405020304" pitchFamily="18" charset="0"/>
              </a:rPr>
              <a:t>Bộ</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19" name="Picture 18">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06679" y="2545377"/>
            <a:ext cx="885879" cy="921314"/>
          </a:xfrm>
          <a:prstGeom prst="rect">
            <a:avLst/>
          </a:prstGeom>
        </p:spPr>
      </p:pic>
      <p:sp>
        <p:nvSpPr>
          <p:cNvPr id="20" name="TextBox 19">
            <a:extLst>
              <a:ext uri="{FF2B5EF4-FFF2-40B4-BE49-F238E27FC236}">
                <a16:creationId xmlns:a16="http://schemas.microsoft.com/office/drawing/2014/main" id="{790C7D58-3FDB-4D76-B427-436D2DE79C3E}"/>
              </a:ext>
            </a:extLst>
          </p:cNvPr>
          <p:cNvSpPr txBox="1"/>
          <p:nvPr/>
        </p:nvSpPr>
        <p:spPr>
          <a:xfrm>
            <a:off x="544953" y="998794"/>
            <a:ext cx="5205046" cy="1631216"/>
          </a:xfrm>
          <a:prstGeom prst="rect">
            <a:avLst/>
          </a:prstGeom>
          <a:solidFill>
            <a:srgbClr val="FFFF00"/>
          </a:solidFill>
        </p:spPr>
        <p:txBody>
          <a:bodyPr wrap="square">
            <a:spAutoFit/>
          </a:bodyPr>
          <a:lstStyle/>
          <a:p>
            <a:pPr algn="ctr"/>
            <a:r>
              <a:rPr lang="vi-VN" sz="2000" b="0" i="0" dirty="0">
                <a:solidFill>
                  <a:srgbClr val="222222"/>
                </a:solidFill>
                <a:effectLst/>
                <a:latin typeface="+mj-lt"/>
              </a:rPr>
              <a:t>Tượng đài thể hiện hình tượng người chiến sĩ quyết tử ôm bom ba càng trong tư thế sẵn sàng lao vào xe tăng địch cùng với người chiến sĩ tự vệ đang chắc tay súng và thiếu nữ Hà Nội đang kêu gọi đồng bào chiến đấu bảo vệ thủ đô.</a:t>
            </a:r>
            <a:endParaRPr lang="en-US" sz="2000" dirty="0">
              <a:latin typeface="+mj-lt"/>
            </a:endParaRPr>
          </a:p>
        </p:txBody>
      </p:sp>
      <p:sp>
        <p:nvSpPr>
          <p:cNvPr id="21" name="TextBox 20">
            <a:extLst>
              <a:ext uri="{FF2B5EF4-FFF2-40B4-BE49-F238E27FC236}">
                <a16:creationId xmlns:a16="http://schemas.microsoft.com/office/drawing/2014/main" id="{531C67F3-E2A6-4955-9841-F346A8ACCB3F}"/>
              </a:ext>
            </a:extLst>
          </p:cNvPr>
          <p:cNvSpPr txBox="1"/>
          <p:nvPr/>
        </p:nvSpPr>
        <p:spPr>
          <a:xfrm>
            <a:off x="6251787" y="1215683"/>
            <a:ext cx="5682760" cy="1477328"/>
          </a:xfrm>
          <a:prstGeom prst="rect">
            <a:avLst/>
          </a:prstGeom>
          <a:solidFill>
            <a:srgbClr val="FFFF00"/>
          </a:solidFill>
        </p:spPr>
        <p:txBody>
          <a:bodyPr wrap="square">
            <a:spAutoFit/>
          </a:bodyPr>
          <a:lstStyle/>
          <a:p>
            <a:pPr algn="ctr"/>
            <a:r>
              <a:rPr lang="vi-VN" b="0" i="0" dirty="0">
                <a:solidFill>
                  <a:srgbClr val="000000"/>
                </a:solidFill>
                <a:effectLst/>
                <a:latin typeface="arial" panose="020B0604020202020204" pitchFamily="34" charset="0"/>
              </a:rPr>
              <a:t>Trang phục của người Dao Đỏ không chỉ biểu hiện tính cần cù, nhẫn nại và bàn tay khéo léo, trí tưởng tượng phong phú cùng với con mắt thẩm mỹ mà về nghệ thuật còn rất tinh tế góp phần tô điểm thêm cho bản sắc riêng vốn có của dân tộc ở Tây bắc.</a:t>
            </a:r>
            <a:endParaRPr lang="en-US" dirty="0"/>
          </a:p>
        </p:txBody>
      </p:sp>
    </p:spTree>
    <p:extLst>
      <p:ext uri="{BB962C8B-B14F-4D97-AF65-F5344CB8AC3E}">
        <p14:creationId xmlns:p14="http://schemas.microsoft.com/office/powerpoint/2010/main" val="428291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circle(in)">
                                      <p:cBhvr>
                                        <p:cTn id="5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445501" y="199049"/>
            <a:ext cx="9089900" cy="1231106"/>
            <a:chOff x="2221567" y="133735"/>
            <a:chExt cx="9089900" cy="1231106"/>
          </a:xfrm>
        </p:grpSpPr>
        <p:sp>
          <p:nvSpPr>
            <p:cNvPr id="3" name="Rounded Rectangle 2"/>
            <p:cNvSpPr/>
            <p:nvPr/>
          </p:nvSpPr>
          <p:spPr>
            <a:xfrm>
              <a:off x="2221567" y="133735"/>
              <a:ext cx="7994878" cy="123110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dirty="0">
                <a:ln>
                  <a:solidFill>
                    <a:srgbClr val="0070C0"/>
                  </a:solidFill>
                </a:ln>
                <a:solidFill>
                  <a:schemeClr val="bg1"/>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2540000" y="133735"/>
              <a:ext cx="8771467" cy="1231106"/>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II. </a:t>
              </a:r>
              <a:r>
                <a:rPr lang="en-US" sz="2800" b="1" dirty="0" err="1">
                  <a:solidFill>
                    <a:srgbClr val="0070C0"/>
                  </a:solidFill>
                  <a:latin typeface="Times New Roman" panose="02020603050405020304" pitchFamily="18" charset="0"/>
                  <a:cs typeface="Times New Roman" panose="02020603050405020304" pitchFamily="18" charset="0"/>
                </a:rPr>
                <a:t>Hoạt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động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khám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phá</a:t>
              </a:r>
              <a:endParaRPr lang="en-US" sz="2800" b="1"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Tìm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hiểu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truyền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thống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quê</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hương</a:t>
              </a:r>
              <a:endParaRPr lang="en-US" sz="2800" b="1" dirty="0">
                <a:solidFill>
                  <a:srgbClr val="0070C0"/>
                </a:solidFill>
                <a:latin typeface="Times New Roman" panose="02020603050405020304" pitchFamily="18" charset="0"/>
                <a:cs typeface="Times New Roman" panose="02020603050405020304" pitchFamily="18" charset="0"/>
              </a:endParaRPr>
            </a:p>
            <a:p>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74645" y="1561782"/>
            <a:ext cx="12192000" cy="5059739"/>
            <a:chOff x="0" y="1580444"/>
            <a:chExt cx="12192000" cy="5059739"/>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58833"/>
              <a:ext cx="5858933"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1778" y="3458833"/>
              <a:ext cx="5870222"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177282" y="1580444"/>
              <a:ext cx="11803224" cy="1848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1)</a:t>
              </a:r>
              <a:r>
                <a:rPr lang="vi-VN"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Những thông tin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dưới</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đây</a:t>
              </a:r>
              <a:r>
                <a:rPr lang="vi-VN"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giới t</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hiệu</a:t>
              </a:r>
              <a:r>
                <a:rPr lang="vi-VN"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truyền thống nào của tỉnh Bắc Ninh và Bến Tre? Em có suy ng</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h</a:t>
              </a:r>
              <a:r>
                <a:rPr lang="vi-VN"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ĩ gì về những truyền thống đó?</a:t>
              </a:r>
              <a:endPar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endParaRPr>
            </a:p>
            <a:p>
              <a:r>
                <a:rPr lang="en-US"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2)</a:t>
              </a:r>
              <a:r>
                <a:rPr lang="vi-VN"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Hãy k</a:t>
              </a:r>
              <a:r>
                <a:rPr lang="en-US"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ể</a:t>
              </a:r>
              <a:r>
                <a:rPr lang="vi-VN"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tên những truy</a:t>
              </a:r>
              <a:r>
                <a:rPr lang="en-US"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ề</a:t>
              </a:r>
              <a:r>
                <a:rPr lang="vi-VN"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n th</a:t>
              </a:r>
              <a:r>
                <a:rPr lang="en-US"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ố</a:t>
              </a:r>
              <a:r>
                <a:rPr lang="vi-VN"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ng ở quê hương em và chia sẻ cảm nhận c</a:t>
              </a:r>
              <a:r>
                <a:rPr lang="en-US"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ủ</a:t>
              </a:r>
              <a:r>
                <a:rPr lang="vi-VN"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a em về những truyền thống đó</a:t>
              </a:r>
              <a:r>
                <a:rPr lang="en-US" sz="24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a:t>
              </a:r>
              <a:endParaRPr lang="en-US" sz="2400" b="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endParaRPr>
            </a:p>
            <a:p>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3)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Em</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hiểu</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thế</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nào</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là</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t</a:t>
              </a:r>
              <a:r>
                <a:rPr lang="vi-VN"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ruyền thống quê hương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là</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gì</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endPar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endParaRPr>
            </a:p>
          </p:txBody>
        </p:sp>
      </p:grpSp>
    </p:spTree>
    <p:extLst>
      <p:ext uri="{BB962C8B-B14F-4D97-AF65-F5344CB8AC3E}">
        <p14:creationId xmlns:p14="http://schemas.microsoft.com/office/powerpoint/2010/main" val="34452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ouble Wave 1"/>
          <p:cNvSpPr/>
          <p:nvPr/>
        </p:nvSpPr>
        <p:spPr>
          <a:xfrm>
            <a:off x="310700" y="2341547"/>
            <a:ext cx="11753481" cy="4259963"/>
          </a:xfrm>
          <a:prstGeom prst="doubleWave">
            <a:avLst>
              <a:gd name="adj1" fmla="val 6250"/>
              <a:gd name="adj2" fmla="val -5921"/>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endParaRPr>
          </a:p>
          <a:p>
            <a:pPr algn="just"/>
            <a:endPar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endParaRPr>
          </a:p>
          <a:p>
            <a:pPr algn="just"/>
            <a:endParaRPr lang="en-US" sz="3200" i="1" dirty="0"/>
          </a:p>
        </p:txBody>
      </p:sp>
      <p:sp>
        <p:nvSpPr>
          <p:cNvPr id="3" name="TextBox 2">
            <a:extLst>
              <a:ext uri="{FF2B5EF4-FFF2-40B4-BE49-F238E27FC236}">
                <a16:creationId xmlns:a16="http://schemas.microsoft.com/office/drawing/2014/main" id="{FE5C5C88-6965-4DF1-8B43-68F49BCFC962}"/>
              </a:ext>
            </a:extLst>
          </p:cNvPr>
          <p:cNvSpPr txBox="1"/>
          <p:nvPr/>
        </p:nvSpPr>
        <p:spPr>
          <a:xfrm>
            <a:off x="540774" y="226142"/>
            <a:ext cx="3244645" cy="646331"/>
          </a:xfrm>
          <a:prstGeom prst="rect">
            <a:avLst/>
          </a:prstGeom>
          <a:noFill/>
        </p:spPr>
        <p:txBody>
          <a:bodyPr wrap="square" rtlCol="0">
            <a:spAutoFit/>
          </a:bodyPr>
          <a:lstStyle/>
          <a:p>
            <a:pPr marL="457200" indent="-457200" algn="just">
              <a:buAutoNum type="arabicPeriod"/>
            </a:pPr>
            <a:r>
              <a:rPr lang="en-US" sz="3600" b="1" i="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Khái</a:t>
            </a:r>
            <a:r>
              <a:rPr lang="en-US" sz="3600" b="1"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i="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niệm</a:t>
            </a:r>
            <a:r>
              <a:rPr lang="en-US" sz="3600" b="1"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C8B2AACC-AB90-41B8-9AE2-69342DC468FC}"/>
              </a:ext>
            </a:extLst>
          </p:cNvPr>
          <p:cNvSpPr txBox="1"/>
          <p:nvPr/>
        </p:nvSpPr>
        <p:spPr>
          <a:xfrm>
            <a:off x="1497903" y="4085320"/>
            <a:ext cx="9566787" cy="2057294"/>
          </a:xfrm>
          <a:prstGeom prst="rect">
            <a:avLst/>
          </a:prstGeom>
          <a:noFill/>
        </p:spPr>
        <p:txBody>
          <a:bodyPr wrap="square">
            <a:spAutoFit/>
          </a:bodyPr>
          <a:lstStyle/>
          <a:p>
            <a:pPr algn="just"/>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a:t>
            </a:r>
            <a:r>
              <a:rPr lang="en-US" sz="2400" i="1" dirty="0" err="1">
                <a:ln w="0"/>
                <a:solidFill>
                  <a:srgbClr val="FF0000"/>
                </a:solidFill>
                <a:effectLst>
                  <a:outerShdw blurRad="38100" dist="19050" dir="2700000" algn="tl" rotWithShape="0">
                    <a:schemeClr val="dk1">
                      <a:alpha val="40000"/>
                    </a:schemeClr>
                  </a:outerShdw>
                </a:effectLst>
                <a:latin typeface="#9Slide03 SFU Toledo Bold" panose="00000700000000000000" pitchFamily="2" charset="0"/>
              </a:rPr>
              <a:t>Các</a:t>
            </a:r>
            <a:r>
              <a:rPr lang="en-US" sz="2400" i="1" dirty="0">
                <a:ln w="0"/>
                <a:solidFill>
                  <a:srgbClr val="FF0000"/>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rgbClr val="FF0000"/>
                </a:solidFill>
                <a:effectLst>
                  <a:outerShdw blurRad="38100" dist="19050" dir="2700000" algn="tl" rotWithShape="0">
                    <a:schemeClr val="dk1">
                      <a:alpha val="40000"/>
                    </a:schemeClr>
                  </a:outerShdw>
                </a:effectLst>
                <a:latin typeface="#9Slide03 SFU Toledo Bold" panose="00000700000000000000" pitchFamily="2" charset="0"/>
              </a:rPr>
              <a:t>truyền</a:t>
            </a:r>
            <a:r>
              <a:rPr lang="en-US" sz="2400" i="1" dirty="0">
                <a:ln w="0"/>
                <a:solidFill>
                  <a:srgbClr val="FF0000"/>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rgbClr val="FF0000"/>
                </a:solidFill>
                <a:effectLst>
                  <a:outerShdw blurRad="38100" dist="19050" dir="2700000" algn="tl" rotWithShape="0">
                    <a:schemeClr val="dk1">
                      <a:alpha val="40000"/>
                    </a:schemeClr>
                  </a:outerShdw>
                </a:effectLst>
                <a:latin typeface="#9Slide03 SFU Toledo Bold" panose="00000700000000000000" pitchFamily="2" charset="0"/>
              </a:rPr>
              <a:t>thống</a:t>
            </a:r>
            <a:r>
              <a:rPr lang="en-US" sz="2400" i="1" dirty="0">
                <a:ln w="0"/>
                <a:solidFill>
                  <a:srgbClr val="FF0000"/>
                </a:solidFill>
                <a:effectLst>
                  <a:outerShdw blurRad="38100" dist="19050" dir="2700000" algn="tl" rotWithShape="0">
                    <a:schemeClr val="dk1">
                      <a:alpha val="40000"/>
                    </a:schemeClr>
                  </a:outerShdw>
                </a:effectLst>
                <a:latin typeface="#9Slide03 SFU Toledo Bold" panose="00000700000000000000" pitchFamily="2" charset="0"/>
              </a:rPr>
              <a:t>: </a:t>
            </a:r>
          </a:p>
          <a:p>
            <a:pPr marL="342900" indent="-342900" algn="just">
              <a:lnSpc>
                <a:spcPct val="150000"/>
              </a:lnSpc>
              <a:buFont typeface="Arial" panose="020B0604020202020204" pitchFamily="34" charset="0"/>
              <a:buChar char="•"/>
            </a:pPr>
            <a:r>
              <a:rPr lang="vi-VN"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 thống yêu nước, truyền thống cách mạng, </a:t>
            </a:r>
            <a:endPar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 thống văn hoá</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a:t>
            </a:r>
            <a:r>
              <a:rPr lang="vi-VN"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dân ca, các nhac cụ cổ truyền, lễ hội</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vi-VN"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nghề truyền thống (nghề dệt, làm gốm,</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nghề</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đậu</a:t>
            </a:r>
            <a:r>
              <a:rPr lang="vi-VN"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24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Google Shape;203;p5">
            <a:extLst>
              <a:ext uri="{FF2B5EF4-FFF2-40B4-BE49-F238E27FC236}">
                <a16:creationId xmlns:a16="http://schemas.microsoft.com/office/drawing/2014/main" id="{D922D3D1-B413-49A4-A2C2-A3AC97B4032E}"/>
              </a:ext>
            </a:extLst>
          </p:cNvPr>
          <p:cNvSpPr txBox="1"/>
          <p:nvPr/>
        </p:nvSpPr>
        <p:spPr>
          <a:xfrm>
            <a:off x="1675317" y="2860861"/>
            <a:ext cx="9929872" cy="1200288"/>
          </a:xfrm>
          <a:prstGeom prst="rect">
            <a:avLst/>
          </a:prstGeom>
          <a:noFill/>
          <a:ln>
            <a:noFill/>
          </a:ln>
        </p:spPr>
        <p:txBody>
          <a:bodyPr spcFirstLastPara="1" wrap="square" lIns="91425" tIns="45700" rIns="91425" bIns="45700" anchor="t" anchorCtr="0">
            <a:spAutoFit/>
          </a:bodyPr>
          <a:lstStyle/>
          <a:p>
            <a:pPr algn="l"/>
            <a:r>
              <a:rPr lang="vi-VN" sz="2400" b="1" i="1" dirty="0">
                <a:solidFill>
                  <a:srgbClr val="0070C0"/>
                </a:solidFill>
                <a:effectLst/>
                <a:latin typeface="Times New Roman" panose="02020603050405020304" pitchFamily="18" charset="0"/>
                <a:cs typeface="Times New Roman" panose="02020603050405020304" pitchFamily="18" charset="0"/>
              </a:rPr>
              <a:t>Tự hào về truyền thống của quê hương là sự tự hào, tự tin, hãnh diện về những giá trị mà người dân ở quê hương đã sáng tạo ra và được lưu truyền từ thế hệ này sang thế hệ khác.</a:t>
            </a:r>
            <a:endParaRPr lang="vi-VN" sz="2400" b="0" i="1" dirty="0">
              <a:solidFill>
                <a:srgbClr val="0070C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3EE26C8-4D9A-41B4-AEC5-138A2DBB781D}"/>
              </a:ext>
            </a:extLst>
          </p:cNvPr>
          <p:cNvSpPr txBox="1"/>
          <p:nvPr/>
        </p:nvSpPr>
        <p:spPr>
          <a:xfrm>
            <a:off x="766984" y="959444"/>
            <a:ext cx="10906571" cy="1200329"/>
          </a:xfrm>
          <a:prstGeom prst="rect">
            <a:avLst/>
          </a:prstGeom>
          <a:noFill/>
        </p:spPr>
        <p:txBody>
          <a:bodyPr wrap="square">
            <a:spAutoFit/>
          </a:bodyPr>
          <a:lstStyle/>
          <a:p>
            <a:r>
              <a:rPr lang="vi-VN" sz="2400" i="1" dirty="0">
                <a:ln w="0"/>
                <a:solidFill>
                  <a:srgbClr val="00B0F0"/>
                </a:solidFill>
                <a:effectLst>
                  <a:outerShdw blurRad="38100" dist="19050" dir="2700000" algn="tl" rotWithShape="0">
                    <a:schemeClr val="dk1">
                      <a:alpha val="40000"/>
                    </a:schemeClr>
                  </a:outerShdw>
                </a:effectLst>
                <a:latin typeface="+mj-lt"/>
              </a:rPr>
              <a:t>Truyền thống quê hương là những giá trị văn hoá, lịch sử, đạo đức, tinh thần cao quý, tốt đẹp và n</a:t>
            </a:r>
            <a:r>
              <a:rPr lang="en-US" sz="2400" i="1" dirty="0">
                <a:ln w="0"/>
                <a:solidFill>
                  <a:srgbClr val="00B0F0"/>
                </a:solidFill>
                <a:effectLst>
                  <a:outerShdw blurRad="38100" dist="19050" dir="2700000" algn="tl" rotWithShape="0">
                    <a:schemeClr val="dk1">
                      <a:alpha val="40000"/>
                    </a:schemeClr>
                  </a:outerShdw>
                </a:effectLst>
                <a:latin typeface="+mj-lt"/>
              </a:rPr>
              <a:t>h</a:t>
            </a:r>
            <a:r>
              <a:rPr lang="vi-VN" sz="2400" i="1" dirty="0">
                <a:ln w="0"/>
                <a:solidFill>
                  <a:srgbClr val="00B0F0"/>
                </a:solidFill>
                <a:effectLst>
                  <a:outerShdw blurRad="38100" dist="19050" dir="2700000" algn="tl" rotWithShape="0">
                    <a:schemeClr val="dk1">
                      <a:alpha val="40000"/>
                    </a:schemeClr>
                  </a:outerShdw>
                </a:effectLst>
                <a:latin typeface="+mj-lt"/>
              </a:rPr>
              <a:t>ững giá trị vật chất, kĩ năng nghề được truyền qua nhiều thế hệ sinh sống ở một địa phương, vùng đất</a:t>
            </a:r>
            <a:endParaRPr lang="en-US" sz="2400" dirty="0">
              <a:solidFill>
                <a:srgbClr val="00B0F0"/>
              </a:solidFill>
              <a:latin typeface="+mj-lt"/>
            </a:endParaRPr>
          </a:p>
        </p:txBody>
      </p:sp>
    </p:spTree>
    <p:extLst>
      <p:ext uri="{BB962C8B-B14F-4D97-AF65-F5344CB8AC3E}">
        <p14:creationId xmlns:p14="http://schemas.microsoft.com/office/powerpoint/2010/main" val="38776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285871" cy="1364728"/>
            <a:chOff x="2264898" y="161931"/>
            <a:chExt cx="828587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6448" y="310890"/>
              <a:ext cx="7582487" cy="875314"/>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quê</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hương</a:t>
              </a:r>
              <a:endParaRPr lang="en-US" sz="2800" b="1" dirty="0">
                <a:solidFill>
                  <a:srgbClr val="FF0000"/>
                </a:solidFill>
                <a:latin typeface="Times New Roman" panose="02020603050405020304" pitchFamily="18" charset="0"/>
                <a:cs typeface="Times New Roman" panose="02020603050405020304" pitchFamily="18"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404295226"/>
              </p:ext>
            </p:extLst>
          </p:nvPr>
        </p:nvGraphicFramePr>
        <p:xfrm>
          <a:off x="-1" y="2794126"/>
          <a:ext cx="12192000" cy="3992787"/>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548419">
                  <a:extLst>
                    <a:ext uri="{9D8B030D-6E8A-4147-A177-3AD203B41FA5}">
                      <a16:colId xmlns:a16="http://schemas.microsoft.com/office/drawing/2014/main" val="20000"/>
                    </a:ext>
                  </a:extLst>
                </a:gridCol>
                <a:gridCol w="1610436">
                  <a:extLst>
                    <a:ext uri="{9D8B030D-6E8A-4147-A177-3AD203B41FA5}">
                      <a16:colId xmlns:a16="http://schemas.microsoft.com/office/drawing/2014/main" val="20001"/>
                    </a:ext>
                  </a:extLst>
                </a:gridCol>
                <a:gridCol w="1801344">
                  <a:extLst>
                    <a:ext uri="{9D8B030D-6E8A-4147-A177-3AD203B41FA5}">
                      <a16:colId xmlns:a16="http://schemas.microsoft.com/office/drawing/2014/main" val="20002"/>
                    </a:ext>
                  </a:extLst>
                </a:gridCol>
                <a:gridCol w="5231801">
                  <a:extLst>
                    <a:ext uri="{9D8B030D-6E8A-4147-A177-3AD203B41FA5}">
                      <a16:colId xmlns:a16="http://schemas.microsoft.com/office/drawing/2014/main" val="20003"/>
                    </a:ext>
                  </a:extLst>
                </a:gridCol>
              </a:tblGrid>
              <a:tr h="918065">
                <a:tc>
                  <a:txBody>
                    <a:bodyPr/>
                    <a:lstStyle/>
                    <a:p>
                      <a:pPr algn="ctr"/>
                      <a:r>
                        <a:rPr lang="en-US" sz="2800" b="0" dirty="0">
                          <a:latin typeface="#9Slide03 AllRoundGothic" panose="020B0703020202020104" pitchFamily="34" charset="0"/>
                          <a:cs typeface="#9Slide04 Chonburi" panose="00000500000000000000" pitchFamily="2" charset="-34"/>
                        </a:rPr>
                        <a:t>Ý</a:t>
                      </a:r>
                      <a:r>
                        <a:rPr lang="en-US" sz="2800" b="0" baseline="0" dirty="0">
                          <a:latin typeface="#9Slide03 AllRoundGothic" panose="020B0703020202020104" pitchFamily="34" charset="0"/>
                          <a:cs typeface="#9Slide04 Chonburi" panose="00000500000000000000" pitchFamily="2" charset="-34"/>
                        </a:rPr>
                        <a:t> </a:t>
                      </a:r>
                      <a:r>
                        <a:rPr lang="en-US" sz="2800" b="0" baseline="0" dirty="0" err="1">
                          <a:latin typeface="#9Slide03 AllRoundGothic" panose="020B0703020202020104" pitchFamily="34" charset="0"/>
                          <a:cs typeface="#9Slide04 Chonburi" panose="00000500000000000000" pitchFamily="2" charset="-34"/>
                        </a:rPr>
                        <a:t>kiến</a:t>
                      </a:r>
                      <a:endParaRPr lang="en-US" sz="2800" b="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2">
                        <a:lumMod val="60000"/>
                        <a:lumOff val="40000"/>
                      </a:schemeClr>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Đồng</a:t>
                      </a:r>
                      <a:r>
                        <a:rPr lang="en-US" sz="2800" baseline="0" dirty="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92D050"/>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Không</a:t>
                      </a:r>
                      <a:r>
                        <a:rPr lang="en-US" sz="2800" baseline="0" dirty="0">
                          <a:latin typeface="#9Slide03 AllRoundGothic" panose="020B0703020202020104" pitchFamily="34" charset="0"/>
                          <a:cs typeface="#9Slide04 Chonburi" panose="00000500000000000000" pitchFamily="2" charset="-34"/>
                        </a:rPr>
                        <a:t> </a:t>
                      </a:r>
                      <a:r>
                        <a:rPr lang="en-US" sz="2800" baseline="0" dirty="0" err="1">
                          <a:latin typeface="#9Slide03 AllRoundGothic" panose="020B0703020202020104" pitchFamily="34" charset="0"/>
                          <a:cs typeface="#9Slide04 Chonburi" panose="00000500000000000000" pitchFamily="2" charset="-34"/>
                        </a:rPr>
                        <a:t>đồng</a:t>
                      </a:r>
                      <a:r>
                        <a:rPr lang="en-US" sz="2800" baseline="0" dirty="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00B0F0"/>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Giải</a:t>
                      </a:r>
                      <a:r>
                        <a:rPr lang="en-US" sz="2800" baseline="0" dirty="0">
                          <a:latin typeface="#9Slide03 AllRoundGothic" panose="020B0703020202020104" pitchFamily="34" charset="0"/>
                          <a:cs typeface="#9Slide04 Chonburi" panose="00000500000000000000" pitchFamily="2" charset="-34"/>
                        </a:rPr>
                        <a:t> </a:t>
                      </a:r>
                      <a:r>
                        <a:rPr lang="en-US" sz="2800" baseline="0" dirty="0" err="1">
                          <a:latin typeface="#9Slide03 AllRoundGothic" panose="020B0703020202020104" pitchFamily="34" charset="0"/>
                          <a:cs typeface="#9Slide04 Chonburi" panose="00000500000000000000" pitchFamily="2" charset="-34"/>
                        </a:rPr>
                        <a:t>thích</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4">
                        <a:lumMod val="60000"/>
                        <a:lumOff val="40000"/>
                      </a:schemeClr>
                    </a:solidFill>
                  </a:tcPr>
                </a:tc>
                <a:extLst>
                  <a:ext uri="{0D108BD9-81ED-4DB2-BD59-A6C34878D82A}">
                    <a16:rowId xmlns:a16="http://schemas.microsoft.com/office/drawing/2014/main" val="10000"/>
                  </a:ext>
                </a:extLst>
              </a:tr>
              <a:tr h="1015969">
                <a:tc>
                  <a:txBody>
                    <a:bodyPr/>
                    <a:lstStyle/>
                    <a:p>
                      <a:pPr algn="just"/>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Tự hào vê truyên th</a:t>
                      </a:r>
                      <a:r>
                        <a:rPr lang="en-US"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ố</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ng quê hương cũng chính là tự hào về nguồn gốc, dòng họ, tổ tiên của mình.</a:t>
                      </a:r>
                      <a:endParaRPr lang="en-US" sz="1400" b="1"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1"/>
                  </a:ext>
                </a:extLst>
              </a:tr>
              <a:tr h="1015969">
                <a:tc>
                  <a:txBody>
                    <a:bodyPr/>
                    <a:lstStyle/>
                    <a:p>
                      <a:pPr algn="just"/>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Nghề thủ công truyền thông không còn là niềm tự hào của quê hương vì không phù h</a:t>
                      </a:r>
                      <a:r>
                        <a:rPr lang="en-US"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ợ</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p với cuộc sống hiện đại.</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just"/>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2"/>
                  </a:ext>
                </a:extLst>
              </a:tr>
              <a:tr h="1015969">
                <a:tc>
                  <a:txBody>
                    <a:bodyPr/>
                    <a:lstStyle/>
                    <a:p>
                      <a:pPr algn="just"/>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Truyện dân gian và những làn </a:t>
                      </a:r>
                      <a:r>
                        <a:rPr lang="vi-VN" sz="1400" b="0" u="none" strike="noStrike" kern="1200" dirty="0">
                          <a:solidFill>
                            <a:schemeClr val="dk1"/>
                          </a:solidFill>
                          <a:effectLst/>
                          <a:latin typeface="#9Slide04 Chonburi" panose="00000500000000000000" pitchFamily="2" charset="-34"/>
                          <a:ea typeface="+mn-ea"/>
                          <a:cs typeface="#9Slide04 Chonburi" panose="00000500000000000000" pitchFamily="2" charset="-34"/>
                        </a:rPr>
                        <a:t>điệu dân ca đ</a:t>
                      </a:r>
                      <a:r>
                        <a:rPr lang="en-US" sz="1400" b="0" u="none" strike="noStrike" kern="1200" dirty="0" err="1">
                          <a:solidFill>
                            <a:schemeClr val="dk1"/>
                          </a:solidFill>
                          <a:effectLst/>
                          <a:latin typeface="#9Slide04 Chonburi" panose="00000500000000000000" pitchFamily="2" charset="-34"/>
                          <a:ea typeface="+mn-ea"/>
                          <a:cs typeface="#9Slide04 Chonburi" panose="00000500000000000000" pitchFamily="2" charset="-34"/>
                        </a:rPr>
                        <a:t>ịa</a:t>
                      </a:r>
                      <a:r>
                        <a:rPr lang="vi-VN" sz="1400" b="0" u="none" strike="noStrike" kern="1200" dirty="0">
                          <a:solidFill>
                            <a:schemeClr val="dk1"/>
                          </a:solidFill>
                          <a:effectLst/>
                          <a:latin typeface="#9Slide04 Chonburi" panose="00000500000000000000" pitchFamily="2" charset="-34"/>
                          <a:ea typeface="+mn-ea"/>
                          <a:cs typeface="#9Slide04 Chonburi" panose="00000500000000000000" pitchFamily="2" charset="-34"/>
                        </a:rPr>
                        <a:t> phương </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là </a:t>
                      </a:r>
                      <a:r>
                        <a:rPr lang="vi-VN" sz="1400" b="0" u="none" strike="noStrike" kern="1200" dirty="0">
                          <a:solidFill>
                            <a:schemeClr val="dk1"/>
                          </a:solidFill>
                          <a:effectLst/>
                          <a:latin typeface="#9Slide04 Chonburi" panose="00000500000000000000" pitchFamily="2" charset="-34"/>
                          <a:ea typeface="+mn-ea"/>
                          <a:cs typeface="#9Slide04 Chonburi" panose="00000500000000000000" pitchFamily="2" charset="-34"/>
                        </a:rPr>
                        <a:t>một </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phần của truyền thống văn hoá quê hương.</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3"/>
                  </a:ext>
                </a:extLst>
              </a:tr>
            </a:tbl>
          </a:graphicData>
        </a:graphic>
      </p:graphicFrame>
      <p:sp>
        <p:nvSpPr>
          <p:cNvPr id="13" name="TextBox 12"/>
          <p:cNvSpPr txBox="1"/>
          <p:nvPr/>
        </p:nvSpPr>
        <p:spPr>
          <a:xfrm>
            <a:off x="0" y="1704566"/>
            <a:ext cx="12192000" cy="984885"/>
          </a:xfrm>
          <a:prstGeom prst="rect">
            <a:avLst/>
          </a:prstGeom>
          <a:noFill/>
        </p:spPr>
        <p:txBody>
          <a:bodyPr wrap="square" rtlCol="0">
            <a:spAutoFit/>
          </a:bodyPr>
          <a:lstStyle/>
          <a:p>
            <a:r>
              <a:rPr lang="en-US" sz="2000" i="1" dirty="0" err="1">
                <a:latin typeface="#9Slide04 Chonburi" panose="00000500000000000000" pitchFamily="2" charset="-34"/>
                <a:cs typeface="#9Slide04 Chonburi" panose="00000500000000000000" pitchFamily="2" charset="-34"/>
              </a:rPr>
              <a:t>BÀI</a:t>
            </a:r>
            <a:r>
              <a:rPr lang="en-US" sz="2000" i="1" dirty="0">
                <a:latin typeface="#9Slide04 Chonburi" panose="00000500000000000000" pitchFamily="2" charset="-34"/>
                <a:cs typeface="#9Slide04 Chonburi" panose="00000500000000000000" pitchFamily="2" charset="-34"/>
              </a:rPr>
              <a:t> </a:t>
            </a:r>
            <a:r>
              <a:rPr lang="en-US" sz="2000" i="1" dirty="0" err="1">
                <a:latin typeface="#9Slide04 Chonburi" panose="00000500000000000000" pitchFamily="2" charset="-34"/>
                <a:cs typeface="#9Slide04 Chonburi" panose="00000500000000000000" pitchFamily="2" charset="-34"/>
              </a:rPr>
              <a:t>TẬP</a:t>
            </a:r>
            <a:r>
              <a:rPr lang="en-US" sz="2000" i="1" dirty="0">
                <a:latin typeface="#9Slide04 Chonburi" panose="00000500000000000000" pitchFamily="2" charset="-34"/>
                <a:cs typeface="#9Slide04 Chonburi" panose="00000500000000000000" pitchFamily="2" charset="-34"/>
              </a:rPr>
              <a:t> 1/</a:t>
            </a:r>
            <a:r>
              <a:rPr lang="en-US" sz="2000" i="1" dirty="0" err="1">
                <a:latin typeface="#9Slide04 Chonburi" panose="00000500000000000000" pitchFamily="2" charset="-34"/>
                <a:cs typeface="#9Slide04 Chonburi" panose="00000500000000000000" pitchFamily="2" charset="-34"/>
              </a:rPr>
              <a:t>SGK</a:t>
            </a:r>
            <a:endParaRPr lang="en-US" sz="2000" i="1" dirty="0">
              <a:latin typeface="#9Slide04 Chonburi" panose="00000500000000000000" pitchFamily="2" charset="-34"/>
              <a:cs typeface="#9Slide04 Chonburi" panose="00000500000000000000" pitchFamily="2" charset="-34"/>
            </a:endParaRPr>
          </a:p>
          <a:p>
            <a:r>
              <a:rPr lang="en-US" sz="2000" i="1" dirty="0">
                <a:latin typeface="#9Slide04 Chonburi" panose="00000500000000000000" pitchFamily="2" charset="-34"/>
                <a:cs typeface="#9Slide04 Chonburi" panose="00000500000000000000" pitchFamily="2" charset="-34"/>
              </a:rPr>
              <a:t>? </a:t>
            </a:r>
            <a:r>
              <a:rPr lang="vi-VN" sz="2000" i="1" dirty="0">
                <a:latin typeface="#9Slide04 Chonburi" panose="00000500000000000000" pitchFamily="2" charset="-34"/>
                <a:cs typeface="#9Slide04 Chonburi" panose="00000500000000000000" pitchFamily="2" charset="-34"/>
              </a:rPr>
              <a:t>Em tán thánh hay không tán thành với nh</a:t>
            </a:r>
            <a:r>
              <a:rPr lang="en-US" sz="2000" i="1" dirty="0">
                <a:latin typeface="#9Slide04 Chonburi" panose="00000500000000000000" pitchFamily="2" charset="-34"/>
                <a:cs typeface="#9Slide04 Chonburi" panose="00000500000000000000" pitchFamily="2" charset="-34"/>
              </a:rPr>
              <a:t>ữ</a:t>
            </a:r>
            <a:r>
              <a:rPr lang="vi-VN" sz="2000" i="1" dirty="0">
                <a:latin typeface="#9Slide04 Chonburi" panose="00000500000000000000" pitchFamily="2" charset="-34"/>
                <a:cs typeface="#9Slide04 Chonburi" panose="00000500000000000000" pitchFamily="2" charset="-34"/>
              </a:rPr>
              <a:t>ng quan điểm dưới đây? Vì sao?</a:t>
            </a:r>
            <a:endParaRPr lang="en-US" sz="2000" b="1" dirty="0">
              <a:latin typeface="#9Slide04 Chonburi" panose="00000500000000000000" pitchFamily="2" charset="-34"/>
              <a:cs typeface="#9Slide04 Chonburi" panose="00000500000000000000" pitchFamily="2" charset="-34"/>
            </a:endParaRPr>
          </a:p>
          <a:p>
            <a:endParaRPr lang="en-US" dirty="0"/>
          </a:p>
        </p:txBody>
      </p:sp>
      <p:sp>
        <p:nvSpPr>
          <p:cNvPr id="14" name="TextBox 13"/>
          <p:cNvSpPr txBox="1"/>
          <p:nvPr/>
        </p:nvSpPr>
        <p:spPr>
          <a:xfrm>
            <a:off x="6927925" y="3689873"/>
            <a:ext cx="5350137" cy="954107"/>
          </a:xfrm>
          <a:prstGeom prst="rect">
            <a:avLst/>
          </a:prstGeom>
          <a:noFill/>
        </p:spPr>
        <p:txBody>
          <a:bodyPr wrap="square" rtlCol="0">
            <a:spAutoFit/>
          </a:bodyPr>
          <a:lstStyle/>
          <a:p>
            <a:pPr algn="just"/>
            <a:r>
              <a:rPr lang="vi-VN" sz="1400" dirty="0">
                <a:latin typeface="#9Slide04 Chonburi" panose="00000500000000000000" pitchFamily="2" charset="-34"/>
                <a:cs typeface="#9Slide04 Chonburi" panose="00000500000000000000" pitchFamily="2" charset="-34"/>
              </a:rPr>
              <a:t>Qu</a:t>
            </a:r>
            <a:r>
              <a:rPr lang="en-US" sz="1400" dirty="0">
                <a:latin typeface="#9Slide04 Chonburi" panose="00000500000000000000" pitchFamily="2" charset="-34"/>
                <a:cs typeface="#9Slide04 Chonburi" panose="00000500000000000000" pitchFamily="2" charset="-34"/>
              </a:rPr>
              <a:t>ê </a:t>
            </a:r>
            <a:r>
              <a:rPr lang="en-US" sz="1400" dirty="0" err="1">
                <a:latin typeface="#9Slide04 Chonburi" panose="00000500000000000000" pitchFamily="2" charset="-34"/>
                <a:cs typeface="#9Slide04 Chonburi" panose="00000500000000000000" pitchFamily="2" charset="-34"/>
              </a:rPr>
              <a:t>hương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nguồn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gốc</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cội</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nguồn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của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ông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bà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tổ</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tiên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và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ông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bà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tổ</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tiên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chính</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những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người</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góp</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phần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xây</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dựng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và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tạo</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ra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các</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giá</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trị</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tốt</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đẹp</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của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quê</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hương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đất</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nước</a:t>
            </a:r>
            <a:endParaRPr lang="en-US" sz="1400" dirty="0">
              <a:latin typeface="#9Slide04 Chonburi" panose="00000500000000000000" pitchFamily="2" charset="-34"/>
              <a:cs typeface="#9Slide04 Chonburi" panose="00000500000000000000" pitchFamily="2" charset="-34"/>
            </a:endParaRPr>
          </a:p>
        </p:txBody>
      </p:sp>
      <p:sp>
        <p:nvSpPr>
          <p:cNvPr id="15" name="TextBox 14"/>
          <p:cNvSpPr txBox="1"/>
          <p:nvPr/>
        </p:nvSpPr>
        <p:spPr>
          <a:xfrm>
            <a:off x="3980329" y="4141694"/>
            <a:ext cx="699247"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6" name="TextBox 15"/>
          <p:cNvSpPr txBox="1"/>
          <p:nvPr/>
        </p:nvSpPr>
        <p:spPr>
          <a:xfrm>
            <a:off x="5776856" y="5238974"/>
            <a:ext cx="333488"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7" name="TextBox 16"/>
          <p:cNvSpPr txBox="1"/>
          <p:nvPr/>
        </p:nvSpPr>
        <p:spPr>
          <a:xfrm>
            <a:off x="6927926" y="4701340"/>
            <a:ext cx="5185186" cy="954107"/>
          </a:xfrm>
          <a:prstGeom prst="rect">
            <a:avLst/>
          </a:prstGeom>
          <a:noFill/>
        </p:spPr>
        <p:txBody>
          <a:bodyPr wrap="square" rtlCol="0">
            <a:spAutoFit/>
          </a:bodyPr>
          <a:lstStyle/>
          <a:p>
            <a:pPr algn="just"/>
            <a:r>
              <a:rPr lang="vi-VN" sz="1400" i="1" dirty="0">
                <a:latin typeface="#9Slide04 Chonburi" panose="00000500000000000000" pitchFamily="2" charset="-34"/>
                <a:cs typeface="#9Slide04 Chonburi" panose="00000500000000000000" pitchFamily="2" charset="-34"/>
              </a:rPr>
              <a:t>Nghề thủ công truyền thống là những nghề do cha ông tạo ra, góp phần quan trọng trong sự phát triển kinh tế xã hộị. Nó cũng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góp</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phần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làm</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phong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phú</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hơn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cho</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truyền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thống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của</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dân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tộc</a:t>
            </a:r>
            <a:r>
              <a:rPr lang="en-US" sz="1400" i="1" dirty="0">
                <a:latin typeface="#9Slide04 Chonburi" panose="00000500000000000000" pitchFamily="2" charset="-34"/>
                <a:cs typeface="#9Slide04 Chonburi" panose="00000500000000000000" pitchFamily="2" charset="-34"/>
              </a:rPr>
              <a:t>.</a:t>
            </a:r>
            <a:endParaRPr lang="en-US" sz="1400" dirty="0">
              <a:latin typeface="#9Slide04 Chonburi" panose="00000500000000000000" pitchFamily="2" charset="-34"/>
              <a:cs typeface="#9Slide04 Chonburi" panose="00000500000000000000" pitchFamily="2" charset="-34"/>
            </a:endParaRPr>
          </a:p>
        </p:txBody>
      </p:sp>
      <p:sp>
        <p:nvSpPr>
          <p:cNvPr id="18" name="TextBox 17"/>
          <p:cNvSpPr txBox="1"/>
          <p:nvPr/>
        </p:nvSpPr>
        <p:spPr>
          <a:xfrm>
            <a:off x="3980329" y="6185647"/>
            <a:ext cx="580913"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9" name="TextBox 18"/>
          <p:cNvSpPr txBox="1"/>
          <p:nvPr/>
        </p:nvSpPr>
        <p:spPr>
          <a:xfrm>
            <a:off x="7024745" y="6002767"/>
            <a:ext cx="4916244" cy="523220"/>
          </a:xfrm>
          <a:prstGeom prst="rect">
            <a:avLst/>
          </a:prstGeom>
          <a:noFill/>
        </p:spPr>
        <p:txBody>
          <a:bodyPr wrap="square" rtlCol="0">
            <a:spAutoFit/>
          </a:bodyPr>
          <a:lstStyle/>
          <a:p>
            <a:pPr algn="just"/>
            <a:r>
              <a:rPr lang="en-US" sz="1400" i="1" dirty="0" err="1">
                <a:latin typeface="#9Slide04 Chonburi" panose="00000500000000000000" pitchFamily="2" charset="-34"/>
                <a:cs typeface="#9Slide04 Chonburi" panose="00000500000000000000" pitchFamily="2" charset="-34"/>
              </a:rPr>
              <a:t>Nó</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chính</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là</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những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giá</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trị</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tinh</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thần</a:t>
            </a:r>
            <a:r>
              <a:rPr lang="en-US" sz="1400" i="1" dirty="0">
                <a:latin typeface="#9Slide04 Chonburi" panose="00000500000000000000" pitchFamily="2" charset="-34"/>
                <a:cs typeface="#9Slide04 Chonburi" panose="00000500000000000000" pitchFamily="2" charset="-34"/>
              </a:rPr>
              <a:t> </a:t>
            </a:r>
            <a:r>
              <a:rPr lang="vi-VN" sz="1400" i="1" dirty="0">
                <a:latin typeface="#9Slide04 Chonburi" panose="00000500000000000000" pitchFamily="2" charset="-34"/>
                <a:cs typeface="#9Slide04 Chonburi" panose="00000500000000000000" pitchFamily="2" charset="-34"/>
              </a:rPr>
              <a:t>và là nét đẹp truyền thống văn hoá của địa phương.</a:t>
            </a:r>
            <a:endParaRPr lang="en-US" sz="1400" dirty="0">
              <a:latin typeface="#9Slide04 Chonburi" panose="00000500000000000000" pitchFamily="2" charset="-34"/>
              <a:cs typeface="#9Slide04 Chonburi" panose="00000500000000000000" pitchFamily="2" charset="-34"/>
            </a:endParaRPr>
          </a:p>
        </p:txBody>
      </p:sp>
    </p:spTree>
    <p:extLst>
      <p:ext uri="{BB962C8B-B14F-4D97-AF65-F5344CB8AC3E}">
        <p14:creationId xmlns:p14="http://schemas.microsoft.com/office/powerpoint/2010/main" val="3826774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1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circle(in)">
                                      <p:cBhvr>
                                        <p:cTn id="32" dur="1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circle(in)">
                                      <p:cBhvr>
                                        <p:cTn id="42" dur="10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ouble Wave 1"/>
          <p:cNvSpPr/>
          <p:nvPr/>
        </p:nvSpPr>
        <p:spPr>
          <a:xfrm>
            <a:off x="300867" y="1337187"/>
            <a:ext cx="11664991" cy="5342982"/>
          </a:xfrm>
          <a:prstGeom prst="doubleWave">
            <a:avLst>
              <a:gd name="adj1" fmla="val 6250"/>
              <a:gd name="adj2" fmla="val -5921"/>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3200" i="1" dirty="0"/>
          </a:p>
        </p:txBody>
      </p:sp>
      <p:sp>
        <p:nvSpPr>
          <p:cNvPr id="3" name="TextBox 2">
            <a:extLst>
              <a:ext uri="{FF2B5EF4-FFF2-40B4-BE49-F238E27FC236}">
                <a16:creationId xmlns:a16="http://schemas.microsoft.com/office/drawing/2014/main" id="{306F1F89-F7BE-47F5-A77B-13298F7B12EC}"/>
              </a:ext>
            </a:extLst>
          </p:cNvPr>
          <p:cNvSpPr txBox="1"/>
          <p:nvPr/>
        </p:nvSpPr>
        <p:spPr>
          <a:xfrm>
            <a:off x="550606" y="265471"/>
            <a:ext cx="3578942"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 Ý </a:t>
            </a:r>
            <a:r>
              <a:rPr lang="en-US" sz="3600" b="1" dirty="0" err="1">
                <a:solidFill>
                  <a:srgbClr val="FF0000"/>
                </a:solidFill>
                <a:latin typeface="Times New Roman" panose="02020603050405020304" pitchFamily="18" charset="0"/>
                <a:cs typeface="Times New Roman" panose="02020603050405020304" pitchFamily="18" charset="0"/>
              </a:rPr>
              <a:t>nghĩa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C7F823D-62DC-4422-99D0-682ECDD9DD81}"/>
              </a:ext>
            </a:extLst>
          </p:cNvPr>
          <p:cNvSpPr txBox="1"/>
          <p:nvPr/>
        </p:nvSpPr>
        <p:spPr>
          <a:xfrm>
            <a:off x="1602658" y="2337138"/>
            <a:ext cx="9222659" cy="3046988"/>
          </a:xfrm>
          <a:prstGeom prst="rect">
            <a:avLst/>
          </a:prstGeom>
          <a:noFill/>
        </p:spPr>
        <p:txBody>
          <a:bodyPr wrap="square">
            <a:spAutoFit/>
          </a:bodyPr>
          <a:lstStyle/>
          <a:p>
            <a:r>
              <a:rPr lang="en-US" sz="2400" b="1" i="1" dirty="0">
                <a:solidFill>
                  <a:srgbClr val="0070C0"/>
                </a:solidFill>
                <a:latin typeface="Times New Roman" panose="02020603050405020304" pitchFamily="18" charset="0"/>
                <a:cs typeface="Times New Roman" panose="02020603050405020304" pitchFamily="18" charset="0"/>
              </a:rPr>
              <a:t>- </a:t>
            </a:r>
            <a:r>
              <a:rPr lang="vi-VN" sz="2400" b="1" i="1" dirty="0">
                <a:solidFill>
                  <a:srgbClr val="0070C0"/>
                </a:solidFill>
                <a:latin typeface="Times New Roman" panose="02020603050405020304" pitchFamily="18" charset="0"/>
                <a:cs typeface="Times New Roman" panose="02020603050405020304" pitchFamily="18" charset="0"/>
              </a:rPr>
              <a:t>Truyền thống quê hương có </a:t>
            </a:r>
            <a:r>
              <a:rPr lang="en-US" sz="2400" b="1" i="1" dirty="0">
                <a:solidFill>
                  <a:srgbClr val="0070C0"/>
                </a:solidFill>
                <a:latin typeface="Times New Roman" panose="02020603050405020304" pitchFamily="18" charset="0"/>
                <a:cs typeface="Times New Roman" panose="02020603050405020304" pitchFamily="18" charset="0"/>
              </a:rPr>
              <a:t>ý </a:t>
            </a:r>
            <a:r>
              <a:rPr lang="en-US" sz="2400" b="1" i="1" dirty="0" err="1">
                <a:solidFill>
                  <a:srgbClr val="0070C0"/>
                </a:solidFill>
                <a:latin typeface="Times New Roman" panose="02020603050405020304" pitchFamily="18" charset="0"/>
                <a:cs typeface="Times New Roman" panose="02020603050405020304" pitchFamily="18" charset="0"/>
              </a:rPr>
              <a:t>nghĩa</a:t>
            </a:r>
            <a:r>
              <a:rPr lang="vi-VN" sz="2400" b="1" i="1" dirty="0">
                <a:solidFill>
                  <a:srgbClr val="0070C0"/>
                </a:solidFill>
                <a:latin typeface="Times New Roman" panose="02020603050405020304" pitchFamily="18" charset="0"/>
                <a:cs typeface="Times New Roman" panose="02020603050405020304" pitchFamily="18" charset="0"/>
              </a:rPr>
              <a:t> quan trọng trong việc hình thành tư </a:t>
            </a:r>
            <a:r>
              <a:rPr lang="vi-VN" sz="2400" i="1" dirty="0">
                <a:solidFill>
                  <a:srgbClr val="0070C0"/>
                </a:solidFill>
                <a:latin typeface="Times New Roman" panose="02020603050405020304" pitchFamily="18" charset="0"/>
                <a:cs typeface="Times New Roman" panose="02020603050405020304" pitchFamily="18" charset="0"/>
              </a:rPr>
              <a:t>tưởng </a:t>
            </a:r>
            <a:r>
              <a:rPr lang="vi-VN" sz="2400" b="1" i="1" dirty="0">
                <a:solidFill>
                  <a:srgbClr val="0070C0"/>
                </a:solidFill>
                <a:latin typeface="Times New Roman" panose="02020603050405020304" pitchFamily="18" charset="0"/>
                <a:cs typeface="Times New Roman" panose="02020603050405020304" pitchFamily="18" charset="0"/>
              </a:rPr>
              <a:t>đức tính, </a:t>
            </a:r>
            <a:r>
              <a:rPr lang="vi-VN" sz="2400" i="1" dirty="0">
                <a:solidFill>
                  <a:srgbClr val="0070C0"/>
                </a:solidFill>
                <a:latin typeface="Times New Roman" panose="02020603050405020304" pitchFamily="18" charset="0"/>
                <a:cs typeface="Times New Roman" panose="02020603050405020304" pitchFamily="18" charset="0"/>
              </a:rPr>
              <a:t>lối </a:t>
            </a:r>
            <a:r>
              <a:rPr lang="vi-VN" sz="2400" b="1" i="1" dirty="0">
                <a:solidFill>
                  <a:srgbClr val="0070C0"/>
                </a:solidFill>
                <a:latin typeface="Times New Roman" panose="02020603050405020304" pitchFamily="18" charset="0"/>
                <a:cs typeface="Times New Roman" panose="02020603050405020304" pitchFamily="18" charset="0"/>
              </a:rPr>
              <a:t>sống </a:t>
            </a:r>
            <a:r>
              <a:rPr lang="vi-VN" sz="2400" i="1" dirty="0">
                <a:solidFill>
                  <a:srgbClr val="0070C0"/>
                </a:solidFill>
                <a:latin typeface="Times New Roman" panose="02020603050405020304" pitchFamily="18" charset="0"/>
                <a:cs typeface="Times New Roman" panose="02020603050405020304" pitchFamily="18" charset="0"/>
              </a:rPr>
              <a:t>tốt </a:t>
            </a:r>
            <a:r>
              <a:rPr lang="vi-VN" sz="2400" b="1" i="1" dirty="0">
                <a:solidFill>
                  <a:srgbClr val="0070C0"/>
                </a:solidFill>
                <a:latin typeface="Times New Roman" panose="02020603050405020304" pitchFamily="18" charset="0"/>
                <a:cs typeface="Times New Roman" panose="02020603050405020304" pitchFamily="18" charset="0"/>
              </a:rPr>
              <a:t>đẹp của mỗi cá nhân.</a:t>
            </a:r>
            <a:r>
              <a:rPr lang="vi-VN" sz="2400" i="1" dirty="0">
                <a:solidFill>
                  <a:srgbClr val="0070C0"/>
                </a:solidFill>
                <a:latin typeface="Times New Roman" panose="02020603050405020304" pitchFamily="18" charset="0"/>
                <a:cs typeface="Times New Roman" panose="02020603050405020304" pitchFamily="18" charset="0"/>
              </a:rPr>
              <a:t> </a:t>
            </a:r>
            <a:endParaRPr lang="en-US" sz="2400" i="1" dirty="0">
              <a:solidFill>
                <a:srgbClr val="0070C0"/>
              </a:solidFill>
              <a:latin typeface="Times New Roman" panose="02020603050405020304" pitchFamily="18" charset="0"/>
              <a:cs typeface="Times New Roman" panose="02020603050405020304" pitchFamily="18" charset="0"/>
            </a:endParaRPr>
          </a:p>
          <a:p>
            <a:endParaRPr lang="en-US" sz="2400" b="1" i="1" dirty="0">
              <a:solidFill>
                <a:srgbClr val="0070C0"/>
              </a:solidFill>
              <a:latin typeface="Times New Roman" panose="02020603050405020304" pitchFamily="18" charset="0"/>
              <a:cs typeface="Times New Roman" panose="02020603050405020304" pitchFamily="18" charset="0"/>
            </a:endParaRPr>
          </a:p>
          <a:p>
            <a:pPr marL="342900" indent="-342900">
              <a:buFontTx/>
              <a:buChar char="-"/>
            </a:pPr>
            <a:r>
              <a:rPr lang="vi-VN" sz="2400" b="1" i="1" dirty="0">
                <a:solidFill>
                  <a:srgbClr val="0070C0"/>
                </a:solidFill>
                <a:latin typeface="Times New Roman" panose="02020603050405020304" pitchFamily="18" charset="0"/>
                <a:cs typeface="Times New Roman" panose="02020603050405020304" pitchFamily="18" charset="0"/>
              </a:rPr>
              <a:t>Tự hào về truyền thống quê hương chính là tự hào về nguồn gốc của mình</a:t>
            </a:r>
            <a:r>
              <a:rPr lang="en-US" sz="2400" b="1" i="1" dirty="0">
                <a:solidFill>
                  <a:srgbClr val="0070C0"/>
                </a:solidFill>
                <a:latin typeface="Times New Roman" panose="02020603050405020304" pitchFamily="18" charset="0"/>
                <a:cs typeface="Times New Roman" panose="02020603050405020304" pitchFamily="18" charset="0"/>
              </a:rPr>
              <a:t>.</a:t>
            </a:r>
          </a:p>
          <a:p>
            <a:pPr marL="342900" indent="-342900">
              <a:buFontTx/>
              <a:buChar char="-"/>
            </a:pPr>
            <a:endParaRPr lang="en-US" sz="2400" b="1" i="1" dirty="0">
              <a:solidFill>
                <a:srgbClr val="0070C0"/>
              </a:solidFill>
              <a:latin typeface="Times New Roman" panose="02020603050405020304" pitchFamily="18" charset="0"/>
              <a:cs typeface="Times New Roman" panose="02020603050405020304" pitchFamily="18" charset="0"/>
            </a:endParaRPr>
          </a:p>
          <a:p>
            <a:pPr marL="342900" indent="-342900">
              <a:buFontTx/>
              <a:buChar char="-"/>
            </a:pPr>
            <a:r>
              <a:rPr lang="en-US" sz="2400" b="1" i="1" dirty="0">
                <a:solidFill>
                  <a:srgbClr val="0070C0"/>
                </a:solidFill>
                <a:latin typeface="Times New Roman" panose="02020603050405020304" pitchFamily="18" charset="0"/>
                <a:cs typeface="Times New Roman" panose="02020603050405020304" pitchFamily="18" charset="0"/>
              </a:rPr>
              <a:t>L</a:t>
            </a:r>
            <a:r>
              <a:rPr lang="vi-VN" sz="2400" b="1" i="1" dirty="0">
                <a:solidFill>
                  <a:srgbClr val="0070C0"/>
                </a:solidFill>
                <a:latin typeface="Times New Roman" panose="02020603050405020304" pitchFamily="18" charset="0"/>
                <a:cs typeface="Times New Roman" panose="02020603050405020304" pitchFamily="18" charset="0"/>
              </a:rPr>
              <a:t>à nền tảng để xây dựng giá trị cốt lõi và hình thành sự tự tin của mỗi người.</a:t>
            </a:r>
            <a:endParaRPr lang="en-US" sz="24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5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707901" cy="1364727"/>
            <a:chOff x="2264898" y="161931"/>
            <a:chExt cx="870790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87496" y="350285"/>
              <a:ext cx="8485303" cy="875315"/>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II. </a:t>
              </a:r>
              <a:r>
                <a:rPr lang="en-US" sz="2800" b="1" dirty="0" err="1">
                  <a:solidFill>
                    <a:srgbClr val="0070C0"/>
                  </a:solidFill>
                  <a:latin typeface="Times New Roman" panose="02020603050405020304" pitchFamily="18" charset="0"/>
                  <a:cs typeface="Times New Roman" panose="02020603050405020304" pitchFamily="18" charset="0"/>
                </a:rPr>
                <a:t>Hoạt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động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khám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phá</a:t>
              </a:r>
              <a:endParaRPr lang="en-US" sz="2800" b="1"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3. </a:t>
              </a:r>
              <a:r>
                <a:rPr lang="en-US" sz="2800" b="1" dirty="0" err="1">
                  <a:solidFill>
                    <a:srgbClr val="0070C0"/>
                  </a:solidFill>
                  <a:latin typeface="Times New Roman" panose="02020603050405020304" pitchFamily="18" charset="0"/>
                  <a:cs typeface="Times New Roman" panose="02020603050405020304" pitchFamily="18" charset="0"/>
                </a:rPr>
                <a:t>Giữ</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phát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huy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truyền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thống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quê</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hương</a:t>
              </a:r>
              <a:endParaRPr lang="en-US" sz="2800" b="1" dirty="0">
                <a:solidFill>
                  <a:srgbClr val="0070C0"/>
                </a:solidFill>
                <a:latin typeface="Times New Roman" panose="02020603050405020304" pitchFamily="18" charset="0"/>
                <a:cs typeface="Times New Roman" panose="02020603050405020304" pitchFamily="18" charset="0"/>
              </a:endParaRPr>
            </a:p>
          </p:txBody>
        </p:sp>
      </p:grpSp>
      <p:sp>
        <p:nvSpPr>
          <p:cNvPr id="3" name="Cloud 2"/>
          <p:cNvSpPr/>
          <p:nvPr/>
        </p:nvSpPr>
        <p:spPr>
          <a:xfrm rot="21242204">
            <a:off x="443764" y="551078"/>
            <a:ext cx="1632615" cy="1571617"/>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THẢO</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LUẬN</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CẶP</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ĐÔI</a:t>
            </a:r>
            <a:endParaRPr lang="en-US" dirty="0">
              <a:solidFill>
                <a:srgbClr val="FF0000"/>
              </a:solidFill>
              <a:latin typeface="#9Slide03 AllRoundGothic" panose="020B0703020202020104" pitchFamily="34" charset="0"/>
              <a:cs typeface="#9Slide04 Chonburi" panose="00000500000000000000" pitchFamily="2" charset="-34"/>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2"/>
          <a:stretch>
            <a:fillRect/>
          </a:stretch>
        </p:blipFill>
        <p:spPr>
          <a:xfrm>
            <a:off x="366541" y="2557325"/>
            <a:ext cx="11431553" cy="2713922"/>
          </a:xfrm>
          <a:prstGeom prst="rect">
            <a:avLst/>
          </a:prstGeom>
        </p:spPr>
      </p:pic>
    </p:spTree>
    <p:extLst>
      <p:ext uri="{BB962C8B-B14F-4D97-AF65-F5344CB8AC3E}">
        <p14:creationId xmlns:p14="http://schemas.microsoft.com/office/powerpoint/2010/main" val="3549485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0445" y="153960"/>
            <a:ext cx="6963787" cy="18823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309" y="2293960"/>
            <a:ext cx="6934291" cy="21291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29607" y="4708756"/>
            <a:ext cx="7189928" cy="21492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8" name="Group 7"/>
          <p:cNvGrpSpPr/>
          <p:nvPr/>
        </p:nvGrpSpPr>
        <p:grpSpPr>
          <a:xfrm>
            <a:off x="591670" y="710004"/>
            <a:ext cx="849851" cy="710005"/>
            <a:chOff x="666973" y="688488"/>
            <a:chExt cx="849851" cy="710005"/>
          </a:xfrm>
        </p:grpSpPr>
        <p:sp>
          <p:nvSpPr>
            <p:cNvPr id="6" name="Oval 5"/>
            <p:cNvSpPr/>
            <p:nvPr/>
          </p:nvSpPr>
          <p:spPr>
            <a:xfrm>
              <a:off x="666973" y="688488"/>
              <a:ext cx="839097" cy="7100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7" name="TextBox 6"/>
            <p:cNvSpPr txBox="1"/>
            <p:nvPr/>
          </p:nvSpPr>
          <p:spPr>
            <a:xfrm>
              <a:off x="742274" y="889601"/>
              <a:ext cx="774550" cy="307777"/>
            </a:xfrm>
            <a:prstGeom prst="rect">
              <a:avLst/>
            </a:prstGeom>
            <a:noFill/>
          </p:spPr>
          <p:txBody>
            <a:bodyPr wrap="square" rtlCol="0">
              <a:spAutoFit/>
            </a:bodyPr>
            <a:lstStyle/>
            <a:p>
              <a:r>
                <a:rPr lang="en-US" sz="1400" dirty="0">
                  <a:solidFill>
                    <a:srgbClr val="C00000"/>
                  </a:solidFill>
                  <a:latin typeface="#9Slide04 Chonburi" panose="00000500000000000000" pitchFamily="2" charset="-34"/>
                  <a:cs typeface="#9Slide04 Chonburi" panose="00000500000000000000" pitchFamily="2" charset="-34"/>
                </a:rPr>
                <a:t>TH.1</a:t>
              </a:r>
            </a:p>
          </p:txBody>
        </p:sp>
      </p:grpSp>
      <p:grpSp>
        <p:nvGrpSpPr>
          <p:cNvPr id="14" name="Group 13"/>
          <p:cNvGrpSpPr/>
          <p:nvPr/>
        </p:nvGrpSpPr>
        <p:grpSpPr>
          <a:xfrm>
            <a:off x="3069397" y="3021831"/>
            <a:ext cx="839097" cy="710005"/>
            <a:chOff x="591669" y="2658037"/>
            <a:chExt cx="839097" cy="710005"/>
          </a:xfrm>
        </p:grpSpPr>
        <p:sp>
          <p:nvSpPr>
            <p:cNvPr id="10" name="Oval 9"/>
            <p:cNvSpPr/>
            <p:nvPr/>
          </p:nvSpPr>
          <p:spPr>
            <a:xfrm>
              <a:off x="591669" y="2658037"/>
              <a:ext cx="839097" cy="710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2" name="TextBox 11"/>
            <p:cNvSpPr txBox="1"/>
            <p:nvPr/>
          </p:nvSpPr>
          <p:spPr>
            <a:xfrm>
              <a:off x="666971" y="2859151"/>
              <a:ext cx="731520" cy="307777"/>
            </a:xfrm>
            <a:prstGeom prst="rect">
              <a:avLst/>
            </a:prstGeom>
            <a:noFill/>
          </p:spPr>
          <p:txBody>
            <a:bodyPr wrap="square" rtlCol="0">
              <a:spAutoFit/>
            </a:bodyPr>
            <a:lstStyle/>
            <a:p>
              <a:r>
                <a:rPr lang="en-US" sz="1400" dirty="0">
                  <a:latin typeface="#9Slide04 Chonburi" panose="00000500000000000000" pitchFamily="2" charset="-34"/>
                  <a:cs typeface="#9Slide04 Chonburi" panose="00000500000000000000" pitchFamily="2" charset="-34"/>
                </a:rPr>
                <a:t>TH. 2</a:t>
              </a:r>
            </a:p>
          </p:txBody>
        </p:sp>
      </p:grpSp>
      <p:grpSp>
        <p:nvGrpSpPr>
          <p:cNvPr id="16" name="Group 15"/>
          <p:cNvGrpSpPr/>
          <p:nvPr/>
        </p:nvGrpSpPr>
        <p:grpSpPr>
          <a:xfrm>
            <a:off x="549561" y="5367135"/>
            <a:ext cx="839097" cy="710005"/>
            <a:chOff x="591669" y="5141662"/>
            <a:chExt cx="839097" cy="710005"/>
          </a:xfrm>
        </p:grpSpPr>
        <p:sp>
          <p:nvSpPr>
            <p:cNvPr id="13" name="Oval 12"/>
            <p:cNvSpPr/>
            <p:nvPr/>
          </p:nvSpPr>
          <p:spPr>
            <a:xfrm>
              <a:off x="591669" y="5141662"/>
              <a:ext cx="839097" cy="7100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5" name="TextBox 14"/>
            <p:cNvSpPr txBox="1"/>
            <p:nvPr/>
          </p:nvSpPr>
          <p:spPr>
            <a:xfrm>
              <a:off x="688485" y="5342777"/>
              <a:ext cx="688491" cy="307777"/>
            </a:xfrm>
            <a:prstGeom prst="rect">
              <a:avLst/>
            </a:prstGeom>
            <a:noFill/>
          </p:spPr>
          <p:txBody>
            <a:bodyPr wrap="square" rtlCol="0">
              <a:spAutoFit/>
            </a:bodyPr>
            <a:lstStyle/>
            <a:p>
              <a:r>
                <a:rPr lang="en-US" sz="1400" dirty="0">
                  <a:solidFill>
                    <a:srgbClr val="0070C0"/>
                  </a:solidFill>
                  <a:latin typeface="#9Slide04 Chonburi" panose="00000500000000000000" pitchFamily="2" charset="-34"/>
                  <a:cs typeface="#9Slide04 Chonburi" panose="00000500000000000000" pitchFamily="2" charset="-34"/>
                </a:rPr>
                <a:t>TH. 3</a:t>
              </a:r>
            </a:p>
          </p:txBody>
        </p:sp>
      </p:grpSp>
    </p:spTree>
    <p:extLst>
      <p:ext uri="{BB962C8B-B14F-4D97-AF65-F5344CB8AC3E}">
        <p14:creationId xmlns:p14="http://schemas.microsoft.com/office/powerpoint/2010/main" val="725386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068181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1528</Words>
  <Application>Microsoft Office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#9Slide03 AllRoundGothic</vt:lpstr>
      <vt:lpstr>#9Slide03 AmpleSoft Bold</vt:lpstr>
      <vt:lpstr>#9Slide03 Roboto Slab Bold</vt:lpstr>
      <vt:lpstr>#9Slide03 SFU Toledo Bold</vt:lpstr>
      <vt:lpstr>#9Slide04 Chonburi</vt:lpstr>
      <vt:lpstr>#9Slide04 Manuale Bold</vt:lpstr>
      <vt:lpstr>arial</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2022-09-12T13:25:19Z</dcterms:created>
  <dcterms:modified xsi:type="dcterms:W3CDTF">2023-09-13T14:33:52Z</dcterms:modified>
</cp:coreProperties>
</file>