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78" r:id="rId24"/>
    <p:sldId id="281" r:id="rId25"/>
    <p:sldId id="282" r:id="rId26"/>
    <p:sldId id="283"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4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2B9E1-099F-4A95-91E6-3D7BE48BBEB8}"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6622C-741D-49A3-B9F7-52BBCEEA058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a:solidFill>
              <a:srgbClr val="000000">
                <a:alpha val="100000"/>
              </a:srgbClr>
            </a:solidFill>
            <a:miter lim="800000"/>
          </a:ln>
        </p:spPr>
      </p:sp>
      <p:sp>
        <p:nvSpPr>
          <p:cNvPr id="62467"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x-none" dirty="0"/>
          </a:p>
        </p:txBody>
      </p:sp>
      <p:sp>
        <p:nvSpPr>
          <p:cNvPr id="624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2</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8B09DB-A658-4144-B094-72F420604835}"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B09DB-A658-4144-B094-72F420604835}"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B09DB-A658-4144-B094-72F420604835}"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B09DB-A658-4144-B094-72F420604835}"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8B09DB-A658-4144-B094-72F420604835}"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8B09DB-A658-4144-B094-72F420604835}"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B09DB-A658-4144-B094-72F420604835}" type="datetimeFigureOut">
              <a:rPr lang="en-US" smtClean="0"/>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8B09DB-A658-4144-B094-72F420604835}" type="datetimeFigureOut">
              <a:rPr lang="en-US" smtClean="0"/>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B09DB-A658-4144-B094-72F420604835}" type="datetimeFigureOut">
              <a:rPr lang="en-US" smtClean="0"/>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8B09DB-A658-4144-B094-72F420604835}"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8B09DB-A658-4144-B094-72F420604835}"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D6299-7BB1-4B09-97FD-C4B682974D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B09DB-A658-4144-B094-72F420604835}" type="datetimeFigureOut">
              <a:rPr lang="en-US" smtClean="0"/>
              <a:t>10/13/2023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D6299-7BB1-4B09-97FD-C4B682974D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752600" y="0"/>
            <a:ext cx="8610600" cy="1981200"/>
          </a:xfrm>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rtlCol="0" anchor="b" anchorCtr="0" compatLnSpc="1">
            <a:normAutofit/>
          </a:bodyPr>
          <a:lstStyle/>
          <a:p>
            <a:pPr algn="ctr" eaLnBrk="0" fontAlgn="base" hangingPunct="0">
              <a:lnSpc>
                <a:spcPct val="100000"/>
              </a:lnSpc>
              <a:spcAft>
                <a:spcPct val="0"/>
              </a:spcAft>
              <a:defRPr/>
            </a:pPr>
            <a:r>
              <a:rPr lang="vi-VN" sz="3600" b="1" u="sng" kern="10" dirty="0">
                <a:ln w="9525">
                  <a:solidFill>
                    <a:srgbClr val="000000"/>
                  </a:solidFill>
                  <a:round/>
                </a:ln>
                <a:solidFill>
                  <a:srgbClr val="FF0000"/>
                </a:solidFill>
                <a:latin typeface="+mn-lt"/>
                <a:ea typeface="+mn-lt"/>
                <a:cs typeface="+mn-lt"/>
              </a:rPr>
              <a:t>TIẾT </a:t>
            </a:r>
            <a:r>
              <a:rPr lang="en-US" altLang="vi-VN" sz="3600" b="1" u="sng" kern="10" dirty="0" smtClean="0">
                <a:ln w="9525">
                  <a:solidFill>
                    <a:srgbClr val="000000"/>
                  </a:solidFill>
                  <a:round/>
                </a:ln>
                <a:solidFill>
                  <a:srgbClr val="FF0000"/>
                </a:solidFill>
                <a:latin typeface="+mn-lt"/>
                <a:ea typeface="+mn-lt"/>
                <a:cs typeface="+mn-lt"/>
              </a:rPr>
              <a:t>6</a:t>
            </a:r>
            <a:r>
              <a:rPr lang="vi-VN" sz="3600" b="1" u="sng" kern="10" dirty="0" smtClean="0">
                <a:ln w="9525">
                  <a:solidFill>
                    <a:srgbClr val="000000"/>
                  </a:solidFill>
                  <a:round/>
                </a:ln>
                <a:solidFill>
                  <a:srgbClr val="FF0000"/>
                </a:solidFill>
                <a:latin typeface="+mn-lt"/>
                <a:ea typeface="+mn-lt"/>
                <a:cs typeface="+mn-lt"/>
              </a:rPr>
              <a:t>: </a:t>
            </a:r>
            <a:r>
              <a:rPr lang="vi-VN" sz="3600" b="1" u="sng" kern="10" dirty="0">
                <a:ln w="9525">
                  <a:solidFill>
                    <a:srgbClr val="000000"/>
                  </a:solidFill>
                  <a:round/>
                </a:ln>
                <a:solidFill>
                  <a:srgbClr val="FF0000"/>
                </a:solidFill>
                <a:latin typeface="+mn-lt"/>
                <a:ea typeface="+mn-lt"/>
                <a:cs typeface="+mn-lt"/>
              </a:rPr>
              <a:t>BÀI 5 </a:t>
            </a:r>
            <a:r>
              <a:rPr lang="vi-VN" sz="3600" b="1" kern="10" dirty="0">
                <a:ln w="9525">
                  <a:solidFill>
                    <a:srgbClr val="000000"/>
                  </a:solidFill>
                  <a:round/>
                </a:ln>
                <a:solidFill>
                  <a:srgbClr val="FF0000"/>
                </a:solidFill>
                <a:latin typeface="+mn-lt"/>
                <a:ea typeface="+mn-lt"/>
                <a:cs typeface="+mn-lt"/>
              </a:rPr>
              <a:t/>
            </a:r>
            <a:br>
              <a:rPr lang="vi-VN" sz="3600" b="1" kern="10" dirty="0">
                <a:ln w="9525">
                  <a:solidFill>
                    <a:srgbClr val="000000"/>
                  </a:solidFill>
                  <a:round/>
                </a:ln>
                <a:solidFill>
                  <a:srgbClr val="FF0000"/>
                </a:solidFill>
                <a:latin typeface="+mn-lt"/>
                <a:ea typeface="+mn-lt"/>
                <a:cs typeface="+mn-lt"/>
              </a:rPr>
            </a:br>
            <a:r>
              <a:rPr lang="vi-VN" sz="3600" b="1" kern="10" dirty="0">
                <a:ln w="9525">
                  <a:solidFill>
                    <a:srgbClr val="000000"/>
                  </a:solidFill>
                  <a:round/>
                </a:ln>
                <a:solidFill>
                  <a:srgbClr val="FF0000"/>
                </a:solidFill>
                <a:effectLst>
                  <a:prstShdw prst="shdw13" dist="53882" dir="13500000">
                    <a:srgbClr val="868686">
                      <a:alpha val="50000"/>
                    </a:srgbClr>
                  </a:prstShdw>
                </a:effectLst>
                <a:latin typeface="+mn-lt"/>
                <a:ea typeface="+mn-lt"/>
                <a:cs typeface="+mn-lt"/>
              </a:rPr>
              <a:t>TÌNH HỮU NGHỊ GIỮA CÁC DÂN TỘC TRÊN THẾ GIỚI</a:t>
            </a:r>
            <a:endParaRPr lang="vi-VN" sz="3600" dirty="0">
              <a:solidFill>
                <a:schemeClr val="tx2"/>
              </a:solidFill>
              <a:latin typeface="+mn-lt"/>
            </a:endParaRPr>
          </a:p>
        </p:txBody>
      </p:sp>
      <p:pic>
        <p:nvPicPr>
          <p:cNvPr id="4" name="Content Placeholder 3"/>
          <p:cNvPicPr>
            <a:picLocks noGrp="1" noChangeAspect="1"/>
          </p:cNvPicPr>
          <p:nvPr>
            <p:ph sz="quarter" idx="1"/>
          </p:nvPr>
        </p:nvPicPr>
        <p:blipFill>
          <a:blip r:embed="rId2"/>
          <a:srcRect/>
          <a:stretch>
            <a:fillRect/>
          </a:stretch>
        </p:blipFill>
        <p:spPr>
          <a:xfrm>
            <a:off x="2438400" y="2209800"/>
            <a:ext cx="7696200" cy="4419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aoquocte.vn/stores/news_dataimages/dangtuan/122017/28/10/101925__TTA5923-1.jpg"/>
          <p:cNvPicPr>
            <a:picLocks noChangeAspect="1"/>
          </p:cNvPicPr>
          <p:nvPr/>
        </p:nvPicPr>
        <p:blipFill>
          <a:blip r:embed="rId2"/>
          <a:stretch>
            <a:fillRect/>
          </a:stretch>
        </p:blipFill>
        <p:spPr>
          <a:xfrm>
            <a:off x="1828800" y="304800"/>
            <a:ext cx="8605838" cy="5735638"/>
          </a:xfrm>
          <a:prstGeom prst="rect">
            <a:avLst/>
          </a:prstGeom>
          <a:noFill/>
          <a:ln w="9525">
            <a:noFill/>
          </a:ln>
        </p:spPr>
      </p:pic>
      <p:sp>
        <p:nvSpPr>
          <p:cNvPr id="2" name="Rectangle 1"/>
          <p:cNvSpPr/>
          <p:nvPr/>
        </p:nvSpPr>
        <p:spPr>
          <a:xfrm>
            <a:off x="1828800" y="6040438"/>
            <a:ext cx="8605838" cy="554038"/>
          </a:xfrm>
          <a:prstGeom prst="rect">
            <a:avLst/>
          </a:prstGeom>
        </p:spPr>
        <p:txBody>
          <a:bodyPr>
            <a:spAutoFit/>
          </a:bodyPr>
          <a:lstStyle/>
          <a:p>
            <a:pPr algn="just">
              <a:buNone/>
            </a:pPr>
            <a:r>
              <a:rPr lang="vi-VN" altLang="x-none" sz="3000" b="1" dirty="0">
                <a:latin typeface="Times New Roman" panose="02020603050405020304" pitchFamily="18" charset="0"/>
              </a:rPr>
              <a:t>Tập thể  các lãnh đạo APEC sau phiên họp cấp cao</a:t>
            </a: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Káº¿t quáº£ hÃ¬nh áº£nh cho VIET NAM THAM  DU ASEAN"/>
          <p:cNvPicPr>
            <a:picLocks noChangeAspect="1"/>
          </p:cNvPicPr>
          <p:nvPr/>
        </p:nvPicPr>
        <p:blipFill>
          <a:blip r:embed="rId2"/>
          <a:stretch>
            <a:fillRect/>
          </a:stretch>
        </p:blipFill>
        <p:spPr>
          <a:xfrm>
            <a:off x="1828800" y="228600"/>
            <a:ext cx="8534400" cy="5029200"/>
          </a:xfrm>
          <a:prstGeom prst="rect">
            <a:avLst/>
          </a:prstGeom>
          <a:noFill/>
          <a:ln w="9525">
            <a:noFill/>
          </a:ln>
        </p:spPr>
      </p:pic>
      <p:sp>
        <p:nvSpPr>
          <p:cNvPr id="2" name="Rectangle 1"/>
          <p:cNvSpPr/>
          <p:nvPr/>
        </p:nvSpPr>
        <p:spPr>
          <a:xfrm>
            <a:off x="1739900" y="5443538"/>
            <a:ext cx="8712200" cy="1200150"/>
          </a:xfrm>
          <a:prstGeom prst="rect">
            <a:avLst/>
          </a:prstGeom>
        </p:spPr>
        <p:txBody>
          <a:bodyPr>
            <a:spAutoFit/>
          </a:bodyPr>
          <a:lstStyle/>
          <a:p>
            <a:pPr algn="ctr">
              <a:buNone/>
            </a:pPr>
            <a:r>
              <a:rPr lang="vi-VN" altLang="x-none" sz="3600" b="1" dirty="0">
                <a:latin typeface="Times New Roman" panose="02020603050405020304" pitchFamily="18" charset="0"/>
              </a:rPr>
              <a:t>Các đại biểu tại hội thảo nhân kỷ niệm 50 năm ngày thành lập ASEAN</a:t>
            </a: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Káº¿t quáº£ hÃ¬nh áº£nh cho hinh anh viet nam tham gia wto"/>
          <p:cNvPicPr>
            <a:picLocks noChangeAspect="1"/>
          </p:cNvPicPr>
          <p:nvPr/>
        </p:nvPicPr>
        <p:blipFill>
          <a:blip r:embed="rId2"/>
          <a:stretch>
            <a:fillRect/>
          </a:stretch>
        </p:blipFill>
        <p:spPr>
          <a:xfrm>
            <a:off x="1905000" y="228600"/>
            <a:ext cx="8305800" cy="6477000"/>
          </a:xfrm>
          <a:prstGeom prst="rect">
            <a:avLst/>
          </a:prstGeom>
          <a:noFill/>
          <a:ln w="9525">
            <a:noFill/>
          </a:ln>
        </p:spPr>
      </p:pic>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 descr="question_pop_up_from_box_rotate_hg_clr"/>
          <p:cNvPicPr>
            <a:picLocks noChangeAspect="1"/>
          </p:cNvPicPr>
          <p:nvPr/>
        </p:nvPicPr>
        <p:blipFill>
          <a:blip r:embed="rId2"/>
          <a:stretch>
            <a:fillRect/>
          </a:stretch>
        </p:blipFill>
        <p:spPr>
          <a:xfrm>
            <a:off x="1993900" y="2805113"/>
            <a:ext cx="884238" cy="914400"/>
          </a:xfrm>
          <a:prstGeom prst="rect">
            <a:avLst/>
          </a:prstGeom>
          <a:noFill/>
          <a:ln w="9525">
            <a:noFill/>
          </a:ln>
        </p:spPr>
      </p:pic>
      <p:sp>
        <p:nvSpPr>
          <p:cNvPr id="37892" name="Text Box 9"/>
          <p:cNvSpPr txBox="1"/>
          <p:nvPr/>
        </p:nvSpPr>
        <p:spPr>
          <a:xfrm>
            <a:off x="1614488" y="2219325"/>
            <a:ext cx="5867400" cy="585788"/>
          </a:xfrm>
          <a:prstGeom prst="rect">
            <a:avLst/>
          </a:prstGeom>
          <a:noFill/>
          <a:ln w="9525">
            <a:noFill/>
          </a:ln>
        </p:spPr>
        <p:txBody>
          <a:bodyPr>
            <a:spAutoFit/>
          </a:bodyPr>
          <a:lstStyle/>
          <a:p>
            <a:pPr>
              <a:spcBef>
                <a:spcPct val="50000"/>
              </a:spcBef>
            </a:pPr>
            <a:r>
              <a:rPr sz="3200" b="1" u="sng" dirty="0" smtClean="0">
                <a:solidFill>
                  <a:srgbClr val="FF0000"/>
                </a:solidFill>
                <a:latin typeface="Times New Roman" panose="02020603050405020304" pitchFamily="18" charset="0"/>
              </a:rPr>
              <a:t>I</a:t>
            </a:r>
            <a:r>
              <a:rPr sz="3200" b="1" u="sng" dirty="0">
                <a:solidFill>
                  <a:srgbClr val="FF0000"/>
                </a:solidFill>
                <a:latin typeface="Times New Roman" panose="02020603050405020304" pitchFamily="18" charset="0"/>
              </a:rPr>
              <a:t>. NỘI DUNG BÀI HỌC</a:t>
            </a:r>
            <a:endParaRPr lang="vi-VN" altLang="x-none" sz="3200" b="1" u="sng" dirty="0">
              <a:solidFill>
                <a:srgbClr val="FF0000"/>
              </a:solidFill>
              <a:latin typeface="Times New Roman" panose="02020603050405020304" pitchFamily="18" charset="0"/>
            </a:endParaRPr>
          </a:p>
        </p:txBody>
      </p:sp>
      <p:sp>
        <p:nvSpPr>
          <p:cNvPr id="37893" name="Text Box 16"/>
          <p:cNvSpPr txBox="1"/>
          <p:nvPr/>
        </p:nvSpPr>
        <p:spPr>
          <a:xfrm>
            <a:off x="1524000" y="2895601"/>
            <a:ext cx="3886200" cy="366713"/>
          </a:xfrm>
          <a:prstGeom prst="rect">
            <a:avLst/>
          </a:prstGeom>
          <a:noFill/>
          <a:ln w="9525">
            <a:noFill/>
          </a:ln>
        </p:spPr>
        <p:txBody>
          <a:bodyPr>
            <a:spAutoFit/>
          </a:bodyPr>
          <a:lstStyle/>
          <a:p>
            <a:pPr>
              <a:spcBef>
                <a:spcPct val="50000"/>
              </a:spcBef>
            </a:pPr>
            <a:endParaRPr lang="vi-VN" altLang="x-none" dirty="0">
              <a:solidFill>
                <a:srgbClr val="000000"/>
              </a:solidFill>
              <a:latin typeface="Times New Roman" panose="02020603050405020304" pitchFamily="18" charset="0"/>
            </a:endParaRPr>
          </a:p>
        </p:txBody>
      </p:sp>
      <p:sp>
        <p:nvSpPr>
          <p:cNvPr id="99347" name="AutoShape 19"/>
          <p:cNvSpPr/>
          <p:nvPr/>
        </p:nvSpPr>
        <p:spPr>
          <a:xfrm>
            <a:off x="1981200" y="4267200"/>
            <a:ext cx="8229600" cy="914400"/>
          </a:xfrm>
          <a:prstGeom prst="wedgeRoundRectCallout">
            <a:avLst>
              <a:gd name="adj1" fmla="val -42477"/>
              <a:gd name="adj2" fmla="val -124722"/>
              <a:gd name="adj3" fmla="val 16667"/>
            </a:avLst>
          </a:prstGeom>
          <a:solidFill>
            <a:srgbClr val="00FFFF"/>
          </a:solidFill>
          <a:ln w="9525" cap="flat" cmpd="sng">
            <a:solidFill>
              <a:schemeClr val="tx1"/>
            </a:solidFill>
            <a:prstDash val="solid"/>
            <a:miter/>
            <a:headEnd type="none" w="med" len="med"/>
            <a:tailEnd type="none" w="med" len="med"/>
          </a:ln>
        </p:spPr>
        <p:txBody>
          <a:bodyPr/>
          <a:lstStyle/>
          <a:p>
            <a:pPr algn="just"/>
            <a:r>
              <a:rPr lang="vi-VN" altLang="x-none" sz="3600" b="1" dirty="0">
                <a:solidFill>
                  <a:srgbClr val="000000"/>
                </a:solidFill>
                <a:latin typeface="Times New Roman" panose="02020603050405020304" pitchFamily="18" charset="0"/>
              </a:rPr>
              <a:t>Thế nào là tình hữu nghị?</a:t>
            </a:r>
          </a:p>
        </p:txBody>
      </p:sp>
      <p:sp>
        <p:nvSpPr>
          <p:cNvPr id="37895" name="Text Box 2"/>
          <p:cNvSpPr txBox="1"/>
          <p:nvPr/>
        </p:nvSpPr>
        <p:spPr>
          <a:xfrm>
            <a:off x="1828800" y="169863"/>
            <a:ext cx="8534400" cy="1077912"/>
          </a:xfrm>
          <a:prstGeom prst="rect">
            <a:avLst/>
          </a:prstGeom>
          <a:noFill/>
          <a:ln w="9525">
            <a:noFill/>
          </a:ln>
        </p:spPr>
        <p:txBody>
          <a:bodyPr>
            <a:spAutoFit/>
          </a:bodyPr>
          <a:lstStyle/>
          <a:p>
            <a:pPr algn="ctr">
              <a:spcBef>
                <a:spcPct val="50000"/>
              </a:spcBef>
            </a:pPr>
            <a:r>
              <a:rPr sz="3200" b="1" u="sng" dirty="0">
                <a:solidFill>
                  <a:srgbClr val="000000"/>
                </a:solidFill>
                <a:latin typeface="Times New Roman" panose="02020603050405020304" pitchFamily="18" charset="0"/>
              </a:rPr>
              <a:t>Bài 5:</a:t>
            </a:r>
            <a:r>
              <a:rPr sz="3200" b="1" dirty="0">
                <a:solidFill>
                  <a:srgbClr val="000000"/>
                </a:solidFill>
                <a:latin typeface="Times New Roman" panose="02020603050405020304" pitchFamily="18" charset="0"/>
              </a:rPr>
              <a:t> TÌNH HỮU NGHỊ GIỮA CÁC DÂN TỘC TRÊN THẾ GIỚI</a:t>
            </a:r>
            <a:endParaRPr lang="vi-VN" altLang="x-none" sz="3200" b="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Effect transition="in" filter="blinds(horizontal)">
                                      <p:cBhvr>
                                        <p:cTn id="7" dur="500"/>
                                        <p:tgtEl>
                                          <p:spTgt spid="9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p:nvPr/>
        </p:nvSpPr>
        <p:spPr>
          <a:xfrm>
            <a:off x="1273766" y="269966"/>
            <a:ext cx="8763000" cy="5078313"/>
          </a:xfrm>
          <a:prstGeom prst="rect">
            <a:avLst/>
          </a:prstGeom>
          <a:noFill/>
          <a:ln w="9525">
            <a:noFill/>
          </a:ln>
        </p:spPr>
        <p:txBody>
          <a:bodyPr>
            <a:spAutoFit/>
          </a:bodyPr>
          <a:lstStyle/>
          <a:p>
            <a:pPr algn="ct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a:t>
            </a:r>
            <a:r>
              <a:rPr sz="3600" b="1" dirty="0">
                <a:solidFill>
                  <a:srgbClr val="000000"/>
                </a:solidFill>
                <a:latin typeface="Times New Roman" panose="02020603050405020304" pitchFamily="18" charset="0"/>
              </a:rPr>
              <a:t>THẾ GIỚI</a:t>
            </a:r>
            <a:endParaRPr lang="vi-VN" altLang="x-none" sz="3600" b="1" u="sng" dirty="0">
              <a:latin typeface="Times New Roman" panose="02020603050405020304" pitchFamily="18" charset="0"/>
              <a:cs typeface="Times New Roman" panose="02020603050405020304" pitchFamily="18" charset="0"/>
            </a:endParaRPr>
          </a:p>
          <a:p>
            <a:pPr algn="just"/>
            <a:r>
              <a:rPr lang="de-DE" altLang="x-none" sz="3200" b="1" u="sng" dirty="0" smtClean="0">
                <a:solidFill>
                  <a:srgbClr val="FF0000"/>
                </a:solidFill>
                <a:latin typeface="Times New Roman" panose="02020603050405020304" pitchFamily="18" charset="0"/>
                <a:cs typeface="Times New Roman" panose="02020603050405020304" pitchFamily="18" charset="0"/>
              </a:rPr>
              <a:t>I</a:t>
            </a:r>
            <a:r>
              <a:rPr lang="de-DE" altLang="x-none" sz="3200" b="1" u="sng" dirty="0">
                <a:solidFill>
                  <a:srgbClr val="FF0000"/>
                </a:solidFill>
                <a:latin typeface="Times New Roman" panose="02020603050405020304" pitchFamily="18" charset="0"/>
                <a:cs typeface="Times New Roman" panose="02020603050405020304" pitchFamily="18" charset="0"/>
              </a:rPr>
              <a:t>/ N</a:t>
            </a:r>
            <a:r>
              <a:rPr lang="vi-VN" altLang="x-none" sz="3200" b="1" u="sng" dirty="0">
                <a:solidFill>
                  <a:srgbClr val="FF0000"/>
                </a:solidFill>
                <a:latin typeface="Times New Roman" panose="02020603050405020304" pitchFamily="18" charset="0"/>
                <a:cs typeface="Times New Roman" panose="02020603050405020304" pitchFamily="18" charset="0"/>
              </a:rPr>
              <a:t>ỘI DUNG BÀI HỌC</a:t>
            </a:r>
            <a:r>
              <a:rPr lang="de-DE" altLang="x-none" sz="3200" b="1" u="sng" dirty="0">
                <a:solidFill>
                  <a:srgbClr val="FF0000"/>
                </a:solidFill>
                <a:latin typeface="Times New Roman" panose="02020603050405020304" pitchFamily="18" charset="0"/>
                <a:cs typeface="Times New Roman" panose="02020603050405020304" pitchFamily="18" charset="0"/>
              </a:rPr>
              <a:t> :</a:t>
            </a:r>
            <a:endParaRPr lang="vi-VN" altLang="x-none" sz="3200" b="1" u="sng" dirty="0">
              <a:solidFill>
                <a:srgbClr val="FF0000"/>
              </a:solidFill>
              <a:latin typeface="Times New Roman" panose="02020603050405020304" pitchFamily="18" charset="0"/>
              <a:cs typeface="Times New Roman" panose="02020603050405020304" pitchFamily="18" charset="0"/>
            </a:endParaRPr>
          </a:p>
          <a:p>
            <a:pPr algn="just"/>
            <a:r>
              <a:rPr lang="de-DE" altLang="x-none" sz="3200" b="1" u="sng" dirty="0">
                <a:solidFill>
                  <a:srgbClr val="FF0000"/>
                </a:solidFill>
                <a:latin typeface="Times New Roman" panose="02020603050405020304" pitchFamily="18" charset="0"/>
                <a:cs typeface="Times New Roman" panose="02020603050405020304" pitchFamily="18" charset="0"/>
              </a:rPr>
              <a:t>1/ Khái niệm</a:t>
            </a:r>
            <a:r>
              <a:rPr lang="de-DE" altLang="x-none" sz="3200" b="1" dirty="0">
                <a:solidFill>
                  <a:srgbClr val="FF0000"/>
                </a:solidFill>
                <a:latin typeface="Times New Roman" panose="02020603050405020304" pitchFamily="18" charset="0"/>
                <a:cs typeface="Times New Roman" panose="02020603050405020304" pitchFamily="18" charset="0"/>
              </a:rPr>
              <a:t>:</a:t>
            </a:r>
            <a:endParaRPr lang="vi-VN" altLang="x-none" sz="32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de-DE" altLang="x-none" sz="3200" dirty="0">
                <a:latin typeface="Times New Roman" panose="02020603050405020304" pitchFamily="18" charset="0"/>
                <a:cs typeface="Times New Roman" panose="02020603050405020304" pitchFamily="18" charset="0"/>
              </a:rPr>
              <a:t>- Tình hữu nghị giữa các dân tộc trên thế giới l</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 quan hệ bạn bè, thân thiện  giữa nước n</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y với nước khác.</a:t>
            </a:r>
            <a:endParaRPr lang="vi-VN" altLang="x-none" sz="3200" dirty="0">
              <a:latin typeface="Times New Roman" panose="02020603050405020304" pitchFamily="18" charset="0"/>
              <a:cs typeface="Times New Roman" panose="02020603050405020304" pitchFamily="18" charset="0"/>
            </a:endParaRPr>
          </a:p>
          <a:p>
            <a:pPr algn="just">
              <a:lnSpc>
                <a:spcPct val="150000"/>
              </a:lnSpc>
            </a:pPr>
            <a:r>
              <a:rPr lang="de-DE" altLang="x-none" sz="3200" dirty="0">
                <a:latin typeface="Times New Roman" panose="02020603050405020304" pitchFamily="18" charset="0"/>
                <a:cs typeface="Times New Roman" panose="02020603050405020304" pitchFamily="18" charset="0"/>
              </a:rPr>
              <a:t>VD: Quan hệ Việt-  L</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o, Việt -  H</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n.</a:t>
            </a:r>
            <a:endParaRPr lang="vi-VN" altLang="x-none" sz="3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4975" y="1503363"/>
            <a:ext cx="8915400" cy="1570038"/>
          </a:xfrm>
          <a:prstGeom prst="rect">
            <a:avLst/>
          </a:prstGeom>
        </p:spPr>
        <p:txBody>
          <a:bodyPr>
            <a:spAutoFit/>
          </a:bodyPr>
          <a:lstStyle/>
          <a:p>
            <a:pPr>
              <a:buNone/>
            </a:pPr>
            <a:r>
              <a:rPr lang="vi-VN" altLang="x-none" sz="3200" u="sng" dirty="0">
                <a:latin typeface="Times New Roman" panose="02020603050405020304" pitchFamily="18" charset="0"/>
              </a:rPr>
              <a:t>Nhóm 1</a:t>
            </a:r>
            <a:r>
              <a:rPr lang="vi-VN" altLang="x-none" sz="3200" dirty="0">
                <a:latin typeface="Times New Roman" panose="02020603050405020304" pitchFamily="18" charset="0"/>
              </a:rPr>
              <a:t>: Quan hệ hữu nghị giữa các dân tộc có ý nghĩa như thế nào đối với sự phát triển của mỗi nước và của toàn nhân loại?</a:t>
            </a:r>
          </a:p>
        </p:txBody>
      </p:sp>
      <p:sp>
        <p:nvSpPr>
          <p:cNvPr id="3" name="Rectangle 2"/>
          <p:cNvSpPr/>
          <p:nvPr/>
        </p:nvSpPr>
        <p:spPr>
          <a:xfrm>
            <a:off x="1644650" y="3073401"/>
            <a:ext cx="8915400" cy="2062163"/>
          </a:xfrm>
          <a:prstGeom prst="rect">
            <a:avLst/>
          </a:prstGeom>
        </p:spPr>
        <p:txBody>
          <a:bodyPr>
            <a:spAutoFit/>
          </a:bodyPr>
          <a:lstStyle/>
          <a:p>
            <a:pPr>
              <a:buNone/>
            </a:pPr>
            <a:r>
              <a:rPr lang="vi-VN" altLang="x-none" sz="3200" u="sng" dirty="0">
                <a:latin typeface="Times New Roman" panose="02020603050405020304" pitchFamily="18" charset="0"/>
              </a:rPr>
              <a:t> Nhóm 2: </a:t>
            </a:r>
            <a:r>
              <a:rPr lang="vi-VN" altLang="x-none" sz="3200" dirty="0">
                <a:latin typeface="Times New Roman" panose="02020603050405020304" pitchFamily="18" charset="0"/>
              </a:rPr>
              <a:t>Chính sách đối ngoại của Đảng và Nhà nước ta thể hiện tình hữu nghị với các nước trên thế giới như thế nào? Tác dụng của chính sách ngoại giao đó đối với việc xây dựng và phát triển đất nước?</a:t>
            </a:r>
          </a:p>
        </p:txBody>
      </p:sp>
      <p:sp>
        <p:nvSpPr>
          <p:cNvPr id="4" name="Rectangle 3"/>
          <p:cNvSpPr/>
          <p:nvPr/>
        </p:nvSpPr>
        <p:spPr>
          <a:xfrm>
            <a:off x="1744663" y="5105400"/>
            <a:ext cx="8909050" cy="1570038"/>
          </a:xfrm>
          <a:prstGeom prst="rect">
            <a:avLst/>
          </a:prstGeom>
        </p:spPr>
        <p:txBody>
          <a:bodyPr>
            <a:spAutoFit/>
          </a:bodyPr>
          <a:lstStyle/>
          <a:p>
            <a:pPr>
              <a:buNone/>
            </a:pPr>
            <a:r>
              <a:rPr lang="vi-VN" altLang="x-none" sz="3200" u="sng" dirty="0">
                <a:latin typeface="Times New Roman" panose="02020603050405020304" pitchFamily="18" charset="0"/>
              </a:rPr>
              <a:t>Nhóm 3</a:t>
            </a:r>
            <a:r>
              <a:rPr lang="vi-VN" altLang="x-none" sz="3200" dirty="0">
                <a:latin typeface="Times New Roman" panose="02020603050405020304" pitchFamily="18" charset="0"/>
              </a:rPr>
              <a:t>: Chúng ta cần làm gì để thể hiện tình hữu nghị giữa các dân tộc trên thế giới ? Cho VD minh họa?</a:t>
            </a:r>
          </a:p>
        </p:txBody>
      </p:sp>
      <p:sp>
        <p:nvSpPr>
          <p:cNvPr id="5" name="Oval 4"/>
          <p:cNvSpPr/>
          <p:nvPr/>
        </p:nvSpPr>
        <p:spPr>
          <a:xfrm>
            <a:off x="1744663" y="152401"/>
            <a:ext cx="8815388" cy="1031875"/>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VnTime" panose="020B7200000000000000"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anose="020B7200000000000000"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anose="020B7200000000000000"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anose="020B7200000000000000"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anose="020B7200000000000000" pitchFamily="34" charset="0"/>
                <a:ea typeface="+mn-ea"/>
                <a:cs typeface="+mn-cs"/>
              </a:defRPr>
            </a:lvl5pPr>
          </a:lstStyle>
          <a:p>
            <a:pPr lvl="0" algn="ctr" eaLnBrk="1" hangingPunct="1">
              <a:buNone/>
            </a:pPr>
            <a:r>
              <a:rPr lang="vi-VN" altLang="x-none" sz="3200" b="1" dirty="0">
                <a:solidFill>
                  <a:srgbClr val="FFFFFF"/>
                </a:solidFill>
                <a:latin typeface="Times New Roman" panose="02020603050405020304" pitchFamily="18" charset="0"/>
              </a:rPr>
              <a:t>Thảo luận nhóm 3 phút </a:t>
            </a:r>
          </a:p>
          <a:p>
            <a:pPr lvl="0" algn="ctr" eaLnBrk="1" hangingPunct="1">
              <a:buNone/>
            </a:pPr>
            <a:r>
              <a:rPr lang="vi-VN" altLang="x-none" sz="3200" b="1" dirty="0">
                <a:solidFill>
                  <a:srgbClr val="FFFFFF"/>
                </a:solidFill>
                <a:latin typeface="Times New Roman" panose="02020603050405020304" pitchFamily="18" charset="0"/>
              </a:rPr>
              <a:t>( hình thức cặp đôi)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5" descr="question_pop_up_from_box_rotate_hg_clr"/>
          <p:cNvPicPr>
            <a:picLocks noChangeAspect="1"/>
          </p:cNvPicPr>
          <p:nvPr/>
        </p:nvPicPr>
        <p:blipFill>
          <a:blip r:embed="rId2"/>
          <a:stretch>
            <a:fillRect/>
          </a:stretch>
        </p:blipFill>
        <p:spPr>
          <a:xfrm>
            <a:off x="2006963" y="2438400"/>
            <a:ext cx="884238" cy="914400"/>
          </a:xfrm>
          <a:prstGeom prst="rect">
            <a:avLst/>
          </a:prstGeom>
          <a:noFill/>
          <a:ln w="9525">
            <a:noFill/>
          </a:ln>
        </p:spPr>
      </p:pic>
      <p:sp>
        <p:nvSpPr>
          <p:cNvPr id="41988" name="Text Box 9"/>
          <p:cNvSpPr txBox="1"/>
          <p:nvPr/>
        </p:nvSpPr>
        <p:spPr>
          <a:xfrm>
            <a:off x="1524000" y="1795462"/>
            <a:ext cx="5943600" cy="584775"/>
          </a:xfrm>
          <a:prstGeom prst="rect">
            <a:avLst/>
          </a:prstGeom>
          <a:noFill/>
          <a:ln w="9525">
            <a:noFill/>
          </a:ln>
        </p:spPr>
        <p:txBody>
          <a:bodyPr wrap="square">
            <a:spAutoFit/>
          </a:bodyPr>
          <a:lstStyle/>
          <a:p>
            <a:pPr>
              <a:spcBef>
                <a:spcPct val="50000"/>
              </a:spcBef>
            </a:pPr>
            <a:r>
              <a:rPr sz="3200" b="1" u="sng" dirty="0" smtClean="0">
                <a:solidFill>
                  <a:srgbClr val="FF0000"/>
                </a:solidFill>
                <a:latin typeface="Times New Roman" panose="02020603050405020304" pitchFamily="18" charset="0"/>
              </a:rPr>
              <a:t>I</a:t>
            </a:r>
            <a:r>
              <a:rPr sz="3200" b="1" u="sng" dirty="0">
                <a:solidFill>
                  <a:srgbClr val="FF0000"/>
                </a:solidFill>
                <a:latin typeface="Times New Roman" panose="02020603050405020304" pitchFamily="18" charset="0"/>
              </a:rPr>
              <a:t>. NỘI DUNG BÀI HỌC</a:t>
            </a:r>
            <a:endParaRPr lang="vi-VN" altLang="x-none" sz="3200" b="1" u="sng" dirty="0">
              <a:solidFill>
                <a:srgbClr val="FF0000"/>
              </a:solidFill>
              <a:latin typeface="Times New Roman" panose="02020603050405020304" pitchFamily="18" charset="0"/>
            </a:endParaRPr>
          </a:p>
        </p:txBody>
      </p:sp>
      <p:sp>
        <p:nvSpPr>
          <p:cNvPr id="41989" name="Text Box 16"/>
          <p:cNvSpPr txBox="1"/>
          <p:nvPr/>
        </p:nvSpPr>
        <p:spPr>
          <a:xfrm>
            <a:off x="1524000" y="2438400"/>
            <a:ext cx="3886200" cy="366713"/>
          </a:xfrm>
          <a:prstGeom prst="rect">
            <a:avLst/>
          </a:prstGeom>
          <a:noFill/>
          <a:ln w="9525">
            <a:noFill/>
          </a:ln>
        </p:spPr>
        <p:txBody>
          <a:bodyPr>
            <a:spAutoFit/>
          </a:bodyPr>
          <a:lstStyle/>
          <a:p>
            <a:pPr>
              <a:spcBef>
                <a:spcPct val="50000"/>
              </a:spcBef>
            </a:pPr>
            <a:endParaRPr lang="vi-VN" altLang="x-none" dirty="0">
              <a:solidFill>
                <a:srgbClr val="000000"/>
              </a:solidFill>
              <a:latin typeface="Times New Roman" panose="02020603050405020304" pitchFamily="18" charset="0"/>
            </a:endParaRPr>
          </a:p>
        </p:txBody>
      </p:sp>
      <p:sp>
        <p:nvSpPr>
          <p:cNvPr id="99347" name="AutoShape 19"/>
          <p:cNvSpPr/>
          <p:nvPr/>
        </p:nvSpPr>
        <p:spPr>
          <a:xfrm>
            <a:off x="1828800" y="3890283"/>
            <a:ext cx="8229600" cy="914400"/>
          </a:xfrm>
          <a:prstGeom prst="wedgeRoundRectCallout">
            <a:avLst>
              <a:gd name="adj1" fmla="val -42477"/>
              <a:gd name="adj2" fmla="val -124722"/>
              <a:gd name="adj3" fmla="val 16667"/>
            </a:avLst>
          </a:prstGeom>
          <a:solidFill>
            <a:srgbClr val="00FFFF"/>
          </a:solidFill>
          <a:ln w="9525" cap="flat" cmpd="sng">
            <a:solidFill>
              <a:schemeClr val="tx1"/>
            </a:solidFill>
            <a:prstDash val="solid"/>
            <a:miter/>
            <a:headEnd type="none" w="med" len="med"/>
            <a:tailEnd type="none" w="med" len="med"/>
          </a:ln>
        </p:spPr>
        <p:txBody>
          <a:bodyPr/>
          <a:lstStyle/>
          <a:p>
            <a:pPr algn="just"/>
            <a:r>
              <a:rPr sz="3600" b="1" dirty="0">
                <a:latin typeface="Times New Roman" panose="02020603050405020304" pitchFamily="18" charset="0"/>
                <a:cs typeface="Times New Roman" panose="02020603050405020304" pitchFamily="18" charset="0"/>
              </a:rPr>
              <a:t>Ý nghĩa của quan hệ hữu nghị?</a:t>
            </a:r>
            <a:endParaRPr lang="vi-VN" altLang="x-none" sz="3600" b="1" dirty="0">
              <a:solidFill>
                <a:srgbClr val="000000"/>
              </a:solidFill>
              <a:latin typeface="Times New Roman" panose="02020603050405020304" pitchFamily="18" charset="0"/>
              <a:ea typeface="Times New Roman" panose="02020603050405020304" pitchFamily="18" charset="0"/>
            </a:endParaRPr>
          </a:p>
        </p:txBody>
      </p:sp>
      <p:sp>
        <p:nvSpPr>
          <p:cNvPr id="41991" name="Text Box 2"/>
          <p:cNvSpPr txBox="1"/>
          <p:nvPr/>
        </p:nvSpPr>
        <p:spPr>
          <a:xfrm>
            <a:off x="1828800" y="169863"/>
            <a:ext cx="8534400" cy="1077912"/>
          </a:xfrm>
          <a:prstGeom prst="rect">
            <a:avLst/>
          </a:prstGeom>
          <a:noFill/>
          <a:ln w="9525">
            <a:noFill/>
          </a:ln>
        </p:spPr>
        <p:txBody>
          <a:bodyPr>
            <a:spAutoFit/>
          </a:bodyPr>
          <a:lstStyle/>
          <a:p>
            <a:pPr algn="ctr">
              <a:spcBef>
                <a:spcPct val="50000"/>
              </a:spcBef>
            </a:pP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THẾ GIỚI</a:t>
            </a:r>
            <a:endParaRPr lang="vi-VN" altLang="x-none" sz="3200" b="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Effect transition="in" filter="blinds(horizontal)">
                                      <p:cBhvr>
                                        <p:cTn id="7" dur="500"/>
                                        <p:tgtEl>
                                          <p:spTgt spid="9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p:nvPr/>
        </p:nvSpPr>
        <p:spPr>
          <a:xfrm>
            <a:off x="1652588" y="152400"/>
            <a:ext cx="8763000" cy="6308725"/>
          </a:xfrm>
          <a:prstGeom prst="rect">
            <a:avLst/>
          </a:prstGeom>
          <a:noFill/>
          <a:ln w="9525">
            <a:noFill/>
          </a:ln>
        </p:spPr>
        <p:txBody>
          <a:bodyPr>
            <a:spAutoFit/>
          </a:bodyPr>
          <a:lstStyle/>
          <a:p>
            <a:pPr algn="ct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a:t>
            </a:r>
            <a:r>
              <a:rPr sz="3600" b="1" dirty="0">
                <a:solidFill>
                  <a:srgbClr val="000000"/>
                </a:solidFill>
                <a:latin typeface="Times New Roman" panose="02020603050405020304" pitchFamily="18" charset="0"/>
              </a:rPr>
              <a:t>THẾ </a:t>
            </a:r>
            <a:r>
              <a:rPr sz="3600" b="1" dirty="0" smtClean="0">
                <a:solidFill>
                  <a:srgbClr val="000000"/>
                </a:solidFill>
                <a:latin typeface="Times New Roman" panose="02020603050405020304" pitchFamily="18" charset="0"/>
              </a:rPr>
              <a:t>GIỚ</a:t>
            </a:r>
            <a:r>
              <a:rPr lang="en-US" sz="3600" b="1" dirty="0">
                <a:solidFill>
                  <a:srgbClr val="000000"/>
                </a:solidFill>
                <a:latin typeface="Times New Roman" panose="02020603050405020304" pitchFamily="18" charset="0"/>
              </a:rPr>
              <a:t>I</a:t>
            </a:r>
            <a:endParaRPr lang="vi-VN" altLang="x-none" sz="3200" b="1" u="sng" dirty="0">
              <a:solidFill>
                <a:srgbClr val="FF0000"/>
              </a:solidFill>
              <a:latin typeface="Times New Roman" panose="02020603050405020304" pitchFamily="18" charset="0"/>
              <a:cs typeface="Times New Roman" panose="02020603050405020304" pitchFamily="18" charset="0"/>
            </a:endParaRPr>
          </a:p>
          <a:p>
            <a:pPr algn="just"/>
            <a:r>
              <a:rPr lang="de-DE" altLang="x-none" sz="3200" b="1" u="sng" dirty="0" smtClean="0">
                <a:solidFill>
                  <a:srgbClr val="FF0000"/>
                </a:solidFill>
                <a:latin typeface="Times New Roman" panose="02020603050405020304" pitchFamily="18" charset="0"/>
                <a:cs typeface="Times New Roman" panose="02020603050405020304" pitchFamily="18" charset="0"/>
              </a:rPr>
              <a:t>I/ </a:t>
            </a:r>
            <a:r>
              <a:rPr lang="de-DE" altLang="x-none" sz="3200" b="1" u="sng" dirty="0">
                <a:solidFill>
                  <a:srgbClr val="FF0000"/>
                </a:solidFill>
                <a:latin typeface="Times New Roman" panose="02020603050405020304" pitchFamily="18" charset="0"/>
                <a:cs typeface="Times New Roman" panose="02020603050405020304" pitchFamily="18" charset="0"/>
              </a:rPr>
              <a:t>N</a:t>
            </a:r>
            <a:r>
              <a:rPr lang="vi-VN" altLang="x-none" sz="3200" b="1" u="sng" dirty="0">
                <a:solidFill>
                  <a:srgbClr val="FF0000"/>
                </a:solidFill>
                <a:latin typeface="Times New Roman" panose="02020603050405020304" pitchFamily="18" charset="0"/>
                <a:cs typeface="Times New Roman" panose="02020603050405020304" pitchFamily="18" charset="0"/>
              </a:rPr>
              <a:t>ỘI DUNG BÀI HỌC</a:t>
            </a:r>
            <a:r>
              <a:rPr lang="de-DE" altLang="x-none" sz="3200" b="1" u="sng" dirty="0">
                <a:solidFill>
                  <a:srgbClr val="FF0000"/>
                </a:solidFill>
                <a:latin typeface="Times New Roman" panose="02020603050405020304" pitchFamily="18" charset="0"/>
                <a:cs typeface="Times New Roman" panose="02020603050405020304" pitchFamily="18" charset="0"/>
              </a:rPr>
              <a:t> </a:t>
            </a:r>
            <a:endParaRPr lang="vi-VN" altLang="x-none" sz="3200" b="1" u="sng" dirty="0">
              <a:solidFill>
                <a:srgbClr val="FF0000"/>
              </a:solidFill>
              <a:latin typeface="Times New Roman" panose="02020603050405020304" pitchFamily="18" charset="0"/>
              <a:cs typeface="Times New Roman" panose="02020603050405020304" pitchFamily="18" charset="0"/>
            </a:endParaRPr>
          </a:p>
          <a:p>
            <a:r>
              <a:rPr lang="de-DE" altLang="x-none" sz="3200" b="1" u="sng" dirty="0">
                <a:solidFill>
                  <a:srgbClr val="FF0000"/>
                </a:solidFill>
                <a:latin typeface="Times New Roman" panose="02020603050405020304" pitchFamily="18" charset="0"/>
                <a:cs typeface="Times New Roman" panose="02020603050405020304" pitchFamily="18" charset="0"/>
              </a:rPr>
              <a:t>2/ Ý nghĩa của tình hữu nghị</a:t>
            </a:r>
            <a:endParaRPr lang="de-DE" altLang="x-none" sz="3200"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de-DE" altLang="x-none" sz="3200" dirty="0">
                <a:latin typeface="Times New Roman" panose="02020603050405020304" pitchFamily="18" charset="0"/>
                <a:cs typeface="Times New Roman" panose="02020603050405020304" pitchFamily="18" charset="0"/>
              </a:rPr>
              <a:t>- Q</a:t>
            </a:r>
            <a:r>
              <a:rPr lang="en-US" altLang="de-DE" sz="3200" dirty="0">
                <a:latin typeface="Times New Roman" panose="02020603050405020304" pitchFamily="18" charset="0"/>
                <a:cs typeface="Times New Roman" panose="02020603050405020304" pitchFamily="18" charset="0"/>
              </a:rPr>
              <a:t>uan hệ hữu nghị giữa các dân tộc trên thế giới sẽ</a:t>
            </a:r>
            <a:r>
              <a:rPr lang="de-DE" altLang="x-none" sz="3200" dirty="0">
                <a:latin typeface="Times New Roman" panose="02020603050405020304" pitchFamily="18" charset="0"/>
                <a:cs typeface="Times New Roman" panose="02020603050405020304" pitchFamily="18" charset="0"/>
              </a:rPr>
              <a:t> tạo cơ hội</a:t>
            </a:r>
            <a:r>
              <a:rPr lang="en-US" altLang="de-DE" sz="3200" dirty="0">
                <a:latin typeface="Times New Roman" panose="02020603050405020304" pitchFamily="18" charset="0"/>
                <a:cs typeface="Times New Roman" panose="02020603050405020304" pitchFamily="18" charset="0"/>
              </a:rPr>
              <a:t> và điều kiện </a:t>
            </a:r>
            <a:r>
              <a:rPr lang="de-DE" altLang="x-none" sz="3200" dirty="0">
                <a:latin typeface="Times New Roman" panose="02020603050405020304" pitchFamily="18" charset="0"/>
                <a:cs typeface="Times New Roman" panose="02020603050405020304" pitchFamily="18" charset="0"/>
                <a:sym typeface="+mn-ea"/>
              </a:rPr>
              <a:t>hợp tác</a:t>
            </a:r>
            <a:r>
              <a:rPr lang="en-US" altLang="de-DE" sz="3200" dirty="0">
                <a:latin typeface="Times New Roman" panose="02020603050405020304" pitchFamily="18" charset="0"/>
                <a:cs typeface="Times New Roman" panose="02020603050405020304" pitchFamily="18" charset="0"/>
                <a:sym typeface="+mn-ea"/>
              </a:rPr>
              <a:t>,</a:t>
            </a:r>
            <a:r>
              <a:rPr lang="de-DE" altLang="x-none" sz="3200" dirty="0">
                <a:latin typeface="Times New Roman" panose="02020603050405020304" pitchFamily="18" charset="0"/>
                <a:cs typeface="Times New Roman" panose="02020603050405020304" pitchFamily="18" charset="0"/>
              </a:rPr>
              <a:t> cùng phát triển </a:t>
            </a:r>
            <a:endParaRPr lang="vi-VN" altLang="x-none" sz="3200" dirty="0">
              <a:latin typeface="Times New Roman" panose="02020603050405020304" pitchFamily="18" charset="0"/>
              <a:cs typeface="Times New Roman" panose="02020603050405020304" pitchFamily="18" charset="0"/>
            </a:endParaRPr>
          </a:p>
          <a:p>
            <a:pPr>
              <a:lnSpc>
                <a:spcPct val="150000"/>
              </a:lnSpc>
            </a:pPr>
            <a:r>
              <a:rPr lang="de-DE" altLang="x-none" sz="3200" dirty="0">
                <a:latin typeface="Times New Roman" panose="02020603050405020304" pitchFamily="18" charset="0"/>
                <a:cs typeface="Times New Roman" panose="02020603050405020304" pitchFamily="18" charset="0"/>
              </a:rPr>
              <a:t>- Giúp nhau phát triển kinh tế, văn hoá , giáo dục </a:t>
            </a:r>
            <a:r>
              <a:rPr lang="de-DE" altLang="x-none" sz="3200" dirty="0">
                <a:latin typeface="Times New Roman" panose="02020603050405020304" pitchFamily="18" charset="0"/>
                <a:ea typeface="Times New Roman" panose="02020603050405020304" pitchFamily="18" charset="0"/>
              </a:rPr>
              <a:t>…</a:t>
            </a:r>
            <a:endParaRPr lang="vi-VN" altLang="x-none" sz="3200" dirty="0">
              <a:latin typeface="Times New Roman" panose="02020603050405020304" pitchFamily="18" charset="0"/>
              <a:cs typeface="Times New Roman" panose="02020603050405020304" pitchFamily="18" charset="0"/>
            </a:endParaRPr>
          </a:p>
          <a:p>
            <a:pPr>
              <a:lnSpc>
                <a:spcPct val="150000"/>
              </a:lnSpc>
            </a:pPr>
            <a:r>
              <a:rPr lang="de-DE" altLang="x-none" sz="3200" dirty="0">
                <a:latin typeface="Times New Roman" panose="02020603050405020304" pitchFamily="18" charset="0"/>
                <a:cs typeface="Times New Roman" panose="02020603050405020304" pitchFamily="18" charset="0"/>
              </a:rPr>
              <a:t>-  Tạo sự hiểu biết lẫn nhau, tránh </a:t>
            </a:r>
            <a:r>
              <a:rPr lang="en-US" altLang="de-DE" sz="3200" dirty="0">
                <a:latin typeface="Times New Roman" panose="02020603050405020304" pitchFamily="18" charset="0"/>
                <a:cs typeface="Times New Roman" panose="02020603050405020304" pitchFamily="18" charset="0"/>
              </a:rPr>
              <a:t>mâu thuẫn</a:t>
            </a:r>
            <a:r>
              <a:rPr lang="de-DE" altLang="x-none" sz="3200" dirty="0">
                <a:latin typeface="Times New Roman" panose="02020603050405020304" pitchFamily="18" charset="0"/>
                <a:cs typeface="Times New Roman" panose="02020603050405020304" pitchFamily="18" charset="0"/>
              </a:rPr>
              <a:t>, căng thẳng dẫn đến</a:t>
            </a:r>
            <a:r>
              <a:rPr lang="en-US" altLang="de-DE" sz="3200" dirty="0">
                <a:latin typeface="Times New Roman" panose="02020603050405020304" pitchFamily="18" charset="0"/>
                <a:cs typeface="Times New Roman" panose="02020603050405020304" pitchFamily="18" charset="0"/>
              </a:rPr>
              <a:t> nguy cơ</a:t>
            </a:r>
            <a:r>
              <a:rPr lang="de-DE" altLang="x-none" sz="3200" dirty="0">
                <a:latin typeface="Times New Roman" panose="02020603050405020304" pitchFamily="18" charset="0"/>
                <a:cs typeface="Times New Roman" panose="02020603050405020304" pitchFamily="18" charset="0"/>
              </a:rPr>
              <a:t> chiến tranh</a:t>
            </a:r>
            <a:r>
              <a:rPr lang="en-US" altLang="de-DE" sz="3200" dirty="0">
                <a:latin typeface="Times New Roman" panose="02020603050405020304" pitchFamily="18" charset="0"/>
                <a:cs typeface="Times New Roman" panose="02020603050405020304" pitchFamily="18" charset="0"/>
              </a:rPr>
              <a:t>.</a:t>
            </a:r>
            <a:endParaRPr lang="vi-VN" altLang="x-none" sz="3200" dirty="0">
              <a:latin typeface="Times New Roman" panose="02020603050405020304" pitchFamily="18" charset="0"/>
              <a:cs typeface="Times New Roman" panose="02020603050405020304" pitchFamily="18" charset="0"/>
            </a:endParaRPr>
          </a:p>
          <a:p>
            <a:pPr algn="just"/>
            <a:endParaRPr lang="vi-VN" altLang="x-none" sz="3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5" descr="question_pop_up_from_box_rotate_hg_clr"/>
          <p:cNvPicPr>
            <a:picLocks noChangeAspect="1"/>
          </p:cNvPicPr>
          <p:nvPr/>
        </p:nvPicPr>
        <p:blipFill>
          <a:blip r:embed="rId2"/>
          <a:stretch>
            <a:fillRect/>
          </a:stretch>
        </p:blipFill>
        <p:spPr>
          <a:xfrm>
            <a:off x="2242095" y="2113296"/>
            <a:ext cx="884238" cy="914400"/>
          </a:xfrm>
          <a:prstGeom prst="rect">
            <a:avLst/>
          </a:prstGeom>
          <a:noFill/>
          <a:ln w="9525">
            <a:noFill/>
          </a:ln>
        </p:spPr>
      </p:pic>
      <p:sp>
        <p:nvSpPr>
          <p:cNvPr id="45060" name="Text Box 9"/>
          <p:cNvSpPr txBox="1"/>
          <p:nvPr/>
        </p:nvSpPr>
        <p:spPr>
          <a:xfrm>
            <a:off x="1524000" y="1658983"/>
            <a:ext cx="5943600" cy="584775"/>
          </a:xfrm>
          <a:prstGeom prst="rect">
            <a:avLst/>
          </a:prstGeom>
          <a:noFill/>
          <a:ln w="9525">
            <a:noFill/>
          </a:ln>
        </p:spPr>
        <p:txBody>
          <a:bodyPr wrap="square">
            <a:spAutoFit/>
          </a:bodyPr>
          <a:lstStyle/>
          <a:p>
            <a:pPr>
              <a:spcBef>
                <a:spcPct val="50000"/>
              </a:spcBef>
            </a:pPr>
            <a:r>
              <a:rPr sz="3200" b="1" dirty="0" smtClean="0">
                <a:solidFill>
                  <a:srgbClr val="FF0000"/>
                </a:solidFill>
                <a:latin typeface="Times New Roman" panose="02020603050405020304" pitchFamily="18" charset="0"/>
              </a:rPr>
              <a:t>I</a:t>
            </a:r>
            <a:r>
              <a:rPr sz="3200" b="1" dirty="0">
                <a:solidFill>
                  <a:srgbClr val="FF0000"/>
                </a:solidFill>
                <a:latin typeface="Times New Roman" panose="02020603050405020304" pitchFamily="18" charset="0"/>
              </a:rPr>
              <a:t>. NỘI DUNG BÀI HỌC</a:t>
            </a:r>
            <a:endParaRPr lang="vi-VN" altLang="x-none" sz="3200" b="1" dirty="0">
              <a:solidFill>
                <a:srgbClr val="FF0000"/>
              </a:solidFill>
              <a:latin typeface="Times New Roman" panose="02020603050405020304" pitchFamily="18" charset="0"/>
            </a:endParaRPr>
          </a:p>
        </p:txBody>
      </p:sp>
      <p:sp>
        <p:nvSpPr>
          <p:cNvPr id="45061" name="Text Box 16"/>
          <p:cNvSpPr txBox="1"/>
          <p:nvPr/>
        </p:nvSpPr>
        <p:spPr>
          <a:xfrm>
            <a:off x="1524000" y="2288253"/>
            <a:ext cx="3886200" cy="366713"/>
          </a:xfrm>
          <a:prstGeom prst="rect">
            <a:avLst/>
          </a:prstGeom>
          <a:noFill/>
          <a:ln w="9525">
            <a:noFill/>
          </a:ln>
        </p:spPr>
        <p:txBody>
          <a:bodyPr>
            <a:spAutoFit/>
          </a:bodyPr>
          <a:lstStyle/>
          <a:p>
            <a:pPr>
              <a:spcBef>
                <a:spcPct val="50000"/>
              </a:spcBef>
            </a:pPr>
            <a:endParaRPr lang="vi-VN" altLang="x-none" dirty="0">
              <a:solidFill>
                <a:srgbClr val="000000"/>
              </a:solidFill>
              <a:latin typeface="Times New Roman" panose="02020603050405020304" pitchFamily="18" charset="0"/>
            </a:endParaRPr>
          </a:p>
        </p:txBody>
      </p:sp>
      <p:sp>
        <p:nvSpPr>
          <p:cNvPr id="99347" name="AutoShape 19"/>
          <p:cNvSpPr/>
          <p:nvPr/>
        </p:nvSpPr>
        <p:spPr>
          <a:xfrm>
            <a:off x="1981200" y="4079694"/>
            <a:ext cx="8229600" cy="1704975"/>
          </a:xfrm>
          <a:prstGeom prst="wedgeRoundRectCallout">
            <a:avLst>
              <a:gd name="adj1" fmla="val -42477"/>
              <a:gd name="adj2" fmla="val -124722"/>
              <a:gd name="adj3" fmla="val 16667"/>
            </a:avLst>
          </a:prstGeom>
          <a:solidFill>
            <a:srgbClr val="00FFFF"/>
          </a:solidFill>
          <a:ln w="9525" cap="flat" cmpd="sng">
            <a:solidFill>
              <a:schemeClr val="tx1"/>
            </a:solidFill>
            <a:prstDash val="solid"/>
            <a:miter/>
            <a:headEnd type="none" w="med" len="med"/>
            <a:tailEnd type="none" w="med" len="med"/>
          </a:ln>
        </p:spPr>
        <p:txBody>
          <a:bodyPr/>
          <a:lstStyle/>
          <a:p>
            <a:pPr algn="just"/>
            <a:r>
              <a:rPr sz="3600" b="1" dirty="0">
                <a:latin typeface="Times New Roman" panose="02020603050405020304" pitchFamily="18" charset="0"/>
                <a:cs typeface="Times New Roman" panose="02020603050405020304" pitchFamily="18" charset="0"/>
              </a:rPr>
              <a:t>Đảng v</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 Nh</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 nước ta có những chính sách gì về quan hệ hữu nghị?</a:t>
            </a:r>
            <a:endParaRPr lang="vi-VN" altLang="x-none" sz="3600" b="1" dirty="0">
              <a:latin typeface="Times New Roman" panose="02020603050405020304" pitchFamily="18" charset="0"/>
              <a:ea typeface="Times New Roman" panose="02020603050405020304" pitchFamily="18" charset="0"/>
            </a:endParaRPr>
          </a:p>
        </p:txBody>
      </p:sp>
      <p:sp>
        <p:nvSpPr>
          <p:cNvPr id="45063" name="Text Box 2"/>
          <p:cNvSpPr txBox="1"/>
          <p:nvPr/>
        </p:nvSpPr>
        <p:spPr>
          <a:xfrm>
            <a:off x="1828800" y="169863"/>
            <a:ext cx="8534400" cy="1077912"/>
          </a:xfrm>
          <a:prstGeom prst="rect">
            <a:avLst/>
          </a:prstGeom>
          <a:noFill/>
          <a:ln w="9525">
            <a:noFill/>
          </a:ln>
        </p:spPr>
        <p:txBody>
          <a:bodyPr>
            <a:spAutoFit/>
          </a:bodyPr>
          <a:lstStyle/>
          <a:p>
            <a:pPr algn="ctr">
              <a:spcBef>
                <a:spcPct val="50000"/>
              </a:spcBef>
            </a:pPr>
            <a:r>
              <a:rPr sz="3200" b="1" dirty="0">
                <a:solidFill>
                  <a:srgbClr val="000000"/>
                </a:solidFill>
                <a:latin typeface="Times New Roman" panose="02020603050405020304" pitchFamily="18" charset="0"/>
              </a:rPr>
              <a:t>Bài 5: TÌNH HỮU NGHỊ GIỮA CÁC DÂN TỘC TRÊN THẾ GIỚI</a:t>
            </a:r>
            <a:endParaRPr lang="vi-VN" altLang="x-none" sz="3200" b="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Effect transition="in" filter="blinds(horizontal)">
                                      <p:cBhvr>
                                        <p:cTn id="7" dur="500"/>
                                        <p:tgtEl>
                                          <p:spTgt spid="9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p:nvPr/>
        </p:nvSpPr>
        <p:spPr>
          <a:xfrm>
            <a:off x="1652588" y="152400"/>
            <a:ext cx="8763000" cy="6555641"/>
          </a:xfrm>
          <a:prstGeom prst="rect">
            <a:avLst/>
          </a:prstGeom>
          <a:noFill/>
          <a:ln w="9525">
            <a:noFill/>
          </a:ln>
        </p:spPr>
        <p:txBody>
          <a:bodyPr>
            <a:spAutoFit/>
          </a:bodyPr>
          <a:lstStyle/>
          <a:p>
            <a:pPr algn="ct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a:t>
            </a:r>
            <a:r>
              <a:rPr sz="3600" b="1" dirty="0">
                <a:solidFill>
                  <a:srgbClr val="000000"/>
                </a:solidFill>
                <a:latin typeface="Times New Roman" panose="02020603050405020304" pitchFamily="18" charset="0"/>
              </a:rPr>
              <a:t>THẾ GIỚI</a:t>
            </a:r>
            <a:endParaRPr lang="vi-VN" altLang="x-none" sz="3600" b="1" u="sng" dirty="0">
              <a:latin typeface="Times New Roman" panose="02020603050405020304" pitchFamily="18" charset="0"/>
              <a:cs typeface="Times New Roman" panose="02020603050405020304" pitchFamily="18" charset="0"/>
            </a:endParaRPr>
          </a:p>
          <a:p>
            <a:pPr algn="just"/>
            <a:r>
              <a:rPr lang="de-DE" altLang="x-none" sz="3200" b="1" u="sng" dirty="0" smtClean="0">
                <a:solidFill>
                  <a:srgbClr val="FF0000"/>
                </a:solidFill>
                <a:latin typeface="Times New Roman" panose="02020603050405020304" pitchFamily="18" charset="0"/>
                <a:cs typeface="Times New Roman" panose="02020603050405020304" pitchFamily="18" charset="0"/>
              </a:rPr>
              <a:t>I</a:t>
            </a:r>
            <a:r>
              <a:rPr lang="de-DE" altLang="x-none" sz="3200" b="1" u="sng" dirty="0">
                <a:solidFill>
                  <a:srgbClr val="FF0000"/>
                </a:solidFill>
                <a:latin typeface="Times New Roman" panose="02020603050405020304" pitchFamily="18" charset="0"/>
                <a:cs typeface="Times New Roman" panose="02020603050405020304" pitchFamily="18" charset="0"/>
              </a:rPr>
              <a:t>/ N</a:t>
            </a:r>
            <a:r>
              <a:rPr lang="vi-VN" altLang="x-none" sz="3200" b="1" u="sng" dirty="0">
                <a:solidFill>
                  <a:srgbClr val="FF0000"/>
                </a:solidFill>
                <a:latin typeface="Times New Roman" panose="02020603050405020304" pitchFamily="18" charset="0"/>
                <a:cs typeface="Times New Roman" panose="02020603050405020304" pitchFamily="18" charset="0"/>
              </a:rPr>
              <a:t>ỘI DUNG BÀI HỌC</a:t>
            </a:r>
            <a:r>
              <a:rPr lang="de-DE" altLang="x-none" sz="3200" b="1" u="sng" dirty="0">
                <a:solidFill>
                  <a:srgbClr val="FF0000"/>
                </a:solidFill>
                <a:latin typeface="Times New Roman" panose="02020603050405020304" pitchFamily="18" charset="0"/>
                <a:cs typeface="Times New Roman" panose="02020603050405020304" pitchFamily="18" charset="0"/>
              </a:rPr>
              <a:t> :</a:t>
            </a:r>
            <a:endParaRPr lang="vi-VN" altLang="x-none" sz="3200" b="1" u="sng" dirty="0">
              <a:solidFill>
                <a:srgbClr val="FF0000"/>
              </a:solidFill>
              <a:latin typeface="Times New Roman" panose="02020603050405020304" pitchFamily="18" charset="0"/>
              <a:cs typeface="Times New Roman" panose="02020603050405020304" pitchFamily="18" charset="0"/>
            </a:endParaRPr>
          </a:p>
          <a:p>
            <a:r>
              <a:rPr lang="de-DE" altLang="x-none" sz="3200" b="1" u="sng" dirty="0">
                <a:solidFill>
                  <a:srgbClr val="FF0000"/>
                </a:solidFill>
                <a:latin typeface="Times New Roman" panose="02020603050405020304" pitchFamily="18" charset="0"/>
                <a:cs typeface="Times New Roman" panose="02020603050405020304" pitchFamily="18" charset="0"/>
              </a:rPr>
              <a:t>3/ Chính sách của Đảng v</a:t>
            </a:r>
            <a:r>
              <a:rPr lang="de-DE" altLang="x-none" sz="3200" b="1" u="sng" dirty="0">
                <a:solidFill>
                  <a:srgbClr val="FF0000"/>
                </a:solidFill>
                <a:latin typeface="Times New Roman" panose="02020603050405020304" pitchFamily="18" charset="0"/>
                <a:ea typeface="Times New Roman" panose="02020603050405020304" pitchFamily="18" charset="0"/>
              </a:rPr>
              <a:t>à</a:t>
            </a:r>
            <a:r>
              <a:rPr lang="de-DE" altLang="x-none" sz="3200" b="1" u="sng" dirty="0">
                <a:solidFill>
                  <a:srgbClr val="FF0000"/>
                </a:solidFill>
                <a:latin typeface="Times New Roman" panose="02020603050405020304" pitchFamily="18" charset="0"/>
                <a:cs typeface="Times New Roman" panose="02020603050405020304" pitchFamily="18" charset="0"/>
              </a:rPr>
              <a:t> Nh</a:t>
            </a:r>
            <a:r>
              <a:rPr lang="de-DE" altLang="x-none" sz="3200" b="1" u="sng" dirty="0">
                <a:solidFill>
                  <a:srgbClr val="FF0000"/>
                </a:solidFill>
                <a:latin typeface="Times New Roman" panose="02020603050405020304" pitchFamily="18" charset="0"/>
                <a:ea typeface="Times New Roman" panose="02020603050405020304" pitchFamily="18" charset="0"/>
              </a:rPr>
              <a:t>à</a:t>
            </a:r>
            <a:r>
              <a:rPr lang="de-DE" altLang="x-none" sz="3200" b="1" u="sng" dirty="0">
                <a:solidFill>
                  <a:srgbClr val="FF0000"/>
                </a:solidFill>
                <a:latin typeface="Times New Roman" panose="02020603050405020304" pitchFamily="18" charset="0"/>
                <a:cs typeface="Times New Roman" panose="02020603050405020304" pitchFamily="18" charset="0"/>
              </a:rPr>
              <a:t> nước về ho</a:t>
            </a:r>
            <a:r>
              <a:rPr lang="de-DE" altLang="x-none" sz="3200" b="1" u="sng" dirty="0">
                <a:solidFill>
                  <a:srgbClr val="FF0000"/>
                </a:solidFill>
                <a:latin typeface="Times New Roman" panose="02020603050405020304" pitchFamily="18" charset="0"/>
                <a:ea typeface="Times New Roman" panose="02020603050405020304" pitchFamily="18" charset="0"/>
              </a:rPr>
              <a:t>à</a:t>
            </a:r>
            <a:r>
              <a:rPr lang="de-DE" altLang="x-none" sz="3200" b="1" u="sng" dirty="0">
                <a:solidFill>
                  <a:srgbClr val="FF0000"/>
                </a:solidFill>
                <a:latin typeface="Times New Roman" panose="02020603050405020304" pitchFamily="18" charset="0"/>
                <a:cs typeface="Times New Roman" panose="02020603050405020304" pitchFamily="18" charset="0"/>
              </a:rPr>
              <a:t> bình, hữu nghị</a:t>
            </a:r>
            <a:endParaRPr lang="vi-VN" altLang="x-none" sz="3200" u="sng" dirty="0">
              <a:solidFill>
                <a:srgbClr val="FF0000"/>
              </a:solidFill>
              <a:latin typeface="Times New Roman" panose="02020603050405020304" pitchFamily="18" charset="0"/>
              <a:cs typeface="Times New Roman" panose="02020603050405020304" pitchFamily="18" charset="0"/>
            </a:endParaRPr>
          </a:p>
          <a:p>
            <a:pPr algn="just"/>
            <a:r>
              <a:rPr lang="de-DE" altLang="x-none" sz="3200" dirty="0">
                <a:latin typeface="Times New Roman" panose="02020603050405020304" pitchFamily="18" charset="0"/>
                <a:cs typeface="Times New Roman" panose="02020603050405020304" pitchFamily="18" charset="0"/>
              </a:rPr>
              <a:t>- Đảng &amp; </a:t>
            </a:r>
            <a:r>
              <a:rPr lang="de-DE" altLang="x-none" sz="3200" dirty="0" smtClean="0">
                <a:latin typeface="Times New Roman" panose="02020603050405020304" pitchFamily="18" charset="0"/>
                <a:cs typeface="Times New Roman" panose="02020603050405020304" pitchFamily="18" charset="0"/>
              </a:rPr>
              <a:t>Nhà nước </a:t>
            </a:r>
            <a:r>
              <a:rPr lang="de-DE" altLang="x-none" sz="3200" dirty="0">
                <a:latin typeface="Times New Roman" panose="02020603050405020304" pitchFamily="18" charset="0"/>
                <a:cs typeface="Times New Roman" panose="02020603050405020304" pitchFamily="18" charset="0"/>
              </a:rPr>
              <a:t>ta luôn thực hiện chính sách đối ngoại hòa bình, hữu nghị giữa các </a:t>
            </a:r>
            <a:r>
              <a:rPr lang="de-DE" altLang="x-none" sz="3200" dirty="0" smtClean="0">
                <a:latin typeface="Times New Roman" panose="02020603050405020304" pitchFamily="18" charset="0"/>
                <a:cs typeface="Times New Roman" panose="02020603050405020304" pitchFamily="18" charset="0"/>
              </a:rPr>
              <a:t>dân tộc, </a:t>
            </a:r>
            <a:r>
              <a:rPr lang="de-DE" altLang="x-none" sz="3200" dirty="0">
                <a:latin typeface="Times New Roman" panose="02020603050405020304" pitchFamily="18" charset="0"/>
                <a:cs typeface="Times New Roman" panose="02020603050405020304" pitchFamily="18" charset="0"/>
              </a:rPr>
              <a:t>các quốc gia trong khu vực v</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 trên thế giới.</a:t>
            </a:r>
            <a:endParaRPr lang="vi-VN" altLang="x-none" sz="3200" dirty="0">
              <a:latin typeface="Times New Roman" panose="02020603050405020304" pitchFamily="18" charset="0"/>
              <a:cs typeface="Times New Roman" panose="02020603050405020304" pitchFamily="18" charset="0"/>
            </a:endParaRPr>
          </a:p>
          <a:p>
            <a:pPr algn="just"/>
            <a:r>
              <a:rPr lang="de-DE" altLang="x-none" sz="3200" dirty="0">
                <a:latin typeface="Times New Roman" panose="02020603050405020304" pitchFamily="18" charset="0"/>
                <a:cs typeface="Times New Roman" panose="02020603050405020304" pitchFamily="18" charset="0"/>
              </a:rPr>
              <a:t>- Chủ động tạo ra mối quan hệ quốc tế thuận lợi </a:t>
            </a:r>
            <a:endParaRPr lang="vi-VN" altLang="x-none" sz="3200" dirty="0">
              <a:latin typeface="Times New Roman" panose="02020603050405020304" pitchFamily="18" charset="0"/>
              <a:cs typeface="Times New Roman" panose="02020603050405020304" pitchFamily="18" charset="0"/>
            </a:endParaRPr>
          </a:p>
          <a:p>
            <a:pPr algn="just"/>
            <a:r>
              <a:rPr lang="de-DE" altLang="x-none" sz="3200" dirty="0">
                <a:latin typeface="Times New Roman" panose="02020603050405020304" pitchFamily="18" charset="0"/>
                <a:cs typeface="Times New Roman" panose="02020603050405020304" pitchFamily="18" charset="0"/>
              </a:rPr>
              <a:t>- Đảm bảo thúc đẩy quá trình phát triển của đất nước. Ho</a:t>
            </a:r>
            <a:r>
              <a:rPr lang="de-DE" altLang="x-none" sz="3200" dirty="0">
                <a:latin typeface="Times New Roman" panose="02020603050405020304" pitchFamily="18" charset="0"/>
                <a:ea typeface="Times New Roman" panose="02020603050405020304" pitchFamily="18" charset="0"/>
              </a:rPr>
              <a:t>à</a:t>
            </a:r>
            <a:r>
              <a:rPr lang="de-DE" altLang="x-none" sz="3200" dirty="0">
                <a:latin typeface="Times New Roman" panose="02020603050405020304" pitchFamily="18" charset="0"/>
                <a:cs typeface="Times New Roman" panose="02020603050405020304" pitchFamily="18" charset="0"/>
              </a:rPr>
              <a:t> nhập với các nước trong quá trình tiến lên của nhân loại.</a:t>
            </a:r>
            <a:endParaRPr lang="vi-VN" altLang="x-none" sz="3200" dirty="0">
              <a:latin typeface="Times New Roman" panose="02020603050405020304" pitchFamily="18" charset="0"/>
              <a:cs typeface="Times New Roman" panose="02020603050405020304" pitchFamily="18" charset="0"/>
            </a:endParaRPr>
          </a:p>
          <a:p>
            <a:pPr algn="just"/>
            <a:endParaRPr lang="vi-VN" altLang="x-none" sz="3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3"/>
          <a:stretch>
            <a:fillRect/>
          </a:stretch>
        </p:blipFill>
        <p:spPr>
          <a:xfrm>
            <a:off x="1752600" y="377826"/>
            <a:ext cx="8610600" cy="4341813"/>
          </a:xfrm>
          <a:prstGeom prst="rect">
            <a:avLst/>
          </a:prstGeom>
          <a:noFill/>
          <a:ln w="9525">
            <a:noFill/>
          </a:ln>
          <a:effectLst>
            <a:prstShdw prst="shdw13" dist="53882" dir="13499999">
              <a:schemeClr val="bg2">
                <a:alpha val="50000"/>
              </a:schemeClr>
            </a:prstShdw>
          </a:effectLst>
        </p:spPr>
      </p:pic>
      <p:sp>
        <p:nvSpPr>
          <p:cNvPr id="4" name="Rectangle 3"/>
          <p:cNvSpPr/>
          <p:nvPr/>
        </p:nvSpPr>
        <p:spPr>
          <a:xfrm>
            <a:off x="1600200" y="4495801"/>
            <a:ext cx="8915400" cy="2246313"/>
          </a:xfrm>
          <a:prstGeom prst="rect">
            <a:avLst/>
          </a:prstGeom>
        </p:spPr>
        <p:txBody>
          <a:bodyPr>
            <a:spAutoFit/>
          </a:bodyPr>
          <a:lstStyle/>
          <a:p>
            <a:pPr algn="just" fontAlgn="base">
              <a:spcBef>
                <a:spcPct val="0"/>
              </a:spcBef>
              <a:spcAft>
                <a:spcPct val="0"/>
              </a:spcAft>
              <a:defRPr/>
            </a:pPr>
            <a:r>
              <a:rPr lang="vi-VN" sz="2000" dirty="0"/>
              <a:t>	 Việt Nam</a:t>
            </a:r>
          </a:p>
          <a:p>
            <a:pPr algn="just" fontAlgn="base">
              <a:spcBef>
                <a:spcPct val="0"/>
              </a:spcBef>
              <a:spcAft>
                <a:spcPct val="0"/>
              </a:spcAft>
              <a:defRPr/>
            </a:pPr>
            <a:r>
              <a:rPr lang="vi-VN" sz="2000" dirty="0"/>
              <a:t>  </a:t>
            </a:r>
          </a:p>
          <a:p>
            <a:pPr algn="just" fontAlgn="base">
              <a:spcBef>
                <a:spcPct val="0"/>
              </a:spcBef>
              <a:spcAft>
                <a:spcPct val="0"/>
              </a:spcAft>
              <a:defRPr/>
            </a:pPr>
            <a:r>
              <a:rPr lang="vi-VN" sz="2000" dirty="0"/>
              <a:t>	 Quốc gia có quan hệ ngoại giao với Việt Nam</a:t>
            </a:r>
          </a:p>
          <a:p>
            <a:pPr algn="just" fontAlgn="base">
              <a:spcBef>
                <a:spcPct val="0"/>
              </a:spcBef>
              <a:spcAft>
                <a:spcPct val="0"/>
              </a:spcAft>
              <a:defRPr/>
            </a:pPr>
            <a:r>
              <a:rPr lang="vi-VN" sz="2000" dirty="0"/>
              <a:t>  	</a:t>
            </a:r>
          </a:p>
          <a:p>
            <a:pPr algn="just" fontAlgn="base">
              <a:spcBef>
                <a:spcPct val="0"/>
              </a:spcBef>
              <a:spcAft>
                <a:spcPct val="0"/>
              </a:spcAft>
              <a:defRPr/>
            </a:pPr>
            <a:r>
              <a:rPr lang="vi-VN" sz="2000" dirty="0"/>
              <a:t>	  Thực thể có quan hệ ngoại giao không chính thức với Việt Nam</a:t>
            </a:r>
          </a:p>
          <a:p>
            <a:pPr algn="just" fontAlgn="base">
              <a:spcBef>
                <a:spcPct val="0"/>
              </a:spcBef>
              <a:spcAft>
                <a:spcPct val="0"/>
              </a:spcAft>
              <a:defRPr/>
            </a:pPr>
            <a:r>
              <a:rPr lang="vi-VN" sz="2000" dirty="0"/>
              <a:t>  	</a:t>
            </a:r>
          </a:p>
          <a:p>
            <a:pPr algn="just" fontAlgn="base">
              <a:spcBef>
                <a:spcPct val="0"/>
              </a:spcBef>
              <a:spcAft>
                <a:spcPct val="0"/>
              </a:spcAft>
              <a:defRPr/>
            </a:pPr>
            <a:r>
              <a:rPr lang="vi-VN" sz="2000" dirty="0"/>
              <a:t>	   Quốc gia không có quan hệ ngoại giao với Việt Nam</a:t>
            </a:r>
          </a:p>
        </p:txBody>
      </p:sp>
      <p:sp>
        <p:nvSpPr>
          <p:cNvPr id="5" name="Rectangle 4"/>
          <p:cNvSpPr/>
          <p:nvPr/>
        </p:nvSpPr>
        <p:spPr>
          <a:xfrm>
            <a:off x="1862138" y="4502150"/>
            <a:ext cx="381000" cy="374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a:p>
        </p:txBody>
      </p:sp>
      <p:sp>
        <p:nvSpPr>
          <p:cNvPr id="9" name="Rectangle 8"/>
          <p:cNvSpPr/>
          <p:nvPr/>
        </p:nvSpPr>
        <p:spPr>
          <a:xfrm>
            <a:off x="1879600" y="5649913"/>
            <a:ext cx="381000" cy="3746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a:p>
        </p:txBody>
      </p:sp>
      <p:sp>
        <p:nvSpPr>
          <p:cNvPr id="10" name="Rectangle 9"/>
          <p:cNvSpPr/>
          <p:nvPr/>
        </p:nvSpPr>
        <p:spPr>
          <a:xfrm>
            <a:off x="1863726" y="5105401"/>
            <a:ext cx="379413" cy="384175"/>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a:p>
        </p:txBody>
      </p:sp>
      <p:pic>
        <p:nvPicPr>
          <p:cNvPr id="12295" name="Picture 8"/>
          <p:cNvPicPr>
            <a:picLocks noChangeAspect="1"/>
          </p:cNvPicPr>
          <p:nvPr/>
        </p:nvPicPr>
        <p:blipFill>
          <a:blip r:embed="rId4"/>
          <a:stretch>
            <a:fillRect/>
          </a:stretch>
        </p:blipFill>
        <p:spPr>
          <a:xfrm>
            <a:off x="1879600" y="6172200"/>
            <a:ext cx="381000" cy="4333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barn(inVertical)">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295"/>
                                        </p:tgtEl>
                                        <p:attrNameLst>
                                          <p:attrName>style.visibility</p:attrName>
                                        </p:attrNameLst>
                                      </p:cBhvr>
                                      <p:to>
                                        <p:strVal val="visible"/>
                                      </p:to>
                                    </p:set>
                                    <p:animEffect transition="in" filter="barn(inVertical)">
                                      <p:cBhvr>
                                        <p:cTn id="42" dur="500"/>
                                        <p:tgtEl>
                                          <p:spTgt spid="1229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barn(inVertical)">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5" descr="question_pop_up_from_box_rotate_hg_clr"/>
          <p:cNvPicPr>
            <a:picLocks noChangeAspect="1"/>
          </p:cNvPicPr>
          <p:nvPr/>
        </p:nvPicPr>
        <p:blipFill>
          <a:blip r:embed="rId2"/>
          <a:stretch>
            <a:fillRect/>
          </a:stretch>
        </p:blipFill>
        <p:spPr>
          <a:xfrm>
            <a:off x="2451100" y="2119388"/>
            <a:ext cx="884238" cy="914400"/>
          </a:xfrm>
          <a:prstGeom prst="rect">
            <a:avLst/>
          </a:prstGeom>
          <a:noFill/>
          <a:ln w="9525">
            <a:noFill/>
          </a:ln>
        </p:spPr>
      </p:pic>
      <p:sp>
        <p:nvSpPr>
          <p:cNvPr id="47108" name="Text Box 9"/>
          <p:cNvSpPr txBox="1"/>
          <p:nvPr/>
        </p:nvSpPr>
        <p:spPr>
          <a:xfrm>
            <a:off x="1524000" y="1619794"/>
            <a:ext cx="5943600" cy="584775"/>
          </a:xfrm>
          <a:prstGeom prst="rect">
            <a:avLst/>
          </a:prstGeom>
          <a:noFill/>
          <a:ln w="9525">
            <a:noFill/>
          </a:ln>
        </p:spPr>
        <p:txBody>
          <a:bodyPr wrap="square">
            <a:spAutoFit/>
          </a:bodyPr>
          <a:lstStyle/>
          <a:p>
            <a:pPr>
              <a:spcBef>
                <a:spcPct val="50000"/>
              </a:spcBef>
            </a:pPr>
            <a:r>
              <a:rPr sz="3200" b="1" u="sng" dirty="0" smtClean="0">
                <a:solidFill>
                  <a:srgbClr val="FF0000"/>
                </a:solidFill>
                <a:latin typeface="Times New Roman" panose="02020603050405020304" pitchFamily="18" charset="0"/>
              </a:rPr>
              <a:t>I</a:t>
            </a:r>
            <a:r>
              <a:rPr sz="3200" b="1" u="sng" dirty="0">
                <a:solidFill>
                  <a:srgbClr val="FF0000"/>
                </a:solidFill>
                <a:latin typeface="Times New Roman" panose="02020603050405020304" pitchFamily="18" charset="0"/>
              </a:rPr>
              <a:t>. NỘI DUNG BÀI HỌC</a:t>
            </a:r>
            <a:endParaRPr lang="vi-VN" altLang="x-none" sz="3200" b="1" u="sng" dirty="0">
              <a:solidFill>
                <a:srgbClr val="FF0000"/>
              </a:solidFill>
              <a:latin typeface="Times New Roman" panose="02020603050405020304" pitchFamily="18" charset="0"/>
            </a:endParaRPr>
          </a:p>
        </p:txBody>
      </p:sp>
      <p:sp>
        <p:nvSpPr>
          <p:cNvPr id="47109" name="Text Box 16"/>
          <p:cNvSpPr txBox="1"/>
          <p:nvPr/>
        </p:nvSpPr>
        <p:spPr>
          <a:xfrm>
            <a:off x="1524000" y="1952156"/>
            <a:ext cx="3886200" cy="366713"/>
          </a:xfrm>
          <a:prstGeom prst="rect">
            <a:avLst/>
          </a:prstGeom>
          <a:noFill/>
          <a:ln w="9525">
            <a:noFill/>
          </a:ln>
        </p:spPr>
        <p:txBody>
          <a:bodyPr>
            <a:spAutoFit/>
          </a:bodyPr>
          <a:lstStyle/>
          <a:p>
            <a:pPr>
              <a:spcBef>
                <a:spcPct val="50000"/>
              </a:spcBef>
            </a:pPr>
            <a:endParaRPr lang="vi-VN" altLang="x-none" dirty="0">
              <a:solidFill>
                <a:srgbClr val="000000"/>
              </a:solidFill>
              <a:latin typeface="Times New Roman" panose="02020603050405020304" pitchFamily="18" charset="0"/>
            </a:endParaRPr>
          </a:p>
        </p:txBody>
      </p:sp>
      <p:sp>
        <p:nvSpPr>
          <p:cNvPr id="99347" name="AutoShape 19"/>
          <p:cNvSpPr/>
          <p:nvPr/>
        </p:nvSpPr>
        <p:spPr>
          <a:xfrm>
            <a:off x="2131423" y="3975192"/>
            <a:ext cx="8763000" cy="1704975"/>
          </a:xfrm>
          <a:prstGeom prst="wedgeRoundRectCallout">
            <a:avLst>
              <a:gd name="adj1" fmla="val -42477"/>
              <a:gd name="adj2" fmla="val -124722"/>
              <a:gd name="adj3" fmla="val 16667"/>
            </a:avLst>
          </a:prstGeom>
          <a:solidFill>
            <a:srgbClr val="00FFFF"/>
          </a:solidFill>
          <a:ln w="9525" cap="flat" cmpd="sng">
            <a:solidFill>
              <a:schemeClr val="tx1"/>
            </a:solidFill>
            <a:prstDash val="solid"/>
            <a:miter/>
            <a:headEnd type="none" w="med" len="med"/>
            <a:tailEnd type="none" w="med" len="med"/>
          </a:ln>
        </p:spPr>
        <p:txBody>
          <a:bodyPr/>
          <a:lstStyle/>
          <a:p>
            <a:pPr algn="just"/>
            <a:r>
              <a:rPr sz="3600" b="1" dirty="0">
                <a:latin typeface="Times New Roman" panose="02020603050405020304" pitchFamily="18" charset="0"/>
                <a:cs typeface="Times New Roman" panose="02020603050405020304" pitchFamily="18" charset="0"/>
              </a:rPr>
              <a:t>Học sinh cần l</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m gì để tạo mối quan hệ hữu nghị tốt đẹp với các nước trên thế giới?</a:t>
            </a:r>
            <a:endParaRPr lang="vi-VN" altLang="x-none" sz="3600" b="1" dirty="0">
              <a:latin typeface="Times New Roman" panose="02020603050405020304" pitchFamily="18" charset="0"/>
              <a:ea typeface="Times New Roman" panose="02020603050405020304" pitchFamily="18" charset="0"/>
            </a:endParaRPr>
          </a:p>
        </p:txBody>
      </p:sp>
      <p:sp>
        <p:nvSpPr>
          <p:cNvPr id="47111" name="Text Box 2"/>
          <p:cNvSpPr txBox="1"/>
          <p:nvPr/>
        </p:nvSpPr>
        <p:spPr>
          <a:xfrm>
            <a:off x="1828800" y="169863"/>
            <a:ext cx="8534400" cy="1077912"/>
          </a:xfrm>
          <a:prstGeom prst="rect">
            <a:avLst/>
          </a:prstGeom>
          <a:noFill/>
          <a:ln w="9525">
            <a:noFill/>
          </a:ln>
        </p:spPr>
        <p:txBody>
          <a:bodyPr>
            <a:spAutoFit/>
          </a:bodyPr>
          <a:lstStyle/>
          <a:p>
            <a:pPr algn="ctr">
              <a:spcBef>
                <a:spcPct val="50000"/>
              </a:spcBef>
            </a:pP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THẾ GIỚI</a:t>
            </a:r>
            <a:endParaRPr lang="vi-VN" altLang="x-none" sz="3200" b="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Effect transition="in" filter="blinds(horizontal)">
                                      <p:cBhvr>
                                        <p:cTn id="7" dur="500"/>
                                        <p:tgtEl>
                                          <p:spTgt spid="9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p:nvPr/>
        </p:nvSpPr>
        <p:spPr>
          <a:xfrm>
            <a:off x="1652588" y="152401"/>
            <a:ext cx="8763000" cy="5447645"/>
          </a:xfrm>
          <a:prstGeom prst="rect">
            <a:avLst/>
          </a:prstGeom>
          <a:noFill/>
          <a:ln w="9525">
            <a:noFill/>
          </a:ln>
        </p:spPr>
        <p:txBody>
          <a:bodyPr>
            <a:spAutoFit/>
          </a:bodyPr>
          <a:lstStyle/>
          <a:p>
            <a:pPr algn="ctr"/>
            <a:r>
              <a:rPr sz="3200" b="1" u="sng" dirty="0">
                <a:solidFill>
                  <a:srgbClr val="000000"/>
                </a:solidFill>
                <a:latin typeface="Times New Roman" panose="02020603050405020304" pitchFamily="18" charset="0"/>
              </a:rPr>
              <a:t>Bài 5: </a:t>
            </a:r>
            <a:r>
              <a:rPr sz="3200" b="1" dirty="0">
                <a:solidFill>
                  <a:srgbClr val="000000"/>
                </a:solidFill>
                <a:latin typeface="Times New Roman" panose="02020603050405020304" pitchFamily="18" charset="0"/>
              </a:rPr>
              <a:t>TÌNH HỮU NGHỊ GIỮA CÁC DÂN TỘC TRÊN </a:t>
            </a:r>
            <a:r>
              <a:rPr sz="3600" b="1" dirty="0">
                <a:solidFill>
                  <a:srgbClr val="000000"/>
                </a:solidFill>
                <a:latin typeface="Times New Roman" panose="02020603050405020304" pitchFamily="18" charset="0"/>
              </a:rPr>
              <a:t>THẾ GIỚI</a:t>
            </a:r>
            <a:endParaRPr lang="vi-VN" altLang="x-none" sz="3600" b="1" u="sng" dirty="0">
              <a:solidFill>
                <a:srgbClr val="000000"/>
              </a:solidFill>
              <a:latin typeface="Times New Roman" panose="02020603050405020304" pitchFamily="18" charset="0"/>
              <a:cs typeface="Times New Roman" panose="02020603050405020304" pitchFamily="18" charset="0"/>
            </a:endParaRPr>
          </a:p>
          <a:p>
            <a:pPr algn="just"/>
            <a:r>
              <a:rPr lang="de-DE" altLang="x-none" sz="3200" b="1" u="sng" dirty="0" smtClean="0">
                <a:solidFill>
                  <a:srgbClr val="FF0000"/>
                </a:solidFill>
                <a:latin typeface="Times New Roman" panose="02020603050405020304" pitchFamily="18" charset="0"/>
                <a:cs typeface="Times New Roman" panose="02020603050405020304" pitchFamily="18" charset="0"/>
              </a:rPr>
              <a:t>I</a:t>
            </a:r>
            <a:r>
              <a:rPr lang="de-DE" altLang="x-none" sz="3200" b="1" u="sng" dirty="0">
                <a:solidFill>
                  <a:srgbClr val="FF0000"/>
                </a:solidFill>
                <a:latin typeface="Times New Roman" panose="02020603050405020304" pitchFamily="18" charset="0"/>
                <a:cs typeface="Times New Roman" panose="02020603050405020304" pitchFamily="18" charset="0"/>
              </a:rPr>
              <a:t>/ N</a:t>
            </a:r>
            <a:r>
              <a:rPr lang="vi-VN" altLang="x-none" sz="3200" b="1" u="sng" dirty="0">
                <a:solidFill>
                  <a:srgbClr val="FF0000"/>
                </a:solidFill>
                <a:latin typeface="Times New Roman" panose="02020603050405020304" pitchFamily="18" charset="0"/>
                <a:cs typeface="Times New Roman" panose="02020603050405020304" pitchFamily="18" charset="0"/>
              </a:rPr>
              <a:t>ỘI DUNG BÀI HỌC</a:t>
            </a:r>
            <a:r>
              <a:rPr lang="de-DE" altLang="x-none" sz="3200" b="1" u="sng" dirty="0">
                <a:solidFill>
                  <a:srgbClr val="FF0000"/>
                </a:solidFill>
                <a:latin typeface="Times New Roman" panose="02020603050405020304" pitchFamily="18" charset="0"/>
                <a:cs typeface="Times New Roman" panose="02020603050405020304" pitchFamily="18" charset="0"/>
              </a:rPr>
              <a:t> </a:t>
            </a:r>
            <a:endParaRPr lang="vi-VN" altLang="x-none" sz="3200" u="sng" dirty="0">
              <a:solidFill>
                <a:srgbClr val="FF0000"/>
              </a:solidFill>
              <a:latin typeface="Times New Roman" panose="02020603050405020304" pitchFamily="18" charset="0"/>
              <a:cs typeface="Times New Roman" panose="02020603050405020304" pitchFamily="18" charset="0"/>
            </a:endParaRPr>
          </a:p>
          <a:p>
            <a:r>
              <a:rPr lang="de-DE" altLang="x-none" sz="3200" b="1" u="sng" dirty="0">
                <a:solidFill>
                  <a:srgbClr val="FF0000"/>
                </a:solidFill>
                <a:latin typeface="Times New Roman" panose="02020603050405020304" pitchFamily="18" charset="0"/>
                <a:cs typeface="Times New Roman" panose="02020603050405020304" pitchFamily="18" charset="0"/>
              </a:rPr>
              <a:t>4/ Trách nhiệm của học sinh</a:t>
            </a:r>
            <a:endParaRPr lang="vi-VN" altLang="x-none" sz="32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de-DE" altLang="x-none" sz="3600" dirty="0">
                <a:latin typeface="Times New Roman" panose="02020603050405020304" pitchFamily="18" charset="0"/>
                <a:cs typeface="Times New Roman" panose="02020603050405020304" pitchFamily="18" charset="0"/>
              </a:rPr>
              <a:t>- Thể hiện tình đo</a:t>
            </a:r>
            <a:r>
              <a:rPr lang="de-DE" altLang="x-none" sz="3600" dirty="0">
                <a:latin typeface="Times New Roman" panose="02020603050405020304" pitchFamily="18" charset="0"/>
                <a:ea typeface="Times New Roman" panose="02020603050405020304" pitchFamily="18" charset="0"/>
              </a:rPr>
              <a:t>à</a:t>
            </a:r>
            <a:r>
              <a:rPr lang="de-DE" altLang="x-none" sz="3600" dirty="0">
                <a:latin typeface="Times New Roman" panose="02020603050405020304" pitchFamily="18" charset="0"/>
                <a:cs typeface="Times New Roman" panose="02020603050405020304" pitchFamily="18" charset="0"/>
              </a:rPr>
              <a:t>n kết, hữu nghị với bạn bè, người nước ngo</a:t>
            </a:r>
            <a:r>
              <a:rPr lang="de-DE" altLang="x-none" sz="3600" dirty="0">
                <a:latin typeface="Times New Roman" panose="02020603050405020304" pitchFamily="18" charset="0"/>
                <a:ea typeface="Times New Roman" panose="02020603050405020304" pitchFamily="18" charset="0"/>
              </a:rPr>
              <a:t>à</a:t>
            </a:r>
            <a:r>
              <a:rPr lang="de-DE" altLang="x-none" sz="3600" dirty="0">
                <a:latin typeface="Times New Roman" panose="02020603050405020304" pitchFamily="18" charset="0"/>
                <a:cs typeface="Times New Roman" panose="02020603050405020304" pitchFamily="18" charset="0"/>
              </a:rPr>
              <a:t>i .</a:t>
            </a:r>
            <a:endParaRPr lang="vi-VN" altLang="x-none" sz="3600" dirty="0">
              <a:latin typeface="Times New Roman" panose="02020603050405020304" pitchFamily="18" charset="0"/>
              <a:cs typeface="Times New Roman" panose="02020603050405020304" pitchFamily="18" charset="0"/>
            </a:endParaRPr>
          </a:p>
          <a:p>
            <a:pPr algn="just">
              <a:lnSpc>
                <a:spcPct val="150000"/>
              </a:lnSpc>
            </a:pPr>
            <a:r>
              <a:rPr lang="de-DE" altLang="x-none" sz="3600" dirty="0">
                <a:latin typeface="Times New Roman" panose="02020603050405020304" pitchFamily="18" charset="0"/>
                <a:cs typeface="Times New Roman" panose="02020603050405020304" pitchFamily="18" charset="0"/>
              </a:rPr>
              <a:t>- Thái độ, cử chỉ việc l</a:t>
            </a:r>
            <a:r>
              <a:rPr lang="de-DE" altLang="x-none" sz="3600" dirty="0">
                <a:latin typeface="Times New Roman" panose="02020603050405020304" pitchFamily="18" charset="0"/>
                <a:ea typeface="Times New Roman" panose="02020603050405020304" pitchFamily="18" charset="0"/>
              </a:rPr>
              <a:t>à</a:t>
            </a:r>
            <a:r>
              <a:rPr lang="de-DE" altLang="x-none" sz="3600" dirty="0">
                <a:latin typeface="Times New Roman" panose="02020603050405020304" pitchFamily="18" charset="0"/>
                <a:cs typeface="Times New Roman" panose="02020603050405020304" pitchFamily="18" charset="0"/>
              </a:rPr>
              <a:t>m v</a:t>
            </a:r>
            <a:r>
              <a:rPr lang="de-DE" altLang="x-none" sz="3600" dirty="0">
                <a:latin typeface="Times New Roman" panose="02020603050405020304" pitchFamily="18" charset="0"/>
                <a:ea typeface="Times New Roman" panose="02020603050405020304" pitchFamily="18" charset="0"/>
              </a:rPr>
              <a:t>à</a:t>
            </a:r>
            <a:r>
              <a:rPr lang="de-DE" altLang="x-none" sz="3600" dirty="0">
                <a:latin typeface="Times New Roman" panose="02020603050405020304" pitchFamily="18" charset="0"/>
                <a:cs typeface="Times New Roman" panose="02020603050405020304" pitchFamily="18" charset="0"/>
              </a:rPr>
              <a:t> sự tôn trọng trong cuộc sống hằng ng</a:t>
            </a:r>
            <a:r>
              <a:rPr lang="de-DE" altLang="x-none" sz="3600" dirty="0">
                <a:latin typeface="Times New Roman" panose="02020603050405020304" pitchFamily="18" charset="0"/>
                <a:ea typeface="Times New Roman" panose="02020603050405020304" pitchFamily="18" charset="0"/>
              </a:rPr>
              <a:t>à</a:t>
            </a:r>
            <a:r>
              <a:rPr lang="de-DE" altLang="x-none" sz="3600" dirty="0">
                <a:latin typeface="Times New Roman" panose="02020603050405020304" pitchFamily="18" charset="0"/>
                <a:cs typeface="Times New Roman" panose="02020603050405020304" pitchFamily="18" charset="0"/>
              </a:rPr>
              <a:t>y</a:t>
            </a:r>
            <a:endParaRPr lang="vi-VN" altLang="x-none" sz="36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Bá»nh viá»n Viá»t Äá»©c ÄÆ°á»£c nÃ¢ng háº¡ng Äáº·c biá»t"/>
          <p:cNvPicPr>
            <a:picLocks noChangeAspect="1"/>
          </p:cNvPicPr>
          <p:nvPr/>
        </p:nvPicPr>
        <p:blipFill>
          <a:blip r:embed="rId2"/>
          <a:stretch>
            <a:fillRect/>
          </a:stretch>
        </p:blipFill>
        <p:spPr>
          <a:xfrm>
            <a:off x="1828800" y="381000"/>
            <a:ext cx="8610600" cy="6172200"/>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p:cNvPicPr>
          <p:nvPr/>
        </p:nvPicPr>
        <p:blipFill>
          <a:blip r:embed="rId2"/>
          <a:stretch>
            <a:fillRect/>
          </a:stretch>
        </p:blipFill>
        <p:spPr>
          <a:xfrm>
            <a:off x="1752600" y="152400"/>
            <a:ext cx="8686800" cy="6400800"/>
          </a:xfrm>
          <a:prstGeom prst="rect">
            <a:avLst/>
          </a:prstGeom>
          <a:noFill/>
          <a:ln w="9525">
            <a:noFill/>
          </a:ln>
          <a:effectLst>
            <a:prstShdw prst="shdw13" dist="53882" dir="13499999">
              <a:schemeClr val="bg2">
                <a:alpha val="50000"/>
              </a:schemeClr>
            </a:prst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2018511-u1.jpg"/>
          <p:cNvPicPr>
            <a:picLocks noChangeAspect="1"/>
          </p:cNvPicPr>
          <p:nvPr/>
        </p:nvPicPr>
        <p:blipFill>
          <a:blip r:embed="rId2"/>
          <a:stretch>
            <a:fillRect/>
          </a:stretch>
        </p:blipFill>
        <p:spPr>
          <a:xfrm>
            <a:off x="1905000" y="304800"/>
            <a:ext cx="8458200" cy="6172200"/>
          </a:xfrm>
          <a:prstGeom prst="rect">
            <a:avLst/>
          </a:prstGeom>
          <a:noFill/>
          <a:ln w="9525">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vea.gov.vn/vn/truyenthong/giaithuong/caccuocthivebaovemoitruong/PublishingImages/30%20BDKH2016.jpg"/>
          <p:cNvPicPr>
            <a:picLocks noChangeAspect="1"/>
          </p:cNvPicPr>
          <p:nvPr/>
        </p:nvPicPr>
        <p:blipFill>
          <a:blip r:embed="rId2"/>
          <a:stretch>
            <a:fillRect/>
          </a:stretch>
        </p:blipFill>
        <p:spPr>
          <a:xfrm>
            <a:off x="1889126" y="304800"/>
            <a:ext cx="8474075" cy="6172200"/>
          </a:xfrm>
          <a:prstGeom prst="rect">
            <a:avLst/>
          </a:prstGeom>
          <a:noFill/>
          <a:ln w="9525">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p:nvPr/>
        </p:nvSpPr>
        <p:spPr>
          <a:xfrm>
            <a:off x="1158240" y="545609"/>
            <a:ext cx="9144000" cy="1077218"/>
          </a:xfrm>
          <a:prstGeom prst="rect">
            <a:avLst/>
          </a:prstGeom>
          <a:noFill/>
          <a:ln w="9525">
            <a:noFill/>
          </a:ln>
        </p:spPr>
        <p:txBody>
          <a:bodyPr wrap="square" anchor="ctr" anchorCtr="0">
            <a:spAutoFit/>
          </a:bodyPr>
          <a:lstStyle/>
          <a:p>
            <a:r>
              <a:rPr lang="en-US" sz="3200" b="1" u="sng" dirty="0" smtClean="0">
                <a:solidFill>
                  <a:srgbClr val="C00000"/>
                </a:solidFill>
                <a:latin typeface="Times New Roman" panose="02020603050405020304" pitchFamily="18" charset="0"/>
              </a:rPr>
              <a:t>II. </a:t>
            </a:r>
            <a:r>
              <a:rPr lang="en-US" sz="3200" b="1" u="sng" dirty="0" err="1" smtClean="0">
                <a:solidFill>
                  <a:srgbClr val="C00000"/>
                </a:solidFill>
                <a:latin typeface="Times New Roman" panose="02020603050405020304" pitchFamily="18" charset="0"/>
              </a:rPr>
              <a:t>Luyện</a:t>
            </a:r>
            <a:r>
              <a:rPr lang="en-US" sz="3200" b="1" u="sng" dirty="0" smtClean="0">
                <a:solidFill>
                  <a:srgbClr val="C00000"/>
                </a:solidFill>
                <a:latin typeface="Times New Roman" panose="02020603050405020304" pitchFamily="18" charset="0"/>
              </a:rPr>
              <a:t> </a:t>
            </a:r>
            <a:r>
              <a:rPr lang="en-US" sz="3200" b="1" u="sng" dirty="0" err="1" smtClean="0">
                <a:solidFill>
                  <a:srgbClr val="C00000"/>
                </a:solidFill>
                <a:latin typeface="Times New Roman" panose="02020603050405020304" pitchFamily="18" charset="0"/>
              </a:rPr>
              <a:t>tập</a:t>
            </a:r>
            <a:endParaRPr lang="en-US" sz="3200" b="1" u="sng" dirty="0" smtClean="0">
              <a:solidFill>
                <a:srgbClr val="C00000"/>
              </a:solidFill>
              <a:latin typeface="Times New Roman" panose="02020603050405020304" pitchFamily="18" charset="0"/>
            </a:endParaRPr>
          </a:p>
          <a:p>
            <a:r>
              <a:rPr sz="3200" b="1" u="sng" dirty="0" err="1" smtClean="0">
                <a:solidFill>
                  <a:srgbClr val="FF3300"/>
                </a:solidFill>
                <a:latin typeface="Times New Roman" panose="02020603050405020304" pitchFamily="18" charset="0"/>
              </a:rPr>
              <a:t>Bài</a:t>
            </a:r>
            <a:r>
              <a:rPr sz="3200" b="1" u="sng" dirty="0" smtClean="0">
                <a:solidFill>
                  <a:srgbClr val="FF3300"/>
                </a:solidFill>
                <a:latin typeface="Times New Roman" panose="02020603050405020304" pitchFamily="18" charset="0"/>
              </a:rPr>
              <a:t> </a:t>
            </a:r>
            <a:r>
              <a:rPr sz="3200" b="1" u="sng" dirty="0">
                <a:solidFill>
                  <a:srgbClr val="FF3300"/>
                </a:solidFill>
                <a:latin typeface="Times New Roman" panose="02020603050405020304" pitchFamily="18" charset="0"/>
              </a:rPr>
              <a:t>1</a:t>
            </a:r>
            <a:r>
              <a:rPr sz="3200" b="1" dirty="0">
                <a:solidFill>
                  <a:srgbClr val="FF3300"/>
                </a:solidFill>
                <a:latin typeface="Times New Roman" panose="02020603050405020304" pitchFamily="18" charset="0"/>
              </a:rPr>
              <a:t>: Em sẽ làm gì khi thấy những trường hợp sau </a:t>
            </a:r>
          </a:p>
        </p:txBody>
      </p:sp>
      <p:sp>
        <p:nvSpPr>
          <p:cNvPr id="11269" name="Rectangle 5"/>
          <p:cNvSpPr/>
          <p:nvPr/>
        </p:nvSpPr>
        <p:spPr>
          <a:xfrm>
            <a:off x="1288868" y="1894114"/>
            <a:ext cx="9144000" cy="3786188"/>
          </a:xfrm>
          <a:prstGeom prst="rect">
            <a:avLst/>
          </a:prstGeom>
          <a:noFill/>
          <a:ln w="9525">
            <a:noFill/>
          </a:ln>
        </p:spPr>
        <p:txBody>
          <a:bodyPr anchor="ctr" anchorCtr="0">
            <a:spAutoFit/>
          </a:bodyPr>
          <a:lstStyle/>
          <a:p>
            <a:r>
              <a:rPr sz="3200" b="1" dirty="0">
                <a:solidFill>
                  <a:srgbClr val="0000FF"/>
                </a:solidFill>
                <a:latin typeface="Times New Roman" panose="02020603050405020304" pitchFamily="18" charset="0"/>
              </a:rPr>
              <a:t>1)Thấy các bạn của mình có thái độ thiếu lịch sự với người nước ngoài? Vì sao? </a:t>
            </a:r>
          </a:p>
          <a:p>
            <a:r>
              <a:rPr sz="3200" b="1" dirty="0">
                <a:solidFill>
                  <a:srgbClr val="0000FF"/>
                </a:solidFill>
                <a:latin typeface="Times New Roman" panose="02020603050405020304" pitchFamily="18" charset="0"/>
              </a:rPr>
              <a:t>2)Trường em có tổ chức giao lưu với người nước ngoài. Vì sao?</a:t>
            </a:r>
          </a:p>
          <a:p>
            <a:r>
              <a:rPr sz="3200" b="1" dirty="0">
                <a:solidFill>
                  <a:srgbClr val="0000FF"/>
                </a:solidFill>
                <a:latin typeface="Times New Roman" panose="02020603050405020304" pitchFamily="18" charset="0"/>
              </a:rPr>
              <a:t>3) Bán hàng không đúng giá cho người nước ngoài. Vì sao? </a:t>
            </a:r>
          </a:p>
          <a:p>
            <a:endParaRPr sz="2400" b="1" dirty="0">
              <a:solidFill>
                <a:srgbClr val="0000FF"/>
              </a:solidFill>
              <a:latin typeface="Times New Roman" panose="02020603050405020304" pitchFamily="18" charset="0"/>
            </a:endParaRPr>
          </a:p>
          <a:p>
            <a:endParaRPr sz="2400" b="1" dirty="0">
              <a:solidFill>
                <a:srgbClr val="0000FF"/>
              </a:solidFill>
              <a:latin typeface="Times New Roman" panose="02020603050405020304" pitchFamily="18" charset="0"/>
            </a:endParaRPr>
          </a:p>
        </p:txBody>
      </p:sp>
      <p:pic>
        <p:nvPicPr>
          <p:cNvPr id="57348" name="Picture 10" descr="4BBD0CCD48A74000B8F6581C91102746"/>
          <p:cNvPicPr>
            <a:picLocks noChangeAspect="1"/>
          </p:cNvPicPr>
          <p:nvPr/>
        </p:nvPicPr>
        <p:blipFill>
          <a:blip r:embed="rId2"/>
          <a:stretch>
            <a:fillRect/>
          </a:stretch>
        </p:blipFill>
        <p:spPr>
          <a:xfrm>
            <a:off x="9858376" y="4876800"/>
            <a:ext cx="809625" cy="19431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1"/>
            <a:ext cx="9144000" cy="646113"/>
          </a:xfrm>
          <a:prstGeom prst="rect">
            <a:avLst/>
          </a:prstGeom>
        </p:spPr>
        <p:txBody>
          <a:bodyPr>
            <a:spAutoFit/>
          </a:bodyPr>
          <a:lstStyle/>
          <a:p>
            <a:pPr algn="ctr" fontAlgn="base">
              <a:spcBef>
                <a:spcPct val="0"/>
              </a:spcBef>
              <a:spcAft>
                <a:spcPct val="0"/>
              </a:spcAft>
              <a:defRPr/>
            </a:pPr>
            <a:r>
              <a:rPr lang="vi-VN" sz="3600" dirty="0"/>
              <a:t>Bác Hồ viết về tình hữu nghị.</a:t>
            </a:r>
          </a:p>
        </p:txBody>
      </p:sp>
      <p:sp>
        <p:nvSpPr>
          <p:cNvPr id="56323" name="Rectangle 2"/>
          <p:cNvSpPr/>
          <p:nvPr/>
        </p:nvSpPr>
        <p:spPr>
          <a:xfrm>
            <a:off x="1828800" y="874714"/>
            <a:ext cx="8534400" cy="4523105"/>
          </a:xfrm>
          <a:prstGeom prst="rect">
            <a:avLst/>
          </a:prstGeom>
          <a:noFill/>
          <a:ln w="9525">
            <a:noFill/>
          </a:ln>
        </p:spPr>
        <p:txBody>
          <a:bodyPr>
            <a:spAutoFit/>
          </a:bodyPr>
          <a:lstStyle/>
          <a:p>
            <a:pPr algn="ctr">
              <a:lnSpc>
                <a:spcPct val="150000"/>
              </a:lnSpc>
            </a:pPr>
            <a:r>
              <a:rPr sz="3200" b="1" dirty="0">
                <a:solidFill>
                  <a:srgbClr val="0000FF"/>
                </a:solidFill>
                <a:latin typeface="Times New Roman" panose="02020603050405020304" pitchFamily="18" charset="0"/>
              </a:rPr>
              <a:t>Quan sơn muôn dặm môt nhà </a:t>
            </a:r>
          </a:p>
          <a:p>
            <a:pPr algn="ctr">
              <a:lnSpc>
                <a:spcPct val="150000"/>
              </a:lnSpc>
            </a:pPr>
            <a:r>
              <a:rPr sz="3200" b="1" dirty="0">
                <a:solidFill>
                  <a:srgbClr val="0000FF"/>
                </a:solidFill>
                <a:latin typeface="Times New Roman" panose="02020603050405020304" pitchFamily="18" charset="0"/>
              </a:rPr>
              <a:t>Bốn phương vô sản đều là anh em .</a:t>
            </a:r>
          </a:p>
          <a:p>
            <a:pPr algn="ctr">
              <a:lnSpc>
                <a:spcPct val="150000"/>
              </a:lnSpc>
            </a:pPr>
            <a:r>
              <a:rPr sz="3200" b="1" dirty="0">
                <a:solidFill>
                  <a:srgbClr val="0000FF"/>
                </a:solidFill>
                <a:latin typeface="Times New Roman" panose="02020603050405020304" pitchFamily="18" charset="0"/>
              </a:rPr>
              <a:t>Thương nhau mấy núi cũng trèo </a:t>
            </a:r>
          </a:p>
          <a:p>
            <a:pPr algn="ctr">
              <a:lnSpc>
                <a:spcPct val="150000"/>
              </a:lnSpc>
            </a:pPr>
            <a:r>
              <a:rPr sz="3200" b="1" dirty="0">
                <a:solidFill>
                  <a:srgbClr val="0000FF"/>
                </a:solidFill>
                <a:latin typeface="Times New Roman" panose="02020603050405020304" pitchFamily="18" charset="0"/>
              </a:rPr>
              <a:t>Mấy sông cũng lội , mấy đèo cũng qua </a:t>
            </a:r>
          </a:p>
          <a:p>
            <a:pPr algn="ctr">
              <a:lnSpc>
                <a:spcPct val="150000"/>
              </a:lnSpc>
            </a:pPr>
            <a:r>
              <a:rPr sz="3200" b="1" dirty="0">
                <a:solidFill>
                  <a:srgbClr val="0000FF"/>
                </a:solidFill>
                <a:latin typeface="Times New Roman" panose="02020603050405020304" pitchFamily="18" charset="0"/>
              </a:rPr>
              <a:t>Việt – Lào hai nước chúng ta </a:t>
            </a:r>
          </a:p>
          <a:p>
            <a:pPr algn="ctr">
              <a:lnSpc>
                <a:spcPct val="150000"/>
              </a:lnSpc>
            </a:pPr>
            <a:r>
              <a:rPr sz="3200" b="1" dirty="0">
                <a:solidFill>
                  <a:srgbClr val="0000FF"/>
                </a:solidFill>
                <a:latin typeface="Times New Roman" panose="02020603050405020304" pitchFamily="18" charset="0"/>
              </a:rPr>
              <a:t>Tình sâu hơn nước Hồng Hà Cửu Long .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1" name="Group 7"/>
          <p:cNvGrpSpPr/>
          <p:nvPr/>
        </p:nvGrpSpPr>
        <p:grpSpPr bwMode="auto">
          <a:xfrm>
            <a:off x="1771241" y="347"/>
            <a:ext cx="8880345" cy="1043845"/>
            <a:chOff x="720" y="1392"/>
            <a:chExt cx="4058" cy="480"/>
          </a:xfrm>
          <a:effectLst>
            <a:reflection blurRad="6350" stA="50000" endA="300" endPos="90000" dist="50800" dir="5400000" sy="-100000" algn="bl" rotWithShape="0"/>
          </a:effectLst>
        </p:grpSpPr>
        <p:sp>
          <p:nvSpPr>
            <p:cNvPr id="47112" name="AutoShape 8"/>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latin typeface="Calibri" panose="020F0502020204030204" charset="0"/>
              </a:endParaRPr>
            </a:p>
          </p:txBody>
        </p:sp>
        <p:grpSp>
          <p:nvGrpSpPr>
            <p:cNvPr id="47113" name="Group 9"/>
            <p:cNvGrpSpPr/>
            <p:nvPr/>
          </p:nvGrpSpPr>
          <p:grpSpPr bwMode="auto">
            <a:xfrm>
              <a:off x="730" y="1407"/>
              <a:ext cx="4043" cy="444"/>
              <a:chOff x="744" y="1407"/>
              <a:chExt cx="3988" cy="444"/>
            </a:xfrm>
          </p:grpSpPr>
          <p:sp>
            <p:nvSpPr>
              <p:cNvPr id="47114" name="AutoShape 10"/>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latin typeface="Calibri" panose="020F0502020204030204" charset="0"/>
                </a:endParaRPr>
              </a:p>
            </p:txBody>
          </p:sp>
          <p:sp>
            <p:nvSpPr>
              <p:cNvPr id="47115" name="AutoShape 11"/>
              <p:cNvSpPr>
                <a:spLocks noChangeArrowheads="1"/>
              </p:cNvSpPr>
              <p:nvPr/>
            </p:nvSpPr>
            <p:spPr bwMode="lt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latin typeface="Calibri" panose="020F0502020204030204" charset="0"/>
                </a:endParaRPr>
              </a:p>
            </p:txBody>
          </p:sp>
        </p:grpSp>
      </p:grpSp>
      <p:sp>
        <p:nvSpPr>
          <p:cNvPr id="58371" name="WordArt 3"/>
          <p:cNvSpPr>
            <a:spLocks noTextEdit="1"/>
          </p:cNvSpPr>
          <p:nvPr/>
        </p:nvSpPr>
        <p:spPr>
          <a:xfrm>
            <a:off x="1714500" y="304800"/>
            <a:ext cx="1181100" cy="228600"/>
          </a:xfrm>
          <a:prstGeom prst="rect">
            <a:avLst/>
          </a:prstGeom>
        </p:spPr>
        <p:txBody>
          <a:bodyPr wrap="none" fromWordArt="1">
            <a:prstTxWarp prst="textPlain">
              <a:avLst>
                <a:gd name="adj" fmla="val 50000"/>
              </a:avLst>
            </a:prstTxWarp>
            <a:normAutofit fontScale="25000" lnSpcReduction="20000"/>
          </a:bodyPr>
          <a:lstStyle/>
          <a:p>
            <a:pPr algn="l" eaLnBrk="0" hangingPunct="0"/>
            <a:r>
              <a:rPr lang="en-US" sz="3600" b="1">
                <a:solidFill>
                  <a:schemeClr val="bg1"/>
                </a:solidFill>
                <a:latin typeface="Tahoma" panose="020B0604030504040204" charset="0"/>
                <a:ea typeface="Tahoma" panose="020B0604030504040204" charset="0"/>
              </a:rPr>
              <a:t>Tuần 26 - Tiết 26</a:t>
            </a:r>
          </a:p>
        </p:txBody>
      </p:sp>
      <p:sp>
        <p:nvSpPr>
          <p:cNvPr id="58372" name="WordArt 4"/>
          <p:cNvSpPr>
            <a:spLocks noTextEdit="1"/>
          </p:cNvSpPr>
          <p:nvPr/>
        </p:nvSpPr>
        <p:spPr>
          <a:xfrm>
            <a:off x="3289300" y="266700"/>
            <a:ext cx="6477000" cy="685800"/>
          </a:xfrm>
          <a:prstGeom prst="rect">
            <a:avLst/>
          </a:prstGeom>
        </p:spPr>
        <p:txBody>
          <a:bodyPr wrap="none" fromWordArt="1">
            <a:prstTxWarp prst="textPlain">
              <a:avLst>
                <a:gd name="adj" fmla="val 50000"/>
              </a:avLst>
            </a:prstTxWarp>
            <a:normAutofit fontScale="62500" lnSpcReduction="20000"/>
          </a:bodyPr>
          <a:lstStyle/>
          <a:p>
            <a:pPr algn="l" eaLnBrk="0" hangingPunct="0"/>
            <a:r>
              <a:rPr lang="en-US" sz="3600" b="1">
                <a:solidFill>
                  <a:srgbClr val="FFFF00"/>
                </a:solidFill>
                <a:latin typeface="Times New Roman" panose="02020603050405020304" pitchFamily="18" charset="0"/>
                <a:ea typeface="Times New Roman" panose="02020603050405020304" pitchFamily="18" charset="0"/>
              </a:rPr>
              <a:t>Baøi 18 : QUYEÀN KHIEÁU NAÏI, TOÁ CAÙO </a:t>
            </a:r>
          </a:p>
          <a:p>
            <a:pPr algn="l" eaLnBrk="0" hangingPunct="0"/>
            <a:r>
              <a:rPr lang="en-US" sz="3600" b="1">
                <a:solidFill>
                  <a:srgbClr val="FFFF00"/>
                </a:solidFill>
                <a:latin typeface="Times New Roman" panose="02020603050405020304" pitchFamily="18" charset="0"/>
                <a:ea typeface="Times New Roman" panose="02020603050405020304" pitchFamily="18" charset="0"/>
              </a:rPr>
              <a:t>CUÛA COÂNG DAÂN</a:t>
            </a:r>
          </a:p>
        </p:txBody>
      </p:sp>
      <p:grpSp>
        <p:nvGrpSpPr>
          <p:cNvPr id="58373" name="Group 5"/>
          <p:cNvGrpSpPr/>
          <p:nvPr/>
        </p:nvGrpSpPr>
        <p:grpSpPr>
          <a:xfrm>
            <a:off x="9906000" y="177800"/>
            <a:ext cx="762000" cy="736600"/>
            <a:chOff x="288" y="328"/>
            <a:chExt cx="480" cy="409"/>
          </a:xfrm>
        </p:grpSpPr>
        <p:sp>
          <p:nvSpPr>
            <p:cNvPr id="58379" name="Line 6"/>
            <p:cNvSpPr/>
            <p:nvPr/>
          </p:nvSpPr>
          <p:spPr>
            <a:xfrm>
              <a:off x="525" y="328"/>
              <a:ext cx="1" cy="362"/>
            </a:xfrm>
            <a:prstGeom prst="line">
              <a:avLst/>
            </a:prstGeom>
            <a:ln w="63500" cap="flat" cmpd="sng">
              <a:solidFill>
                <a:srgbClr val="FF8300"/>
              </a:solidFill>
              <a:prstDash val="solid"/>
              <a:headEnd type="none" w="med" len="med"/>
              <a:tailEnd type="none" w="med" len="med"/>
            </a:ln>
          </p:spPr>
        </p:sp>
        <p:sp>
          <p:nvSpPr>
            <p:cNvPr id="58380" name="Line 7"/>
            <p:cNvSpPr/>
            <p:nvPr/>
          </p:nvSpPr>
          <p:spPr>
            <a:xfrm>
              <a:off x="367" y="328"/>
              <a:ext cx="306" cy="1"/>
            </a:xfrm>
            <a:prstGeom prst="line">
              <a:avLst/>
            </a:prstGeom>
            <a:ln w="47625" cap="flat" cmpd="sng">
              <a:solidFill>
                <a:srgbClr val="FF8300"/>
              </a:solidFill>
              <a:prstDash val="solid"/>
              <a:headEnd type="none" w="med" len="med"/>
              <a:tailEnd type="none" w="med" len="med"/>
            </a:ln>
          </p:spPr>
        </p:sp>
        <p:sp>
          <p:nvSpPr>
            <p:cNvPr id="58381" name="AutoShape 8"/>
            <p:cNvSpPr/>
            <p:nvPr/>
          </p:nvSpPr>
          <p:spPr>
            <a:xfrm rot="-5400000">
              <a:off x="499" y="537"/>
              <a:ext cx="47" cy="353"/>
            </a:xfrm>
            <a:prstGeom prst="flowChartDelay">
              <a:avLst/>
            </a:prstGeom>
            <a:solidFill>
              <a:srgbClr val="0000FF"/>
            </a:solidFill>
            <a:ln w="9525">
              <a:noFill/>
            </a:ln>
          </p:spPr>
          <p:txBody>
            <a:bodyPr/>
            <a:lstStyle/>
            <a:p>
              <a:endParaRPr lang="vi-VN" altLang="x-none" dirty="0">
                <a:latin typeface=".VnTime" panose="020B7200000000000000" pitchFamily="34" charset="0"/>
              </a:endParaRPr>
            </a:p>
          </p:txBody>
        </p:sp>
        <p:grpSp>
          <p:nvGrpSpPr>
            <p:cNvPr id="58382" name="Group 9"/>
            <p:cNvGrpSpPr/>
            <p:nvPr/>
          </p:nvGrpSpPr>
          <p:grpSpPr>
            <a:xfrm>
              <a:off x="288" y="333"/>
              <a:ext cx="185" cy="186"/>
              <a:chOff x="4552" y="3504"/>
              <a:chExt cx="280" cy="296"/>
            </a:xfrm>
          </p:grpSpPr>
          <p:sp>
            <p:nvSpPr>
              <p:cNvPr id="58388" name="AutoShape 10"/>
              <p:cNvSpPr/>
              <p:nvPr/>
            </p:nvSpPr>
            <p:spPr>
              <a:xfrm rot="5400000">
                <a:off x="4668" y="3636"/>
                <a:ext cx="48" cy="280"/>
              </a:xfrm>
              <a:prstGeom prst="flowChartDelay">
                <a:avLst/>
              </a:prstGeom>
              <a:solidFill>
                <a:srgbClr val="0000FF"/>
              </a:solidFill>
              <a:ln w="9525">
                <a:noFill/>
              </a:ln>
            </p:spPr>
            <p:txBody>
              <a:bodyPr/>
              <a:lstStyle/>
              <a:p>
                <a:endParaRPr lang="vi-VN" altLang="x-none" dirty="0">
                  <a:latin typeface=".VnTime" panose="020B7200000000000000" pitchFamily="34" charset="0"/>
                </a:endParaRPr>
              </a:p>
            </p:txBody>
          </p:sp>
          <p:grpSp>
            <p:nvGrpSpPr>
              <p:cNvPr id="58389" name="Group 11"/>
              <p:cNvGrpSpPr/>
              <p:nvPr/>
            </p:nvGrpSpPr>
            <p:grpSpPr>
              <a:xfrm>
                <a:off x="4560" y="3504"/>
                <a:ext cx="264" cy="240"/>
                <a:chOff x="5096" y="1624"/>
                <a:chExt cx="264" cy="240"/>
              </a:xfrm>
            </p:grpSpPr>
            <p:sp>
              <p:nvSpPr>
                <p:cNvPr id="58390" name="Line 12"/>
                <p:cNvSpPr/>
                <p:nvPr/>
              </p:nvSpPr>
              <p:spPr>
                <a:xfrm>
                  <a:off x="5216" y="1624"/>
                  <a:ext cx="144" cy="240"/>
                </a:xfrm>
                <a:prstGeom prst="line">
                  <a:avLst/>
                </a:prstGeom>
                <a:ln w="9525" cap="flat" cmpd="sng">
                  <a:solidFill>
                    <a:srgbClr val="FF8300"/>
                  </a:solidFill>
                  <a:prstDash val="solid"/>
                  <a:headEnd type="none" w="med" len="med"/>
                  <a:tailEnd type="none" w="med" len="med"/>
                </a:ln>
              </p:spPr>
            </p:sp>
            <p:sp>
              <p:nvSpPr>
                <p:cNvPr id="58391" name="Line 13"/>
                <p:cNvSpPr/>
                <p:nvPr/>
              </p:nvSpPr>
              <p:spPr>
                <a:xfrm flipH="1">
                  <a:off x="5096" y="1632"/>
                  <a:ext cx="112" cy="232"/>
                </a:xfrm>
                <a:prstGeom prst="line">
                  <a:avLst/>
                </a:prstGeom>
                <a:ln w="9525" cap="flat" cmpd="sng">
                  <a:solidFill>
                    <a:srgbClr val="FF8300"/>
                  </a:solidFill>
                  <a:prstDash val="solid"/>
                  <a:headEnd type="none" w="med" len="med"/>
                  <a:tailEnd type="none" w="med" len="med"/>
                </a:ln>
              </p:spPr>
            </p:sp>
          </p:grpSp>
        </p:grpSp>
        <p:grpSp>
          <p:nvGrpSpPr>
            <p:cNvPr id="58383" name="Group 14"/>
            <p:cNvGrpSpPr/>
            <p:nvPr/>
          </p:nvGrpSpPr>
          <p:grpSpPr>
            <a:xfrm>
              <a:off x="583" y="328"/>
              <a:ext cx="185" cy="186"/>
              <a:chOff x="4552" y="3504"/>
              <a:chExt cx="280" cy="296"/>
            </a:xfrm>
          </p:grpSpPr>
          <p:sp>
            <p:nvSpPr>
              <p:cNvPr id="58384" name="AutoShape 15"/>
              <p:cNvSpPr/>
              <p:nvPr/>
            </p:nvSpPr>
            <p:spPr>
              <a:xfrm rot="5400000">
                <a:off x="4668" y="3636"/>
                <a:ext cx="48" cy="280"/>
              </a:xfrm>
              <a:prstGeom prst="flowChartDelay">
                <a:avLst/>
              </a:prstGeom>
              <a:solidFill>
                <a:srgbClr val="0000FF"/>
              </a:solidFill>
              <a:ln w="9525">
                <a:noFill/>
              </a:ln>
            </p:spPr>
            <p:txBody>
              <a:bodyPr/>
              <a:lstStyle/>
              <a:p>
                <a:endParaRPr lang="vi-VN" altLang="x-none" dirty="0">
                  <a:latin typeface=".VnTime" panose="020B7200000000000000" pitchFamily="34" charset="0"/>
                </a:endParaRPr>
              </a:p>
            </p:txBody>
          </p:sp>
          <p:grpSp>
            <p:nvGrpSpPr>
              <p:cNvPr id="58385" name="Group 16"/>
              <p:cNvGrpSpPr/>
              <p:nvPr/>
            </p:nvGrpSpPr>
            <p:grpSpPr>
              <a:xfrm>
                <a:off x="4560" y="3504"/>
                <a:ext cx="264" cy="240"/>
                <a:chOff x="5096" y="1624"/>
                <a:chExt cx="264" cy="240"/>
              </a:xfrm>
            </p:grpSpPr>
            <p:sp>
              <p:nvSpPr>
                <p:cNvPr id="58386" name="Line 17"/>
                <p:cNvSpPr/>
                <p:nvPr/>
              </p:nvSpPr>
              <p:spPr>
                <a:xfrm>
                  <a:off x="5216" y="1624"/>
                  <a:ext cx="144" cy="240"/>
                </a:xfrm>
                <a:prstGeom prst="line">
                  <a:avLst/>
                </a:prstGeom>
                <a:ln w="9525" cap="flat" cmpd="sng">
                  <a:solidFill>
                    <a:srgbClr val="FF8300"/>
                  </a:solidFill>
                  <a:prstDash val="solid"/>
                  <a:headEnd type="none" w="med" len="med"/>
                  <a:tailEnd type="none" w="med" len="med"/>
                </a:ln>
              </p:spPr>
            </p:sp>
            <p:sp>
              <p:nvSpPr>
                <p:cNvPr id="58387" name="Line 18"/>
                <p:cNvSpPr/>
                <p:nvPr/>
              </p:nvSpPr>
              <p:spPr>
                <a:xfrm flipH="1">
                  <a:off x="5096" y="1632"/>
                  <a:ext cx="112" cy="232"/>
                </a:xfrm>
                <a:prstGeom prst="line">
                  <a:avLst/>
                </a:prstGeom>
                <a:ln w="9525" cap="flat" cmpd="sng">
                  <a:solidFill>
                    <a:srgbClr val="FF8300"/>
                  </a:solidFill>
                  <a:prstDash val="solid"/>
                  <a:headEnd type="none" w="med" len="med"/>
                  <a:tailEnd type="none" w="med" len="med"/>
                </a:ln>
              </p:spPr>
            </p:sp>
          </p:grpSp>
        </p:grpSp>
      </p:grpSp>
      <p:sp>
        <p:nvSpPr>
          <p:cNvPr id="335891" name="Text Box 19"/>
          <p:cNvSpPr txBox="1"/>
          <p:nvPr/>
        </p:nvSpPr>
        <p:spPr>
          <a:xfrm>
            <a:off x="7391400" y="4343401"/>
            <a:ext cx="3276600" cy="1015663"/>
          </a:xfrm>
          <a:prstGeom prst="rect">
            <a:avLst/>
          </a:prstGeom>
          <a:noFill/>
          <a:ln w="38100">
            <a:noFill/>
          </a:ln>
        </p:spPr>
        <p:txBody>
          <a:bodyPr>
            <a:spAutoFit/>
          </a:bodyPr>
          <a:lstStyle/>
          <a:p>
            <a:endParaRPr sz="2400" i="1" dirty="0">
              <a:solidFill>
                <a:srgbClr val="FF0066"/>
              </a:solidFill>
              <a:latin typeface="Times New Roman" panose="02020603050405020304" pitchFamily="18" charset="0"/>
            </a:endParaRPr>
          </a:p>
          <a:p>
            <a:pPr>
              <a:spcBef>
                <a:spcPct val="50000"/>
              </a:spcBef>
            </a:pPr>
            <a:endParaRPr sz="2400" dirty="0">
              <a:solidFill>
                <a:srgbClr val="FF0066"/>
              </a:solidFill>
              <a:latin typeface="Times New Roman" panose="02020603050405020304" pitchFamily="18" charset="0"/>
            </a:endParaRPr>
          </a:p>
        </p:txBody>
      </p:sp>
      <p:pic>
        <p:nvPicPr>
          <p:cNvPr id="58375" name="Picture 20" descr="bckgrnd041a"/>
          <p:cNvPicPr>
            <a:picLocks noChangeAspect="1"/>
          </p:cNvPicPr>
          <p:nvPr/>
        </p:nvPicPr>
        <p:blipFill>
          <a:blip r:embed="rId2"/>
          <a:stretch>
            <a:fillRect/>
          </a:stretch>
        </p:blipFill>
        <p:spPr>
          <a:xfrm>
            <a:off x="1481138" y="0"/>
            <a:ext cx="9186862" cy="7029450"/>
          </a:xfrm>
          <a:prstGeom prst="rect">
            <a:avLst/>
          </a:prstGeom>
          <a:noFill/>
          <a:ln w="9525">
            <a:noFill/>
          </a:ln>
        </p:spPr>
      </p:pic>
      <p:pic>
        <p:nvPicPr>
          <p:cNvPr id="58376" name="Picture 21" descr="CHUOI"/>
          <p:cNvPicPr>
            <a:picLocks noChangeAspect="1"/>
          </p:cNvPicPr>
          <p:nvPr/>
        </p:nvPicPr>
        <p:blipFill>
          <a:blip r:embed="rId3"/>
          <a:stretch>
            <a:fillRect/>
          </a:stretch>
        </p:blipFill>
        <p:spPr>
          <a:xfrm>
            <a:off x="5105400" y="3657600"/>
            <a:ext cx="2324100" cy="209550"/>
          </a:xfrm>
          <a:prstGeom prst="rect">
            <a:avLst/>
          </a:prstGeom>
          <a:noFill/>
          <a:ln w="9525">
            <a:noFill/>
          </a:ln>
        </p:spPr>
      </p:pic>
      <p:sp>
        <p:nvSpPr>
          <p:cNvPr id="58377" name="WordArt 22"/>
          <p:cNvSpPr>
            <a:spLocks noTextEdit="1"/>
          </p:cNvSpPr>
          <p:nvPr/>
        </p:nvSpPr>
        <p:spPr>
          <a:xfrm>
            <a:off x="4495800" y="533401"/>
            <a:ext cx="3962400" cy="803275"/>
          </a:xfrm>
          <a:prstGeom prst="rect">
            <a:avLst/>
          </a:prstGeom>
        </p:spPr>
        <p:txBody>
          <a:bodyPr wrap="none" fromWordArt="1">
            <a:prstTxWarp prst="textDeflateBottom">
              <a:avLst>
                <a:gd name="adj" fmla="val 76472"/>
              </a:avLst>
            </a:prstTxWarp>
            <a:normAutofit/>
          </a:bodyPr>
          <a:lstStyle/>
          <a:p>
            <a:pPr algn="l" eaLnBrk="0" hangingPunct="0"/>
            <a:r>
              <a:rPr lang="en-US" sz="3600" b="1">
                <a:ln w="9525" cap="flat" cmpd="sng">
                  <a:solidFill>
                    <a:srgbClr val="000000"/>
                  </a:solidFill>
                  <a:prstDash val="solid"/>
                  <a:headEnd type="none" w="med" len="med"/>
                  <a:tailEnd type="none" w="med" len="med"/>
                </a:ln>
                <a:solidFill>
                  <a:srgbClr val="336600"/>
                </a:solidFill>
                <a:effectLst>
                  <a:outerShdw dist="107763" dir="13499999" algn="ctr" rotWithShape="0">
                    <a:srgbClr val="868686">
                      <a:alpha val="50000"/>
                    </a:srgbClr>
                  </a:outerShdw>
                </a:effectLst>
                <a:latin typeface="Tahoma" panose="020B0604030504040204" charset="0"/>
                <a:ea typeface="Tahoma" panose="020B0604030504040204" charset="0"/>
              </a:rPr>
              <a:t>Hướng dẫn về nhà</a:t>
            </a:r>
          </a:p>
        </p:txBody>
      </p:sp>
      <p:sp>
        <p:nvSpPr>
          <p:cNvPr id="58378" name="Text Box 23"/>
          <p:cNvSpPr txBox="1"/>
          <p:nvPr/>
        </p:nvSpPr>
        <p:spPr>
          <a:xfrm>
            <a:off x="4114800" y="1524000"/>
            <a:ext cx="5715000" cy="1570038"/>
          </a:xfrm>
          <a:prstGeom prst="rect">
            <a:avLst/>
          </a:prstGeom>
          <a:noFill/>
          <a:ln w="38100">
            <a:noFill/>
          </a:ln>
        </p:spPr>
        <p:txBody>
          <a:bodyPr>
            <a:spAutoFit/>
          </a:bodyPr>
          <a:lstStyle/>
          <a:p>
            <a:pPr>
              <a:spcBef>
                <a:spcPct val="50000"/>
              </a:spcBef>
              <a:buChar char="-"/>
            </a:pPr>
            <a:r>
              <a:rPr dirty="0">
                <a:latin typeface="Times New Roman" panose="02020603050405020304" pitchFamily="18" charset="0"/>
              </a:rPr>
              <a:t> </a:t>
            </a:r>
            <a:r>
              <a:rPr sz="2400" dirty="0">
                <a:latin typeface="Times New Roman" panose="02020603050405020304" pitchFamily="18" charset="0"/>
              </a:rPr>
              <a:t>Học thuộc bài </a:t>
            </a:r>
          </a:p>
          <a:p>
            <a:pPr>
              <a:spcBef>
                <a:spcPct val="50000"/>
              </a:spcBef>
              <a:buChar char="-"/>
            </a:pPr>
            <a:r>
              <a:rPr sz="2400" dirty="0">
                <a:latin typeface="Times New Roman" panose="02020603050405020304" pitchFamily="18" charset="0"/>
              </a:rPr>
              <a:t> Làm các bài tập SGK</a:t>
            </a:r>
          </a:p>
          <a:p>
            <a:pPr>
              <a:spcBef>
                <a:spcPct val="50000"/>
              </a:spcBef>
              <a:buChar char="-"/>
            </a:pPr>
            <a:r>
              <a:rPr sz="2400" dirty="0">
                <a:latin typeface="Times New Roman" panose="02020603050405020304" pitchFamily="18" charset="0"/>
              </a:rPr>
              <a:t> Nghiên cứu bài 6 : Hợp tác cùng phát triển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335891"/>
                                        </p:tgtEl>
                                        <p:attrNameLst>
                                          <p:attrName>style.visibility</p:attrName>
                                        </p:attrNameLst>
                                      </p:cBhvr>
                                      <p:to>
                                        <p:strVal val="visible"/>
                                      </p:to>
                                    </p:set>
                                    <p:anim calcmode="lin" valueType="num">
                                      <p:cBhvr>
                                        <p:cTn id="7" dur="500" fill="hold"/>
                                        <p:tgtEl>
                                          <p:spTgt spid="335891"/>
                                        </p:tgtEl>
                                        <p:attrNameLst>
                                          <p:attrName>ppt_w</p:attrName>
                                        </p:attrNameLst>
                                      </p:cBhvr>
                                      <p:tavLst>
                                        <p:tav tm="0">
                                          <p:val>
                                            <p:fltVal val="0"/>
                                          </p:val>
                                        </p:tav>
                                        <p:tav tm="100000">
                                          <p:val>
                                            <p:strVal val="#ppt_w"/>
                                          </p:val>
                                        </p:tav>
                                      </p:tavLst>
                                    </p:anim>
                                    <p:anim calcmode="lin" valueType="num">
                                      <p:cBhvr>
                                        <p:cTn id="8" dur="500" fill="hold"/>
                                        <p:tgtEl>
                                          <p:spTgt spid="335891"/>
                                        </p:tgtEl>
                                        <p:attrNameLst>
                                          <p:attrName>ppt_h</p:attrName>
                                        </p:attrNameLst>
                                      </p:cBhvr>
                                      <p:tavLst>
                                        <p:tav tm="0">
                                          <p:val>
                                            <p:fltVal val="0"/>
                                          </p:val>
                                        </p:tav>
                                        <p:tav tm="100000">
                                          <p:val>
                                            <p:strVal val="#ppt_h"/>
                                          </p:val>
                                        </p:tav>
                                      </p:tavLst>
                                    </p:anim>
                                    <p:animEffect transition="in" filter="fade">
                                      <p:cBhvr>
                                        <p:cTn id="9" dur="500"/>
                                        <p:tgtEl>
                                          <p:spTgt spid="335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2"/>
          <a:stretch>
            <a:fillRect/>
          </a:stretch>
        </p:blipFill>
        <p:spPr>
          <a:xfrm>
            <a:off x="1631950" y="212726"/>
            <a:ext cx="8807450" cy="5305425"/>
          </a:xfrm>
          <a:prstGeom prst="rect">
            <a:avLst/>
          </a:prstGeom>
          <a:noFill/>
          <a:ln w="9525">
            <a:noFill/>
          </a:ln>
          <a:effectLst>
            <a:prstShdw prst="shdw13" dist="53882" dir="13499999">
              <a:schemeClr val="bg2">
                <a:alpha val="50000"/>
              </a:schemeClr>
            </a:prstShdw>
          </a:effectLst>
        </p:spPr>
      </p:pic>
      <p:sp>
        <p:nvSpPr>
          <p:cNvPr id="2" name="Rectangle 1"/>
          <p:cNvSpPr/>
          <p:nvPr/>
        </p:nvSpPr>
        <p:spPr>
          <a:xfrm>
            <a:off x="1631950" y="5518151"/>
            <a:ext cx="9036050" cy="1077913"/>
          </a:xfrm>
          <a:prstGeom prst="rect">
            <a:avLst/>
          </a:prstGeom>
          <a:noFill/>
          <a:ln w="9525">
            <a:noFill/>
          </a:ln>
        </p:spPr>
        <p:txBody>
          <a:bodyPr>
            <a:spAutoFit/>
          </a:bodyPr>
          <a:lstStyle/>
          <a:p>
            <a:pPr algn="just"/>
            <a:r>
              <a:rPr lang="vi-VN" altLang="x-none" sz="3200" dirty="0">
                <a:latin typeface="Times New Roman" panose="02020603050405020304" pitchFamily="18" charset="0"/>
              </a:rPr>
              <a:t> </a:t>
            </a:r>
            <a:r>
              <a:rPr lang="vi-VN" altLang="x-none" sz="3200" b="1" dirty="0">
                <a:latin typeface="Times New Roman" panose="02020603050405020304" pitchFamily="18" charset="0"/>
              </a:rPr>
              <a:t>Tổng Bí thư Nguyễn Phú Trọng đón chính thức Tổng Bí thư, Chủ tịch Trung Quốc Tập Cận Bình.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713" y="5175250"/>
            <a:ext cx="8686800" cy="1570038"/>
          </a:xfrm>
          <a:prstGeom prst="rect">
            <a:avLst/>
          </a:prstGeom>
        </p:spPr>
        <p:txBody>
          <a:bodyPr>
            <a:spAutoFit/>
          </a:bodyPr>
          <a:lstStyle/>
          <a:p>
            <a:pPr algn="just">
              <a:buNone/>
            </a:pPr>
            <a:r>
              <a:rPr lang="vi-VN" altLang="x-none" sz="3200" b="1" dirty="0">
                <a:latin typeface="Times New Roman" panose="02020603050405020304" pitchFamily="18" charset="0"/>
              </a:rPr>
              <a:t>1/6, Lễ kỷ niệm 45 năm thiết lập quan hệ Việt Nam-Nhật Bản đã diễn ra tại nhà khách Hoàng Gia Minh Trị ở Thủ đô Tokyo, Nhật Bản.</a:t>
            </a:r>
            <a:endParaRPr lang="vi-VN" altLang="x-none" sz="3200" dirty="0">
              <a:latin typeface="Times New Roman" panose="02020603050405020304" pitchFamily="18" charset="0"/>
            </a:endParaRPr>
          </a:p>
        </p:txBody>
      </p:sp>
      <p:pic>
        <p:nvPicPr>
          <p:cNvPr id="19459" name="Picture 3"/>
          <p:cNvPicPr>
            <a:picLocks noChangeAspect="1"/>
          </p:cNvPicPr>
          <p:nvPr/>
        </p:nvPicPr>
        <p:blipFill>
          <a:blip r:embed="rId2"/>
          <a:stretch>
            <a:fillRect/>
          </a:stretch>
        </p:blipFill>
        <p:spPr>
          <a:xfrm>
            <a:off x="1752600" y="295276"/>
            <a:ext cx="8624888" cy="4670425"/>
          </a:xfrm>
          <a:prstGeom prst="rect">
            <a:avLst/>
          </a:prstGeom>
          <a:noFill/>
          <a:ln w="9525">
            <a:noFill/>
          </a:ln>
          <a:effectLst>
            <a:prstShdw prst="shdw13" dist="53882" dir="13499999">
              <a:schemeClr val="bg2">
                <a:alpha val="50000"/>
              </a:schemeClr>
            </a:prst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p:cNvPicPr>
          <p:nvPr/>
        </p:nvPicPr>
        <p:blipFill>
          <a:blip r:embed="rId2"/>
          <a:stretch>
            <a:fillRect/>
          </a:stretch>
        </p:blipFill>
        <p:spPr>
          <a:xfrm>
            <a:off x="1828800" y="304800"/>
            <a:ext cx="8534400" cy="4762500"/>
          </a:xfrm>
          <a:prstGeom prst="rect">
            <a:avLst/>
          </a:prstGeom>
          <a:noFill/>
          <a:ln w="9525">
            <a:noFill/>
          </a:ln>
        </p:spPr>
      </p:pic>
      <p:sp>
        <p:nvSpPr>
          <p:cNvPr id="2" name="Rectangle 1"/>
          <p:cNvSpPr/>
          <p:nvPr/>
        </p:nvSpPr>
        <p:spPr>
          <a:xfrm>
            <a:off x="1652588" y="5360989"/>
            <a:ext cx="8859838" cy="1076325"/>
          </a:xfrm>
          <a:prstGeom prst="rect">
            <a:avLst/>
          </a:prstGeom>
        </p:spPr>
        <p:txBody>
          <a:bodyPr>
            <a:spAutoFit/>
          </a:bodyPr>
          <a:lstStyle/>
          <a:p>
            <a:pPr algn="ctr">
              <a:buNone/>
            </a:pPr>
            <a:r>
              <a:rPr lang="en-US" altLang="x-none" sz="3200" b="1" dirty="0" err="1" smtClean="0">
                <a:latin typeface="Times New Roman" panose="02020603050405020304" pitchFamily="18" charset="0"/>
              </a:rPr>
              <a:t>Nguyên</a:t>
            </a:r>
            <a:r>
              <a:rPr lang="en-US" altLang="x-none" sz="3200" b="1" dirty="0" smtClean="0">
                <a:latin typeface="Times New Roman" panose="02020603050405020304" pitchFamily="18" charset="0"/>
              </a:rPr>
              <a:t> c</a:t>
            </a:r>
            <a:r>
              <a:rPr lang="vi-VN" altLang="x-none" sz="3200" b="1" dirty="0" smtClean="0">
                <a:latin typeface="Times New Roman" panose="02020603050405020304" pitchFamily="18" charset="0"/>
              </a:rPr>
              <a:t>hủ </a:t>
            </a:r>
            <a:r>
              <a:rPr lang="vi-VN" altLang="x-none" sz="3200" b="1" dirty="0">
                <a:latin typeface="Times New Roman" panose="02020603050405020304" pitchFamily="18" charset="0"/>
              </a:rPr>
              <a:t>tịch nước Trần Đại Quang và Tổng thống Hàn Quốc Moon Jae 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barn(inVertical)">
                                      <p:cBhvr>
                                        <p:cTn id="7" dur="500"/>
                                        <p:tgtEl>
                                          <p:spTgt spid="880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stretch>
            <a:fillRect/>
          </a:stretch>
        </p:blipFill>
        <p:spPr>
          <a:xfrm>
            <a:off x="1758950" y="228600"/>
            <a:ext cx="8680450" cy="4953000"/>
          </a:xfrm>
          <a:prstGeom prst="rect">
            <a:avLst/>
          </a:prstGeom>
          <a:noFill/>
          <a:ln w="9525">
            <a:noFill/>
          </a:ln>
          <a:effectLst>
            <a:prstShdw prst="shdw13" dist="53882" dir="13499999">
              <a:schemeClr val="bg2">
                <a:alpha val="50000"/>
              </a:schemeClr>
            </a:prstShdw>
          </a:effectLst>
        </p:spPr>
      </p:pic>
      <p:sp>
        <p:nvSpPr>
          <p:cNvPr id="21507" name="Rectangle 1"/>
          <p:cNvSpPr/>
          <p:nvPr/>
        </p:nvSpPr>
        <p:spPr>
          <a:xfrm>
            <a:off x="1758950" y="5181600"/>
            <a:ext cx="8680450" cy="1200150"/>
          </a:xfrm>
          <a:prstGeom prst="rect">
            <a:avLst/>
          </a:prstGeom>
          <a:noFill/>
          <a:ln w="9525">
            <a:noFill/>
          </a:ln>
        </p:spPr>
        <p:txBody>
          <a:bodyPr>
            <a:spAutoFit/>
          </a:bodyPr>
          <a:lstStyle/>
          <a:p>
            <a:pPr algn="just"/>
            <a:r>
              <a:rPr lang="vi-VN" altLang="x-none" sz="2400" dirty="0">
                <a:solidFill>
                  <a:srgbClr val="000000"/>
                </a:solidFill>
                <a:latin typeface="Times New Roman" panose="02020603050405020304" pitchFamily="18" charset="0"/>
              </a:rPr>
              <a:t>Chiều ngày 23/5 (theo giờ địa phương), tại trụ sở Bộ Ngoại giao Tây Ban Nha, Phó Thủ tướng, Bộ trưởng Ngoại giao Phạm Bình Minh đã hội đàm với  Bộ trưởng Ngoại giao và Hợp tác  Alfonso Dastis. </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2 nuoc doi tac chien luoc cua Viet Nam hinh anh 8"/>
          <p:cNvPicPr>
            <a:picLocks noChangeAspect="1"/>
          </p:cNvPicPr>
          <p:nvPr/>
        </p:nvPicPr>
        <p:blipFill>
          <a:blip r:embed="rId2"/>
          <a:stretch>
            <a:fillRect/>
          </a:stretch>
        </p:blipFill>
        <p:spPr>
          <a:xfrm>
            <a:off x="1752600" y="122238"/>
            <a:ext cx="8758238" cy="5211762"/>
          </a:xfrm>
          <a:prstGeom prst="rect">
            <a:avLst/>
          </a:prstGeom>
          <a:noFill/>
          <a:ln w="9525">
            <a:noFill/>
          </a:ln>
        </p:spPr>
      </p:pic>
      <p:sp>
        <p:nvSpPr>
          <p:cNvPr id="2" name="Rectangle 1"/>
          <p:cNvSpPr/>
          <p:nvPr/>
        </p:nvSpPr>
        <p:spPr>
          <a:xfrm>
            <a:off x="1752600" y="5373688"/>
            <a:ext cx="8758238" cy="1200150"/>
          </a:xfrm>
          <a:prstGeom prst="rect">
            <a:avLst/>
          </a:prstGeom>
        </p:spPr>
        <p:txBody>
          <a:bodyPr>
            <a:spAutoFit/>
          </a:bodyPr>
          <a:lstStyle/>
          <a:p>
            <a:pPr algn="ctr">
              <a:buNone/>
            </a:pPr>
            <a:r>
              <a:rPr lang="vi-VN" altLang="x-none" sz="3600" b="1" dirty="0">
                <a:latin typeface="Times New Roman" panose="02020603050405020304" pitchFamily="18" charset="0"/>
              </a:rPr>
              <a:t>Tổng thống Italy Giorgio Napolitano đón tiếp Tổng bí thư Nguyễn Phú Trọng </a:t>
            </a: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stretch>
            <a:fillRect/>
          </a:stretch>
        </p:blipFill>
        <p:spPr>
          <a:xfrm>
            <a:off x="1658939" y="244476"/>
            <a:ext cx="8778875" cy="5140325"/>
          </a:xfrm>
          <a:prstGeom prst="rect">
            <a:avLst/>
          </a:prstGeom>
          <a:noFill/>
          <a:ln w="9525">
            <a:noFill/>
          </a:ln>
          <a:effectLst>
            <a:prstShdw prst="shdw13" dist="53882" dir="13499999">
              <a:schemeClr val="bg2">
                <a:alpha val="50000"/>
              </a:schemeClr>
            </a:prstShdw>
          </a:effectLst>
        </p:spPr>
      </p:pic>
      <p:sp>
        <p:nvSpPr>
          <p:cNvPr id="2" name="Rectangle 1"/>
          <p:cNvSpPr/>
          <p:nvPr/>
        </p:nvSpPr>
        <p:spPr>
          <a:xfrm>
            <a:off x="1824039" y="5562601"/>
            <a:ext cx="8613775" cy="1077913"/>
          </a:xfrm>
          <a:prstGeom prst="rect">
            <a:avLst/>
          </a:prstGeom>
        </p:spPr>
        <p:txBody>
          <a:bodyPr>
            <a:spAutoFit/>
          </a:bodyPr>
          <a:lstStyle/>
          <a:p>
            <a:pPr algn="ctr">
              <a:buNone/>
            </a:pPr>
            <a:r>
              <a:rPr lang="en-US" altLang="x-none" sz="3200" b="1" dirty="0" err="1" smtClean="0">
                <a:latin typeface="Times New Roman" panose="02020603050405020304" pitchFamily="18" charset="0"/>
              </a:rPr>
              <a:t>Chủ</a:t>
            </a:r>
            <a:r>
              <a:rPr lang="en-US" altLang="x-none" sz="3200" b="1" dirty="0" smtClean="0">
                <a:latin typeface="Times New Roman" panose="02020603050405020304" pitchFamily="18" charset="0"/>
              </a:rPr>
              <a:t> </a:t>
            </a:r>
            <a:r>
              <a:rPr lang="en-US" altLang="x-none" sz="3200" b="1" dirty="0" err="1" smtClean="0">
                <a:latin typeface="Times New Roman" panose="02020603050405020304" pitchFamily="18" charset="0"/>
              </a:rPr>
              <a:t>tịch</a:t>
            </a:r>
            <a:r>
              <a:rPr lang="en-US" altLang="x-none" sz="3200" b="1" dirty="0" smtClean="0">
                <a:latin typeface="Times New Roman" panose="02020603050405020304" pitchFamily="18" charset="0"/>
              </a:rPr>
              <a:t> </a:t>
            </a:r>
            <a:r>
              <a:rPr lang="en-US" altLang="x-none" sz="3200" b="1" dirty="0" err="1" smtClean="0">
                <a:latin typeface="Times New Roman" panose="02020603050405020304" pitchFamily="18" charset="0"/>
              </a:rPr>
              <a:t>nước</a:t>
            </a:r>
            <a:r>
              <a:rPr lang="en-US" altLang="x-none" sz="3200" b="1" dirty="0" smtClean="0">
                <a:latin typeface="Times New Roman" panose="02020603050405020304" pitchFamily="18" charset="0"/>
              </a:rPr>
              <a:t> </a:t>
            </a:r>
            <a:r>
              <a:rPr lang="vi-VN" altLang="x-none" sz="3200" b="1" dirty="0" smtClean="0">
                <a:latin typeface="Times New Roman" panose="02020603050405020304" pitchFamily="18" charset="0"/>
              </a:rPr>
              <a:t>Nguyễn </a:t>
            </a:r>
            <a:r>
              <a:rPr lang="vi-VN" altLang="x-none" sz="3200" b="1" dirty="0">
                <a:latin typeface="Times New Roman" panose="02020603050405020304" pitchFamily="18" charset="0"/>
              </a:rPr>
              <a:t>Xuân Phúc trao đổi với Thủ tướng Singapore Lý Hiển Long.</a:t>
            </a:r>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p:cNvPicPr>
          <p:nvPr/>
        </p:nvPicPr>
        <p:blipFill>
          <a:blip r:embed="rId2"/>
          <a:stretch>
            <a:fillRect/>
          </a:stretch>
        </p:blipFill>
        <p:spPr>
          <a:xfrm>
            <a:off x="1905000" y="304800"/>
            <a:ext cx="8458200" cy="5257800"/>
          </a:xfrm>
          <a:prstGeom prst="rect">
            <a:avLst/>
          </a:prstGeom>
          <a:noFill/>
          <a:ln w="9525">
            <a:noFill/>
          </a:ln>
          <a:effectLst>
            <a:prstShdw prst="shdw13" dist="53882" dir="13499999">
              <a:schemeClr val="bg2">
                <a:alpha val="50000"/>
              </a:schemeClr>
            </a:prstShdw>
          </a:effectLst>
        </p:spPr>
      </p:pic>
      <p:sp>
        <p:nvSpPr>
          <p:cNvPr id="2" name="Rectangle 1"/>
          <p:cNvSpPr/>
          <p:nvPr/>
        </p:nvSpPr>
        <p:spPr>
          <a:xfrm>
            <a:off x="1524000" y="5562601"/>
            <a:ext cx="9296400" cy="1477963"/>
          </a:xfrm>
          <a:prstGeom prst="rect">
            <a:avLst/>
          </a:prstGeom>
        </p:spPr>
        <p:txBody>
          <a:bodyPr wrap="square">
            <a:spAutoFit/>
          </a:bodyPr>
          <a:lstStyle/>
          <a:p>
            <a:pPr algn="ctr">
              <a:buNone/>
            </a:pPr>
            <a:r>
              <a:rPr lang="en-US" altLang="x-none" sz="3600" b="1" dirty="0" err="1" smtClean="0">
                <a:latin typeface="Times New Roman" panose="02020603050405020304" pitchFamily="18" charset="0"/>
              </a:rPr>
              <a:t>Chủ</a:t>
            </a:r>
            <a:r>
              <a:rPr lang="en-US" altLang="x-none" sz="3600" b="1" dirty="0" smtClean="0">
                <a:latin typeface="Times New Roman" panose="02020603050405020304" pitchFamily="18" charset="0"/>
              </a:rPr>
              <a:t> </a:t>
            </a:r>
            <a:r>
              <a:rPr lang="en-US" altLang="x-none" sz="3600" b="1" dirty="0" err="1" smtClean="0">
                <a:latin typeface="Times New Roman" panose="02020603050405020304" pitchFamily="18" charset="0"/>
              </a:rPr>
              <a:t>tịch</a:t>
            </a:r>
            <a:r>
              <a:rPr lang="en-US" altLang="x-none" sz="3600" b="1" dirty="0" smtClean="0">
                <a:latin typeface="Times New Roman" panose="02020603050405020304" pitchFamily="18" charset="0"/>
              </a:rPr>
              <a:t> </a:t>
            </a:r>
            <a:r>
              <a:rPr lang="en-US" altLang="x-none" sz="3600" b="1" dirty="0" err="1" smtClean="0">
                <a:latin typeface="Times New Roman" panose="02020603050405020304" pitchFamily="18" charset="0"/>
              </a:rPr>
              <a:t>nước</a:t>
            </a:r>
            <a:r>
              <a:rPr lang="en-US" altLang="x-none" sz="3600" b="1" dirty="0" smtClean="0">
                <a:latin typeface="Times New Roman" panose="02020603050405020304" pitchFamily="18" charset="0"/>
              </a:rPr>
              <a:t> </a:t>
            </a:r>
            <a:r>
              <a:rPr lang="vi-VN" altLang="x-none" sz="3600" b="1" dirty="0" smtClean="0">
                <a:latin typeface="Times New Roman" panose="02020603050405020304" pitchFamily="18" charset="0"/>
              </a:rPr>
              <a:t>Nguyễn </a:t>
            </a:r>
            <a:r>
              <a:rPr lang="vi-VN" altLang="x-none" sz="3600" b="1" dirty="0">
                <a:latin typeface="Times New Roman" panose="02020603050405020304" pitchFamily="18" charset="0"/>
              </a:rPr>
              <a:t>Xuân Phúc và Thủ tướng  Châu Phi Carlos Agostinho </a:t>
            </a:r>
            <a:r>
              <a:rPr lang="vi-VN" altLang="x-none" sz="3600" b="1" dirty="0">
                <a:latin typeface=".VnTime" panose="020B7200000000000000" pitchFamily="34" charset="0"/>
              </a:rPr>
              <a:t>do Rosario</a:t>
            </a:r>
            <a:r>
              <a:rPr lang="vi-VN" altLang="x-none" sz="2400" b="1" dirty="0">
                <a:latin typeface=".VnTime" panose="020B7200000000000000" pitchFamily="34" charset="0"/>
              </a:rPr>
              <a:t>.</a:t>
            </a:r>
          </a:p>
          <a:p>
            <a:pPr>
              <a:buNone/>
            </a:pPr>
            <a:endParaRPr lang="vi-VN" altLang="x-none" dirty="0">
              <a:latin typeface=".VnTime" panose="020B7200000000000000" pitchFamily="34" charset="0"/>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911</Words>
  <Application>Microsoft Office PowerPoint</Application>
  <PresentationFormat>Widescreen</PresentationFormat>
  <Paragraphs>76</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.VnTime</vt:lpstr>
      <vt:lpstr>Arial</vt:lpstr>
      <vt:lpstr>Calibri</vt:lpstr>
      <vt:lpstr>Calibri Light</vt:lpstr>
      <vt:lpstr>Tahoma</vt:lpstr>
      <vt:lpstr>Times New Roman</vt:lpstr>
      <vt:lpstr>Office Theme</vt:lpstr>
      <vt:lpstr>TIẾT 6: BÀI 5  TÌNH HỮU NGHỊ GIỮA CÁC DÂN TỘC TRÊN THẾ GIỚI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HANG</dc:creator>
  <cp:lastModifiedBy>Techsi.vn</cp:lastModifiedBy>
  <cp:revision>15</cp:revision>
  <dcterms:created xsi:type="dcterms:W3CDTF">2021-10-14T14:41:00Z</dcterms:created>
  <dcterms:modified xsi:type="dcterms:W3CDTF">2023-10-13T18:01:52Z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2768154C28AE44608BD4FB8E9BEC55FB</vt:lpwstr>
  </property>
  <property fmtid="{D5CDD505-2E9C-101B-9397-08002B2CF9AE}" pid="3" name="KSOProductBuildVer">
    <vt:lpwstr>1033-11.2.0.10323</vt:lpwstr>
  </property>
</Properties>
</file>