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61" r:id="rId3"/>
    <p:sldId id="450" r:id="rId4"/>
    <p:sldId id="403" r:id="rId5"/>
    <p:sldId id="451" r:id="rId6"/>
    <p:sldId id="452" r:id="rId7"/>
    <p:sldId id="258" r:id="rId8"/>
    <p:sldId id="453" r:id="rId9"/>
    <p:sldId id="259" r:id="rId10"/>
    <p:sldId id="405" r:id="rId11"/>
    <p:sldId id="260" r:id="rId12"/>
    <p:sldId id="461" r:id="rId13"/>
    <p:sldId id="462" r:id="rId14"/>
    <p:sldId id="464" r:id="rId15"/>
    <p:sldId id="262" r:id="rId16"/>
    <p:sldId id="263" r:id="rId17"/>
    <p:sldId id="264" r:id="rId18"/>
    <p:sldId id="465"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90" autoAdjust="0"/>
    <p:restoredTop sz="94660"/>
  </p:normalViewPr>
  <p:slideViewPr>
    <p:cSldViewPr>
      <p:cViewPr varScale="1">
        <p:scale>
          <a:sx n="106" d="100"/>
          <a:sy n="106" d="100"/>
        </p:scale>
        <p:origin x="13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5EB7D-ED0D-4BC3-8C3A-AC8B3118C6D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C8FCC44-FB3B-484E-A1E3-8788563842E0}">
      <dgm:prSet custT="1"/>
      <dgm:spPr/>
      <dgm:t>
        <a:bodyPr/>
        <a:lstStyle/>
        <a:p>
          <a:r>
            <a:rPr lang="vi-VN" sz="2400" b="1" i="0" baseline="0" dirty="0">
              <a:latin typeface="+mj-lt"/>
            </a:rPr>
            <a:t>Tự chủ là </a:t>
          </a:r>
          <a:endParaRPr lang="en-US" sz="2400" b="1" i="0" baseline="0" dirty="0">
            <a:latin typeface="+mj-lt"/>
          </a:endParaRPr>
        </a:p>
        <a:p>
          <a:r>
            <a:rPr lang="vi-VN" sz="2400" b="1" i="0" baseline="0" dirty="0">
              <a:latin typeface="+mj-lt"/>
            </a:rPr>
            <a:t>làm chủ bản thân</a:t>
          </a:r>
          <a:r>
            <a:rPr lang="vi-VN" sz="2400" b="0" i="0" baseline="0" dirty="0">
              <a:latin typeface="+mj-lt"/>
            </a:rPr>
            <a:t>. </a:t>
          </a:r>
          <a:endParaRPr lang="en-US" sz="2400" dirty="0">
            <a:latin typeface="+mj-lt"/>
          </a:endParaRPr>
        </a:p>
      </dgm:t>
    </dgm:pt>
    <dgm:pt modelId="{358B79B8-AB17-4750-B3B1-D899F42A382B}" type="parTrans" cxnId="{5A525CD1-62F6-4E96-B685-AF98091DEF75}">
      <dgm:prSet/>
      <dgm:spPr/>
      <dgm:t>
        <a:bodyPr/>
        <a:lstStyle/>
        <a:p>
          <a:endParaRPr lang="en-US">
            <a:latin typeface="+mj-lt"/>
          </a:endParaRPr>
        </a:p>
      </dgm:t>
    </dgm:pt>
    <dgm:pt modelId="{72576C8C-E7B0-4247-A5DE-C4594CF9F323}" type="sibTrans" cxnId="{5A525CD1-62F6-4E96-B685-AF98091DEF75}">
      <dgm:prSet/>
      <dgm:spPr/>
      <dgm:t>
        <a:bodyPr/>
        <a:lstStyle/>
        <a:p>
          <a:endParaRPr lang="en-US">
            <a:latin typeface="+mj-lt"/>
          </a:endParaRPr>
        </a:p>
      </dgm:t>
    </dgm:pt>
    <dgm:pt modelId="{8DB6B0FB-00EE-4BC2-8FD9-01F2092503DD}">
      <dgm:prSet custT="1"/>
      <dgm:spPr>
        <a:solidFill>
          <a:srgbClr val="7030A0"/>
        </a:solidFill>
      </dgm:spPr>
      <dgm:t>
        <a:bodyPr/>
        <a:lstStyle/>
        <a:p>
          <a:r>
            <a:rPr lang="vi-VN" sz="2400" b="1" i="0" baseline="0" dirty="0">
              <a:solidFill>
                <a:schemeClr val="bg1"/>
              </a:solidFill>
              <a:latin typeface="+mj-lt"/>
            </a:rPr>
            <a:t>Người biết tự chủ </a:t>
          </a:r>
          <a:r>
            <a:rPr lang="vi-VN" sz="2400" b="0" i="0" baseline="0" dirty="0">
              <a:solidFill>
                <a:schemeClr val="bg1"/>
              </a:solidFill>
              <a:latin typeface="+mj-lt"/>
            </a:rPr>
            <a:t>là người làm chủ được suy nghĩ, tình cảm, hành vi của mình trong mọi hoàn cảnh, tình huống, luôn có thái độ bình tĩnh, tự tin biết điều chỉnh hành vi của mình</a:t>
          </a:r>
          <a:r>
            <a:rPr lang="vi-VN" sz="2000" b="0" i="1" baseline="0" dirty="0">
              <a:solidFill>
                <a:schemeClr val="bg1"/>
              </a:solidFill>
              <a:latin typeface="+mj-lt"/>
            </a:rPr>
            <a:t>.</a:t>
          </a:r>
          <a:endParaRPr lang="en-US" sz="2000" dirty="0">
            <a:solidFill>
              <a:schemeClr val="bg1"/>
            </a:solidFill>
            <a:latin typeface="+mj-lt"/>
          </a:endParaRPr>
        </a:p>
      </dgm:t>
    </dgm:pt>
    <dgm:pt modelId="{C21A8C01-7D6A-4141-8CF8-AD7DC15AE1FB}" type="parTrans" cxnId="{BD110CBF-80DA-4114-90D1-E82BAFD73715}">
      <dgm:prSet/>
      <dgm:spPr/>
      <dgm:t>
        <a:bodyPr/>
        <a:lstStyle/>
        <a:p>
          <a:endParaRPr lang="en-US">
            <a:latin typeface="+mj-lt"/>
          </a:endParaRPr>
        </a:p>
      </dgm:t>
    </dgm:pt>
    <dgm:pt modelId="{94F6E83E-B555-4673-9C8E-FF0FF3B3CB15}" type="sibTrans" cxnId="{BD110CBF-80DA-4114-90D1-E82BAFD73715}">
      <dgm:prSet/>
      <dgm:spPr/>
      <dgm:t>
        <a:bodyPr/>
        <a:lstStyle/>
        <a:p>
          <a:endParaRPr lang="en-US">
            <a:latin typeface="+mj-lt"/>
          </a:endParaRPr>
        </a:p>
      </dgm:t>
    </dgm:pt>
    <dgm:pt modelId="{E62707A2-50AD-47F8-96E8-D28BC1B33111}" type="pres">
      <dgm:prSet presAssocID="{48E5EB7D-ED0D-4BC3-8C3A-AC8B3118C6D2}" presName="diagram" presStyleCnt="0">
        <dgm:presLayoutVars>
          <dgm:dir/>
          <dgm:resizeHandles val="exact"/>
        </dgm:presLayoutVars>
      </dgm:prSet>
      <dgm:spPr/>
    </dgm:pt>
    <dgm:pt modelId="{F3B4CA4A-34D2-4CEB-A02E-559D75A98254}" type="pres">
      <dgm:prSet presAssocID="{CC8FCC44-FB3B-484E-A1E3-8788563842E0}" presName="node" presStyleLbl="node1" presStyleIdx="0" presStyleCnt="2">
        <dgm:presLayoutVars>
          <dgm:bulletEnabled val="1"/>
        </dgm:presLayoutVars>
      </dgm:prSet>
      <dgm:spPr/>
    </dgm:pt>
    <dgm:pt modelId="{5E2D96D4-20E6-4481-8D7C-6F830AA6ADD0}" type="pres">
      <dgm:prSet presAssocID="{72576C8C-E7B0-4247-A5DE-C4594CF9F323}" presName="sibTrans" presStyleLbl="sibTrans2D1" presStyleIdx="0" presStyleCnt="1"/>
      <dgm:spPr/>
    </dgm:pt>
    <dgm:pt modelId="{8A4A28F1-C200-4304-A526-D7B5B8E78851}" type="pres">
      <dgm:prSet presAssocID="{72576C8C-E7B0-4247-A5DE-C4594CF9F323}" presName="connectorText" presStyleLbl="sibTrans2D1" presStyleIdx="0" presStyleCnt="1"/>
      <dgm:spPr/>
    </dgm:pt>
    <dgm:pt modelId="{7F5D2B9C-2109-4D65-A1DB-F28A4A03B8A4}" type="pres">
      <dgm:prSet presAssocID="{8DB6B0FB-00EE-4BC2-8FD9-01F2092503DD}" presName="node" presStyleLbl="node1" presStyleIdx="1" presStyleCnt="2">
        <dgm:presLayoutVars>
          <dgm:bulletEnabled val="1"/>
        </dgm:presLayoutVars>
      </dgm:prSet>
      <dgm:spPr/>
    </dgm:pt>
  </dgm:ptLst>
  <dgm:cxnLst>
    <dgm:cxn modelId="{74721A24-6C3C-4E42-8AEA-970180991D1A}" type="presOf" srcId="{CC8FCC44-FB3B-484E-A1E3-8788563842E0}" destId="{F3B4CA4A-34D2-4CEB-A02E-559D75A98254}" srcOrd="0" destOrd="0" presId="urn:microsoft.com/office/officeart/2005/8/layout/process5"/>
    <dgm:cxn modelId="{7A1E6048-B870-4743-8C2C-8D5147711210}" type="presOf" srcId="{48E5EB7D-ED0D-4BC3-8C3A-AC8B3118C6D2}" destId="{E62707A2-50AD-47F8-96E8-D28BC1B33111}" srcOrd="0" destOrd="0" presId="urn:microsoft.com/office/officeart/2005/8/layout/process5"/>
    <dgm:cxn modelId="{9B20866A-31D5-4B98-AC77-DF726E2DD220}" type="presOf" srcId="{72576C8C-E7B0-4247-A5DE-C4594CF9F323}" destId="{8A4A28F1-C200-4304-A526-D7B5B8E78851}" srcOrd="1" destOrd="0" presId="urn:microsoft.com/office/officeart/2005/8/layout/process5"/>
    <dgm:cxn modelId="{F3C5326C-8D51-47AC-A1AF-30CD1A820E00}" type="presOf" srcId="{72576C8C-E7B0-4247-A5DE-C4594CF9F323}" destId="{5E2D96D4-20E6-4481-8D7C-6F830AA6ADD0}" srcOrd="0" destOrd="0" presId="urn:microsoft.com/office/officeart/2005/8/layout/process5"/>
    <dgm:cxn modelId="{F168B1A1-8BC8-45AB-B2C6-7112B1EC89B4}" type="presOf" srcId="{8DB6B0FB-00EE-4BC2-8FD9-01F2092503DD}" destId="{7F5D2B9C-2109-4D65-A1DB-F28A4A03B8A4}" srcOrd="0" destOrd="0" presId="urn:microsoft.com/office/officeart/2005/8/layout/process5"/>
    <dgm:cxn modelId="{BD110CBF-80DA-4114-90D1-E82BAFD73715}" srcId="{48E5EB7D-ED0D-4BC3-8C3A-AC8B3118C6D2}" destId="{8DB6B0FB-00EE-4BC2-8FD9-01F2092503DD}" srcOrd="1" destOrd="0" parTransId="{C21A8C01-7D6A-4141-8CF8-AD7DC15AE1FB}" sibTransId="{94F6E83E-B555-4673-9C8E-FF0FF3B3CB15}"/>
    <dgm:cxn modelId="{5A525CD1-62F6-4E96-B685-AF98091DEF75}" srcId="{48E5EB7D-ED0D-4BC3-8C3A-AC8B3118C6D2}" destId="{CC8FCC44-FB3B-484E-A1E3-8788563842E0}" srcOrd="0" destOrd="0" parTransId="{358B79B8-AB17-4750-B3B1-D899F42A382B}" sibTransId="{72576C8C-E7B0-4247-A5DE-C4594CF9F323}"/>
    <dgm:cxn modelId="{58C51F67-B112-48C2-BAAC-6A6CC734A832}" type="presParOf" srcId="{E62707A2-50AD-47F8-96E8-D28BC1B33111}" destId="{F3B4CA4A-34D2-4CEB-A02E-559D75A98254}" srcOrd="0" destOrd="0" presId="urn:microsoft.com/office/officeart/2005/8/layout/process5"/>
    <dgm:cxn modelId="{228A7712-7AAA-4B47-94C1-B6D687306E7F}" type="presParOf" srcId="{E62707A2-50AD-47F8-96E8-D28BC1B33111}" destId="{5E2D96D4-20E6-4481-8D7C-6F830AA6ADD0}" srcOrd="1" destOrd="0" presId="urn:microsoft.com/office/officeart/2005/8/layout/process5"/>
    <dgm:cxn modelId="{06099460-8960-4502-9DED-788D5CB4CEC4}" type="presParOf" srcId="{5E2D96D4-20E6-4481-8D7C-6F830AA6ADD0}" destId="{8A4A28F1-C200-4304-A526-D7B5B8E78851}" srcOrd="0" destOrd="0" presId="urn:microsoft.com/office/officeart/2005/8/layout/process5"/>
    <dgm:cxn modelId="{C71BB003-9105-4785-B6D6-BAB55A30C25A}" type="presParOf" srcId="{E62707A2-50AD-47F8-96E8-D28BC1B33111}" destId="{7F5D2B9C-2109-4D65-A1DB-F28A4A03B8A4}"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4CA4A-34D2-4CEB-A02E-559D75A98254}">
      <dsp:nvSpPr>
        <dsp:cNvPr id="0" name=""/>
        <dsp:cNvSpPr/>
      </dsp:nvSpPr>
      <dsp:spPr>
        <a:xfrm>
          <a:off x="1711" y="1419652"/>
          <a:ext cx="3649823" cy="21898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0" kern="1200" baseline="0" dirty="0">
              <a:latin typeface="+mj-lt"/>
            </a:rPr>
            <a:t>Tự chủ là </a:t>
          </a:r>
          <a:endParaRPr lang="en-US" sz="2400" b="1" i="0" kern="1200" baseline="0" dirty="0">
            <a:latin typeface="+mj-lt"/>
          </a:endParaRPr>
        </a:p>
        <a:p>
          <a:pPr marL="0" lvl="0" indent="0" algn="ctr" defTabSz="1066800">
            <a:lnSpc>
              <a:spcPct val="90000"/>
            </a:lnSpc>
            <a:spcBef>
              <a:spcPct val="0"/>
            </a:spcBef>
            <a:spcAft>
              <a:spcPct val="35000"/>
            </a:spcAft>
            <a:buNone/>
          </a:pPr>
          <a:r>
            <a:rPr lang="vi-VN" sz="2400" b="1" i="0" kern="1200" baseline="0" dirty="0">
              <a:latin typeface="+mj-lt"/>
            </a:rPr>
            <a:t>làm chủ bản thân</a:t>
          </a:r>
          <a:r>
            <a:rPr lang="vi-VN" sz="2400" b="0" i="0" kern="1200" baseline="0" dirty="0">
              <a:latin typeface="+mj-lt"/>
            </a:rPr>
            <a:t>. </a:t>
          </a:r>
          <a:endParaRPr lang="en-US" sz="2400" kern="1200" dirty="0">
            <a:latin typeface="+mj-lt"/>
          </a:endParaRPr>
        </a:p>
      </dsp:txBody>
      <dsp:txXfrm>
        <a:off x="65851" y="1483792"/>
        <a:ext cx="3521543" cy="2061614"/>
      </dsp:txXfrm>
    </dsp:sp>
    <dsp:sp modelId="{5E2D96D4-20E6-4481-8D7C-6F830AA6ADD0}">
      <dsp:nvSpPr>
        <dsp:cNvPr id="0" name=""/>
        <dsp:cNvSpPr/>
      </dsp:nvSpPr>
      <dsp:spPr>
        <a:xfrm>
          <a:off x="3972719" y="2062021"/>
          <a:ext cx="773762" cy="905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latin typeface="+mj-lt"/>
          </a:endParaRPr>
        </a:p>
      </dsp:txBody>
      <dsp:txXfrm>
        <a:off x="3972719" y="2243052"/>
        <a:ext cx="541633" cy="543094"/>
      </dsp:txXfrm>
    </dsp:sp>
    <dsp:sp modelId="{7F5D2B9C-2109-4D65-A1DB-F28A4A03B8A4}">
      <dsp:nvSpPr>
        <dsp:cNvPr id="0" name=""/>
        <dsp:cNvSpPr/>
      </dsp:nvSpPr>
      <dsp:spPr>
        <a:xfrm>
          <a:off x="5111464" y="1419652"/>
          <a:ext cx="3649823" cy="218989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0" kern="1200" baseline="0" dirty="0">
              <a:solidFill>
                <a:schemeClr val="bg1"/>
              </a:solidFill>
              <a:latin typeface="+mj-lt"/>
            </a:rPr>
            <a:t>Người biết tự chủ </a:t>
          </a:r>
          <a:r>
            <a:rPr lang="vi-VN" sz="2400" b="0" i="0" kern="1200" baseline="0" dirty="0">
              <a:solidFill>
                <a:schemeClr val="bg1"/>
              </a:solidFill>
              <a:latin typeface="+mj-lt"/>
            </a:rPr>
            <a:t>là người làm chủ được suy nghĩ, tình cảm, hành vi của mình trong mọi hoàn cảnh, tình huống, luôn có thái độ bình tĩnh, tự tin biết điều chỉnh hành vi của mình</a:t>
          </a:r>
          <a:r>
            <a:rPr lang="vi-VN" sz="2000" b="0" i="1" kern="1200" baseline="0" dirty="0">
              <a:solidFill>
                <a:schemeClr val="bg1"/>
              </a:solidFill>
              <a:latin typeface="+mj-lt"/>
            </a:rPr>
            <a:t>.</a:t>
          </a:r>
          <a:endParaRPr lang="en-US" sz="2000" kern="1200" dirty="0">
            <a:solidFill>
              <a:schemeClr val="bg1"/>
            </a:solidFill>
            <a:latin typeface="+mj-lt"/>
          </a:endParaRPr>
        </a:p>
      </dsp:txBody>
      <dsp:txXfrm>
        <a:off x="5175604" y="1483792"/>
        <a:ext cx="3521543" cy="20616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2.22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7T03:35:08.13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D603E0-D109-4691-8916-EE35CA0760E1}" type="datetimeFigureOut">
              <a:rPr lang="en-US" smtClean="0"/>
              <a:t>9/13/2023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C46A1-E5E8-4095-B768-0EE7C1CFF9E0}" type="slidenum">
              <a:rPr lang="en-US" smtClean="0"/>
              <a:t>‹#›</a:t>
            </a:fld>
            <a:endParaRPr lang="en-US"/>
          </a:p>
        </p:txBody>
      </p:sp>
    </p:spTree>
    <p:extLst>
      <p:ext uri="{BB962C8B-B14F-4D97-AF65-F5344CB8AC3E}">
        <p14:creationId xmlns:p14="http://schemas.microsoft.com/office/powerpoint/2010/main" val="225680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Người</a:t>
            </a:r>
            <a:r>
              <a:rPr lang="en-US" baseline="0" dirty="0"/>
              <a:t> </a:t>
            </a:r>
            <a:r>
              <a:rPr lang="en-US" baseline="0" dirty="0" err="1"/>
              <a:t>soạn</a:t>
            </a:r>
            <a:r>
              <a:rPr lang="en-US" baseline="0" dirty="0"/>
              <a:t>: </a:t>
            </a:r>
            <a:r>
              <a:rPr lang="en-US" baseline="0" dirty="0" err="1"/>
              <a:t>Phùng</a:t>
            </a:r>
            <a:r>
              <a:rPr lang="en-US" baseline="0" dirty="0"/>
              <a:t> </a:t>
            </a:r>
            <a:r>
              <a:rPr lang="en-US" baseline="0" dirty="0" err="1"/>
              <a:t>Hồng</a:t>
            </a:r>
            <a:r>
              <a:rPr lang="en-US" baseline="0" dirty="0"/>
              <a:t> </a:t>
            </a:r>
            <a:r>
              <a:rPr lang="en-US" baseline="0" dirty="0" err="1"/>
              <a:t>Thủy</a:t>
            </a:r>
            <a:r>
              <a:rPr lang="en-US" baseline="0" dirty="0"/>
              <a:t>- </a:t>
            </a:r>
            <a:r>
              <a:rPr lang="en-US" baseline="0" dirty="0" err="1"/>
              <a:t>Trường</a:t>
            </a:r>
            <a:r>
              <a:rPr lang="en-US" baseline="0" dirty="0"/>
              <a:t> THCS Ba </a:t>
            </a:r>
            <a:r>
              <a:rPr lang="en-US" baseline="0" dirty="0" err="1"/>
              <a:t>Đình</a:t>
            </a:r>
            <a:endParaRPr lang="en-US" dirty="0"/>
          </a:p>
        </p:txBody>
      </p:sp>
      <p:sp>
        <p:nvSpPr>
          <p:cNvPr id="4" name="Slide Number Placeholder 3"/>
          <p:cNvSpPr>
            <a:spLocks noGrp="1"/>
          </p:cNvSpPr>
          <p:nvPr>
            <p:ph type="sldNum" sz="quarter" idx="10"/>
          </p:nvPr>
        </p:nvSpPr>
        <p:spPr/>
        <p:txBody>
          <a:bodyPr/>
          <a:lstStyle/>
          <a:p>
            <a:fld id="{3CE9D58B-F039-4ADD-99E5-47AE7F46E76F}" type="slidenum">
              <a:rPr lang="en-US" smtClean="0"/>
              <a:t>18</a:t>
            </a:fld>
            <a:endParaRPr lang="en-US"/>
          </a:p>
        </p:txBody>
      </p:sp>
    </p:spTree>
    <p:extLst>
      <p:ext uri="{BB962C8B-B14F-4D97-AF65-F5344CB8AC3E}">
        <p14:creationId xmlns:p14="http://schemas.microsoft.com/office/powerpoint/2010/main" val="375303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19282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45391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230333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67371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265077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6816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8D631E-B2AB-48EE-A464-D99BDCF52D9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8164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8D631E-B2AB-48EE-A464-D99BDCF52D90}"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69805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8D631E-B2AB-48EE-A464-D99BDCF52D90}"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872134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D631E-B2AB-48EE-A464-D99BDCF52D90}"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4149885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B8D631E-B2AB-48EE-A464-D99BDCF52D9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11940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32950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D631E-B2AB-48EE-A464-D99BDCF52D9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614480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85146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656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73819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5069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4084309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2342648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20982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247649" y="-249933"/>
            <a:ext cx="9736454"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254426" y="268151"/>
            <a:ext cx="8635149" cy="6321700"/>
          </a:xfrm>
          <a:prstGeom prst="rect">
            <a:avLst/>
          </a:prstGeom>
          <a:noFill/>
          <a:ln>
            <a:noFill/>
          </a:ln>
        </p:spPr>
      </p:pic>
    </p:spTree>
    <p:extLst>
      <p:ext uri="{BB962C8B-B14F-4D97-AF65-F5344CB8AC3E}">
        <p14:creationId xmlns:p14="http://schemas.microsoft.com/office/powerpoint/2010/main" val="425346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D631E-B2AB-48EE-A464-D99BDCF52D90}"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29484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8D631E-B2AB-48EE-A464-D99BDCF52D9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71406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D631E-B2AB-48EE-A464-D99BDCF52D90}"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122074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D631E-B2AB-48EE-A464-D99BDCF52D90}"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48082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D631E-B2AB-48EE-A464-D99BDCF52D90}"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83822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D631E-B2AB-48EE-A464-D99BDCF52D9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307896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D631E-B2AB-48EE-A464-D99BDCF52D90}"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C19F-FB1A-4146-9A96-DE9EFC166E48}" type="slidenum">
              <a:rPr lang="en-US" smtClean="0"/>
              <a:t>‹#›</a:t>
            </a:fld>
            <a:endParaRPr lang="en-US"/>
          </a:p>
        </p:txBody>
      </p:sp>
    </p:spTree>
    <p:extLst>
      <p:ext uri="{BB962C8B-B14F-4D97-AF65-F5344CB8AC3E}">
        <p14:creationId xmlns:p14="http://schemas.microsoft.com/office/powerpoint/2010/main" val="256179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D631E-B2AB-48EE-A464-D99BDCF52D90}" type="datetimeFigureOut">
              <a:rPr lang="en-US" smtClean="0"/>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4C19F-FB1A-4146-9A96-DE9EFC166E48}" type="slidenum">
              <a:rPr lang="en-US" smtClean="0"/>
              <a:t>‹#›</a:t>
            </a:fld>
            <a:endParaRPr lang="en-US"/>
          </a:p>
        </p:txBody>
      </p:sp>
    </p:spTree>
    <p:extLst>
      <p:ext uri="{BB962C8B-B14F-4D97-AF65-F5344CB8AC3E}">
        <p14:creationId xmlns:p14="http://schemas.microsoft.com/office/powerpoint/2010/main" val="213403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8D631E-B2AB-48EE-A464-D99BDCF52D90}" type="datetimeFigureOut">
              <a:rPr lang="en-US" smtClean="0"/>
              <a:t>9/13/2023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FA4C19F-FB1A-4146-9A96-DE9EFC166E48}" type="slidenum">
              <a:rPr lang="en-US" smtClean="0"/>
              <a:t>‹#›</a:t>
            </a:fld>
            <a:endParaRPr lang="en-US"/>
          </a:p>
        </p:txBody>
      </p:sp>
    </p:spTree>
    <p:extLst>
      <p:ext uri="{BB962C8B-B14F-4D97-AF65-F5344CB8AC3E}">
        <p14:creationId xmlns:p14="http://schemas.microsoft.com/office/powerpoint/2010/main" val="44477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customXml" Target="../ink/ink2.xml"/><Relationship Id="rId4" Type="http://schemas.openxmlformats.org/officeDocument/2006/relationships/image" Target="../media/image108.emf"/></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13" descr="EJ016"/>
          <p:cNvPicPr>
            <a:picLocks noChangeAspect="1" noChangeArrowheads="1"/>
          </p:cNvPicPr>
          <p:nvPr/>
        </p:nvPicPr>
        <p:blipFill>
          <a:blip r:embed="rId2"/>
          <a:srcRect/>
          <a:stretch>
            <a:fillRect/>
          </a:stretch>
        </p:blipFill>
        <p:spPr bwMode="auto">
          <a:xfrm>
            <a:off x="0" y="0"/>
            <a:ext cx="9144000" cy="7010400"/>
          </a:xfrm>
          <a:prstGeom prst="rect">
            <a:avLst/>
          </a:prstGeom>
        </p:spPr>
      </p:pic>
      <p:sp>
        <p:nvSpPr>
          <p:cNvPr id="5" name="Oval 4"/>
          <p:cNvSpPr/>
          <p:nvPr/>
        </p:nvSpPr>
        <p:spPr>
          <a:xfrm>
            <a:off x="2590800" y="2514600"/>
            <a:ext cx="3962400" cy="2133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a:solidFill>
                  <a:schemeClr val="tx1"/>
                </a:solidFill>
                <a:latin typeface="Times New Roman" pitchFamily="18" charset="0"/>
                <a:cs typeface="Times New Roman" pitchFamily="18" charset="0"/>
              </a:rPr>
              <a:t>TỰ CHỦ</a:t>
            </a:r>
          </a:p>
        </p:txBody>
      </p:sp>
      <p:sp>
        <p:nvSpPr>
          <p:cNvPr id="6" name="Rounded Rectangle 5"/>
          <p:cNvSpPr/>
          <p:nvPr/>
        </p:nvSpPr>
        <p:spPr>
          <a:xfrm>
            <a:off x="2556164" y="1524000"/>
            <a:ext cx="12192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u="sng" dirty="0">
                <a:latin typeface="Times New Roman" pitchFamily="18" charset="0"/>
                <a:cs typeface="Times New Roman" pitchFamily="18" charset="0"/>
              </a:rPr>
              <a:t>BÀI 2: </a:t>
            </a:r>
          </a:p>
        </p:txBody>
      </p:sp>
    </p:spTree>
    <p:extLst>
      <p:ext uri="{BB962C8B-B14F-4D97-AF65-F5344CB8AC3E}">
        <p14:creationId xmlns:p14="http://schemas.microsoft.com/office/powerpoint/2010/main" val="235535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3" name="TextBox 2"/>
          <p:cNvSpPr txBox="1"/>
          <p:nvPr/>
        </p:nvSpPr>
        <p:spPr>
          <a:xfrm>
            <a:off x="533400" y="609600"/>
            <a:ext cx="37338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II.NỘI DUNG BÀI HỌC:</a:t>
            </a:r>
          </a:p>
        </p:txBody>
      </p:sp>
      <p:sp>
        <p:nvSpPr>
          <p:cNvPr id="4" name="TextBox 3"/>
          <p:cNvSpPr txBox="1"/>
          <p:nvPr/>
        </p:nvSpPr>
        <p:spPr>
          <a:xfrm>
            <a:off x="228600" y="1219200"/>
            <a:ext cx="2362200" cy="461665"/>
          </a:xfrm>
          <a:prstGeom prst="rect">
            <a:avLst/>
          </a:prstGeom>
          <a:noFill/>
        </p:spPr>
        <p:txBody>
          <a:bodyPr wrap="square" rtlCol="0">
            <a:spAutoFit/>
          </a:bodyPr>
          <a:lstStyle/>
          <a:p>
            <a:r>
              <a:rPr lang="en-US" sz="2400" b="1" u="sng" dirty="0">
                <a:solidFill>
                  <a:srgbClr val="FF0000"/>
                </a:solidFill>
                <a:latin typeface="Times New Roman" pitchFamily="18" charset="0"/>
                <a:cs typeface="Times New Roman" pitchFamily="18" charset="0"/>
              </a:rPr>
              <a:t>1.Khái </a:t>
            </a:r>
            <a:r>
              <a:rPr lang="en-US" sz="2400" b="1" u="sng" dirty="0" err="1">
                <a:solidFill>
                  <a:srgbClr val="FF0000"/>
                </a:solidFill>
                <a:latin typeface="Times New Roman" pitchFamily="18" charset="0"/>
                <a:cs typeface="Times New Roman" pitchFamily="18" charset="0"/>
              </a:rPr>
              <a:t>niệm</a:t>
            </a:r>
            <a:r>
              <a:rPr lang="en-US" sz="2400" b="1" u="sng" dirty="0">
                <a:solidFill>
                  <a:srgbClr val="FF0000"/>
                </a:solidFill>
                <a:latin typeface="Times New Roman" pitchFamily="18" charset="0"/>
                <a:cs typeface="Times New Roman" pitchFamily="18" charset="0"/>
              </a:rPr>
              <a:t>:</a:t>
            </a:r>
          </a:p>
        </p:txBody>
      </p:sp>
      <p:sp>
        <p:nvSpPr>
          <p:cNvPr id="6" name="TextBox 5"/>
          <p:cNvSpPr txBox="1"/>
          <p:nvPr/>
        </p:nvSpPr>
        <p:spPr>
          <a:xfrm>
            <a:off x="228600" y="1828800"/>
            <a:ext cx="19050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2.Biểu </a:t>
            </a:r>
            <a:r>
              <a:rPr lang="en-US" sz="2400" b="1" dirty="0" err="1">
                <a:solidFill>
                  <a:srgbClr val="FF0000"/>
                </a:solidFill>
                <a:latin typeface="Times New Roman" pitchFamily="18" charset="0"/>
                <a:cs typeface="Times New Roman" pitchFamily="18" charset="0"/>
              </a:rPr>
              <a:t>hiện</a:t>
            </a:r>
            <a:r>
              <a:rPr lang="en-US" sz="2400" b="1" dirty="0">
                <a:solidFill>
                  <a:srgbClr val="FF0000"/>
                </a:solidFill>
                <a:latin typeface="Times New Roman" pitchFamily="18" charset="0"/>
                <a:cs typeface="Times New Roman" pitchFamily="18" charset="0"/>
              </a:rPr>
              <a:t>:</a:t>
            </a:r>
          </a:p>
        </p:txBody>
      </p:sp>
      <p:sp>
        <p:nvSpPr>
          <p:cNvPr id="7" name="TextBox 6"/>
          <p:cNvSpPr txBox="1"/>
          <p:nvPr/>
        </p:nvSpPr>
        <p:spPr>
          <a:xfrm>
            <a:off x="304800" y="2590800"/>
            <a:ext cx="17526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a:t>
            </a:r>
            <a:r>
              <a:rPr lang="en-US" sz="2400" b="1" dirty="0">
                <a:solidFill>
                  <a:srgbClr val="FF0000"/>
                </a:solidFill>
                <a:latin typeface="Times New Roman" pitchFamily="18" charset="0"/>
                <a:cs typeface="Times New Roman" pitchFamily="18" charset="0"/>
              </a:rPr>
              <a:t>:</a:t>
            </a:r>
          </a:p>
        </p:txBody>
      </p:sp>
      <p:sp>
        <p:nvSpPr>
          <p:cNvPr id="8" name="TextBox 7"/>
          <p:cNvSpPr txBox="1"/>
          <p:nvPr/>
        </p:nvSpPr>
        <p:spPr>
          <a:xfrm>
            <a:off x="304800" y="3810000"/>
            <a:ext cx="20193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Hành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a:t>
            </a:r>
          </a:p>
        </p:txBody>
      </p:sp>
      <p:sp>
        <p:nvSpPr>
          <p:cNvPr id="9" name="TextBox 8"/>
          <p:cNvSpPr txBox="1"/>
          <p:nvPr/>
        </p:nvSpPr>
        <p:spPr>
          <a:xfrm>
            <a:off x="304800" y="5257800"/>
            <a:ext cx="1832264"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t>
            </a:r>
            <a:r>
              <a:rPr lang="en-US" sz="2400" b="1" dirty="0">
                <a:solidFill>
                  <a:srgbClr val="FF0000"/>
                </a:solidFill>
                <a:latin typeface="Times New Roman" pitchFamily="18" charset="0"/>
                <a:cs typeface="Times New Roman" pitchFamily="18" charset="0"/>
              </a:rPr>
              <a:t>:</a:t>
            </a:r>
          </a:p>
        </p:txBody>
      </p:sp>
      <p:sp>
        <p:nvSpPr>
          <p:cNvPr id="10" name="Rectangle 9"/>
          <p:cNvSpPr/>
          <p:nvPr/>
        </p:nvSpPr>
        <p:spPr>
          <a:xfrm>
            <a:off x="1828800" y="2362200"/>
            <a:ext cx="1677062"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tĩnh</a:t>
            </a:r>
            <a:endParaRPr lang="en-US" sz="2400" b="1" dirty="0">
              <a:latin typeface="Times New Roman" pitchFamily="18" charset="0"/>
              <a:cs typeface="Times New Roman" pitchFamily="18" charset="0"/>
            </a:endParaRPr>
          </a:p>
        </p:txBody>
      </p:sp>
      <p:sp>
        <p:nvSpPr>
          <p:cNvPr id="11" name="Rectangle 10"/>
          <p:cNvSpPr/>
          <p:nvPr/>
        </p:nvSpPr>
        <p:spPr>
          <a:xfrm>
            <a:off x="1828800" y="2743200"/>
            <a:ext cx="1256306" cy="461665"/>
          </a:xfrm>
          <a:prstGeom prst="rect">
            <a:avLst/>
          </a:prstGeom>
        </p:spPr>
        <p:txBody>
          <a:bodyPr wrap="non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tin</a:t>
            </a:r>
            <a:endParaRPr lang="en-US" sz="2400" dirty="0"/>
          </a:p>
        </p:txBody>
      </p:sp>
      <p:sp>
        <p:nvSpPr>
          <p:cNvPr id="12" name="Rectangle 11"/>
          <p:cNvSpPr/>
          <p:nvPr/>
        </p:nvSpPr>
        <p:spPr>
          <a:xfrm>
            <a:off x="2209800" y="3733800"/>
            <a:ext cx="6638556" cy="830997"/>
          </a:xfrm>
          <a:prstGeom prst="rect">
            <a:avLst/>
          </a:prstGeom>
        </p:spPr>
        <p:txBody>
          <a:bodyPr wrap="square">
            <a:spAutoFit/>
          </a:bodyPr>
          <a:lstStyle/>
          <a:p>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p>
          <a:p>
            <a:r>
              <a:rPr lang="en-US" sz="2400" b="1" dirty="0" err="1">
                <a:latin typeface="Times New Roman" pitchFamily="18" charset="0"/>
                <a:cs typeface="Times New Roman" pitchFamily="18" charset="0"/>
              </a:rPr>
              <a:t>phù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 </a:t>
            </a:r>
          </a:p>
        </p:txBody>
      </p:sp>
      <p:sp>
        <p:nvSpPr>
          <p:cNvPr id="13" name="Rectangle 12"/>
          <p:cNvSpPr/>
          <p:nvPr/>
        </p:nvSpPr>
        <p:spPr>
          <a:xfrm>
            <a:off x="2400300" y="5051936"/>
            <a:ext cx="5527964" cy="830997"/>
          </a:xfrm>
          <a:prstGeom prst="rect">
            <a:avLst/>
          </a:prstGeom>
        </p:spPr>
        <p:txBody>
          <a:bodyPr wrap="square">
            <a:spAutoFit/>
          </a:bodyPr>
          <a:lstStyle/>
          <a:p>
            <a:r>
              <a:rPr lang="en-US" sz="2400" b="1" dirty="0" err="1">
                <a:latin typeface="Times New Roman" pitchFamily="18" charset="0"/>
                <a:cs typeface="Times New Roman" pitchFamily="18" charset="0"/>
              </a:rPr>
              <a:t>Chín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chắn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huống</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159430321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33400" y="685800"/>
            <a:ext cx="8730125" cy="6315244"/>
            <a:chOff x="636567" y="634162"/>
            <a:chExt cx="11640166" cy="6315244"/>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67" y="634162"/>
              <a:ext cx="5064981" cy="5897312"/>
            </a:xfrm>
            <a:prstGeom prst="rect">
              <a:avLst/>
            </a:prstGeom>
          </p:spPr>
        </p:pic>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8987410" y="3009026"/>
              <a:ext cx="1934005" cy="2654235"/>
            </a:xfrm>
            <a:prstGeom prst="rect">
              <a:avLst/>
            </a:prstGeom>
          </p:spPr>
        </p:pic>
        <p:pic>
          <p:nvPicPr>
            <p:cNvPr id="13" name="图片 6"/>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6438966" y="5181373"/>
              <a:ext cx="4470400" cy="1768033"/>
            </a:xfrm>
            <a:prstGeom prst="rect">
              <a:avLst/>
            </a:prstGeom>
          </p:spPr>
        </p:pic>
        <p:pic>
          <p:nvPicPr>
            <p:cNvPr id="14"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1606163" y="987490"/>
              <a:ext cx="7994928" cy="4528321"/>
            </a:xfrm>
            <a:prstGeom prst="rect">
              <a:avLst/>
            </a:prstGeom>
          </p:spPr>
        </p:pic>
        <p:pic>
          <p:nvPicPr>
            <p:cNvPr id="15" name="图片 8"/>
            <p:cNvPicPr>
              <a:picLocks noChangeAspect="1"/>
            </p:cNvPicPr>
            <p:nvPr/>
          </p:nvPicPr>
          <p:blipFill rotWithShape="1">
            <a:blip r:embed="rId6">
              <a:extLst>
                <a:ext uri="{28A0092B-C50C-407E-A947-70E740481C1C}">
                  <a14:useLocalDpi xmlns:a14="http://schemas.microsoft.com/office/drawing/2010/main" val="0"/>
                </a:ext>
              </a:extLst>
            </a:blip>
            <a:srcRect l="77867" t="20385" r="6933" b="5896"/>
            <a:stretch/>
          </p:blipFill>
          <p:spPr>
            <a:xfrm>
              <a:off x="10423549" y="1675533"/>
              <a:ext cx="1853184" cy="5055616"/>
            </a:xfrm>
            <a:prstGeom prst="rect">
              <a:avLst/>
            </a:prstGeom>
          </p:spPr>
        </p:pic>
      </p:grpSp>
      <p:sp>
        <p:nvSpPr>
          <p:cNvPr id="16" name="Rectangle 15"/>
          <p:cNvSpPr/>
          <p:nvPr/>
        </p:nvSpPr>
        <p:spPr>
          <a:xfrm>
            <a:off x="1905000" y="2514600"/>
            <a:ext cx="5105400" cy="187410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Vì sao trong cuộc sống </a:t>
            </a:r>
          </a:p>
          <a:p>
            <a:pPr marL="0" marR="0" lvl="0" indent="0" algn="ctr"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cần phải </a:t>
            </a:r>
          </a:p>
          <a:p>
            <a:pPr marL="0" marR="0" lvl="0" indent="0" algn="ctr"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làm chủ bản thân?</a:t>
            </a:r>
            <a:endPar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2008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1629" cy="6858000"/>
          </a:xfrm>
          <a:prstGeom prst="rect">
            <a:avLst/>
          </a:prstGeom>
        </p:spPr>
      </p:pic>
      <p:pic>
        <p:nvPicPr>
          <p:cNvPr id="11" name="Google Shape;155;p8"/>
          <p:cNvPicPr preferRelativeResize="0"/>
          <p:nvPr/>
        </p:nvPicPr>
        <p:blipFill rotWithShape="1">
          <a:blip r:embed="rId3">
            <a:alphaModFix/>
          </a:blip>
          <a:srcRect/>
          <a:stretch/>
        </p:blipFill>
        <p:spPr>
          <a:xfrm>
            <a:off x="4176627" y="5301900"/>
            <a:ext cx="1281009" cy="1760417"/>
          </a:xfrm>
          <a:prstGeom prst="rect">
            <a:avLst/>
          </a:prstGeom>
          <a:noFill/>
          <a:ln>
            <a:noFill/>
          </a:ln>
        </p:spPr>
      </p:pic>
      <p:pic>
        <p:nvPicPr>
          <p:cNvPr id="13" name="Google Shape;165;p9"/>
          <p:cNvPicPr preferRelativeResize="0"/>
          <p:nvPr/>
        </p:nvPicPr>
        <p:blipFill rotWithShape="1">
          <a:blip r:embed="rId4">
            <a:alphaModFix/>
          </a:blip>
          <a:srcRect l="18975" t="9789" r="12467"/>
          <a:stretch/>
        </p:blipFill>
        <p:spPr>
          <a:xfrm>
            <a:off x="2459423" y="5492337"/>
            <a:ext cx="1593161" cy="1899370"/>
          </a:xfrm>
          <a:prstGeom prst="rect">
            <a:avLst/>
          </a:prstGeom>
          <a:noFill/>
          <a:ln>
            <a:noFill/>
          </a:ln>
        </p:spPr>
      </p:pic>
      <p:sp>
        <p:nvSpPr>
          <p:cNvPr id="4" name="Rectangle 3"/>
          <p:cNvSpPr/>
          <p:nvPr/>
        </p:nvSpPr>
        <p:spPr>
          <a:xfrm>
            <a:off x="381000" y="990600"/>
            <a:ext cx="9052015" cy="4327338"/>
          </a:xfrm>
          <a:prstGeom prst="rect">
            <a:avLst/>
          </a:prstGeom>
          <a:noFill/>
          <a:ln w="57150">
            <a:solidFill>
              <a:schemeClr val="accent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 </a:t>
            </a:r>
            <a:r>
              <a:rPr lang="en-US" altLang="en-US" sz="4800" b="1" i="1" dirty="0">
                <a:solidFill>
                  <a:srgbClr val="FF0000"/>
                </a:solidFill>
                <a:latin typeface="Times New Roman" pitchFamily="18" charset="0"/>
                <a:cs typeface="Times New Roman" pitchFamily="18" charset="0"/>
              </a:rPr>
              <a:t>3.</a:t>
            </a:r>
            <a:r>
              <a:rPr kumimoji="0" lang="vi-VN" sz="4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Ý </a:t>
            </a:r>
            <a:r>
              <a:rPr kumimoji="0" lang="en-US" sz="48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nghĩa</a:t>
            </a:r>
            <a:r>
              <a:rPr kumimoji="0" lang="en-US" sz="4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vi-VN" sz="4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của tự chủ</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5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đức</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quý</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giá</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342900" marR="0" lvl="0" indent="-342900" algn="l" defTabSz="914400" rtl="0" eaLnBrk="1" fontAlgn="base" latinLnBrk="0" hangingPunct="1">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đúng</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đắn</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cư</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xử</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đạo</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đức</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hoá</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342900" marR="0" lvl="0" indent="-342900" algn="l" defTabSz="914400" rtl="0" eaLnBrk="1" fontAlgn="base" latinLnBrk="0" hangingPunct="1">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giúp</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vượt</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khó</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thử</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thách</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cám</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dỗ</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vươn</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công</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lĩnh</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3200" b="0"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vực</a:t>
            </a:r>
            <a:r>
              <a:rPr kumimoji="0" lang="en-US" altLang="en-US" sz="32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19632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352800"/>
            <a:ext cx="7988942" cy="830997"/>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FF0000"/>
                </a:solidFill>
                <a:effectLst/>
                <a:uLnTx/>
                <a:uFillTx/>
                <a:latin typeface="Trebuchet MS"/>
                <a:ea typeface="+mn-ea"/>
                <a:cs typeface="+mn-cs"/>
              </a:rPr>
              <a:t>? Vậy nếu thiếu tự chủ sẽ có thể dẫn đến hậu quả như thế nào? </a:t>
            </a:r>
            <a:endParaRPr kumimoji="0" lang="en-US" sz="2400" b="0" i="0" u="none" strike="noStrike" kern="1200" cap="none" spc="0" normalizeH="0" baseline="0" noProof="0" dirty="0">
              <a:ln>
                <a:noFill/>
              </a:ln>
              <a:solidFill>
                <a:srgbClr val="FF0000"/>
              </a:solidFill>
              <a:effectLst/>
              <a:uLnTx/>
              <a:uFillTx/>
              <a:latin typeface="Trebuchet MS"/>
              <a:ea typeface="+mn-ea"/>
              <a:cs typeface="+mn-cs"/>
            </a:endParaRPr>
          </a:p>
        </p:txBody>
      </p:sp>
      <p:sp>
        <p:nvSpPr>
          <p:cNvPr id="3" name="Rectangle 2"/>
          <p:cNvSpPr/>
          <p:nvPr/>
        </p:nvSpPr>
        <p:spPr>
          <a:xfrm>
            <a:off x="457200" y="304800"/>
            <a:ext cx="830580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Trebuchet MS"/>
                <a:ea typeface="+mn-ea"/>
                <a:cs typeface="+mn-cs"/>
              </a:rPr>
              <a:t>Câu hỏi: </a:t>
            </a:r>
            <a:r>
              <a:rPr kumimoji="0" lang="nl-NL" sz="2400" b="0" i="0" u="none" strike="noStrike" kern="1200" cap="none" spc="0" normalizeH="0" baseline="0" noProof="0" dirty="0">
                <a:ln>
                  <a:noFill/>
                </a:ln>
                <a:solidFill>
                  <a:srgbClr val="FF0000"/>
                </a:solidFill>
                <a:effectLst/>
                <a:uLnTx/>
                <a:uFillTx/>
                <a:latin typeface="Trebuchet MS"/>
                <a:ea typeface="+mn-ea"/>
                <a:cs typeface="+mn-cs"/>
              </a:rPr>
              <a:t>Khi có người rủ em hút thuốc, uống bia, trốn học em sẽ làm gì? Vì 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0000"/>
                </a:solidFill>
                <a:effectLst/>
                <a:uLnTx/>
                <a:uFillTx/>
                <a:latin typeface="Trebuchet MS"/>
                <a:ea typeface="+mn-ea"/>
                <a:cs typeface="+mn-cs"/>
              </a:rPr>
              <a:t>           </a:t>
            </a:r>
            <a:endParaRPr kumimoji="0" lang="en-US" sz="2400" b="0" i="0" u="none" strike="noStrike" kern="1200" cap="none" spc="0" normalizeH="0" baseline="0" noProof="0" dirty="0">
              <a:ln>
                <a:noFill/>
              </a:ln>
              <a:solidFill>
                <a:srgbClr val="FF0000"/>
              </a:solidFill>
              <a:effectLst/>
              <a:uLnTx/>
              <a:uFillTx/>
              <a:latin typeface="Trebuchet MS"/>
              <a:ea typeface="+mn-ea"/>
              <a:cs typeface="+mn-cs"/>
            </a:endParaRPr>
          </a:p>
        </p:txBody>
      </p:sp>
      <p:sp>
        <p:nvSpPr>
          <p:cNvPr id="4" name="Rectangle 3"/>
          <p:cNvSpPr/>
          <p:nvPr/>
        </p:nvSpPr>
        <p:spPr>
          <a:xfrm>
            <a:off x="641671" y="5791200"/>
            <a:ext cx="7924800"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Vậy để không mất tự chủ  em cần làm gì?</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CE74898-0897-45B2-99FC-60B19822E72D}"/>
              </a:ext>
            </a:extLst>
          </p:cNvPr>
          <p:cNvSpPr txBox="1"/>
          <p:nvPr/>
        </p:nvSpPr>
        <p:spPr>
          <a:xfrm>
            <a:off x="381000" y="4495800"/>
            <a:ext cx="8121329"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Khôn</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lường</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Bởi</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khi</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nóng</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giận</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mất</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tự</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chủ</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thường</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mất</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 </a:t>
            </a:r>
            <a:r>
              <a:rPr kumimoji="0" lang="en-US" sz="2800" b="0" i="0" u="none" strike="noStrike" kern="1200" cap="none" spc="0" normalizeH="0" baseline="0" noProof="0" dirty="0" err="1">
                <a:ln>
                  <a:noFill/>
                </a:ln>
                <a:solidFill>
                  <a:srgbClr val="0070C0"/>
                </a:solidFill>
                <a:effectLst/>
                <a:uLnTx/>
                <a:uFillTx/>
                <a:latin typeface="Trebuchet MS"/>
                <a:ea typeface="+mn-ea"/>
                <a:cs typeface="+mn-cs"/>
              </a:rPr>
              <a:t>khôn</a:t>
            </a:r>
            <a:r>
              <a:rPr kumimoji="0" lang="en-US" sz="2800" b="0" i="0" u="none" strike="noStrike" kern="1200" cap="none" spc="0" normalizeH="0" baseline="0" noProof="0" dirty="0">
                <a:ln>
                  <a:noFill/>
                </a:ln>
                <a:solidFill>
                  <a:srgbClr val="0070C0"/>
                </a:solidFill>
                <a:effectLst/>
                <a:uLnTx/>
                <a:uFillTx/>
                <a:latin typeface="Trebuchet MS"/>
                <a:ea typeface="+mn-ea"/>
                <a:cs typeface="+mn-cs"/>
              </a:rPr>
              <a:t>….</a:t>
            </a:r>
          </a:p>
        </p:txBody>
      </p:sp>
      <p:sp>
        <p:nvSpPr>
          <p:cNvPr id="7" name="TextBox 6">
            <a:extLst>
              <a:ext uri="{FF2B5EF4-FFF2-40B4-BE49-F238E27FC236}">
                <a16:creationId xmlns:a16="http://schemas.microsoft.com/office/drawing/2014/main" id="{60484F9C-066C-4202-92A0-6E87CC2C8399}"/>
              </a:ext>
            </a:extLst>
          </p:cNvPr>
          <p:cNvSpPr txBox="1"/>
          <p:nvPr/>
        </p:nvSpPr>
        <p:spPr>
          <a:xfrm>
            <a:off x="533400" y="1371600"/>
            <a:ext cx="8001000" cy="1569660"/>
          </a:xfrm>
          <a:prstGeom prst="rect">
            <a:avLst/>
          </a:prstGeom>
          <a:noFill/>
        </p:spPr>
        <p:txBody>
          <a:bodyPr wrap="square">
            <a:spAutoFit/>
          </a:bodyPr>
          <a:lstStyle/>
          <a:p>
            <a:pPr algn="ctr"/>
            <a:r>
              <a:rPr kumimoji="0" lang="nl-NL"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Kiên quyết từ  chối, sau đó lựa lời khuyên nhủ bạn làm như vậy  là vi phạm nội quy của trường, gây hậu quả xấu cho bản thân, gia đình và xã hội. Nếu bạn không từ bỏ, em sẽ báo với cha mẹ bạn, thầy cô giáo để có biện pháp giúp đỡ bạn</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36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3" name="TextBox 2"/>
          <p:cNvSpPr txBox="1"/>
          <p:nvPr/>
        </p:nvSpPr>
        <p:spPr>
          <a:xfrm>
            <a:off x="533400" y="609600"/>
            <a:ext cx="37338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II.NỘI DUNG BÀI HỌC:</a:t>
            </a:r>
          </a:p>
        </p:txBody>
      </p:sp>
      <p:sp>
        <p:nvSpPr>
          <p:cNvPr id="6" name="TextBox 5"/>
          <p:cNvSpPr txBox="1"/>
          <p:nvPr/>
        </p:nvSpPr>
        <p:spPr>
          <a:xfrm>
            <a:off x="381000" y="1219200"/>
            <a:ext cx="32004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Rèn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luyện</a:t>
            </a:r>
            <a:r>
              <a:rPr lang="en-US" sz="3200" b="1" dirty="0">
                <a:solidFill>
                  <a:srgbClr val="FF0000"/>
                </a:solidFill>
                <a:latin typeface="Times New Roman" pitchFamily="18" charset="0"/>
                <a:cs typeface="Times New Roman" pitchFamily="18" charset="0"/>
              </a:rPr>
              <a:t>:</a:t>
            </a:r>
          </a:p>
        </p:txBody>
      </p:sp>
      <p:sp>
        <p:nvSpPr>
          <p:cNvPr id="10" name="TextBox 9"/>
          <p:cNvSpPr txBox="1"/>
          <p:nvPr/>
        </p:nvSpPr>
        <p:spPr>
          <a:xfrm>
            <a:off x="457200" y="1905000"/>
            <a:ext cx="5562600" cy="461665"/>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a:t>
            </a:r>
            <a:r>
              <a:rPr lang="en-US" sz="2400" b="1" dirty="0" err="1">
                <a:solidFill>
                  <a:srgbClr val="0070C0"/>
                </a:solidFill>
                <a:latin typeface="Times New Roman" pitchFamily="18" charset="0"/>
                <a:cs typeface="Times New Roman" pitchFamily="18" charset="0"/>
              </a:rPr>
              <a:t>Tập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suy</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nghĩ</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trước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khi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hành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động</a:t>
            </a:r>
            <a:r>
              <a:rPr lang="en-US" sz="2400" b="1" dirty="0">
                <a:solidFill>
                  <a:srgbClr val="0070C0"/>
                </a:solidFill>
                <a:latin typeface="Times New Roman" pitchFamily="18" charset="0"/>
                <a:cs typeface="Times New Roman" pitchFamily="18" charset="0"/>
              </a:rPr>
              <a:t>.</a:t>
            </a:r>
          </a:p>
        </p:txBody>
      </p:sp>
      <p:sp>
        <p:nvSpPr>
          <p:cNvPr id="13" name="TextBox 12"/>
          <p:cNvSpPr txBox="1"/>
          <p:nvPr/>
        </p:nvSpPr>
        <p:spPr>
          <a:xfrm>
            <a:off x="533400" y="2590800"/>
            <a:ext cx="8229600" cy="830997"/>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Cần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xem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lại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thái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độ</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lời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nói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hành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động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của</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mình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để</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kịp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thời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rút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kinh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nghiệm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sửa</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chữa</a:t>
            </a:r>
            <a:r>
              <a:rPr lang="en-US" sz="24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14142077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3" name="TextBox 2"/>
          <p:cNvSpPr txBox="1"/>
          <p:nvPr/>
        </p:nvSpPr>
        <p:spPr>
          <a:xfrm>
            <a:off x="533400" y="609600"/>
            <a:ext cx="37338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III.LUYỆN TẬP:</a:t>
            </a:r>
          </a:p>
        </p:txBody>
      </p:sp>
      <p:sp>
        <p:nvSpPr>
          <p:cNvPr id="4" name="TextBox 3"/>
          <p:cNvSpPr txBox="1"/>
          <p:nvPr/>
        </p:nvSpPr>
        <p:spPr>
          <a:xfrm>
            <a:off x="228600" y="1219200"/>
            <a:ext cx="23622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1.Bài 1:</a:t>
            </a:r>
          </a:p>
        </p:txBody>
      </p:sp>
      <p:sp>
        <p:nvSpPr>
          <p:cNvPr id="2" name="TextBox 1"/>
          <p:cNvSpPr txBox="1"/>
          <p:nvPr/>
        </p:nvSpPr>
        <p:spPr>
          <a:xfrm>
            <a:off x="1388918" y="1214735"/>
            <a:ext cx="5926282"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đồng</a:t>
            </a:r>
            <a:r>
              <a:rPr lang="en-US" sz="2400" b="1" dirty="0">
                <a:solidFill>
                  <a:srgbClr val="FF0000"/>
                </a:solidFill>
                <a:latin typeface="Times New Roman" pitchFamily="18" charset="0"/>
                <a:cs typeface="Times New Roman" pitchFamily="18" charset="0"/>
              </a:rPr>
              <a:t> ý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ý </a:t>
            </a:r>
            <a:r>
              <a:rPr lang="en-US" sz="2400" b="1" dirty="0" err="1">
                <a:solidFill>
                  <a:srgbClr val="FF0000"/>
                </a:solidFill>
                <a:latin typeface="Times New Roman" pitchFamily="18" charset="0"/>
                <a:cs typeface="Times New Roman" pitchFamily="18" charset="0"/>
              </a:rPr>
              <a:t>kiến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sao</a:t>
            </a:r>
            <a:r>
              <a:rPr lang="en-US" sz="2400" b="1" dirty="0">
                <a:solidFill>
                  <a:srgbClr val="FF0000"/>
                </a:solidFill>
                <a:latin typeface="Times New Roman" pitchFamily="18" charset="0"/>
                <a:cs typeface="Times New Roman" pitchFamily="18" charset="0"/>
              </a:rPr>
              <a:t>?</a:t>
            </a:r>
          </a:p>
        </p:txBody>
      </p:sp>
      <p:sp>
        <p:nvSpPr>
          <p:cNvPr id="5" name="TextBox 4"/>
          <p:cNvSpPr txBox="1"/>
          <p:nvPr/>
        </p:nvSpPr>
        <p:spPr>
          <a:xfrm>
            <a:off x="533400" y="1752599"/>
            <a:ext cx="84582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kiềm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ham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a:t>
            </a:r>
          </a:p>
        </p:txBody>
      </p:sp>
      <p:sp>
        <p:nvSpPr>
          <p:cNvPr id="6" name="TextBox 5"/>
          <p:cNvSpPr txBox="1"/>
          <p:nvPr/>
        </p:nvSpPr>
        <p:spPr>
          <a:xfrm>
            <a:off x="228600" y="1777937"/>
            <a:ext cx="457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a:t>
            </a:r>
          </a:p>
        </p:txBody>
      </p:sp>
      <p:sp>
        <p:nvSpPr>
          <p:cNvPr id="14" name="TextBox 13"/>
          <p:cNvSpPr txBox="1"/>
          <p:nvPr/>
        </p:nvSpPr>
        <p:spPr>
          <a:xfrm>
            <a:off x="533400" y="2332397"/>
            <a:ext cx="84582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a:t>
            </a:r>
          </a:p>
        </p:txBody>
      </p:sp>
      <p:sp>
        <p:nvSpPr>
          <p:cNvPr id="16" name="TextBox 15"/>
          <p:cNvSpPr txBox="1"/>
          <p:nvPr/>
        </p:nvSpPr>
        <p:spPr>
          <a:xfrm>
            <a:off x="228600" y="2357735"/>
            <a:ext cx="457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a:t>
            </a:r>
          </a:p>
        </p:txBody>
      </p:sp>
      <p:sp>
        <p:nvSpPr>
          <p:cNvPr id="17" name="TextBox 16"/>
          <p:cNvSpPr txBox="1"/>
          <p:nvPr/>
        </p:nvSpPr>
        <p:spPr>
          <a:xfrm>
            <a:off x="533400" y="2865797"/>
            <a:ext cx="84582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a:t>
            </a:r>
          </a:p>
        </p:txBody>
      </p:sp>
      <p:sp>
        <p:nvSpPr>
          <p:cNvPr id="18" name="TextBox 17"/>
          <p:cNvSpPr txBox="1"/>
          <p:nvPr/>
        </p:nvSpPr>
        <p:spPr>
          <a:xfrm>
            <a:off x="228600" y="2891135"/>
            <a:ext cx="457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c)</a:t>
            </a:r>
          </a:p>
        </p:txBody>
      </p:sp>
      <p:sp>
        <p:nvSpPr>
          <p:cNvPr id="19" name="TextBox 18"/>
          <p:cNvSpPr txBox="1"/>
          <p:nvPr/>
        </p:nvSpPr>
        <p:spPr>
          <a:xfrm>
            <a:off x="533400" y="3436203"/>
            <a:ext cx="8458200" cy="830997"/>
          </a:xfrm>
          <a:prstGeom prst="rect">
            <a:avLst/>
          </a:prstGeom>
          <a:noFill/>
        </p:spPr>
        <p:txBody>
          <a:bodyPr wrap="square" rtlCol="0">
            <a:spAutoFit/>
          </a:bodyPr>
          <a:lstStyle/>
          <a:p>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a:t>
            </a:r>
          </a:p>
        </p:txBody>
      </p:sp>
      <p:sp>
        <p:nvSpPr>
          <p:cNvPr id="20" name="TextBox 19"/>
          <p:cNvSpPr txBox="1"/>
          <p:nvPr/>
        </p:nvSpPr>
        <p:spPr>
          <a:xfrm>
            <a:off x="228600" y="3461541"/>
            <a:ext cx="457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d)</a:t>
            </a:r>
          </a:p>
        </p:txBody>
      </p:sp>
      <p:sp>
        <p:nvSpPr>
          <p:cNvPr id="21" name="TextBox 20"/>
          <p:cNvSpPr txBox="1"/>
          <p:nvPr/>
        </p:nvSpPr>
        <p:spPr>
          <a:xfrm>
            <a:off x="533400" y="4350603"/>
            <a:ext cx="8458200" cy="830997"/>
          </a:xfrm>
          <a:prstGeom prst="rect">
            <a:avLst/>
          </a:prstGeom>
          <a:noFill/>
        </p:spPr>
        <p:txBody>
          <a:bodyPr wrap="square" rtlCol="0">
            <a:spAutoFit/>
          </a:bodyPr>
          <a:lstStyle/>
          <a:p>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a:t>
            </a:r>
          </a:p>
        </p:txBody>
      </p:sp>
      <p:sp>
        <p:nvSpPr>
          <p:cNvPr id="22" name="TextBox 21"/>
          <p:cNvSpPr txBox="1"/>
          <p:nvPr/>
        </p:nvSpPr>
        <p:spPr>
          <a:xfrm>
            <a:off x="228600" y="4375941"/>
            <a:ext cx="457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đ)</a:t>
            </a:r>
          </a:p>
        </p:txBody>
      </p:sp>
      <p:sp>
        <p:nvSpPr>
          <p:cNvPr id="23" name="TextBox 22"/>
          <p:cNvSpPr txBox="1"/>
          <p:nvPr/>
        </p:nvSpPr>
        <p:spPr>
          <a:xfrm>
            <a:off x="533400" y="5304197"/>
            <a:ext cx="84582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hòa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a:t>
            </a:r>
          </a:p>
        </p:txBody>
      </p:sp>
      <p:sp>
        <p:nvSpPr>
          <p:cNvPr id="24" name="TextBox 23"/>
          <p:cNvSpPr txBox="1"/>
          <p:nvPr/>
        </p:nvSpPr>
        <p:spPr>
          <a:xfrm>
            <a:off x="228600" y="5329535"/>
            <a:ext cx="457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e)</a:t>
            </a:r>
          </a:p>
        </p:txBody>
      </p:sp>
      <p:sp>
        <p:nvSpPr>
          <p:cNvPr id="28" name="Freeform 27"/>
          <p:cNvSpPr/>
          <p:nvPr/>
        </p:nvSpPr>
        <p:spPr>
          <a:xfrm>
            <a:off x="235527" y="5361709"/>
            <a:ext cx="401782" cy="568036"/>
          </a:xfrm>
          <a:custGeom>
            <a:avLst/>
            <a:gdLst>
              <a:gd name="connsiteX0" fmla="*/ 346364 w 401782"/>
              <a:gd name="connsiteY0" fmla="*/ 180109 h 568036"/>
              <a:gd name="connsiteX1" fmla="*/ 332509 w 401782"/>
              <a:gd name="connsiteY1" fmla="*/ 110836 h 568036"/>
              <a:gd name="connsiteX2" fmla="*/ 304800 w 401782"/>
              <a:gd name="connsiteY2" fmla="*/ 69273 h 568036"/>
              <a:gd name="connsiteX3" fmla="*/ 180109 w 401782"/>
              <a:gd name="connsiteY3" fmla="*/ 0 h 568036"/>
              <a:gd name="connsiteX4" fmla="*/ 110837 w 401782"/>
              <a:gd name="connsiteY4" fmla="*/ 13855 h 568036"/>
              <a:gd name="connsiteX5" fmla="*/ 69273 w 401782"/>
              <a:gd name="connsiteY5" fmla="*/ 55418 h 568036"/>
              <a:gd name="connsiteX6" fmla="*/ 0 w 401782"/>
              <a:gd name="connsiteY6" fmla="*/ 180109 h 568036"/>
              <a:gd name="connsiteX7" fmla="*/ 13855 w 401782"/>
              <a:gd name="connsiteY7" fmla="*/ 457200 h 568036"/>
              <a:gd name="connsiteX8" fmla="*/ 27709 w 401782"/>
              <a:gd name="connsiteY8" fmla="*/ 498764 h 568036"/>
              <a:gd name="connsiteX9" fmla="*/ 69273 w 401782"/>
              <a:gd name="connsiteY9" fmla="*/ 540327 h 568036"/>
              <a:gd name="connsiteX10" fmla="*/ 152400 w 401782"/>
              <a:gd name="connsiteY10" fmla="*/ 568036 h 568036"/>
              <a:gd name="connsiteX11" fmla="*/ 290946 w 401782"/>
              <a:gd name="connsiteY11" fmla="*/ 540327 h 568036"/>
              <a:gd name="connsiteX12" fmla="*/ 332509 w 401782"/>
              <a:gd name="connsiteY12" fmla="*/ 512618 h 568036"/>
              <a:gd name="connsiteX13" fmla="*/ 387928 w 401782"/>
              <a:gd name="connsiteY13" fmla="*/ 387927 h 568036"/>
              <a:gd name="connsiteX14" fmla="*/ 401782 w 401782"/>
              <a:gd name="connsiteY14" fmla="*/ 346364 h 568036"/>
              <a:gd name="connsiteX15" fmla="*/ 360218 w 401782"/>
              <a:gd name="connsiteY15" fmla="*/ 193964 h 568036"/>
              <a:gd name="connsiteX16" fmla="*/ 332509 w 401782"/>
              <a:gd name="connsiteY16" fmla="*/ 124691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782" h="568036">
                <a:moveTo>
                  <a:pt x="346364" y="180109"/>
                </a:moveTo>
                <a:cubicBezTo>
                  <a:pt x="341746" y="157018"/>
                  <a:pt x="340777" y="132885"/>
                  <a:pt x="332509" y="110836"/>
                </a:cubicBezTo>
                <a:cubicBezTo>
                  <a:pt x="326662" y="95245"/>
                  <a:pt x="317331" y="80238"/>
                  <a:pt x="304800" y="69273"/>
                </a:cubicBezTo>
                <a:cubicBezTo>
                  <a:pt x="246167" y="17970"/>
                  <a:pt x="237196" y="19029"/>
                  <a:pt x="180109" y="0"/>
                </a:cubicBezTo>
                <a:cubicBezTo>
                  <a:pt x="157018" y="4618"/>
                  <a:pt x="131899" y="3324"/>
                  <a:pt x="110837" y="13855"/>
                </a:cubicBezTo>
                <a:cubicBezTo>
                  <a:pt x="93312" y="22617"/>
                  <a:pt x="81302" y="39952"/>
                  <a:pt x="69273" y="55418"/>
                </a:cubicBezTo>
                <a:cubicBezTo>
                  <a:pt x="13696" y="126875"/>
                  <a:pt x="20904" y="117399"/>
                  <a:pt x="0" y="180109"/>
                </a:cubicBezTo>
                <a:cubicBezTo>
                  <a:pt x="4618" y="272473"/>
                  <a:pt x="5844" y="365069"/>
                  <a:pt x="13855" y="457200"/>
                </a:cubicBezTo>
                <a:cubicBezTo>
                  <a:pt x="15120" y="471749"/>
                  <a:pt x="19608" y="486613"/>
                  <a:pt x="27709" y="498764"/>
                </a:cubicBezTo>
                <a:cubicBezTo>
                  <a:pt x="38577" y="515067"/>
                  <a:pt x="52145" y="530812"/>
                  <a:pt x="69273" y="540327"/>
                </a:cubicBezTo>
                <a:cubicBezTo>
                  <a:pt x="94805" y="554511"/>
                  <a:pt x="152400" y="568036"/>
                  <a:pt x="152400" y="568036"/>
                </a:cubicBezTo>
                <a:cubicBezTo>
                  <a:pt x="188144" y="562930"/>
                  <a:pt x="252255" y="559673"/>
                  <a:pt x="290946" y="540327"/>
                </a:cubicBezTo>
                <a:cubicBezTo>
                  <a:pt x="305839" y="532880"/>
                  <a:pt x="318655" y="521854"/>
                  <a:pt x="332509" y="512618"/>
                </a:cubicBezTo>
                <a:cubicBezTo>
                  <a:pt x="376419" y="446753"/>
                  <a:pt x="354953" y="486850"/>
                  <a:pt x="387928" y="387927"/>
                </a:cubicBezTo>
                <a:lnTo>
                  <a:pt x="401782" y="346364"/>
                </a:lnTo>
                <a:cubicBezTo>
                  <a:pt x="382199" y="248444"/>
                  <a:pt x="395376" y="299438"/>
                  <a:pt x="360218" y="193964"/>
                </a:cubicBezTo>
                <a:cubicBezTo>
                  <a:pt x="343096" y="142598"/>
                  <a:pt x="352897" y="165466"/>
                  <a:pt x="332509" y="12469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28600" y="3408355"/>
            <a:ext cx="401782" cy="568036"/>
          </a:xfrm>
          <a:custGeom>
            <a:avLst/>
            <a:gdLst>
              <a:gd name="connsiteX0" fmla="*/ 346364 w 401782"/>
              <a:gd name="connsiteY0" fmla="*/ 180109 h 568036"/>
              <a:gd name="connsiteX1" fmla="*/ 332509 w 401782"/>
              <a:gd name="connsiteY1" fmla="*/ 110836 h 568036"/>
              <a:gd name="connsiteX2" fmla="*/ 304800 w 401782"/>
              <a:gd name="connsiteY2" fmla="*/ 69273 h 568036"/>
              <a:gd name="connsiteX3" fmla="*/ 180109 w 401782"/>
              <a:gd name="connsiteY3" fmla="*/ 0 h 568036"/>
              <a:gd name="connsiteX4" fmla="*/ 110837 w 401782"/>
              <a:gd name="connsiteY4" fmla="*/ 13855 h 568036"/>
              <a:gd name="connsiteX5" fmla="*/ 69273 w 401782"/>
              <a:gd name="connsiteY5" fmla="*/ 55418 h 568036"/>
              <a:gd name="connsiteX6" fmla="*/ 0 w 401782"/>
              <a:gd name="connsiteY6" fmla="*/ 180109 h 568036"/>
              <a:gd name="connsiteX7" fmla="*/ 13855 w 401782"/>
              <a:gd name="connsiteY7" fmla="*/ 457200 h 568036"/>
              <a:gd name="connsiteX8" fmla="*/ 27709 w 401782"/>
              <a:gd name="connsiteY8" fmla="*/ 498764 h 568036"/>
              <a:gd name="connsiteX9" fmla="*/ 69273 w 401782"/>
              <a:gd name="connsiteY9" fmla="*/ 540327 h 568036"/>
              <a:gd name="connsiteX10" fmla="*/ 152400 w 401782"/>
              <a:gd name="connsiteY10" fmla="*/ 568036 h 568036"/>
              <a:gd name="connsiteX11" fmla="*/ 290946 w 401782"/>
              <a:gd name="connsiteY11" fmla="*/ 540327 h 568036"/>
              <a:gd name="connsiteX12" fmla="*/ 332509 w 401782"/>
              <a:gd name="connsiteY12" fmla="*/ 512618 h 568036"/>
              <a:gd name="connsiteX13" fmla="*/ 387928 w 401782"/>
              <a:gd name="connsiteY13" fmla="*/ 387927 h 568036"/>
              <a:gd name="connsiteX14" fmla="*/ 401782 w 401782"/>
              <a:gd name="connsiteY14" fmla="*/ 346364 h 568036"/>
              <a:gd name="connsiteX15" fmla="*/ 360218 w 401782"/>
              <a:gd name="connsiteY15" fmla="*/ 193964 h 568036"/>
              <a:gd name="connsiteX16" fmla="*/ 332509 w 401782"/>
              <a:gd name="connsiteY16" fmla="*/ 124691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782" h="568036">
                <a:moveTo>
                  <a:pt x="346364" y="180109"/>
                </a:moveTo>
                <a:cubicBezTo>
                  <a:pt x="341746" y="157018"/>
                  <a:pt x="340777" y="132885"/>
                  <a:pt x="332509" y="110836"/>
                </a:cubicBezTo>
                <a:cubicBezTo>
                  <a:pt x="326662" y="95245"/>
                  <a:pt x="317331" y="80238"/>
                  <a:pt x="304800" y="69273"/>
                </a:cubicBezTo>
                <a:cubicBezTo>
                  <a:pt x="246167" y="17970"/>
                  <a:pt x="237196" y="19029"/>
                  <a:pt x="180109" y="0"/>
                </a:cubicBezTo>
                <a:cubicBezTo>
                  <a:pt x="157018" y="4618"/>
                  <a:pt x="131899" y="3324"/>
                  <a:pt x="110837" y="13855"/>
                </a:cubicBezTo>
                <a:cubicBezTo>
                  <a:pt x="93312" y="22617"/>
                  <a:pt x="81302" y="39952"/>
                  <a:pt x="69273" y="55418"/>
                </a:cubicBezTo>
                <a:cubicBezTo>
                  <a:pt x="13696" y="126875"/>
                  <a:pt x="20904" y="117399"/>
                  <a:pt x="0" y="180109"/>
                </a:cubicBezTo>
                <a:cubicBezTo>
                  <a:pt x="4618" y="272473"/>
                  <a:pt x="5844" y="365069"/>
                  <a:pt x="13855" y="457200"/>
                </a:cubicBezTo>
                <a:cubicBezTo>
                  <a:pt x="15120" y="471749"/>
                  <a:pt x="19608" y="486613"/>
                  <a:pt x="27709" y="498764"/>
                </a:cubicBezTo>
                <a:cubicBezTo>
                  <a:pt x="38577" y="515067"/>
                  <a:pt x="52145" y="530812"/>
                  <a:pt x="69273" y="540327"/>
                </a:cubicBezTo>
                <a:cubicBezTo>
                  <a:pt x="94805" y="554511"/>
                  <a:pt x="152400" y="568036"/>
                  <a:pt x="152400" y="568036"/>
                </a:cubicBezTo>
                <a:cubicBezTo>
                  <a:pt x="188144" y="562930"/>
                  <a:pt x="252255" y="559673"/>
                  <a:pt x="290946" y="540327"/>
                </a:cubicBezTo>
                <a:cubicBezTo>
                  <a:pt x="305839" y="532880"/>
                  <a:pt x="318655" y="521854"/>
                  <a:pt x="332509" y="512618"/>
                </a:cubicBezTo>
                <a:cubicBezTo>
                  <a:pt x="376419" y="446753"/>
                  <a:pt x="354953" y="486850"/>
                  <a:pt x="387928" y="387927"/>
                </a:cubicBezTo>
                <a:lnTo>
                  <a:pt x="401782" y="346364"/>
                </a:lnTo>
                <a:cubicBezTo>
                  <a:pt x="382199" y="248444"/>
                  <a:pt x="395376" y="299438"/>
                  <a:pt x="360218" y="193964"/>
                </a:cubicBezTo>
                <a:cubicBezTo>
                  <a:pt x="343096" y="142598"/>
                  <a:pt x="352897" y="165466"/>
                  <a:pt x="332509" y="12469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59327" y="2357735"/>
            <a:ext cx="401782" cy="568036"/>
          </a:xfrm>
          <a:custGeom>
            <a:avLst/>
            <a:gdLst>
              <a:gd name="connsiteX0" fmla="*/ 346364 w 401782"/>
              <a:gd name="connsiteY0" fmla="*/ 180109 h 568036"/>
              <a:gd name="connsiteX1" fmla="*/ 332509 w 401782"/>
              <a:gd name="connsiteY1" fmla="*/ 110836 h 568036"/>
              <a:gd name="connsiteX2" fmla="*/ 304800 w 401782"/>
              <a:gd name="connsiteY2" fmla="*/ 69273 h 568036"/>
              <a:gd name="connsiteX3" fmla="*/ 180109 w 401782"/>
              <a:gd name="connsiteY3" fmla="*/ 0 h 568036"/>
              <a:gd name="connsiteX4" fmla="*/ 110837 w 401782"/>
              <a:gd name="connsiteY4" fmla="*/ 13855 h 568036"/>
              <a:gd name="connsiteX5" fmla="*/ 69273 w 401782"/>
              <a:gd name="connsiteY5" fmla="*/ 55418 h 568036"/>
              <a:gd name="connsiteX6" fmla="*/ 0 w 401782"/>
              <a:gd name="connsiteY6" fmla="*/ 180109 h 568036"/>
              <a:gd name="connsiteX7" fmla="*/ 13855 w 401782"/>
              <a:gd name="connsiteY7" fmla="*/ 457200 h 568036"/>
              <a:gd name="connsiteX8" fmla="*/ 27709 w 401782"/>
              <a:gd name="connsiteY8" fmla="*/ 498764 h 568036"/>
              <a:gd name="connsiteX9" fmla="*/ 69273 w 401782"/>
              <a:gd name="connsiteY9" fmla="*/ 540327 h 568036"/>
              <a:gd name="connsiteX10" fmla="*/ 152400 w 401782"/>
              <a:gd name="connsiteY10" fmla="*/ 568036 h 568036"/>
              <a:gd name="connsiteX11" fmla="*/ 290946 w 401782"/>
              <a:gd name="connsiteY11" fmla="*/ 540327 h 568036"/>
              <a:gd name="connsiteX12" fmla="*/ 332509 w 401782"/>
              <a:gd name="connsiteY12" fmla="*/ 512618 h 568036"/>
              <a:gd name="connsiteX13" fmla="*/ 387928 w 401782"/>
              <a:gd name="connsiteY13" fmla="*/ 387927 h 568036"/>
              <a:gd name="connsiteX14" fmla="*/ 401782 w 401782"/>
              <a:gd name="connsiteY14" fmla="*/ 346364 h 568036"/>
              <a:gd name="connsiteX15" fmla="*/ 360218 w 401782"/>
              <a:gd name="connsiteY15" fmla="*/ 193964 h 568036"/>
              <a:gd name="connsiteX16" fmla="*/ 332509 w 401782"/>
              <a:gd name="connsiteY16" fmla="*/ 124691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782" h="568036">
                <a:moveTo>
                  <a:pt x="346364" y="180109"/>
                </a:moveTo>
                <a:cubicBezTo>
                  <a:pt x="341746" y="157018"/>
                  <a:pt x="340777" y="132885"/>
                  <a:pt x="332509" y="110836"/>
                </a:cubicBezTo>
                <a:cubicBezTo>
                  <a:pt x="326662" y="95245"/>
                  <a:pt x="317331" y="80238"/>
                  <a:pt x="304800" y="69273"/>
                </a:cubicBezTo>
                <a:cubicBezTo>
                  <a:pt x="246167" y="17970"/>
                  <a:pt x="237196" y="19029"/>
                  <a:pt x="180109" y="0"/>
                </a:cubicBezTo>
                <a:cubicBezTo>
                  <a:pt x="157018" y="4618"/>
                  <a:pt x="131899" y="3324"/>
                  <a:pt x="110837" y="13855"/>
                </a:cubicBezTo>
                <a:cubicBezTo>
                  <a:pt x="93312" y="22617"/>
                  <a:pt x="81302" y="39952"/>
                  <a:pt x="69273" y="55418"/>
                </a:cubicBezTo>
                <a:cubicBezTo>
                  <a:pt x="13696" y="126875"/>
                  <a:pt x="20904" y="117399"/>
                  <a:pt x="0" y="180109"/>
                </a:cubicBezTo>
                <a:cubicBezTo>
                  <a:pt x="4618" y="272473"/>
                  <a:pt x="5844" y="365069"/>
                  <a:pt x="13855" y="457200"/>
                </a:cubicBezTo>
                <a:cubicBezTo>
                  <a:pt x="15120" y="471749"/>
                  <a:pt x="19608" y="486613"/>
                  <a:pt x="27709" y="498764"/>
                </a:cubicBezTo>
                <a:cubicBezTo>
                  <a:pt x="38577" y="515067"/>
                  <a:pt x="52145" y="530812"/>
                  <a:pt x="69273" y="540327"/>
                </a:cubicBezTo>
                <a:cubicBezTo>
                  <a:pt x="94805" y="554511"/>
                  <a:pt x="152400" y="568036"/>
                  <a:pt x="152400" y="568036"/>
                </a:cubicBezTo>
                <a:cubicBezTo>
                  <a:pt x="188144" y="562930"/>
                  <a:pt x="252255" y="559673"/>
                  <a:pt x="290946" y="540327"/>
                </a:cubicBezTo>
                <a:cubicBezTo>
                  <a:pt x="305839" y="532880"/>
                  <a:pt x="318655" y="521854"/>
                  <a:pt x="332509" y="512618"/>
                </a:cubicBezTo>
                <a:cubicBezTo>
                  <a:pt x="376419" y="446753"/>
                  <a:pt x="354953" y="486850"/>
                  <a:pt x="387928" y="387927"/>
                </a:cubicBezTo>
                <a:lnTo>
                  <a:pt x="401782" y="346364"/>
                </a:lnTo>
                <a:cubicBezTo>
                  <a:pt x="382199" y="248444"/>
                  <a:pt x="395376" y="299438"/>
                  <a:pt x="360218" y="193964"/>
                </a:cubicBezTo>
                <a:cubicBezTo>
                  <a:pt x="343096" y="142598"/>
                  <a:pt x="352897" y="165466"/>
                  <a:pt x="332509" y="12469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193963" y="1687930"/>
            <a:ext cx="401782" cy="568036"/>
          </a:xfrm>
          <a:custGeom>
            <a:avLst/>
            <a:gdLst>
              <a:gd name="connsiteX0" fmla="*/ 346364 w 401782"/>
              <a:gd name="connsiteY0" fmla="*/ 180109 h 568036"/>
              <a:gd name="connsiteX1" fmla="*/ 332509 w 401782"/>
              <a:gd name="connsiteY1" fmla="*/ 110836 h 568036"/>
              <a:gd name="connsiteX2" fmla="*/ 304800 w 401782"/>
              <a:gd name="connsiteY2" fmla="*/ 69273 h 568036"/>
              <a:gd name="connsiteX3" fmla="*/ 180109 w 401782"/>
              <a:gd name="connsiteY3" fmla="*/ 0 h 568036"/>
              <a:gd name="connsiteX4" fmla="*/ 110837 w 401782"/>
              <a:gd name="connsiteY4" fmla="*/ 13855 h 568036"/>
              <a:gd name="connsiteX5" fmla="*/ 69273 w 401782"/>
              <a:gd name="connsiteY5" fmla="*/ 55418 h 568036"/>
              <a:gd name="connsiteX6" fmla="*/ 0 w 401782"/>
              <a:gd name="connsiteY6" fmla="*/ 180109 h 568036"/>
              <a:gd name="connsiteX7" fmla="*/ 13855 w 401782"/>
              <a:gd name="connsiteY7" fmla="*/ 457200 h 568036"/>
              <a:gd name="connsiteX8" fmla="*/ 27709 w 401782"/>
              <a:gd name="connsiteY8" fmla="*/ 498764 h 568036"/>
              <a:gd name="connsiteX9" fmla="*/ 69273 w 401782"/>
              <a:gd name="connsiteY9" fmla="*/ 540327 h 568036"/>
              <a:gd name="connsiteX10" fmla="*/ 152400 w 401782"/>
              <a:gd name="connsiteY10" fmla="*/ 568036 h 568036"/>
              <a:gd name="connsiteX11" fmla="*/ 290946 w 401782"/>
              <a:gd name="connsiteY11" fmla="*/ 540327 h 568036"/>
              <a:gd name="connsiteX12" fmla="*/ 332509 w 401782"/>
              <a:gd name="connsiteY12" fmla="*/ 512618 h 568036"/>
              <a:gd name="connsiteX13" fmla="*/ 387928 w 401782"/>
              <a:gd name="connsiteY13" fmla="*/ 387927 h 568036"/>
              <a:gd name="connsiteX14" fmla="*/ 401782 w 401782"/>
              <a:gd name="connsiteY14" fmla="*/ 346364 h 568036"/>
              <a:gd name="connsiteX15" fmla="*/ 360218 w 401782"/>
              <a:gd name="connsiteY15" fmla="*/ 193964 h 568036"/>
              <a:gd name="connsiteX16" fmla="*/ 332509 w 401782"/>
              <a:gd name="connsiteY16" fmla="*/ 124691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1782" h="568036">
                <a:moveTo>
                  <a:pt x="346364" y="180109"/>
                </a:moveTo>
                <a:cubicBezTo>
                  <a:pt x="341746" y="157018"/>
                  <a:pt x="340777" y="132885"/>
                  <a:pt x="332509" y="110836"/>
                </a:cubicBezTo>
                <a:cubicBezTo>
                  <a:pt x="326662" y="95245"/>
                  <a:pt x="317331" y="80238"/>
                  <a:pt x="304800" y="69273"/>
                </a:cubicBezTo>
                <a:cubicBezTo>
                  <a:pt x="246167" y="17970"/>
                  <a:pt x="237196" y="19029"/>
                  <a:pt x="180109" y="0"/>
                </a:cubicBezTo>
                <a:cubicBezTo>
                  <a:pt x="157018" y="4618"/>
                  <a:pt x="131899" y="3324"/>
                  <a:pt x="110837" y="13855"/>
                </a:cubicBezTo>
                <a:cubicBezTo>
                  <a:pt x="93312" y="22617"/>
                  <a:pt x="81302" y="39952"/>
                  <a:pt x="69273" y="55418"/>
                </a:cubicBezTo>
                <a:cubicBezTo>
                  <a:pt x="13696" y="126875"/>
                  <a:pt x="20904" y="117399"/>
                  <a:pt x="0" y="180109"/>
                </a:cubicBezTo>
                <a:cubicBezTo>
                  <a:pt x="4618" y="272473"/>
                  <a:pt x="5844" y="365069"/>
                  <a:pt x="13855" y="457200"/>
                </a:cubicBezTo>
                <a:cubicBezTo>
                  <a:pt x="15120" y="471749"/>
                  <a:pt x="19608" y="486613"/>
                  <a:pt x="27709" y="498764"/>
                </a:cubicBezTo>
                <a:cubicBezTo>
                  <a:pt x="38577" y="515067"/>
                  <a:pt x="52145" y="530812"/>
                  <a:pt x="69273" y="540327"/>
                </a:cubicBezTo>
                <a:cubicBezTo>
                  <a:pt x="94805" y="554511"/>
                  <a:pt x="152400" y="568036"/>
                  <a:pt x="152400" y="568036"/>
                </a:cubicBezTo>
                <a:cubicBezTo>
                  <a:pt x="188144" y="562930"/>
                  <a:pt x="252255" y="559673"/>
                  <a:pt x="290946" y="540327"/>
                </a:cubicBezTo>
                <a:cubicBezTo>
                  <a:pt x="305839" y="532880"/>
                  <a:pt x="318655" y="521854"/>
                  <a:pt x="332509" y="512618"/>
                </a:cubicBezTo>
                <a:cubicBezTo>
                  <a:pt x="376419" y="446753"/>
                  <a:pt x="354953" y="486850"/>
                  <a:pt x="387928" y="387927"/>
                </a:cubicBezTo>
                <a:lnTo>
                  <a:pt x="401782" y="346364"/>
                </a:lnTo>
                <a:cubicBezTo>
                  <a:pt x="382199" y="248444"/>
                  <a:pt x="395376" y="299438"/>
                  <a:pt x="360218" y="193964"/>
                </a:cubicBezTo>
                <a:cubicBezTo>
                  <a:pt x="343096" y="142598"/>
                  <a:pt x="352897" y="165466"/>
                  <a:pt x="332509" y="124691"/>
                </a:cubicBezTo>
              </a:path>
            </a:pathLst>
          </a:cu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692727" y="5908963"/>
            <a:ext cx="64770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Biểu</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hiện</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cụ</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thể</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của</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tính</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tự</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chủ</a:t>
            </a:r>
            <a:r>
              <a:rPr lang="en-US" sz="2400" b="1" dirty="0">
                <a:solidFill>
                  <a:srgbClr val="FF0000"/>
                </a:solidFill>
                <a:latin typeface="Times New Roman" pitchFamily="18" charset="0"/>
                <a:cs typeface="Times New Roman" pitchFamily="18" charset="0"/>
                <a:sym typeface="Wingdings" pitchFamily="2" charset="2"/>
              </a:rPr>
              <a:t>.</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33102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ircle(in)">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0" y="0"/>
            <a:ext cx="9144000" cy="6858000"/>
          </a:xfrm>
          <a:prstGeom prst="rect">
            <a:avLst/>
          </a:prstGeom>
        </p:spPr>
      </p:pic>
      <p:sp>
        <p:nvSpPr>
          <p:cNvPr id="3" name="TextBox 2"/>
          <p:cNvSpPr txBox="1"/>
          <p:nvPr/>
        </p:nvSpPr>
        <p:spPr>
          <a:xfrm>
            <a:off x="533400" y="609600"/>
            <a:ext cx="37338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III.LUYỆN TẬP:</a:t>
            </a:r>
          </a:p>
        </p:txBody>
      </p:sp>
      <p:sp>
        <p:nvSpPr>
          <p:cNvPr id="4" name="TextBox 3"/>
          <p:cNvSpPr txBox="1"/>
          <p:nvPr/>
        </p:nvSpPr>
        <p:spPr>
          <a:xfrm>
            <a:off x="228600" y="1219200"/>
            <a:ext cx="23622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2.Bài 2:</a:t>
            </a:r>
          </a:p>
        </p:txBody>
      </p:sp>
      <p:sp>
        <p:nvSpPr>
          <p:cNvPr id="2" name="TextBox 1"/>
          <p:cNvSpPr txBox="1"/>
          <p:nvPr/>
        </p:nvSpPr>
        <p:spPr>
          <a:xfrm>
            <a:off x="1388918" y="1143000"/>
            <a:ext cx="7602682"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chuyện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người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a:t>
            </a:r>
          </a:p>
        </p:txBody>
      </p:sp>
      <p:sp>
        <p:nvSpPr>
          <p:cNvPr id="25" name="TextBox 24"/>
          <p:cNvSpPr txBox="1"/>
          <p:nvPr/>
        </p:nvSpPr>
        <p:spPr>
          <a:xfrm>
            <a:off x="228600" y="1748135"/>
            <a:ext cx="23622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3.Bài 3:</a:t>
            </a:r>
          </a:p>
        </p:txBody>
      </p:sp>
      <p:sp>
        <p:nvSpPr>
          <p:cNvPr id="26" name="TextBox 25"/>
          <p:cNvSpPr txBox="1"/>
          <p:nvPr/>
        </p:nvSpPr>
        <p:spPr>
          <a:xfrm>
            <a:off x="1388918" y="1671935"/>
            <a:ext cx="7602682"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huống</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228600" y="2514600"/>
            <a:ext cx="6858000" cy="461665"/>
          </a:xfrm>
          <a:prstGeom prst="rect">
            <a:avLst/>
          </a:prstGeom>
          <a:noFill/>
        </p:spPr>
        <p:txBody>
          <a:bodyPr wrap="square" rtlCol="0">
            <a:spAutoFit/>
          </a:bodyPr>
          <a:lstStyle/>
          <a:p>
            <a:r>
              <a:rPr lang="en-US" dirty="0"/>
              <a:t>- </a:t>
            </a:r>
            <a:r>
              <a:rPr lang="en-US" sz="2400" b="1" dirty="0" err="1">
                <a:solidFill>
                  <a:srgbClr val="FF0000"/>
                </a:solidFill>
                <a:latin typeface="Times New Roman" pitchFamily="18" charset="0"/>
                <a:cs typeface="Times New Roman" pitchFamily="18" charset="0"/>
              </a:rPr>
              <a:t>Hằng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đòi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a:t>
            </a:r>
          </a:p>
        </p:txBody>
      </p:sp>
      <p:sp>
        <p:nvSpPr>
          <p:cNvPr id="27" name="TextBox 26"/>
          <p:cNvSpPr txBox="1"/>
          <p:nvPr/>
        </p:nvSpPr>
        <p:spPr>
          <a:xfrm>
            <a:off x="228600" y="3149447"/>
            <a:ext cx="6858000" cy="2308324"/>
          </a:xfrm>
          <a:prstGeom prst="rect">
            <a:avLst/>
          </a:prstGeom>
          <a:noFill/>
        </p:spPr>
        <p:txBody>
          <a:bodyPr wrap="square" rtlCol="0">
            <a:spAutoFit/>
          </a:bodyPr>
          <a:lstStyle/>
          <a:p>
            <a:pPr marL="285750" indent="-285750">
              <a:buFontTx/>
              <a:buChar char="-"/>
            </a:pPr>
            <a:r>
              <a:rPr lang="en-US" sz="2400" b="1" dirty="0" err="1">
                <a:solidFill>
                  <a:srgbClr val="FF0000"/>
                </a:solidFill>
                <a:latin typeface="Times New Roman" pitchFamily="18" charset="0"/>
                <a:cs typeface="Times New Roman" pitchFamily="18" charset="0"/>
              </a:rPr>
              <a:t>Khuyên</a:t>
            </a:r>
            <a:r>
              <a:rPr lang="en-US" dirty="0"/>
              <a:t> </a:t>
            </a:r>
            <a:r>
              <a:rPr lang="en-US" sz="2400" b="1" dirty="0" err="1">
                <a:solidFill>
                  <a:srgbClr val="FF0000"/>
                </a:solidFill>
                <a:latin typeface="Times New Roman" pitchFamily="18" charset="0"/>
                <a:cs typeface="Times New Roman" pitchFamily="18" charset="0"/>
              </a:rPr>
              <a:t>Hằng</a:t>
            </a:r>
            <a:r>
              <a:rPr lang="en-US" sz="2400" b="1" dirty="0">
                <a:solidFill>
                  <a:srgbClr val="FF0000"/>
                </a:solidFill>
                <a:latin typeface="Times New Roman" pitchFamily="18" charset="0"/>
                <a:cs typeface="Times New Roman" pitchFamily="18" charset="0"/>
              </a:rPr>
              <a:t>:</a:t>
            </a:r>
          </a:p>
          <a:p>
            <a:r>
              <a:rPr lang="en-US" sz="2400" b="1" dirty="0">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xin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mua</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thôi</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niềm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vui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lòng</a:t>
            </a:r>
            <a:r>
              <a:rPr lang="en-US" sz="2400" b="1" dirty="0">
                <a:latin typeface="Times New Roman" pitchFamily="18" charset="0"/>
                <a:cs typeface="Times New Roman" pitchFamily="18" charset="0"/>
              </a:rPr>
              <a:t>.</a:t>
            </a:r>
          </a:p>
          <a:p>
            <a:r>
              <a:rPr lang="en-US" sz="2400" b="1" dirty="0">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Người</a:t>
            </a:r>
            <a:r>
              <a:rPr lang="en-US" sz="2400" b="1" dirty="0">
                <a:solidFill>
                  <a:srgbClr val="FF0000"/>
                </a:solidFill>
                <a:latin typeface="Times New Roman" pitchFamily="18" charset="0"/>
                <a:cs typeface="Times New Roman" pitchFamily="18" charset="0"/>
                <a:sym typeface="Wingdings" pitchFamily="2" charset="2"/>
              </a:rPr>
              <a:t> con </a:t>
            </a:r>
            <a:r>
              <a:rPr lang="en-US" sz="2400" b="1" dirty="0" err="1">
                <a:solidFill>
                  <a:srgbClr val="FF0000"/>
                </a:solidFill>
                <a:latin typeface="Times New Roman" pitchFamily="18" charset="0"/>
                <a:cs typeface="Times New Roman" pitchFamily="18" charset="0"/>
                <a:sym typeface="Wingdings" pitchFamily="2" charset="2"/>
              </a:rPr>
              <a:t>hiếu</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thảo</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biết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tự</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chủ</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biết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tiết</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kiệm</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sống</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giản</a:t>
            </a:r>
            <a:r>
              <a:rPr lang="en-US" sz="2400" b="1" dirty="0">
                <a:solidFill>
                  <a:srgbClr val="FF0000"/>
                </a:solidFill>
                <a:latin typeface="Times New Roman" pitchFamily="18" charset="0"/>
                <a:cs typeface="Times New Roman" pitchFamily="18" charset="0"/>
                <a:sym typeface="Wingdings" pitchFamily="2" charset="2"/>
              </a:rPr>
              <a:t> </a:t>
            </a:r>
            <a:r>
              <a:rPr lang="en-US" sz="2400" b="1" dirty="0" err="1">
                <a:solidFill>
                  <a:srgbClr val="FF0000"/>
                </a:solidFill>
                <a:latin typeface="Times New Roman" pitchFamily="18" charset="0"/>
                <a:cs typeface="Times New Roman" pitchFamily="18" charset="0"/>
                <a:sym typeface="Wingdings" pitchFamily="2" charset="2"/>
              </a:rPr>
              <a:t>dị</a:t>
            </a:r>
            <a:r>
              <a:rPr lang="en-US" sz="2400" b="1" dirty="0">
                <a:solidFill>
                  <a:srgbClr val="FF0000"/>
                </a:solidFill>
                <a:latin typeface="Times New Roman" pitchFamily="18" charset="0"/>
                <a:cs typeface="Times New Roman" pitchFamily="18" charset="0"/>
                <a:sym typeface="Wingdings" pitchFamily="2" charset="2"/>
              </a:rPr>
              <a:t>.</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381000" y="5562600"/>
            <a:ext cx="4419600" cy="461665"/>
          </a:xfrm>
          <a:prstGeom prst="rect">
            <a:avLst/>
          </a:prstGeom>
          <a:noFill/>
        </p:spPr>
        <p:txBody>
          <a:bodyPr wrap="square" rtlCol="0">
            <a:spAutoFit/>
          </a:bodyPr>
          <a:lstStyle/>
          <a:p>
            <a:r>
              <a:rPr lang="en-US" sz="2400" b="1" u="sng" dirty="0">
                <a:latin typeface="Times New Roman" pitchFamily="18" charset="0"/>
                <a:cs typeface="Times New Roman" pitchFamily="18" charset="0"/>
              </a:rPr>
              <a:t>4.Bài 4: </a:t>
            </a:r>
            <a:r>
              <a:rPr lang="en-US" sz="2400" b="1" dirty="0" err="1">
                <a:solidFill>
                  <a:srgbClr val="FF0000"/>
                </a:solidFill>
                <a:latin typeface="Times New Roman" pitchFamily="18" charset="0"/>
                <a:cs typeface="Times New Roman" pitchFamily="18" charset="0"/>
              </a:rPr>
              <a:t>Liên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hệ</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thân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2272252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1" y="0"/>
            <a:ext cx="9231629"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239984" y="3934313"/>
              <a:ext cx="360" cy="360"/>
            </p14:xfrm>
          </p:contentPart>
        </mc:Choice>
        <mc:Fallback xmlns="">
          <p:pic>
            <p:nvPicPr>
              <p:cNvPr id="4" name="Ink 3"/>
              <p:cNvPicPr/>
              <p:nvPr/>
            </p:nvPicPr>
            <p:blipFill>
              <a:blip r:embed="rId4"/>
              <a:stretch>
                <a:fillRect/>
              </a:stretch>
            </p:blipFill>
            <p:spPr>
              <a:xfrm>
                <a:off x="2970325" y="3922073"/>
                <a:ext cx="33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2732824" y="4515353"/>
              <a:ext cx="360" cy="360"/>
            </p14:xfrm>
          </p:contentPart>
        </mc:Choice>
        <mc:Fallback xmlns="">
          <p:pic>
            <p:nvPicPr>
              <p:cNvPr id="5" name="Ink 4"/>
              <p:cNvPicPr/>
              <p:nvPr/>
            </p:nvPicPr>
            <p:blipFill>
              <a:blip r:embed="rId4"/>
              <a:stretch>
                <a:fillRect/>
              </a:stretch>
            </p:blipFill>
            <p:spPr>
              <a:xfrm>
                <a:off x="3627445" y="4503113"/>
                <a:ext cx="33120" cy="24840"/>
              </a:xfrm>
              <a:prstGeom prst="rect">
                <a:avLst/>
              </a:prstGeom>
            </p:spPr>
          </p:pic>
        </mc:Fallback>
      </mc:AlternateContent>
      <p:sp>
        <p:nvSpPr>
          <p:cNvPr id="25" name="Vertical Scroll 24"/>
          <p:cNvSpPr/>
          <p:nvPr/>
        </p:nvSpPr>
        <p:spPr>
          <a:xfrm>
            <a:off x="-533400" y="2057400"/>
            <a:ext cx="2428670" cy="4601124"/>
          </a:xfrm>
          <a:prstGeom prst="verticalScroll">
            <a:avLst/>
          </a:prstGeom>
          <a:solidFill>
            <a:srgbClr val="00B0F0"/>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8" name="Vertical Scroll 27"/>
          <p:cNvSpPr/>
          <p:nvPr/>
        </p:nvSpPr>
        <p:spPr>
          <a:xfrm>
            <a:off x="1600200" y="2057400"/>
            <a:ext cx="3199130" cy="4570575"/>
          </a:xfrm>
          <a:prstGeom prst="verticalScroll">
            <a:avLst/>
          </a:prstGeom>
          <a:solidFill>
            <a:schemeClr val="accent6">
              <a:lumMod val="40000"/>
              <a:lumOff val="60000"/>
            </a:scheme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9" name="Vertical Scroll 28"/>
          <p:cNvSpPr/>
          <p:nvPr/>
        </p:nvSpPr>
        <p:spPr>
          <a:xfrm>
            <a:off x="4495800" y="2122470"/>
            <a:ext cx="2819400" cy="4735530"/>
          </a:xfrm>
          <a:prstGeom prst="verticalScroll">
            <a:avLst/>
          </a:prstGeom>
          <a:solidFill>
            <a:schemeClr val="accent4">
              <a:lumMod val="40000"/>
              <a:lumOff val="60000"/>
            </a:schemeClr>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30" name="Rectangle 29"/>
          <p:cNvSpPr>
            <a:spLocks noChangeArrowheads="1"/>
          </p:cNvSpPr>
          <p:nvPr/>
        </p:nvSpPr>
        <p:spPr bwMode="auto">
          <a:xfrm>
            <a:off x="-228600" y="1981200"/>
            <a:ext cx="1793875" cy="474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tab pos="88900" algn="l"/>
                <a:tab pos="179388" algn="l"/>
              </a:tabLst>
              <a:defRPr/>
            </a:pPr>
            <a:r>
              <a:rPr kumimoji="0" lang="pt-BR"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Tự chủ:</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tab pos="88900" algn="l"/>
                <a:tab pos="179388" algn="l"/>
              </a:tabLst>
              <a:defRPr/>
            </a:pPr>
            <a:r>
              <a:rPr kumimoji="0" lang="pt-BR"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Tự chủ là làm chủ </a:t>
            </a:r>
          </a:p>
          <a:p>
            <a:pPr marL="0" marR="0" lvl="0" indent="0" algn="ctr" defTabSz="457200" rtl="0" eaLnBrk="1" fontAlgn="auto" latinLnBrk="0" hangingPunct="1">
              <a:lnSpc>
                <a:spcPct val="100000"/>
              </a:lnSpc>
              <a:spcBef>
                <a:spcPts val="0"/>
              </a:spcBef>
              <a:spcAft>
                <a:spcPts val="0"/>
              </a:spcAft>
              <a:buClrTx/>
              <a:buSzTx/>
              <a:buFontTx/>
              <a:buNone/>
              <a:tabLst>
                <a:tab pos="88900" algn="l"/>
                <a:tab pos="179388" algn="l"/>
              </a:tabLst>
              <a:defRPr/>
            </a:pPr>
            <a:r>
              <a:rPr kumimoji="0" lang="pt-BR"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bản thân, người tự chủ là người biết làm chủ được </a:t>
            </a:r>
          </a:p>
          <a:p>
            <a:pPr marL="0" marR="0" lvl="0" indent="0" algn="ctr" defTabSz="457200" rtl="0" eaLnBrk="1" fontAlgn="auto" latinLnBrk="0" hangingPunct="1">
              <a:lnSpc>
                <a:spcPct val="100000"/>
              </a:lnSpc>
              <a:spcBef>
                <a:spcPts val="0"/>
              </a:spcBef>
              <a:spcAft>
                <a:spcPts val="0"/>
              </a:spcAft>
              <a:buClrTx/>
              <a:buSzTx/>
              <a:buFontTx/>
              <a:buNone/>
              <a:tabLst>
                <a:tab pos="88900" algn="l"/>
                <a:tab pos="179388" algn="l"/>
              </a:tabLst>
              <a:defRPr/>
            </a:pPr>
            <a:r>
              <a:rPr kumimoji="0" lang="pt-BR"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suy nghĩ, hành vi </a:t>
            </a:r>
          </a:p>
          <a:p>
            <a:pPr marL="0" marR="0" lvl="0" indent="0" algn="ctr" defTabSz="457200" rtl="0" eaLnBrk="1" fontAlgn="auto" latinLnBrk="0" hangingPunct="1">
              <a:lnSpc>
                <a:spcPct val="100000"/>
              </a:lnSpc>
              <a:spcBef>
                <a:spcPts val="0"/>
              </a:spcBef>
              <a:spcAft>
                <a:spcPts val="0"/>
              </a:spcAft>
              <a:buClrTx/>
              <a:buSzTx/>
              <a:buFontTx/>
              <a:buNone/>
              <a:tabLst>
                <a:tab pos="88900" algn="l"/>
                <a:tab pos="179388" algn="l"/>
              </a:tabLst>
              <a:defRPr/>
            </a:pPr>
            <a:r>
              <a:rPr kumimoji="0" lang="pt-BR"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của mình.</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ts val="2267"/>
              </a:lnSpc>
              <a:spcBef>
                <a:spcPct val="0"/>
              </a:spcBef>
              <a:spcAft>
                <a:spcPct val="0"/>
              </a:spcAft>
              <a:buClrTx/>
              <a:buSzTx/>
              <a:buFontTx/>
              <a:buNone/>
              <a:tabLst>
                <a:tab pos="88900" algn="l"/>
                <a:tab pos="179388" algn="l"/>
              </a:tabLst>
              <a:defRPr/>
            </a:pPr>
            <a:endPar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ts val="2267"/>
              </a:lnSpc>
              <a:spcBef>
                <a:spcPct val="0"/>
              </a:spcBef>
              <a:spcAft>
                <a:spcPct val="0"/>
              </a:spcAft>
              <a:buClrTx/>
              <a:buSzTx/>
              <a:buFontTx/>
              <a:buNone/>
              <a:tabLst>
                <a:tab pos="88900" algn="l"/>
                <a:tab pos="179388" algn="l"/>
              </a:tabLst>
              <a:defRPr/>
            </a:pP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altLang="en-US" sz="2400" b="0" i="0" u="none" strike="noStrike" kern="1200" cap="none" spc="0" normalizeH="0" baseline="0" noProof="0" dirty="0">
              <a:ln>
                <a:noFill/>
              </a:ln>
              <a:solidFill>
                <a:srgbClr val="FFFDDD"/>
              </a:solidFill>
              <a:effectLst/>
              <a:uLnTx/>
              <a:uFillTx/>
              <a:latin typeface="Times New Roman" pitchFamily="18" charset="0"/>
              <a:ea typeface="Calibri" panose="020F0502020204030204" pitchFamily="34" charset="0"/>
              <a:cs typeface="Times New Roman" pitchFamily="18" charset="0"/>
            </a:endParaRPr>
          </a:p>
        </p:txBody>
      </p:sp>
      <p:sp>
        <p:nvSpPr>
          <p:cNvPr id="31" name="Google Shape;725;p30"/>
          <p:cNvSpPr txBox="1">
            <a:spLocks/>
          </p:cNvSpPr>
          <p:nvPr/>
        </p:nvSpPr>
        <p:spPr bwMode="auto">
          <a:xfrm>
            <a:off x="2057400" y="2362200"/>
            <a:ext cx="2590800" cy="39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33" tIns="162533" rIns="162533" bIns="162533" anchor="ctr"/>
          <a:lstStyle>
            <a:lvl1pPr>
              <a:spcBef>
                <a:spcPct val="20000"/>
              </a:spcBef>
              <a:buClr>
                <a:schemeClr val="accent1"/>
              </a:buClr>
              <a:buSzPct val="100000"/>
              <a:buFont typeface="Symbol" panose="05050102010706020507" pitchFamily="18" charset="2"/>
              <a:buChar char=""/>
              <a:tabLst>
                <a:tab pos="88900" algn="l"/>
                <a:tab pos="179388" algn="l"/>
              </a:tabLst>
              <a:defRPr sz="2400">
                <a:solidFill>
                  <a:schemeClr val="tx2"/>
                </a:solidFill>
                <a:latin typeface="Candara" panose="020E0502030303020204" pitchFamily="34" charset="0"/>
              </a:defRPr>
            </a:lvl1pPr>
            <a:lvl2pPr marL="576263" indent="-273050">
              <a:spcBef>
                <a:spcPct val="20000"/>
              </a:spcBef>
              <a:buClr>
                <a:schemeClr val="accent1"/>
              </a:buClr>
              <a:buSzPct val="100000"/>
              <a:buFont typeface="Symbol" panose="05050102010706020507" pitchFamily="18" charset="2"/>
              <a:buChar char=""/>
              <a:tabLst>
                <a:tab pos="88900" algn="l"/>
                <a:tab pos="179388" algn="l"/>
              </a:tabLst>
              <a:defRPr sz="2200">
                <a:solidFill>
                  <a:schemeClr val="tx2"/>
                </a:solidFill>
                <a:latin typeface="Candara" panose="020E0502030303020204" pitchFamily="34" charset="0"/>
              </a:defRPr>
            </a:lvl2pPr>
            <a:lvl3pPr marL="855663" indent="-228600">
              <a:spcBef>
                <a:spcPct val="20000"/>
              </a:spcBef>
              <a:buClr>
                <a:schemeClr val="accent1"/>
              </a:buClr>
              <a:buSzPct val="100000"/>
              <a:buFont typeface="Symbol" panose="05050102010706020507" pitchFamily="18" charset="2"/>
              <a:buChar char=""/>
              <a:tabLst>
                <a:tab pos="88900" algn="l"/>
                <a:tab pos="179388" algn="l"/>
              </a:tabLst>
              <a:defRPr sz="2000">
                <a:solidFill>
                  <a:schemeClr val="tx2"/>
                </a:solidFill>
                <a:latin typeface="Candara" panose="020E0502030303020204" pitchFamily="34" charset="0"/>
              </a:defRPr>
            </a:lvl3pPr>
            <a:lvl4pPr marL="1143000" indent="-228600">
              <a:spcBef>
                <a:spcPct val="20000"/>
              </a:spcBef>
              <a:buClr>
                <a:schemeClr val="accent1"/>
              </a:buClr>
              <a:buSzPct val="100000"/>
              <a:buFont typeface="Symbol" panose="05050102010706020507" pitchFamily="18" charset="2"/>
              <a:buChar char=""/>
              <a:tabLst>
                <a:tab pos="88900" algn="l"/>
                <a:tab pos="179388" algn="l"/>
              </a:tabLst>
              <a:defRPr>
                <a:solidFill>
                  <a:schemeClr val="tx2"/>
                </a:solidFill>
                <a:latin typeface="Candara" panose="020E0502030303020204" pitchFamily="34" charset="0"/>
              </a:defRPr>
            </a:lvl4pPr>
            <a:lvl5pPr marL="1462088" indent="-228600">
              <a:spcBef>
                <a:spcPct val="20000"/>
              </a:spcBef>
              <a:buClr>
                <a:schemeClr val="accent1"/>
              </a:buClr>
              <a:buSzPct val="100000"/>
              <a:buFont typeface="Symbol" panose="05050102010706020507" pitchFamily="18" charset="2"/>
              <a:buChar char=""/>
              <a:tabLst>
                <a:tab pos="88900" algn="l"/>
                <a:tab pos="179388" algn="l"/>
              </a:tabLst>
              <a:defRPr sz="1600">
                <a:solidFill>
                  <a:schemeClr val="tx2"/>
                </a:solidFill>
                <a:latin typeface="Candara" panose="020E0502030303020204" pitchFamily="34" charset="0"/>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tabLst>
                <a:tab pos="88900" algn="l"/>
                <a:tab pos="179388" algn="l"/>
              </a:tabLst>
              <a:defRPr sz="1600">
                <a:solidFill>
                  <a:schemeClr val="tx2"/>
                </a:solidFill>
                <a:latin typeface="Candara" panose="020E0502030303020204" pitchFamily="34" charset="0"/>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tabLst>
                <a:tab pos="88900" algn="l"/>
                <a:tab pos="179388" algn="l"/>
              </a:tabLst>
              <a:defRPr sz="1600">
                <a:solidFill>
                  <a:schemeClr val="tx2"/>
                </a:solidFill>
                <a:latin typeface="Candara" panose="020E0502030303020204" pitchFamily="34" charset="0"/>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tabLst>
                <a:tab pos="88900" algn="l"/>
                <a:tab pos="179388" algn="l"/>
              </a:tabLst>
              <a:defRPr sz="1600">
                <a:solidFill>
                  <a:schemeClr val="tx2"/>
                </a:solidFill>
                <a:latin typeface="Candara" panose="020E0502030303020204" pitchFamily="34" charset="0"/>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tabLst>
                <a:tab pos="88900" algn="l"/>
                <a:tab pos="179388" algn="l"/>
              </a:tabLst>
              <a:defRPr sz="1600">
                <a:solidFill>
                  <a:schemeClr val="tx2"/>
                </a:solidFill>
                <a:latin typeface="Candara" panose="020E0502030303020204" pitchFamily="34" charset="0"/>
              </a:defRPr>
            </a:lvl9pPr>
          </a:lstStyle>
          <a:p>
            <a:pPr marL="0" marR="0" lvl="0" indent="0" algn="l" defTabSz="457200" rtl="0" eaLnBrk="1" fontAlgn="auto" latinLnBrk="0" hangingPunct="1">
              <a:lnSpc>
                <a:spcPct val="100000"/>
              </a:lnSpc>
              <a:spcBef>
                <a:spcPct val="20000"/>
              </a:spcBef>
              <a:spcAft>
                <a:spcPts val="0"/>
              </a:spcAft>
              <a:buClr>
                <a:srgbClr val="90C226"/>
              </a:buClr>
              <a:buSzPct val="100000"/>
              <a:buFont typeface="Symbol" panose="05050102010706020507" pitchFamily="18" charset="2"/>
              <a:buNone/>
              <a:tabLst>
                <a:tab pos="88900" algn="l"/>
                <a:tab pos="179388" algn="l"/>
              </a:tabLst>
              <a:defRPr/>
            </a:pPr>
            <a:r>
              <a:rPr kumimoji="0" lang="en-US" sz="2000" b="1"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     2. </a:t>
            </a:r>
            <a:r>
              <a:rPr kumimoji="0" lang="en-US" sz="2000" b="1" i="0" u="none" strike="noStrike" kern="1200" cap="none" spc="0" normalizeH="0" baseline="0" noProof="0" dirty="0" err="1">
                <a:ln>
                  <a:noFill/>
                </a:ln>
                <a:solidFill>
                  <a:srgbClr val="2C3C43"/>
                </a:solidFill>
                <a:effectLst/>
                <a:uLnTx/>
                <a:uFillTx/>
                <a:latin typeface="Times New Roman" pitchFamily="18" charset="0"/>
                <a:ea typeface="+mn-ea"/>
                <a:cs typeface="Times New Roman" pitchFamily="18" charset="0"/>
              </a:rPr>
              <a:t>Biểu</a:t>
            </a:r>
            <a:r>
              <a:rPr kumimoji="0" lang="en-US" sz="2000" b="1"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solidFill>
                  <a:srgbClr val="2C3C43"/>
                </a:solidFill>
                <a:effectLst/>
                <a:uLnTx/>
                <a:uFillTx/>
                <a:latin typeface="Times New Roman" pitchFamily="18" charset="0"/>
                <a:ea typeface="+mn-ea"/>
                <a:cs typeface="Times New Roman" pitchFamily="18" charset="0"/>
              </a:rPr>
              <a:t>hiện</a:t>
            </a:r>
            <a:r>
              <a:rPr kumimoji="0" lang="en-US" sz="2000" b="1"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 </a:t>
            </a:r>
            <a:endParaRPr kumimoji="0" lang="en-US"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ct val="20000"/>
              </a:spcBef>
              <a:spcAft>
                <a:spcPts val="0"/>
              </a:spcAft>
              <a:buClr>
                <a:srgbClr val="90C226"/>
              </a:buClr>
              <a:buSzPct val="100000"/>
              <a:buFont typeface="Symbol" panose="05050102010706020507" pitchFamily="18" charset="2"/>
              <a:buChar char=""/>
              <a:tabLst>
                <a:tab pos="88900" algn="l"/>
                <a:tab pos="179388" algn="l"/>
              </a:tabLst>
              <a:defRPr/>
            </a:pPr>
            <a:r>
              <a:rPr kumimoji="0" lang="nl-NL" sz="2000" b="0" i="1"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Tự chủ biểu hiện thông qua suy nghĩ, hành động (việc làm), lời nói, thái độ</a:t>
            </a:r>
            <a:endParaRPr kumimoji="0" lang="en-US"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ct val="20000"/>
              </a:spcBef>
              <a:spcAft>
                <a:spcPts val="0"/>
              </a:spcAft>
              <a:buClr>
                <a:srgbClr val="90C226"/>
              </a:buClr>
              <a:buSzPct val="100000"/>
              <a:buFont typeface="Symbol" panose="05050102010706020507" pitchFamily="18" charset="2"/>
              <a:buChar char=""/>
              <a:tabLst>
                <a:tab pos="88900" algn="l"/>
                <a:tab pos="179388" algn="l"/>
              </a:tabLst>
              <a:defRPr/>
            </a:pPr>
            <a:r>
              <a:rPr kumimoji="0" lang="nl-NL" sz="2000" b="0" i="1"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Một số biểu hiện của tự chủ thường gặp:</a:t>
            </a:r>
            <a:endParaRPr kumimoji="0" lang="en-US"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ct val="20000"/>
              </a:spcBef>
              <a:spcAft>
                <a:spcPts val="0"/>
              </a:spcAft>
              <a:buClr>
                <a:srgbClr val="90C226"/>
              </a:buClr>
              <a:buSzPct val="100000"/>
              <a:buFont typeface="Symbol" panose="05050102010706020507" pitchFamily="18" charset="2"/>
              <a:buNone/>
              <a:tabLst>
                <a:tab pos="88900" algn="l"/>
                <a:tab pos="179388" algn="l"/>
              </a:tabLst>
              <a:defRPr/>
            </a:pPr>
            <a:r>
              <a:rPr kumimoji="0" lang="pt-BR"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 Luôn bình tĩnh, </a:t>
            </a:r>
          </a:p>
          <a:p>
            <a:pPr marL="0" marR="0" lvl="0" indent="0" algn="l" defTabSz="457200" rtl="0" eaLnBrk="1" fontAlgn="auto" latinLnBrk="0" hangingPunct="1">
              <a:lnSpc>
                <a:spcPct val="100000"/>
              </a:lnSpc>
              <a:spcBef>
                <a:spcPct val="20000"/>
              </a:spcBef>
              <a:spcAft>
                <a:spcPts val="0"/>
              </a:spcAft>
              <a:buClr>
                <a:srgbClr val="90C226"/>
              </a:buClr>
              <a:buSzPct val="100000"/>
              <a:buFont typeface="Symbol" panose="05050102010706020507" pitchFamily="18" charset="2"/>
              <a:buNone/>
              <a:tabLst>
                <a:tab pos="88900" algn="l"/>
                <a:tab pos="179388" algn="l"/>
              </a:tabLst>
              <a:defRPr/>
            </a:pPr>
            <a:r>
              <a:rPr kumimoji="0" lang="pt-BR"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tự tin</a:t>
            </a:r>
            <a:endParaRPr kumimoji="0" lang="en-US"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ct val="20000"/>
              </a:spcBef>
              <a:spcAft>
                <a:spcPts val="0"/>
              </a:spcAft>
              <a:buClr>
                <a:srgbClr val="90C226"/>
              </a:buClr>
              <a:buSzPct val="100000"/>
              <a:buFont typeface="Symbol" panose="05050102010706020507" pitchFamily="18" charset="2"/>
              <a:buNone/>
              <a:tabLst>
                <a:tab pos="88900" algn="l"/>
                <a:tab pos="179388" algn="l"/>
              </a:tabLst>
              <a:defRPr/>
            </a:pPr>
            <a:r>
              <a:rPr kumimoji="0" lang="pt-BR"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 Không nóng vội, hấp tấp</a:t>
            </a:r>
            <a:endParaRPr kumimoji="0" lang="en-US"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ct val="20000"/>
              </a:spcBef>
              <a:spcAft>
                <a:spcPts val="0"/>
              </a:spcAft>
              <a:buClr>
                <a:srgbClr val="90C226"/>
              </a:buClr>
              <a:buSzPct val="100000"/>
              <a:buFont typeface="Symbol" panose="05050102010706020507" pitchFamily="18" charset="2"/>
              <a:buNone/>
              <a:tabLst>
                <a:tab pos="88900" algn="l"/>
                <a:tab pos="179388" algn="l"/>
              </a:tabLst>
              <a:defRPr/>
            </a:pPr>
            <a:r>
              <a:rPr kumimoji="0" lang="pt-BR" sz="2000" b="0" i="0" u="none" strike="noStrike" kern="1200" cap="none" spc="0" normalizeH="0" baseline="0" noProof="0" dirty="0">
                <a:ln>
                  <a:noFill/>
                </a:ln>
                <a:solidFill>
                  <a:srgbClr val="2C3C43"/>
                </a:solidFill>
                <a:effectLst/>
                <a:uLnTx/>
                <a:uFillTx/>
                <a:latin typeface="Times New Roman" pitchFamily="18" charset="0"/>
                <a:ea typeface="+mn-ea"/>
                <a:cs typeface="Times New Roman" pitchFamily="18" charset="0"/>
              </a:rPr>
              <a:t>- Không sợ hãi hoặc chán nản, ........</a:t>
            </a:r>
            <a:endParaRPr kumimoji="0" lang="en-US" altLang="en-US"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2" name="Rectangle 31"/>
          <p:cNvSpPr>
            <a:spLocks noChangeArrowheads="1"/>
          </p:cNvSpPr>
          <p:nvPr/>
        </p:nvSpPr>
        <p:spPr bwMode="auto">
          <a:xfrm>
            <a:off x="4876800" y="2057400"/>
            <a:ext cx="213518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141414"/>
                </a:solidFill>
                <a:effectLst/>
                <a:uLnTx/>
                <a:uFillTx/>
                <a:latin typeface="Times New Roman" pitchFamily="18" charset="0"/>
                <a:ea typeface="+mn-ea"/>
                <a:cs typeface="Times New Roman" pitchFamily="18" charset="0"/>
              </a:rPr>
              <a:t>         </a:t>
            </a:r>
            <a:r>
              <a:rPr kumimoji="0" lang="en-US"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Ý </a:t>
            </a:r>
            <a:r>
              <a:rPr kumimoji="0" lang="en-US"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a:t>
            </a:r>
            <a:endPar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phẩm</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chất</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quý</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mỗi</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Giúp</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đúng</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đắn</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cư</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xử</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đạo</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đức</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Giúp</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vững</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trước</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khó</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khăn</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thử</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thách</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cám</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dỗ</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bị</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nghiêng</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ngả</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trước</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áp</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lực</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tiêu</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cực</a:t>
            </a:r>
            <a:r>
              <a:rPr kumimoji="0" lang="en-US"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cxnSp>
        <p:nvCxnSpPr>
          <p:cNvPr id="34833" name="Straight Arrow Connector 32"/>
          <p:cNvCxnSpPr>
            <a:cxnSpLocks noChangeShapeType="1"/>
          </p:cNvCxnSpPr>
          <p:nvPr/>
        </p:nvCxnSpPr>
        <p:spPr bwMode="auto">
          <a:xfrm flipH="1">
            <a:off x="1088302" y="930634"/>
            <a:ext cx="3482747" cy="1163260"/>
          </a:xfrm>
          <a:prstGeom prst="straightConnector1">
            <a:avLst/>
          </a:prstGeom>
          <a:noFill/>
          <a:ln w="762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34834" name="Straight Arrow Connector 33"/>
          <p:cNvCxnSpPr>
            <a:cxnSpLocks noChangeShapeType="1"/>
          </p:cNvCxnSpPr>
          <p:nvPr/>
        </p:nvCxnSpPr>
        <p:spPr bwMode="auto">
          <a:xfrm flipH="1">
            <a:off x="3384187" y="1005745"/>
            <a:ext cx="1368176" cy="1191502"/>
          </a:xfrm>
          <a:prstGeom prst="straightConnector1">
            <a:avLst/>
          </a:prstGeom>
          <a:noFill/>
          <a:ln w="7620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34835" name="Straight Arrow Connector 36"/>
          <p:cNvCxnSpPr>
            <a:cxnSpLocks noChangeShapeType="1"/>
          </p:cNvCxnSpPr>
          <p:nvPr/>
        </p:nvCxnSpPr>
        <p:spPr bwMode="auto">
          <a:xfrm>
            <a:off x="4942251" y="812724"/>
            <a:ext cx="2948692" cy="1110344"/>
          </a:xfrm>
          <a:prstGeom prst="straightConnector1">
            <a:avLst/>
          </a:prstGeom>
          <a:noFill/>
          <a:ln w="76200" algn="ctr">
            <a:solidFill>
              <a:srgbClr val="00B050"/>
            </a:solidFill>
            <a:round/>
            <a:headEnd/>
            <a:tailEnd type="arrow" w="med" len="med"/>
          </a:ln>
          <a:extLst>
            <a:ext uri="{909E8E84-426E-40DD-AFC4-6F175D3DCCD1}">
              <a14:hiddenFill xmlns:a14="http://schemas.microsoft.com/office/drawing/2010/main">
                <a:noFill/>
              </a14:hiddenFill>
            </a:ext>
          </a:extLst>
        </p:spPr>
      </p:cxnSp>
      <p:sp>
        <p:nvSpPr>
          <p:cNvPr id="41" name="Vertical Scroll 40"/>
          <p:cNvSpPr/>
          <p:nvPr/>
        </p:nvSpPr>
        <p:spPr>
          <a:xfrm>
            <a:off x="6781800" y="2122471"/>
            <a:ext cx="2727325" cy="4278329"/>
          </a:xfrm>
          <a:prstGeom prst="verticalScroll">
            <a:avLst/>
          </a:prstGeom>
          <a:solidFill>
            <a:srgbClr val="FFC000"/>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2" name="Rectangle 41"/>
          <p:cNvSpPr>
            <a:spLocks noChangeArrowheads="1"/>
          </p:cNvSpPr>
          <p:nvPr/>
        </p:nvSpPr>
        <p:spPr bwMode="auto">
          <a:xfrm>
            <a:off x="7239000" y="1981200"/>
            <a:ext cx="20574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88900" algn="l"/>
                <a:tab pos="179388" algn="l"/>
              </a:tabLst>
              <a:defRPr sz="2000">
                <a:solidFill>
                  <a:schemeClr val="tx1"/>
                </a:solidFill>
                <a:latin typeface="Arial" panose="020B0604020202020204" pitchFamily="34" charset="0"/>
              </a:defRPr>
            </a:lvl1pPr>
            <a:lvl2pPr marL="742950" indent="-285750">
              <a:tabLst>
                <a:tab pos="88900" algn="l"/>
                <a:tab pos="179388" algn="l"/>
              </a:tabLst>
              <a:defRPr sz="2000">
                <a:solidFill>
                  <a:schemeClr val="tx1"/>
                </a:solidFill>
                <a:latin typeface="Arial" panose="020B0604020202020204" pitchFamily="34" charset="0"/>
              </a:defRPr>
            </a:lvl2pPr>
            <a:lvl3pPr marL="1143000" indent="-228600">
              <a:tabLst>
                <a:tab pos="88900" algn="l"/>
                <a:tab pos="179388" algn="l"/>
              </a:tabLst>
              <a:defRPr sz="2000">
                <a:solidFill>
                  <a:schemeClr val="tx1"/>
                </a:solidFill>
                <a:latin typeface="Arial" panose="020B0604020202020204" pitchFamily="34" charset="0"/>
              </a:defRPr>
            </a:lvl3pPr>
            <a:lvl4pPr marL="1600200" indent="-228600">
              <a:tabLst>
                <a:tab pos="88900" algn="l"/>
                <a:tab pos="179388" algn="l"/>
              </a:tabLst>
              <a:defRPr sz="2000">
                <a:solidFill>
                  <a:schemeClr val="tx1"/>
                </a:solidFill>
                <a:latin typeface="Arial" panose="020B0604020202020204" pitchFamily="34" charset="0"/>
              </a:defRPr>
            </a:lvl4pPr>
            <a:lvl5pPr marL="2057400" indent="-228600">
              <a:tabLst>
                <a:tab pos="88900" algn="l"/>
                <a:tab pos="17938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8900" algn="l"/>
                <a:tab pos="179388" algn="l"/>
              </a:tabLst>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88900" algn="l"/>
                <a:tab pos="179388" algn="l"/>
              </a:tabLst>
              <a:defRPr/>
            </a:pPr>
            <a:r>
              <a:rPr kumimoji="0" lang="en-US" altLang="en-US" sz="2800" b="1" i="0" u="none" strike="noStrike" kern="1200" cap="none" spc="0" normalizeH="0" baseline="0" noProof="0" dirty="0">
                <a:ln>
                  <a:noFill/>
                </a:ln>
                <a:solidFill>
                  <a:srgbClr val="141414"/>
                </a:solidFill>
                <a:effectLst/>
                <a:uLnTx/>
                <a:uFillTx/>
                <a:latin typeface="Times New Roman" pitchFamily="18" charset="0"/>
                <a:ea typeface="+mn-ea"/>
                <a:cs typeface="Times New Roman" pitchFamily="18" charset="0"/>
              </a:rPr>
              <a:t> </a:t>
            </a:r>
            <a:r>
              <a:rPr kumimoji="0" lang="en-US"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4. </a:t>
            </a:r>
            <a:r>
              <a:rPr kumimoji="0" lang="en-US" b="1"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Rèn</a:t>
            </a:r>
            <a:r>
              <a:rPr kumimoji="0" lang="en-US" b="1"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1"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luyện</a:t>
            </a:r>
            <a:r>
              <a:rPr lang="en-US" b="1" dirty="0">
                <a:solidFill>
                  <a:prstClr val="black"/>
                </a:solidFill>
                <a:latin typeface="Times New Roman" pitchFamily="18" charset="0"/>
                <a:ea typeface="Times New Roman" panose="02020603050405020304" pitchFamily="18" charset="0"/>
                <a:cs typeface="Times New Roman"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tab pos="88900" algn="l"/>
                <a:tab pos="179388" algn="l"/>
              </a:tabLst>
              <a:defRPr/>
            </a:pP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Tập</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suy</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nghĩ</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kĩ</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trước</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khi</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hành</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động</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tab pos="88900" algn="l"/>
                <a:tab pos="179388" algn="l"/>
              </a:tabLst>
              <a:defRPr/>
            </a:pP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Sau</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mỗi</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hành</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động</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việc</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làm</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cần</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xem</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lại</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thái</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độ</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lời</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nói</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hành</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động</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của</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mình</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là</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đúng</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hay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sai</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và</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kịp</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thời</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rút</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kinh</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nghiệm</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sửa</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ea typeface="Times New Roman" panose="02020603050405020304" pitchFamily="18" charset="0"/>
                <a:cs typeface="Times New Roman" pitchFamily="18" charset="0"/>
              </a:rPr>
              <a:t>chữa</a:t>
            </a:r>
            <a:r>
              <a:rPr kumimoji="0" lang="en-US"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rPr>
              <a:t>.</a:t>
            </a:r>
            <a:r>
              <a:rPr kumimoji="0" lang="en-US" alt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en-US" altLang="en-US"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cxnSp>
        <p:nvCxnSpPr>
          <p:cNvPr id="34838" name="Straight Arrow Connector 46"/>
          <p:cNvCxnSpPr>
            <a:cxnSpLocks noChangeShapeType="1"/>
          </p:cNvCxnSpPr>
          <p:nvPr/>
        </p:nvCxnSpPr>
        <p:spPr bwMode="auto">
          <a:xfrm>
            <a:off x="4578178" y="930635"/>
            <a:ext cx="812756" cy="1123407"/>
          </a:xfrm>
          <a:prstGeom prst="straightConnector1">
            <a:avLst/>
          </a:prstGeom>
          <a:noFill/>
          <a:ln w="76200" algn="ctr">
            <a:solidFill>
              <a:srgbClr val="00B050"/>
            </a:solidFill>
            <a:round/>
            <a:headEnd/>
            <a:tailEnd type="arrow" w="med" len="med"/>
          </a:ln>
          <a:extLst>
            <a:ext uri="{909E8E84-426E-40DD-AFC4-6F175D3DCCD1}">
              <a14:hiddenFill xmlns:a14="http://schemas.microsoft.com/office/drawing/2010/main">
                <a:noFill/>
              </a14:hiddenFill>
            </a:ext>
          </a:extLst>
        </p:spPr>
      </p:cxnSp>
      <p:grpSp>
        <p:nvGrpSpPr>
          <p:cNvPr id="34" name="Group 33"/>
          <p:cNvGrpSpPr/>
          <p:nvPr/>
        </p:nvGrpSpPr>
        <p:grpSpPr>
          <a:xfrm>
            <a:off x="2971800" y="-152400"/>
            <a:ext cx="3095897" cy="1789967"/>
            <a:chOff x="4166870" y="59079"/>
            <a:chExt cx="4127863" cy="1789967"/>
          </a:xfrm>
        </p:grpSpPr>
        <p:pic>
          <p:nvPicPr>
            <p:cNvPr id="35"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6870" y="59079"/>
              <a:ext cx="4127863" cy="1789967"/>
            </a:xfrm>
            <a:prstGeom prst="rect">
              <a:avLst/>
            </a:prstGeom>
            <a:effectLst>
              <a:outerShdw blurRad="50800" dist="38100" dir="2700000" algn="tl" rotWithShape="0">
                <a:prstClr val="black">
                  <a:alpha val="40000"/>
                </a:prstClr>
              </a:outerShdw>
            </a:effectLst>
          </p:spPr>
        </p:pic>
        <p:sp>
          <p:nvSpPr>
            <p:cNvPr id="36" name="Rectangle 35"/>
            <p:cNvSpPr>
              <a:spLocks noChangeArrowheads="1"/>
            </p:cNvSpPr>
            <p:nvPr/>
          </p:nvSpPr>
          <p:spPr bwMode="auto">
            <a:xfrm>
              <a:off x="5081270" y="1125879"/>
              <a:ext cx="2878364"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ts val="2267"/>
                </a:lnSpc>
                <a:spcBef>
                  <a:spcPct val="0"/>
                </a:spcBef>
                <a:spcAft>
                  <a:spcPct val="0"/>
                </a:spcAft>
                <a:buClrTx/>
                <a:buSzTx/>
                <a:buFontTx/>
                <a:buNone/>
                <a:tabLst/>
                <a:defRPr/>
              </a:pPr>
              <a:r>
                <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TỰ CHỦ</a:t>
              </a:r>
              <a:endParaRPr kumimoji="0" lang="en-US" altLang="en-US" sz="3733"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420863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0" grpId="0"/>
      <p:bldP spid="31" grpId="0"/>
      <p:bldP spid="32"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1" descr="EJ013"/>
          <p:cNvPicPr>
            <a:picLocks noChangeAspect="1" noChangeArrowheads="1"/>
          </p:cNvPicPr>
          <p:nvPr/>
        </p:nvPicPr>
        <p:blipFill>
          <a:blip r:embed="rId3"/>
          <a:srcRect/>
          <a:stretch>
            <a:fillRect/>
          </a:stretch>
        </p:blipFill>
        <p:spPr bwMode="auto">
          <a:xfrm>
            <a:off x="0" y="0"/>
            <a:ext cx="9144000" cy="6858000"/>
          </a:xfrm>
          <a:prstGeom prst="rect">
            <a:avLst/>
          </a:prstGeom>
        </p:spPr>
      </p:pic>
      <p:sp>
        <p:nvSpPr>
          <p:cNvPr id="5" name="Rectangle 4"/>
          <p:cNvSpPr/>
          <p:nvPr/>
        </p:nvSpPr>
        <p:spPr>
          <a:xfrm>
            <a:off x="3352800" y="1828800"/>
            <a:ext cx="2819399" cy="769441"/>
          </a:xfrm>
          <a:prstGeom prst="rect">
            <a:avLst/>
          </a:prstGeom>
        </p:spPr>
        <p:txBody>
          <a:bodyPr wrap="square">
            <a:spAutoFit/>
          </a:bodyPr>
          <a:lstStyle/>
          <a:p>
            <a:pPr algn="ctr"/>
            <a:r>
              <a:rPr lang="en-US" sz="4400" b="1" u="sng" dirty="0">
                <a:solidFill>
                  <a:srgbClr val="002060"/>
                </a:solidFill>
                <a:latin typeface="Times New Roman" pitchFamily="18" charset="0"/>
                <a:cs typeface="Times New Roman" pitchFamily="18" charset="0"/>
              </a:rPr>
              <a:t>DẶN DÒ:</a:t>
            </a:r>
          </a:p>
        </p:txBody>
      </p:sp>
      <p:sp>
        <p:nvSpPr>
          <p:cNvPr id="6" name="Rectangle 5"/>
          <p:cNvSpPr/>
          <p:nvPr/>
        </p:nvSpPr>
        <p:spPr>
          <a:xfrm>
            <a:off x="2209800" y="2591314"/>
            <a:ext cx="5486400" cy="2308324"/>
          </a:xfrm>
          <a:prstGeom prst="rect">
            <a:avLst/>
          </a:prstGeom>
        </p:spPr>
        <p:txBody>
          <a:bodyPr wrap="square">
            <a:spAutoFit/>
          </a:bodyPr>
          <a:lstStyle/>
          <a:p>
            <a:r>
              <a:rPr lang="en-US"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bài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Tự</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chủ</a:t>
            </a:r>
            <a:r>
              <a:rPr lang="en-US" sz="2400" b="1" dirty="0">
                <a:solidFill>
                  <a:srgbClr val="002060"/>
                </a:solidFill>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Xem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bài</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Dân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chủ</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kỉ</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luật</a:t>
            </a:r>
            <a:r>
              <a:rPr lang="en-US" sz="2400" b="1" dirty="0">
                <a:solidFill>
                  <a:srgbClr val="002060"/>
                </a:solidFill>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truyện</a:t>
            </a:r>
            <a:endParaRPr lang="en-US" sz="2400" b="1" dirty="0">
              <a:solidFill>
                <a:srgbClr val="002060"/>
              </a:solidFill>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Sưu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tầm</a:t>
            </a:r>
            <a:r>
              <a:rPr lang="en-US" sz="2400" b="1" dirty="0">
                <a:solidFill>
                  <a:srgbClr val="002060"/>
                </a:solidFill>
                <a:latin typeface="Times New Roman" pitchFamily="18" charset="0"/>
                <a:cs typeface="Times New Roman" pitchFamily="18" charset="0"/>
              </a:rPr>
              <a:t>:</a:t>
            </a: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Những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tấm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gương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chủ</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kỉ</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luật</a:t>
            </a:r>
            <a:endParaRPr lang="en-US" sz="2400" b="1" dirty="0">
              <a:solidFill>
                <a:srgbClr val="002060"/>
              </a:solidFill>
              <a:latin typeface="Times New Roman" pitchFamily="18" charset="0"/>
              <a:cs typeface="Times New Roman" pitchFamily="18" charset="0"/>
            </a:endParaRPr>
          </a:p>
          <a:p>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Những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câu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dao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ngữ</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6315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523" y="558864"/>
            <a:ext cx="748629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200" b="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ca</a:t>
            </a:r>
            <a:r>
              <a:rPr kumimoji="0" lang="en-US" sz="3200" b="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dao</a:t>
            </a:r>
            <a:r>
              <a:rPr kumimoji="0" lang="en-US" sz="3200" b="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sau</a:t>
            </a:r>
            <a:r>
              <a:rPr kumimoji="0" lang="en-US" sz="3200" b="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khuyên</a:t>
            </a:r>
            <a:r>
              <a:rPr kumimoji="0" lang="en-US" sz="3200" b="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chúng</a:t>
            </a:r>
            <a:r>
              <a:rPr kumimoji="0" lang="en-US" sz="3200" b="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ta </a:t>
            </a:r>
            <a:r>
              <a:rPr kumimoji="0" lang="en-US" sz="3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điều</a:t>
            </a:r>
            <a:r>
              <a:rPr kumimoji="0" lang="en-US" sz="3200" b="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gì</a:t>
            </a:r>
            <a:r>
              <a:rPr kumimoji="0" lang="en-US" sz="3200" b="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p:txBody>
      </p:sp>
      <p:sp>
        <p:nvSpPr>
          <p:cNvPr id="3" name="TextBox 2"/>
          <p:cNvSpPr txBox="1"/>
          <p:nvPr/>
        </p:nvSpPr>
        <p:spPr>
          <a:xfrm>
            <a:off x="716214" y="1143639"/>
            <a:ext cx="784860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Dù</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ai</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nói</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ngả</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nói</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nghiêng</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Lòng</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ta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vẫn</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vững</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như</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kiềng</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ba</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chân</a:t>
            </a:r>
            <a:r>
              <a:rPr kumimoji="0" lang="en-US" sz="3200" b="0" i="1"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p>
        </p:txBody>
      </p:sp>
      <p:sp>
        <p:nvSpPr>
          <p:cNvPr id="4" name="TextBox 3"/>
          <p:cNvSpPr txBox="1"/>
          <p:nvPr/>
        </p:nvSpPr>
        <p:spPr>
          <a:xfrm>
            <a:off x="914400" y="2514600"/>
            <a:ext cx="7791091"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hoang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mang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trước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tiêu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cực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ngoài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vững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lập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tin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tưởng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quyết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đúng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đắn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hiện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chủ</a:t>
            </a:r>
            <a:r>
              <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Tree>
    <p:extLst>
      <p:ext uri="{BB962C8B-B14F-4D97-AF65-F5344CB8AC3E}">
        <p14:creationId xmlns:p14="http://schemas.microsoft.com/office/powerpoint/2010/main" val="14445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350ECC7D-CB6B-44FB-BA48-6EB1D365E241}"/>
              </a:ext>
            </a:extLst>
          </p:cNvPr>
          <p:cNvSpPr/>
          <p:nvPr/>
        </p:nvSpPr>
        <p:spPr>
          <a:xfrm>
            <a:off x="1524000" y="304800"/>
            <a:ext cx="6969760" cy="4893647"/>
          </a:xfrm>
          <a:prstGeom prst="rect">
            <a:avLst/>
          </a:prstGeom>
        </p:spPr>
        <p:txBody>
          <a:bodyPr wrap="square">
            <a:spAutoFit/>
          </a:bodyPr>
          <a:lstStyle/>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vi-VN" altLang="zh-CN" sz="2400" b="1"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Một người mẹ</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Bà Tâm có một người con trai đã trưởng thành tên là là M. Anh là một người đi biển giỏi và là trụ cột trong gia đình. Khi bà Tâm nhận thấy con có những dấu hiệu không bình thường thì M đã nghiện ma tuý từ lâu, bị nhiễm HIV/ AIDS. Biết tin bà Tâm choáng váng, đau khổ đến mất ăn mất ngủ vì thương con. Mặc dù đau đớn, nhưng bà không khóc trước mặt con. Bà còn tích cực giúp đỡ những người có HIV/ ADIS khác và vận động gia đình những người này không xa lánh mà gần g</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ũ</a:t>
            </a:r>
            <a:r>
              <a:rPr kumimoji="0" lang="vi-VN" altLang="zh-CN" sz="2400" b="0"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i, chăm sóc họ. </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endParaRPr>
          </a:p>
        </p:txBody>
      </p:sp>
      <p:pic>
        <p:nvPicPr>
          <p:cNvPr id="3" name="Picture 2">
            <a:extLst>
              <a:ext uri="{FF2B5EF4-FFF2-40B4-BE49-F238E27FC236}">
                <a16:creationId xmlns:a16="http://schemas.microsoft.com/office/drawing/2014/main" id="{AC23DC8D-CBEF-4599-9171-44C3C32372D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33" b="100000" l="5778" r="99556">
                        <a14:foregroundMark x1="29778" y1="53778" x2="23111" y2="73778"/>
                      </a14:backgroundRemoval>
                    </a14:imgEffect>
                  </a14:imgLayer>
                </a14:imgProps>
              </a:ext>
            </a:extLst>
          </a:blip>
          <a:stretch>
            <a:fillRect/>
          </a:stretch>
        </p:blipFill>
        <p:spPr>
          <a:xfrm>
            <a:off x="-228600" y="-533400"/>
            <a:ext cx="2286000" cy="5562600"/>
          </a:xfrm>
          <a:prstGeom prst="rect">
            <a:avLst/>
          </a:prstGeom>
        </p:spPr>
      </p:pic>
    </p:spTree>
    <p:extLst>
      <p:ext uri="{BB962C8B-B14F-4D97-AF65-F5344CB8AC3E}">
        <p14:creationId xmlns:p14="http://schemas.microsoft.com/office/powerpoint/2010/main" val="24245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9382E6BF-48E1-476E-BD62-D1B40F15EF86}"/>
              </a:ext>
            </a:extLst>
          </p:cNvPr>
          <p:cNvSpPr/>
          <p:nvPr/>
        </p:nvSpPr>
        <p:spPr>
          <a:xfrm>
            <a:off x="1676400" y="749517"/>
            <a:ext cx="6858000" cy="489364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2.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Chuyện</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 </a:t>
            </a:r>
            <a:r>
              <a:rPr kumimoji="0" lang="en-US" altLang="zh-CN" sz="2400" b="1" i="0" u="none" strike="noStrike" kern="1200" cap="none" spc="0" normalizeH="0" baseline="0" noProof="0" dirty="0" err="1">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của</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 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N là con út trong một gia đình khá giả, được bố mẹ rất cưng chiều. Lúc đầu N là một học sinh ngoan và học khá. Nhưng sau đó, N bị bạn bè xấu rủ rê theo chúng tập hút thuốc lá , uống bia, đua xe máy và chơi các trò nguy hiểm khác. N trốn học liên miên, vì vậy cuối năm lớp chín, N thi trượt tốt nghiệp. Đúng lúc đó, một người bạn rủ N đi hút cần sa. Đang lúc buồn chán, tuyệt vọng, N liền hút thử. Cứ như vậy một lần, rồi lần nữa, N đã bị nghiện. Để có tiền </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ch</a:t>
            </a:r>
            <a:r>
              <a:rPr kumimoji="0" lang="vi-VN" altLang="zh-CN" sz="2400" b="0"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rPr>
              <a:t>ích hút, N tham gia vào một nhóm trộm cắp và bị bắt trong lúc đi ăn trộm. </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华文新魏" panose="02010800040101010101" pitchFamily="2" charset="-122"/>
              <a:cs typeface="Arial" panose="020B0604020202020204" pitchFamily="34" charset="0"/>
              <a:sym typeface="+mn-lt"/>
            </a:endParaRPr>
          </a:p>
        </p:txBody>
      </p:sp>
      <p:pic>
        <p:nvPicPr>
          <p:cNvPr id="5" name="Picture 4">
            <a:extLst>
              <a:ext uri="{FF2B5EF4-FFF2-40B4-BE49-F238E27FC236}">
                <a16:creationId xmlns:a16="http://schemas.microsoft.com/office/drawing/2014/main" id="{F1324D45-4102-407A-81E3-CDE4E8C1C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7200"/>
            <a:ext cx="1752600" cy="6400800"/>
          </a:xfrm>
          <a:prstGeom prst="rect">
            <a:avLst/>
          </a:prstGeom>
        </p:spPr>
      </p:pic>
    </p:spTree>
    <p:extLst>
      <p:ext uri="{BB962C8B-B14F-4D97-AF65-F5344CB8AC3E}">
        <p14:creationId xmlns:p14="http://schemas.microsoft.com/office/powerpoint/2010/main" val="418268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69" y="0"/>
            <a:ext cx="9231629" cy="685800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088572" y="194888"/>
            <a:ext cx="5166360" cy="1300480"/>
          </a:xfrm>
          <a:prstGeom prst="roundRect">
            <a:avLst/>
          </a:prstGeom>
          <a:solidFill>
            <a:schemeClr val="accent3">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THẢO LUẬN PHÂN TÍCH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4694612" y="1485208"/>
            <a:ext cx="279654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87198" y="2057468"/>
            <a:ext cx="2982798"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Nỗi</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bất</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hạnh</a:t>
            </a:r>
            <a:r>
              <a:rPr lang="en-US" altLang="en-US" sz="2400" dirty="0">
                <a:solidFill>
                  <a:srgbClr val="3333CC"/>
                </a:solidFill>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đến</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với</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gia</a:t>
            </a:r>
            <a:r>
              <a:rPr lang="en-US" altLang="en-US" sz="2400" dirty="0">
                <a:solidFill>
                  <a:srgbClr val="3333CC"/>
                </a:solidFill>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đình</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bà</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Tâm</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như</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thế</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nào</a:t>
            </a:r>
            <a:r>
              <a:rPr kumimoji="0" lang="en-US" altLang="en-US" sz="24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3200400" y="2083820"/>
            <a:ext cx="2971800"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Bà</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Tâm</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đã</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làm</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gì</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trước</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nỗi</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bất</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hạnh</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của</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gia</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ea typeface="+mn-ea"/>
                <a:cs typeface="Times New Roman" pitchFamily="18" charset="0"/>
              </a:rPr>
              <a:t>đình</a:t>
            </a: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18110" y="4258491"/>
            <a:ext cx="2635976" cy="261418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9999"/>
                </a:solidFill>
                <a:effectLst/>
                <a:uLnTx/>
                <a:uFillTx/>
                <a:latin typeface="Times New Roman" panose="02020603050405020304" pitchFamily="18" charset="0"/>
                <a:ea typeface="+mn-ea"/>
                <a:cs typeface="Times New Roman" pitchFamily="18" charset="0"/>
              </a:rPr>
              <a:t> </a:t>
            </a:r>
            <a:r>
              <a:rPr kumimoji="0" lang="en-US" altLang="en-US" sz="2800" b="0" i="0" u="none" strike="noStrike" kern="1200" cap="none" spc="0" normalizeH="0" baseline="0" noProof="0" dirty="0">
                <a:ln>
                  <a:noFill/>
                </a:ln>
                <a:solidFill>
                  <a:srgbClr val="333399"/>
                </a:solidFill>
                <a:effectLst/>
                <a:uLnTx/>
                <a:uFillTx/>
                <a:latin typeface="Times New Roman" pitchFamily="18" charset="0"/>
                <a:ea typeface="+mn-ea"/>
                <a:cs typeface="Times New Roman" pitchFamily="18" charset="0"/>
              </a:rPr>
              <a:t>- Con </a:t>
            </a:r>
            <a:r>
              <a:rPr kumimoji="0" lang="en-US" altLang="en-US" sz="2800" b="0" i="0" u="none" strike="noStrike" kern="1200" cap="none" spc="0" normalizeH="0" baseline="0" noProof="0" dirty="0" err="1">
                <a:ln>
                  <a:noFill/>
                </a:ln>
                <a:solidFill>
                  <a:srgbClr val="333399"/>
                </a:solidFill>
                <a:effectLst/>
                <a:uLnTx/>
                <a:uFillTx/>
                <a:latin typeface="Times New Roman" pitchFamily="18" charset="0"/>
                <a:ea typeface="+mn-ea"/>
                <a:cs typeface="Times New Roman" pitchFamily="18" charset="0"/>
              </a:rPr>
              <a:t>trai</a:t>
            </a:r>
            <a:r>
              <a:rPr kumimoji="0" lang="en-US" altLang="en-US" sz="2800" b="0" i="0" u="none" strike="noStrike" kern="1200" cap="none" spc="0" normalizeH="0" baseline="0" noProof="0" dirty="0">
                <a:ln>
                  <a:noFill/>
                </a:ln>
                <a:solidFill>
                  <a:srgbClr val="333399"/>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99"/>
                </a:solidFill>
                <a:effectLst/>
                <a:uLnTx/>
                <a:uFillTx/>
                <a:latin typeface="Times New Roman" pitchFamily="18" charset="0"/>
                <a:ea typeface="+mn-ea"/>
                <a:cs typeface="Times New Roman" pitchFamily="18" charset="0"/>
              </a:rPr>
              <a:t>bà</a:t>
            </a:r>
            <a:r>
              <a:rPr kumimoji="0" lang="en-US" altLang="en-US" sz="2800" b="0" i="0" u="none" strike="noStrike" kern="1200" cap="none" spc="0" normalizeH="0" baseline="0" noProof="0" dirty="0">
                <a:ln>
                  <a:noFill/>
                </a:ln>
                <a:solidFill>
                  <a:srgbClr val="333399"/>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99"/>
                </a:solidFill>
                <a:effectLst/>
                <a:uLnTx/>
                <a:uFillTx/>
                <a:latin typeface="Times New Roman" pitchFamily="18" charset="0"/>
                <a:ea typeface="+mn-ea"/>
                <a:cs typeface="Times New Roman" pitchFamily="18" charset="0"/>
              </a:rPr>
              <a:t>Tâm</a:t>
            </a:r>
            <a:r>
              <a:rPr kumimoji="0" lang="en-US" altLang="en-US" sz="2800" b="0" i="0" u="none" strike="noStrike" kern="1200" cap="none" spc="0" normalizeH="0" baseline="0" noProof="0" dirty="0">
                <a:ln>
                  <a:noFill/>
                </a:ln>
                <a:solidFill>
                  <a:srgbClr val="333399"/>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99"/>
                </a:solidFill>
                <a:effectLst/>
                <a:uLnTx/>
                <a:uFillTx/>
                <a:latin typeface="Times New Roman" pitchFamily="18" charset="0"/>
                <a:ea typeface="+mn-ea"/>
                <a:cs typeface="Times New Roman" pitchFamily="18" charset="0"/>
              </a:rPr>
              <a:t>nghiện</a:t>
            </a:r>
            <a:r>
              <a:rPr kumimoji="0" lang="en-US" altLang="en-US" sz="2800" b="0" i="0" u="none" strike="noStrike" kern="1200" cap="none" spc="0" normalizeH="0" baseline="0" noProof="0" dirty="0">
                <a:ln>
                  <a:noFill/>
                </a:ln>
                <a:solidFill>
                  <a:srgbClr val="333399"/>
                </a:solidFill>
                <a:effectLst/>
                <a:uLnTx/>
                <a:uFillTx/>
                <a:latin typeface="Times New Roman" pitchFamily="18" charset="0"/>
                <a:ea typeface="+mn-ea"/>
                <a:cs typeface="Times New Roman" pitchFamily="18" charset="0"/>
              </a:rPr>
              <a:t> ma </a:t>
            </a:r>
            <a:r>
              <a:rPr kumimoji="0" lang="en-US" altLang="en-US" sz="2800" b="0" i="0" u="none" strike="noStrike" kern="1200" cap="none" spc="0" normalizeH="0" baseline="0" noProof="0" dirty="0" err="1">
                <a:ln>
                  <a:noFill/>
                </a:ln>
                <a:solidFill>
                  <a:srgbClr val="333399"/>
                </a:solidFill>
                <a:effectLst/>
                <a:uLnTx/>
                <a:uFillTx/>
                <a:latin typeface="Times New Roman" pitchFamily="18" charset="0"/>
                <a:ea typeface="+mn-ea"/>
                <a:cs typeface="Times New Roman" pitchFamily="18" charset="0"/>
              </a:rPr>
              <a:t>tuý</a:t>
            </a:r>
            <a:r>
              <a:rPr kumimoji="0" lang="en-US" altLang="en-US" sz="2800" b="0" i="0" u="none" strike="noStrike" kern="1200" cap="none" spc="0" normalizeH="0" baseline="0" noProof="0" dirty="0">
                <a:ln>
                  <a:noFill/>
                </a:ln>
                <a:solidFill>
                  <a:srgbClr val="333399"/>
                </a:solidFill>
                <a:effectLst/>
                <a:uLnTx/>
                <a:uFillTx/>
                <a:latin typeface="Times New Roman" pitchFamily="18" charset="0"/>
                <a:ea typeface="+mn-ea"/>
                <a:cs typeface="Times New Roman"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333399"/>
                </a:solidFill>
                <a:effectLst/>
                <a:uLnTx/>
                <a:uFillTx/>
                <a:latin typeface="Times New Roman" pitchFamily="18" charset="0"/>
                <a:ea typeface="+mn-ea"/>
                <a:cs typeface="Times New Roman" pitchFamily="18" charset="0"/>
              </a:rPr>
              <a:t>bị</a:t>
            </a:r>
            <a:r>
              <a:rPr kumimoji="0" lang="en-US" altLang="en-US" sz="2800" b="0" i="0" u="none" strike="noStrike" kern="1200" cap="none" spc="0" normalizeH="0" baseline="0" noProof="0" dirty="0">
                <a:ln>
                  <a:noFill/>
                </a:ln>
                <a:solidFill>
                  <a:srgbClr val="333399"/>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333399"/>
                </a:solidFill>
                <a:effectLst/>
                <a:uLnTx/>
                <a:uFillTx/>
                <a:latin typeface="Times New Roman" pitchFamily="18" charset="0"/>
                <a:ea typeface="+mn-ea"/>
                <a:cs typeface="Times New Roman" pitchFamily="18" charset="0"/>
              </a:rPr>
              <a:t>nhiễm</a:t>
            </a:r>
            <a:r>
              <a:rPr kumimoji="0" lang="en-US" altLang="en-US" sz="2800" b="0" i="0" u="none" strike="noStrike" kern="1200" cap="none" spc="0" normalizeH="0" baseline="0" noProof="0" dirty="0">
                <a:ln>
                  <a:noFill/>
                </a:ln>
                <a:solidFill>
                  <a:srgbClr val="80808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a:ln>
                  <a:noFill/>
                </a:ln>
                <a:solidFill>
                  <a:srgbClr val="333399"/>
                </a:solidFill>
                <a:effectLst/>
                <a:uLnTx/>
                <a:uFillTx/>
                <a:latin typeface="Times New Roman" pitchFamily="18" charset="0"/>
                <a:ea typeface="+mn-ea"/>
                <a:cs typeface="Times New Roman" pitchFamily="18" charset="0"/>
              </a:rPr>
              <a:t>HIV/AIDS</a:t>
            </a:r>
            <a:endParaRPr kumimoji="0" lang="en-US" sz="2800" b="0" i="0" u="none" strike="noStrike" kern="1200" cap="none" spc="0" normalizeH="0" baseline="0" noProof="0" dirty="0">
              <a:ln>
                <a:noFill/>
              </a:ln>
              <a:solidFill>
                <a:prstClr val="white"/>
              </a:solidFill>
              <a:effectLst/>
              <a:uLnTx/>
              <a:uFillTx/>
              <a:latin typeface="Times New Roman" pitchFamily="18" charset="0"/>
              <a:ea typeface="Times New Roman" panose="02020603050405020304" pitchFamily="18" charset="0"/>
              <a:cs typeface="Times New Roman"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2655024" y="4341982"/>
            <a:ext cx="3585755" cy="25995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Bà</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nén</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chặt</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nỗi</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đau</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để</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chăm</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sóc</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con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Bà</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tích</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cực</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giúp</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đỡ</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những</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người</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bị</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nhiễm</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HIV/AIDS</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Vận</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động</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mọi</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người</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quan</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tâm</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giúp</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đỡ</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họ</a:t>
            </a:r>
            <a:r>
              <a:rPr kumimoji="0" lang="en-US" altLang="en-US" sz="24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458248" y="4258490"/>
            <a:ext cx="2632412" cy="250807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Char char="-"/>
              <a:tabLst/>
              <a:defRPr/>
            </a:pP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Bà</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Tâm</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là</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người</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đã</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làm</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chủ</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được</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tình</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cảm</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hành</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vi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của</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mình</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nên</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đã</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vượt</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qua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được</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đau</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khổ</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sống</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có</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ích</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cho</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con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và</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những</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người</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err="1">
                <a:ln>
                  <a:noFill/>
                </a:ln>
                <a:solidFill>
                  <a:srgbClr val="54A021"/>
                </a:solidFill>
                <a:effectLst/>
                <a:uLnTx/>
                <a:uFillTx/>
                <a:latin typeface="Times New Roman" pitchFamily="18" charset="0"/>
                <a:ea typeface="+mn-ea"/>
                <a:cs typeface="Times New Roman" pitchFamily="18" charset="0"/>
              </a:rPr>
              <a:t>khác</a:t>
            </a:r>
            <a:r>
              <a:rPr kumimoji="0" lang="en-US" altLang="en-US" sz="2000" b="0" i="0" u="none" strike="noStrike" kern="1200" cap="none" spc="0" normalizeH="0" baseline="0" noProof="0" dirty="0">
                <a:ln>
                  <a:noFill/>
                </a:ln>
                <a:solidFill>
                  <a:srgbClr val="54A021"/>
                </a:solidFill>
                <a:effectLst/>
                <a:uLnTx/>
                <a:uFillTx/>
                <a:latin typeface="Times New Roman" pitchFamily="18" charset="0"/>
                <a:ea typeface="+mn-ea"/>
                <a:cs typeface="Times New Roman" pitchFamily="18" charset="0"/>
              </a:rPr>
              <a:t>.</a:t>
            </a: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1964487" y="1485208"/>
            <a:ext cx="2758701" cy="5283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a:stCxn id="6" idx="2"/>
          </p:cNvCxnSpPr>
          <p:nvPr/>
        </p:nvCxnSpPr>
        <p:spPr>
          <a:xfrm>
            <a:off x="4671752" y="1495368"/>
            <a:ext cx="22860" cy="61474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346207" y="3807461"/>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723188" y="3867727"/>
            <a:ext cx="0" cy="474255"/>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7698061" y="3938880"/>
            <a:ext cx="0" cy="2038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6504103" y="2145608"/>
            <a:ext cx="2387917"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3333CC"/>
                </a:solidFill>
                <a:effectLst/>
                <a:uLnTx/>
                <a:uFillTx/>
                <a:latin typeface="Times New Roman" pitchFamily="18" charset="0"/>
                <a:cs typeface="Times New Roman" pitchFamily="18" charset="0"/>
              </a:rPr>
              <a:t>bà</a:t>
            </a:r>
            <a:r>
              <a:rPr kumimoji="0" lang="en-US" altLang="en-US" sz="2800" b="0" i="0" u="none" strike="noStrike" kern="1200" cap="none" spc="0" normalizeH="0" baseline="0" noProof="0" dirty="0">
                <a:ln>
                  <a:noFill/>
                </a:ln>
                <a:solidFill>
                  <a:srgbClr val="3333CC"/>
                </a:solidFill>
                <a:effectLst/>
                <a:uLnTx/>
                <a:uFillTx/>
                <a:latin typeface="Times New Roman" pitchFamily="18" charset="0"/>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cs typeface="Times New Roman" pitchFamily="18" charset="0"/>
              </a:rPr>
              <a:t>Tâm</a:t>
            </a:r>
            <a:r>
              <a:rPr kumimoji="0" lang="en-US" altLang="en-US" sz="2800" b="0" i="0" u="none" strike="noStrike" kern="1200" cap="none" spc="0" normalizeH="0" baseline="0" noProof="0" dirty="0">
                <a:ln>
                  <a:noFill/>
                </a:ln>
                <a:solidFill>
                  <a:srgbClr val="3333CC"/>
                </a:solidFill>
                <a:effectLst/>
                <a:uLnTx/>
                <a:uFillTx/>
                <a:latin typeface="Times New Roman" pitchFamily="18" charset="0"/>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cs typeface="Times New Roman" pitchFamily="18" charset="0"/>
              </a:rPr>
              <a:t>là</a:t>
            </a:r>
            <a:r>
              <a:rPr kumimoji="0" lang="en-US" altLang="en-US" sz="2800" b="0" i="0" u="none" strike="noStrike" kern="1200" cap="none" spc="0" normalizeH="0" baseline="0" noProof="0" dirty="0">
                <a:ln>
                  <a:noFill/>
                </a:ln>
                <a:solidFill>
                  <a:srgbClr val="3333CC"/>
                </a:solidFill>
                <a:effectLst/>
                <a:uLnTx/>
                <a:uFillTx/>
                <a:latin typeface="Times New Roman" pitchFamily="18" charset="0"/>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cs typeface="Times New Roman" pitchFamily="18" charset="0"/>
              </a:rPr>
              <a:t>người</a:t>
            </a:r>
            <a:r>
              <a:rPr kumimoji="0" lang="en-US" altLang="en-US" sz="2800" b="0" i="0" u="none" strike="noStrike" kern="1200" cap="none" spc="0" normalizeH="0" baseline="0" noProof="0" dirty="0">
                <a:ln>
                  <a:noFill/>
                </a:ln>
                <a:solidFill>
                  <a:srgbClr val="3333CC"/>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3333CC"/>
                </a:solidFill>
                <a:effectLst/>
                <a:uLnTx/>
                <a:uFillTx/>
                <a:latin typeface="Times New Roman" pitchFamily="18" charset="0"/>
                <a:cs typeface="Times New Roman" pitchFamily="18" charset="0"/>
              </a:rPr>
              <a:t>như</a:t>
            </a:r>
            <a:r>
              <a:rPr kumimoji="0" lang="en-US" altLang="en-US" sz="2800" b="0" i="0" u="none" strike="noStrike" kern="1200" cap="none" spc="0" normalizeH="0" baseline="0" noProof="0" dirty="0">
                <a:ln>
                  <a:noFill/>
                </a:ln>
                <a:solidFill>
                  <a:srgbClr val="3333CC"/>
                </a:solidFill>
                <a:effectLst/>
                <a:uLnTx/>
                <a:uFillTx/>
                <a:latin typeface="Times New Roman" pitchFamily="18" charset="0"/>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cs typeface="Times New Roman" pitchFamily="18" charset="0"/>
              </a:rPr>
              <a:t>thế</a:t>
            </a:r>
            <a:r>
              <a:rPr kumimoji="0" lang="en-US" altLang="en-US" sz="2800" b="0" i="0" u="none" strike="noStrike" kern="1200" cap="none" spc="0" normalizeH="0" baseline="0" noProof="0" dirty="0">
                <a:ln>
                  <a:noFill/>
                </a:ln>
                <a:solidFill>
                  <a:srgbClr val="3333CC"/>
                </a:solidFill>
                <a:effectLst/>
                <a:uLnTx/>
                <a:uFillTx/>
                <a:latin typeface="Times New Roman" pitchFamily="18" charset="0"/>
                <a:cs typeface="Times New Roman" pitchFamily="18" charset="0"/>
              </a:rPr>
              <a:t> </a:t>
            </a:r>
            <a:r>
              <a:rPr kumimoji="0" lang="en-US" altLang="en-US" sz="2800" b="0" i="0" u="none" strike="noStrike" kern="1200" cap="none" spc="0" normalizeH="0" baseline="0" noProof="0" dirty="0" err="1">
                <a:ln>
                  <a:noFill/>
                </a:ln>
                <a:solidFill>
                  <a:srgbClr val="3333CC"/>
                </a:solidFill>
                <a:effectLst/>
                <a:uLnTx/>
                <a:uFillTx/>
                <a:latin typeface="Times New Roman" pitchFamily="18" charset="0"/>
                <a:cs typeface="Times New Roman" pitchFamily="18" charset="0"/>
              </a:rPr>
              <a:t>nào</a:t>
            </a:r>
            <a:r>
              <a:rPr kumimoji="0" lang="en-US" altLang="en-US" sz="2800" b="0" i="0" u="none" strike="noStrike" kern="1200" cap="none" spc="0" normalizeH="0" baseline="0" noProof="0" dirty="0">
                <a:ln>
                  <a:noFill/>
                </a:ln>
                <a:solidFill>
                  <a:srgbClr val="3333CC"/>
                </a:solidFill>
                <a:effectLst/>
                <a:uLnTx/>
                <a:uFillTx/>
                <a:latin typeface="Times New Roman"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043018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6927" y="0"/>
            <a:ext cx="9144000" cy="6858000"/>
          </a:xfrm>
          <a:prstGeom prst="rect">
            <a:avLst/>
          </a:prstGeom>
        </p:spPr>
      </p:pic>
      <p:sp>
        <p:nvSpPr>
          <p:cNvPr id="2" name="TextBox 1"/>
          <p:cNvSpPr txBox="1"/>
          <p:nvPr/>
        </p:nvSpPr>
        <p:spPr>
          <a:xfrm>
            <a:off x="533400" y="609600"/>
            <a:ext cx="2895600" cy="461665"/>
          </a:xfrm>
          <a:prstGeom prst="rect">
            <a:avLst/>
          </a:prstGeom>
          <a:noFill/>
        </p:spPr>
        <p:txBody>
          <a:bodyPr wrap="square" rtlCol="0">
            <a:spAutoFit/>
          </a:bodyPr>
          <a:lstStyle/>
          <a:p>
            <a:r>
              <a:rPr lang="en-US" sz="2400" b="1" u="sng" dirty="0">
                <a:solidFill>
                  <a:srgbClr val="FF0000"/>
                </a:solidFill>
                <a:latin typeface="Times New Roman" pitchFamily="18" charset="0"/>
                <a:cs typeface="Times New Roman" pitchFamily="18" charset="0"/>
              </a:rPr>
              <a:t>I.ĐẶT VẤN ĐỀ:</a:t>
            </a:r>
          </a:p>
        </p:txBody>
      </p:sp>
      <p:sp>
        <p:nvSpPr>
          <p:cNvPr id="3" name="TextBox 2"/>
          <p:cNvSpPr txBox="1"/>
          <p:nvPr/>
        </p:nvSpPr>
        <p:spPr>
          <a:xfrm>
            <a:off x="228600" y="1219200"/>
            <a:ext cx="2362200" cy="461665"/>
          </a:xfrm>
          <a:prstGeom prst="rect">
            <a:avLst/>
          </a:prstGeom>
          <a:noFill/>
        </p:spPr>
        <p:txBody>
          <a:bodyPr wrap="square" rtlCol="0">
            <a:spAutoFit/>
          </a:bodyPr>
          <a:lstStyle/>
          <a:p>
            <a:r>
              <a:rPr lang="en-US" sz="2400" b="1" u="sng" dirty="0">
                <a:solidFill>
                  <a:srgbClr val="FF0000"/>
                </a:solidFill>
                <a:latin typeface="Times New Roman" pitchFamily="18" charset="0"/>
                <a:cs typeface="Times New Roman" pitchFamily="18" charset="0"/>
              </a:rPr>
              <a:t>1.Một </a:t>
            </a:r>
            <a:r>
              <a:rPr lang="en-US" sz="2400" b="1" u="sng" dirty="0" err="1">
                <a:solidFill>
                  <a:srgbClr val="FF0000"/>
                </a:solidFill>
                <a:latin typeface="Times New Roman" pitchFamily="18" charset="0"/>
                <a:cs typeface="Times New Roman" pitchFamily="18" charset="0"/>
              </a:rPr>
              <a:t>người</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mẹ</a:t>
            </a:r>
            <a:endParaRPr lang="en-US" sz="2400" b="1" u="sng" dirty="0">
              <a:solidFill>
                <a:srgbClr val="FF0000"/>
              </a:solidFill>
              <a:latin typeface="Times New Roman" pitchFamily="18" charset="0"/>
              <a:cs typeface="Times New Roman" pitchFamily="18" charset="0"/>
            </a:endParaRPr>
          </a:p>
        </p:txBody>
      </p:sp>
      <p:sp>
        <p:nvSpPr>
          <p:cNvPr id="7" name="Rectangle 6"/>
          <p:cNvSpPr/>
          <p:nvPr/>
        </p:nvSpPr>
        <p:spPr>
          <a:xfrm>
            <a:off x="1704109" y="1680865"/>
            <a:ext cx="6858000" cy="7575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latin typeface="Times New Roman" pitchFamily="18" charset="0"/>
                <a:cs typeface="Times New Roman" pitchFamily="18" charset="0"/>
              </a:rPr>
              <a:t>Lúc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sốc</a:t>
            </a:r>
            <a:endParaRPr lang="en-US" sz="2400" b="1" dirty="0">
              <a:latin typeface="Times New Roman" pitchFamily="18" charset="0"/>
              <a:cs typeface="Times New Roman" pitchFamily="18" charset="0"/>
            </a:endParaRPr>
          </a:p>
        </p:txBody>
      </p:sp>
      <p:sp>
        <p:nvSpPr>
          <p:cNvPr id="9" name="Rectangle 8"/>
          <p:cNvSpPr/>
          <p:nvPr/>
        </p:nvSpPr>
        <p:spPr>
          <a:xfrm>
            <a:off x="1704109" y="2756824"/>
            <a:ext cx="6858000" cy="833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chemeClr val="tx1"/>
                </a:solidFill>
                <a:latin typeface="Times New Roman" pitchFamily="18" charset="0"/>
                <a:cs typeface="Times New Roman" pitchFamily="18" charset="0"/>
              </a:rPr>
              <a:t>Sau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tĩnh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nén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chặt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nỗi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đau</a:t>
            </a:r>
            <a:endParaRPr lang="en-US" sz="2400" b="1" dirty="0">
              <a:solidFill>
                <a:schemeClr val="tx1"/>
              </a:solidFill>
              <a:latin typeface="Times New Roman" pitchFamily="18" charset="0"/>
              <a:cs typeface="Times New Roman" pitchFamily="18" charset="0"/>
            </a:endParaRPr>
          </a:p>
        </p:txBody>
      </p:sp>
      <p:sp>
        <p:nvSpPr>
          <p:cNvPr id="8" name="TextBox 7"/>
          <p:cNvSpPr txBox="1"/>
          <p:nvPr/>
        </p:nvSpPr>
        <p:spPr>
          <a:xfrm>
            <a:off x="124691" y="2438400"/>
            <a:ext cx="15240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a:t>
            </a:r>
          </a:p>
        </p:txBody>
      </p:sp>
      <p:sp>
        <p:nvSpPr>
          <p:cNvPr id="11" name="Rectangle 10"/>
          <p:cNvSpPr/>
          <p:nvPr/>
        </p:nvSpPr>
        <p:spPr>
          <a:xfrm>
            <a:off x="-78477" y="4191000"/>
            <a:ext cx="1930337" cy="461665"/>
          </a:xfrm>
          <a:prstGeom prst="rect">
            <a:avLst/>
          </a:prstGeom>
        </p:spPr>
        <p:txBody>
          <a:bodyPr wrap="none">
            <a:spAutoFit/>
          </a:bodyPr>
          <a:lstStyle/>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a:t>
            </a:r>
          </a:p>
        </p:txBody>
      </p:sp>
      <p:sp>
        <p:nvSpPr>
          <p:cNvPr id="13" name="Rectangle 12"/>
          <p:cNvSpPr/>
          <p:nvPr/>
        </p:nvSpPr>
        <p:spPr>
          <a:xfrm>
            <a:off x="1752600" y="3805535"/>
            <a:ext cx="6858000" cy="7575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latin typeface="Times New Roman" pitchFamily="18" charset="0"/>
                <a:cs typeface="Times New Roman" pitchFamily="18" charset="0"/>
              </a:rPr>
              <a:t>Giúp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HIV/AIDS</a:t>
            </a:r>
          </a:p>
        </p:txBody>
      </p:sp>
      <p:sp>
        <p:nvSpPr>
          <p:cNvPr id="14" name="Rectangle 13"/>
          <p:cNvSpPr/>
          <p:nvPr/>
        </p:nvSpPr>
        <p:spPr>
          <a:xfrm>
            <a:off x="1752600" y="4881494"/>
            <a:ext cx="6858000" cy="8335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chemeClr val="tx1"/>
                </a:solidFill>
                <a:latin typeface="Times New Roman" pitchFamily="18" charset="0"/>
                <a:cs typeface="Times New Roman" pitchFamily="18" charset="0"/>
              </a:rPr>
              <a:t>Vận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động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những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người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bị</a:t>
            </a:r>
            <a:r>
              <a:rPr lang="en-US" sz="2400" b="1" dirty="0">
                <a:solidFill>
                  <a:schemeClr val="tx1"/>
                </a:solidFill>
                <a:latin typeface="Times New Roman" pitchFamily="18" charset="0"/>
                <a:cs typeface="Times New Roman" pitchFamily="18" charset="0"/>
              </a:rPr>
              <a:t> HIV/AIDS </a:t>
            </a:r>
            <a:r>
              <a:rPr lang="en-US" sz="2400" b="1" dirty="0" err="1">
                <a:solidFill>
                  <a:schemeClr val="tx1"/>
                </a:solidFill>
                <a:latin typeface="Times New Roman" pitchFamily="18" charset="0"/>
                <a:cs typeface="Times New Roman" pitchFamily="18" charset="0"/>
              </a:rPr>
              <a:t>không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lánh</a:t>
            </a:r>
            <a:r>
              <a:rPr lang="en-US" sz="2400" b="1" dirty="0">
                <a:solidFill>
                  <a:schemeClr val="tx1"/>
                </a:solidFill>
                <a:latin typeface="Times New Roman" pitchFamily="18" charset="0"/>
                <a:cs typeface="Times New Roman" pitchFamily="18" charset="0"/>
              </a:rPr>
              <a:t> con </a:t>
            </a:r>
            <a:r>
              <a:rPr lang="en-US" sz="2400" b="1" dirty="0" err="1">
                <a:solidFill>
                  <a:schemeClr val="tx1"/>
                </a:solidFill>
                <a:latin typeface="Times New Roman" pitchFamily="18" charset="0"/>
                <a:cs typeface="Times New Roman" pitchFamily="18" charset="0"/>
              </a:rPr>
              <a:t>bị</a:t>
            </a:r>
            <a:r>
              <a:rPr lang="en-US" sz="2400" b="1" dirty="0">
                <a:solidFill>
                  <a:schemeClr val="tx1"/>
                </a:solidFill>
                <a:latin typeface="Times New Roman" pitchFamily="18" charset="0"/>
                <a:cs typeface="Times New Roman" pitchFamily="18" charset="0"/>
              </a:rPr>
              <a:t> HIV/AIDS</a:t>
            </a:r>
          </a:p>
        </p:txBody>
      </p:sp>
      <p:sp>
        <p:nvSpPr>
          <p:cNvPr id="15" name="Rectangle 14"/>
          <p:cNvSpPr/>
          <p:nvPr/>
        </p:nvSpPr>
        <p:spPr>
          <a:xfrm>
            <a:off x="3138055" y="5881254"/>
            <a:ext cx="5424054" cy="748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vượt</a:t>
            </a:r>
            <a:r>
              <a:rPr lang="en-US" sz="2400" b="1" dirty="0">
                <a:solidFill>
                  <a:srgbClr val="FF0000"/>
                </a:solidFill>
                <a:latin typeface="Times New Roman" pitchFamily="18" charset="0"/>
                <a:cs typeface="Times New Roman" pitchFamily="18" charset="0"/>
              </a:rPr>
              <a:t> qua </a:t>
            </a:r>
            <a:r>
              <a:rPr lang="en-US" sz="2400" b="1" dirty="0" err="1">
                <a:solidFill>
                  <a:srgbClr val="FF0000"/>
                </a:solidFill>
                <a:latin typeface="Times New Roman" pitchFamily="18" charset="0"/>
                <a:cs typeface="Times New Roman" pitchFamily="18" charset="0"/>
              </a:rPr>
              <a:t>khó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bi </a:t>
            </a:r>
            <a:r>
              <a:rPr lang="en-US" sz="2400" b="1" dirty="0" err="1">
                <a:solidFill>
                  <a:srgbClr val="FF0000"/>
                </a:solidFill>
                <a:latin typeface="Times New Roman" pitchFamily="18" charset="0"/>
                <a:cs typeface="Times New Roman" pitchFamily="18" charset="0"/>
              </a:rPr>
              <a:t>quan</a:t>
            </a:r>
            <a:endParaRPr lang="en-US" sz="2400" b="1" dirty="0">
              <a:solidFill>
                <a:srgbClr val="FF0000"/>
              </a:solidFill>
              <a:latin typeface="Times New Roman" pitchFamily="18" charset="0"/>
              <a:cs typeface="Times New Roman" pitchFamily="18" charset="0"/>
            </a:endParaRPr>
          </a:p>
        </p:txBody>
      </p:sp>
      <p:sp>
        <p:nvSpPr>
          <p:cNvPr id="17" name="Right Arrow 16"/>
          <p:cNvSpPr/>
          <p:nvPr/>
        </p:nvSpPr>
        <p:spPr>
          <a:xfrm>
            <a:off x="2209800" y="5943600"/>
            <a:ext cx="914400" cy="48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38917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31629" cy="685800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088572" y="194888"/>
            <a:ext cx="5166360" cy="1300480"/>
          </a:xfrm>
          <a:prstGeom prst="roundRect">
            <a:avLst/>
          </a:prstGeom>
          <a:solidFill>
            <a:schemeClr val="accent3">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rPr>
              <a:t>THẢO LUẬN PHÂN TÍCH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4694612" y="1485208"/>
            <a:ext cx="279654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23396" y="2135846"/>
            <a:ext cx="2592441"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3333CC"/>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Trước</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đây</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N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một</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học</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sinh</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có</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những</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ưu</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điểm</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gì</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3148619" y="1956476"/>
            <a:ext cx="2934392"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Những</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hành</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vi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sai</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trái</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của</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N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sau</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này</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altLang="en-US" sz="2800" b="0"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srgbClr val="C00000"/>
                </a:solidFill>
                <a:effectLst/>
                <a:uLnTx/>
                <a:uFillTx/>
                <a:latin typeface="Times New Roman" pitchFamily="18" charset="0"/>
                <a:ea typeface="+mn-ea"/>
                <a:cs typeface="Times New Roman" pitchFamily="18" charset="0"/>
              </a:rPr>
              <a:t>gì</a:t>
            </a:r>
            <a:r>
              <a:rPr kumimoji="0" lang="en-US" alt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8888" y="4244045"/>
            <a:ext cx="2382702" cy="183358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 </a:t>
            </a:r>
            <a:r>
              <a:rPr kumimoji="0" lang="en-US" alt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ngoan</a:t>
            </a: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endPar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a:t>
            </a:r>
            <a:r>
              <a:rPr kumimoji="0" lang="en-US" alt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2615837" y="4015738"/>
            <a:ext cx="3683726" cy="254181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N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bạn</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bè</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xấu</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rủ</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rê</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tập</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hút</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thuốc</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lá</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đua</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xe</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máy</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uống</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bia</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vi-VN" alt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N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trốn</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trượt</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tốt</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nghiệp</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N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nghiện</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tham</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gia</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trộm</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cắp</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bắt</a:t>
            </a:r>
            <a:r>
              <a:rPr kumimoji="0" lang="en-US" alt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Times New Roman" panose="02020603050405020304" pitchFamily="18" charset="0"/>
              <a:cs typeface="Times New Roman"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453810" y="4183378"/>
            <a:ext cx="2701931" cy="252222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chủ</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mình</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gây</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hậu</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xấu</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xã</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hội</a:t>
            </a:r>
            <a:r>
              <a:rPr kumimoji="0" lang="en-US" alt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189538" y="1485208"/>
            <a:ext cx="253365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4664132" y="1536009"/>
            <a:ext cx="30480" cy="60831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270239" y="390876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486967" y="3908766"/>
            <a:ext cx="0" cy="27461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flipH="1">
            <a:off x="7645161" y="3848099"/>
            <a:ext cx="12136" cy="33527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6756084" y="2221045"/>
            <a:ext cx="2387917" cy="1556328"/>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Vì</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sao</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N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lại</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có</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lại</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có</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một</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kết</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cục</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xấu</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như</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altLang="en-US" sz="26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vậy</a:t>
            </a:r>
            <a:r>
              <a:rPr kumimoji="0" lang="en-US" altLang="en-US" sz="26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endParaRPr kumimoji="0" lang="en-US" sz="2600" b="0" i="0" u="none" strike="noStrike" kern="1200" cap="none" spc="0" normalizeH="0" baseline="0" noProof="0" dirty="0">
              <a:ln>
                <a:noFill/>
              </a:ln>
              <a:solidFill>
                <a:srgbClr val="C00000"/>
              </a:solidFill>
              <a:effectLst/>
              <a:uLnTx/>
              <a:uFillTx/>
              <a:latin typeface="Times New Roman" pitchFamily="18"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283919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rames PPT 015"/>
          <p:cNvPicPr>
            <a:picLocks noChangeAspect="1" noChangeArrowheads="1"/>
          </p:cNvPicPr>
          <p:nvPr/>
        </p:nvPicPr>
        <p:blipFill>
          <a:blip r:embed="rId2"/>
          <a:srcRect/>
          <a:stretch>
            <a:fillRect/>
          </a:stretch>
        </p:blipFill>
        <p:spPr bwMode="auto">
          <a:xfrm>
            <a:off x="13855" y="-69548"/>
            <a:ext cx="9144000" cy="6858000"/>
          </a:xfrm>
          <a:prstGeom prst="rect">
            <a:avLst/>
          </a:prstGeom>
        </p:spPr>
      </p:pic>
      <p:sp>
        <p:nvSpPr>
          <p:cNvPr id="3" name="TextBox 2"/>
          <p:cNvSpPr txBox="1"/>
          <p:nvPr/>
        </p:nvSpPr>
        <p:spPr>
          <a:xfrm>
            <a:off x="533400" y="609600"/>
            <a:ext cx="2895600" cy="461665"/>
          </a:xfrm>
          <a:prstGeom prst="rect">
            <a:avLst/>
          </a:prstGeom>
          <a:noFill/>
        </p:spPr>
        <p:txBody>
          <a:bodyPr wrap="square" rtlCol="0">
            <a:spAutoFit/>
          </a:bodyPr>
          <a:lstStyle/>
          <a:p>
            <a:r>
              <a:rPr lang="en-US" sz="2400" b="1" u="sng" dirty="0">
                <a:solidFill>
                  <a:srgbClr val="FF0000"/>
                </a:solidFill>
                <a:latin typeface="Times New Roman" pitchFamily="18" charset="0"/>
                <a:cs typeface="Times New Roman" pitchFamily="18" charset="0"/>
              </a:rPr>
              <a:t>I.ĐẶT VẤN ĐỀ:</a:t>
            </a:r>
          </a:p>
        </p:txBody>
      </p:sp>
      <p:sp>
        <p:nvSpPr>
          <p:cNvPr id="4" name="TextBox 3"/>
          <p:cNvSpPr txBox="1"/>
          <p:nvPr/>
        </p:nvSpPr>
        <p:spPr>
          <a:xfrm>
            <a:off x="228600" y="1219200"/>
            <a:ext cx="2362200" cy="461665"/>
          </a:xfrm>
          <a:prstGeom prst="rect">
            <a:avLst/>
          </a:prstGeom>
          <a:noFill/>
        </p:spPr>
        <p:txBody>
          <a:bodyPr wrap="square" rtlCol="0">
            <a:spAutoFit/>
          </a:bodyPr>
          <a:lstStyle/>
          <a:p>
            <a:r>
              <a:rPr lang="en-US" sz="2400" b="1" u="sng" dirty="0">
                <a:solidFill>
                  <a:srgbClr val="FF0000"/>
                </a:solidFill>
                <a:latin typeface="Times New Roman" pitchFamily="18" charset="0"/>
                <a:cs typeface="Times New Roman" pitchFamily="18" charset="0"/>
              </a:rPr>
              <a:t>2.Chuyện </a:t>
            </a:r>
            <a:r>
              <a:rPr lang="en-US" sz="2400" b="1" u="sng" dirty="0" err="1">
                <a:solidFill>
                  <a:srgbClr val="FF0000"/>
                </a:solidFill>
                <a:latin typeface="Times New Roman" pitchFamily="18" charset="0"/>
                <a:cs typeface="Times New Roman" pitchFamily="18" charset="0"/>
              </a:rPr>
              <a:t>của</a:t>
            </a:r>
            <a:r>
              <a:rPr lang="en-US" sz="2400" b="1" u="sng" dirty="0">
                <a:solidFill>
                  <a:srgbClr val="FF0000"/>
                </a:solidFill>
                <a:latin typeface="Times New Roman" pitchFamily="18" charset="0"/>
                <a:cs typeface="Times New Roman" pitchFamily="18" charset="0"/>
              </a:rPr>
              <a:t> N</a:t>
            </a:r>
          </a:p>
        </p:txBody>
      </p:sp>
      <p:sp>
        <p:nvSpPr>
          <p:cNvPr id="2" name="TextBox 1"/>
          <p:cNvSpPr txBox="1"/>
          <p:nvPr/>
        </p:nvSpPr>
        <p:spPr>
          <a:xfrm>
            <a:off x="457199" y="2057400"/>
            <a:ext cx="288174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latin typeface="Times New Roman" pitchFamily="18" charset="0"/>
                <a:cs typeface="Times New Roman" pitchFamily="18" charset="0"/>
              </a:rPr>
              <a:t>-Vi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đức</a:t>
            </a:r>
            <a:r>
              <a:rPr lang="en-US" sz="2400" dirty="0">
                <a:latin typeface="Times New Roman" pitchFamily="18" charset="0"/>
                <a:cs typeface="Times New Roman" pitchFamily="18" charset="0"/>
              </a:rPr>
              <a:t>:</a:t>
            </a:r>
          </a:p>
        </p:txBody>
      </p:sp>
      <p:sp>
        <p:nvSpPr>
          <p:cNvPr id="5" name="TextBox 4"/>
          <p:cNvSpPr txBox="1"/>
          <p:nvPr/>
        </p:nvSpPr>
        <p:spPr>
          <a:xfrm>
            <a:off x="419098" y="2807730"/>
            <a:ext cx="295794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a:t>
            </a:r>
          </a:p>
        </p:txBody>
      </p:sp>
      <p:sp>
        <p:nvSpPr>
          <p:cNvPr id="6" name="TextBox 5"/>
          <p:cNvSpPr txBox="1"/>
          <p:nvPr/>
        </p:nvSpPr>
        <p:spPr>
          <a:xfrm>
            <a:off x="3338945" y="2061865"/>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Trốn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miên</a:t>
            </a:r>
            <a:endParaRPr lang="en-US" sz="2400" dirty="0">
              <a:latin typeface="Times New Roman" pitchFamily="18" charset="0"/>
              <a:cs typeface="Times New Roman" pitchFamily="18" charset="0"/>
            </a:endParaRPr>
          </a:p>
        </p:txBody>
      </p:sp>
      <p:sp>
        <p:nvSpPr>
          <p:cNvPr id="8" name="TextBox 7"/>
          <p:cNvSpPr txBox="1"/>
          <p:nvPr/>
        </p:nvSpPr>
        <p:spPr>
          <a:xfrm>
            <a:off x="3394364" y="2807731"/>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endParaRPr lang="en-US" sz="2400" dirty="0">
              <a:latin typeface="Times New Roman" pitchFamily="18" charset="0"/>
              <a:cs typeface="Times New Roman" pitchFamily="18" charset="0"/>
            </a:endParaRPr>
          </a:p>
        </p:txBody>
      </p:sp>
      <p:sp>
        <p:nvSpPr>
          <p:cNvPr id="9" name="TextBox 8"/>
          <p:cNvSpPr txBox="1"/>
          <p:nvPr/>
        </p:nvSpPr>
        <p:spPr>
          <a:xfrm>
            <a:off x="3415145" y="3276600"/>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rượu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bia</a:t>
            </a:r>
            <a:endParaRPr lang="en-US" sz="2400" dirty="0">
              <a:latin typeface="Times New Roman" pitchFamily="18" charset="0"/>
              <a:cs typeface="Times New Roman" pitchFamily="18" charset="0"/>
            </a:endParaRPr>
          </a:p>
        </p:txBody>
      </p:sp>
      <p:sp>
        <p:nvSpPr>
          <p:cNvPr id="10" name="TextBox 9"/>
          <p:cNvSpPr txBox="1"/>
          <p:nvPr/>
        </p:nvSpPr>
        <p:spPr>
          <a:xfrm>
            <a:off x="3429000" y="3740724"/>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Đua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endParaRPr lang="en-US" sz="2400" dirty="0">
              <a:latin typeface="Times New Roman" pitchFamily="18" charset="0"/>
              <a:cs typeface="Times New Roman" pitchFamily="18" charset="0"/>
            </a:endParaRPr>
          </a:p>
        </p:txBody>
      </p:sp>
      <p:sp>
        <p:nvSpPr>
          <p:cNvPr id="11" name="TextBox 10"/>
          <p:cNvSpPr txBox="1"/>
          <p:nvPr/>
        </p:nvSpPr>
        <p:spPr>
          <a:xfrm>
            <a:off x="3429000" y="4202389"/>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a:t>
            </a:r>
            <a:endParaRPr lang="en-US" sz="2400" dirty="0">
              <a:latin typeface="Times New Roman" pitchFamily="18" charset="0"/>
              <a:cs typeface="Times New Roman" pitchFamily="18" charset="0"/>
            </a:endParaRPr>
          </a:p>
        </p:txBody>
      </p:sp>
      <p:sp>
        <p:nvSpPr>
          <p:cNvPr id="12" name="TextBox 11"/>
          <p:cNvSpPr txBox="1"/>
          <p:nvPr/>
        </p:nvSpPr>
        <p:spPr>
          <a:xfrm>
            <a:off x="3429000" y="4648200"/>
            <a:ext cx="25146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trộm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cắp</a:t>
            </a:r>
            <a:endParaRPr lang="en-US" sz="2400" dirty="0">
              <a:latin typeface="Times New Roman" pitchFamily="18" charset="0"/>
              <a:cs typeface="Times New Roman" pitchFamily="18" charset="0"/>
            </a:endParaRPr>
          </a:p>
        </p:txBody>
      </p:sp>
      <p:sp>
        <p:nvSpPr>
          <p:cNvPr id="7" name="Right Arrow 6"/>
          <p:cNvSpPr/>
          <p:nvPr/>
        </p:nvSpPr>
        <p:spPr>
          <a:xfrm>
            <a:off x="2905989" y="5333355"/>
            <a:ext cx="8659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2400" y="5282632"/>
            <a:ext cx="4648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Times New Roman" pitchFamily="18" charset="0"/>
                <a:cs typeface="Times New Roman" pitchFamily="18" charset="0"/>
              </a:rPr>
              <a:t>Thiếu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lĩnh</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430321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FE8DDD-9FB0-4A04-BE90-8D3F2601D37D}"/>
              </a:ext>
            </a:extLst>
          </p:cNvPr>
          <p:cNvSpPr>
            <a:spLocks noChangeArrowheads="1"/>
          </p:cNvSpPr>
          <p:nvPr/>
        </p:nvSpPr>
        <p:spPr bwMode="auto">
          <a:xfrm>
            <a:off x="308073" y="398542"/>
            <a:ext cx="91464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itchFamily="18" charset="0"/>
                <a:ea typeface="Helvetica Neue"/>
                <a:cs typeface="Times New Roman" pitchFamily="18" charset="0"/>
              </a:rPr>
              <a:t>Bài</a:t>
            </a:r>
            <a:r>
              <a:rPr kumimoji="0" lang="en-US" altLang="en-US" sz="3200" b="1" i="0" u="none" strike="noStrike" kern="1200" cap="none" spc="0" normalizeH="0" baseline="0" noProof="0" dirty="0">
                <a:ln>
                  <a:noFill/>
                </a:ln>
                <a:solidFill>
                  <a:prstClr val="black"/>
                </a:solidFill>
                <a:effectLst/>
                <a:uLnTx/>
                <a:uFillTx/>
                <a:latin typeface="Times New Roman" pitchFamily="18" charset="0"/>
                <a:ea typeface="Helvetica Neue"/>
                <a:cs typeface="Times New Roman" pitchFamily="18" charset="0"/>
              </a:rPr>
              <a:t> </a:t>
            </a:r>
            <a:r>
              <a:rPr kumimoji="0" lang="vi-VN" altLang="en-US" sz="3200" b="1" i="0" u="none" strike="noStrike" kern="1200" cap="none" spc="0" normalizeH="0" baseline="0" noProof="0" dirty="0">
                <a:ln>
                  <a:noFill/>
                </a:ln>
                <a:solidFill>
                  <a:prstClr val="black"/>
                </a:solidFill>
                <a:effectLst/>
                <a:uLnTx/>
                <a:uFillTx/>
                <a:latin typeface="Times New Roman" pitchFamily="18" charset="0"/>
                <a:ea typeface="Helvetica Neue"/>
                <a:cs typeface="Times New Roman" pitchFamily="18" charset="0"/>
              </a:rPr>
              <a:t>2</a:t>
            </a:r>
            <a:r>
              <a:rPr kumimoji="0" lang="en-US" altLang="en-US" sz="3200" b="1" i="0" u="none" strike="noStrike" kern="1200" cap="none" spc="0" normalizeH="0" baseline="0" noProof="0" dirty="0">
                <a:ln>
                  <a:noFill/>
                </a:ln>
                <a:solidFill>
                  <a:prstClr val="black"/>
                </a:solidFill>
                <a:effectLst/>
                <a:uLnTx/>
                <a:uFillTx/>
                <a:latin typeface="Times New Roman" pitchFamily="18" charset="0"/>
                <a:ea typeface="Helvetica Neue"/>
                <a:cs typeface="Times New Roman" pitchFamily="18" charset="0"/>
              </a:rPr>
              <a:t>:         </a:t>
            </a:r>
            <a:r>
              <a:rPr kumimoji="0" lang="en-US" altLang="en-US"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rPr>
              <a:t>TỰ CHỦ</a:t>
            </a:r>
            <a:endParaRPr kumimoji="0" lang="en-SG" altLang="en-US" sz="3200" b="1" i="0" u="none" strike="noStrike" kern="1200" cap="none" spc="0" normalizeH="0" baseline="0" noProof="0" dirty="0">
              <a:ln>
                <a:noFill/>
              </a:ln>
              <a:solidFill>
                <a:prstClr val="black"/>
              </a:solidFill>
              <a:effectLst/>
              <a:uLnTx/>
              <a:uFillTx/>
              <a:latin typeface="Times New Roman" pitchFamily="18" charset="0"/>
              <a:ea typeface="微软雅黑" panose="020B0503020204020204" pitchFamily="34" charset="-122"/>
              <a:cs typeface="Times New Roman" pitchFamily="18" charset="0"/>
            </a:endParaRPr>
          </a:p>
        </p:txBody>
      </p:sp>
      <p:sp>
        <p:nvSpPr>
          <p:cNvPr id="3" name="TextBox 2">
            <a:extLst>
              <a:ext uri="{FF2B5EF4-FFF2-40B4-BE49-F238E27FC236}">
                <a16:creationId xmlns:a16="http://schemas.microsoft.com/office/drawing/2014/main" id="{B57DA8ED-0696-487F-BA29-E8A25D184581}"/>
              </a:ext>
            </a:extLst>
          </p:cNvPr>
          <p:cNvSpPr txBox="1"/>
          <p:nvPr/>
        </p:nvSpPr>
        <p:spPr>
          <a:xfrm>
            <a:off x="533400" y="1143000"/>
            <a:ext cx="42711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ĐẶT VẤN ĐỀ</a:t>
            </a: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18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4" name="TextBox 3">
            <a:extLst>
              <a:ext uri="{FF2B5EF4-FFF2-40B4-BE49-F238E27FC236}">
                <a16:creationId xmlns:a16="http://schemas.microsoft.com/office/drawing/2014/main" id="{B8497F73-B1B3-4DF0-BC2F-A40852741421}"/>
              </a:ext>
            </a:extLst>
          </p:cNvPr>
          <p:cNvSpPr txBox="1"/>
          <p:nvPr/>
        </p:nvSpPr>
        <p:spPr>
          <a:xfrm>
            <a:off x="533400" y="1828800"/>
            <a:ext cx="817917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NỘI DUNG BÀI HỌC: </a:t>
            </a:r>
          </a:p>
        </p:txBody>
      </p:sp>
      <p:sp>
        <p:nvSpPr>
          <p:cNvPr id="9" name="TextBox 8"/>
          <p:cNvSpPr txBox="1"/>
          <p:nvPr/>
        </p:nvSpPr>
        <p:spPr>
          <a:xfrm>
            <a:off x="1143000" y="1143000"/>
            <a:ext cx="7315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7" name="TextBox 6"/>
          <p:cNvSpPr txBox="1"/>
          <p:nvPr/>
        </p:nvSpPr>
        <p:spPr>
          <a:xfrm>
            <a:off x="609600" y="2286000"/>
            <a:ext cx="6324600" cy="65864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500"/>
              </a:spcAft>
              <a:buClr>
                <a:srgbClr val="000000"/>
              </a:buClr>
              <a:buSzPts val="1200"/>
              <a:buFontTx/>
              <a:buNone/>
              <a:tabLst>
                <a:tab pos="252730" algn="l"/>
              </a:tabLst>
              <a:defRPr/>
            </a:pPr>
            <a:r>
              <a:rPr kumimoji="0" lang="vi-VN" sz="3200" b="1" i="0" u="none" strike="noStrike" kern="1200" cap="none" spc="0" normalizeH="0" baseline="0" noProof="0" dirty="0">
                <a:ln>
                  <a:noFill/>
                </a:ln>
                <a:solidFill>
                  <a:srgbClr val="FF0000"/>
                </a:solidFill>
                <a:effectLst/>
                <a:uLnTx/>
                <a:uFillTx/>
                <a:latin typeface="Times New Roman" pitchFamily="18" charset="0"/>
                <a:ea typeface="Arial" panose="020B0604020202020204" pitchFamily="34" charset="0"/>
                <a:cs typeface="Times New Roman" pitchFamily="18" charset="0"/>
              </a:rPr>
              <a:t>1</a:t>
            </a:r>
            <a:r>
              <a:rPr kumimoji="0" lang="en-US" sz="3200" b="1" i="0" u="none" strike="noStrike" kern="1200" cap="none" spc="0" normalizeH="0" baseline="0" noProof="0" dirty="0">
                <a:ln>
                  <a:noFill/>
                </a:ln>
                <a:solidFill>
                  <a:srgbClr val="FF0000"/>
                </a:solidFill>
                <a:effectLst/>
                <a:uLnTx/>
                <a:uFillTx/>
                <a:latin typeface="Times New Roman" pitchFamily="18" charset="0"/>
                <a:ea typeface="Arial" panose="020B0604020202020204" pitchFamily="34" charset="0"/>
                <a:cs typeface="Times New Roman" pitchFamily="18" charset="0"/>
              </a:rPr>
              <a:t>. </a:t>
            </a:r>
            <a:r>
              <a:rPr kumimoji="0" lang="vi-VN" sz="3200" b="1" i="0" u="none" strike="noStrike" kern="1200" cap="none" spc="0" normalizeH="0" baseline="0" noProof="0" dirty="0">
                <a:ln>
                  <a:noFill/>
                </a:ln>
                <a:solidFill>
                  <a:srgbClr val="FF0000"/>
                </a:solidFill>
                <a:effectLst/>
                <a:uLnTx/>
                <a:uFillTx/>
                <a:latin typeface="Times New Roman" pitchFamily="18" charset="0"/>
                <a:ea typeface="Arial" panose="020B0604020202020204" pitchFamily="34" charset="0"/>
                <a:cs typeface="Times New Roman" pitchFamily="18" charset="0"/>
              </a:rPr>
              <a:t>Khái niệm</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Arial" panose="020B0604020202020204" pitchFamily="34" charset="0"/>
              <a:cs typeface="Times New Roman" pitchFamily="18" charset="0"/>
            </a:endParaRPr>
          </a:p>
        </p:txBody>
      </p:sp>
      <p:graphicFrame>
        <p:nvGraphicFramePr>
          <p:cNvPr id="11" name="TextBox 7">
            <a:extLst>
              <a:ext uri="{FF2B5EF4-FFF2-40B4-BE49-F238E27FC236}">
                <a16:creationId xmlns:a16="http://schemas.microsoft.com/office/drawing/2014/main" id="{F73116FB-7BDC-70F2-BC08-B669CF18387C}"/>
              </a:ext>
            </a:extLst>
          </p:cNvPr>
          <p:cNvGraphicFramePr/>
          <p:nvPr>
            <p:extLst>
              <p:ext uri="{D42A27DB-BD31-4B8C-83A1-F6EECF244321}">
                <p14:modId xmlns:p14="http://schemas.microsoft.com/office/powerpoint/2010/main" val="1553076566"/>
              </p:ext>
            </p:extLst>
          </p:nvPr>
        </p:nvGraphicFramePr>
        <p:xfrm>
          <a:off x="76200" y="1854200"/>
          <a:ext cx="8763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808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1626</Words>
  <Application>Microsoft Office PowerPoint</Application>
  <PresentationFormat>On-screen Show (4:3)</PresentationFormat>
  <Paragraphs>154</Paragraphs>
  <Slides>18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Symbol</vt:lpstr>
      <vt:lpstr>Times New Roman</vt:lpstr>
      <vt:lpstr>Trebuchet MS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vina</cp:lastModifiedBy>
  <cp:revision>17</cp:revision>
  <dcterms:created xsi:type="dcterms:W3CDTF">2017-06-10T14:01:19Z</dcterms:created>
  <dcterms:modified xsi:type="dcterms:W3CDTF">2023-09-13T15:09:07Z</dcterms:modified>
</cp:coreProperties>
</file>