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8"/>
  </p:notesMasterIdLst>
  <p:sldIdLst>
    <p:sldId id="333" r:id="rId5"/>
    <p:sldId id="355" r:id="rId6"/>
    <p:sldId id="365" r:id="rId7"/>
    <p:sldId id="321" r:id="rId8"/>
    <p:sldId id="384" r:id="rId9"/>
    <p:sldId id="336" r:id="rId10"/>
    <p:sldId id="370" r:id="rId11"/>
    <p:sldId id="389" r:id="rId12"/>
    <p:sldId id="341" r:id="rId13"/>
    <p:sldId id="388" r:id="rId14"/>
    <p:sldId id="385" r:id="rId15"/>
    <p:sldId id="348" r:id="rId16"/>
    <p:sldId id="366" r:id="rId17"/>
    <p:sldId id="371" r:id="rId18"/>
    <p:sldId id="372" r:id="rId19"/>
    <p:sldId id="395" r:id="rId20"/>
    <p:sldId id="382" r:id="rId21"/>
    <p:sldId id="354" r:id="rId22"/>
    <p:sldId id="378" r:id="rId23"/>
    <p:sldId id="391" r:id="rId24"/>
    <p:sldId id="360" r:id="rId25"/>
    <p:sldId id="380" r:id="rId26"/>
    <p:sldId id="3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10/11/2021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10/11/2021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10/11/2021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10/11/2021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11-10-2021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7.png"/><Relationship Id="rId7"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xmlns="" val="20000"/>
                    </a:ext>
                  </a:extLst>
                </a:gridCol>
                <a:gridCol w="4442550">
                  <a:extLst>
                    <a:ext uri="{9D8B030D-6E8A-4147-A177-3AD203B41FA5}">
                      <a16:colId xmlns:a16="http://schemas.microsoft.com/office/drawing/2014/main" xmlns="" val="20001"/>
                    </a:ext>
                  </a:extLst>
                </a:gridCol>
                <a:gridCol w="3566704">
                  <a:extLst>
                    <a:ext uri="{9D8B030D-6E8A-4147-A177-3AD203B41FA5}">
                      <a16:colId xmlns:a16="http://schemas.microsoft.com/office/drawing/2014/main" xmlns="" val="20002"/>
                    </a:ext>
                  </a:extLst>
                </a:gridCol>
              </a:tblGrid>
              <a:tr h="84442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xmlns="" val="20000"/>
                    </a:ext>
                  </a:extLst>
                </a:gridCol>
                <a:gridCol w="4442550">
                  <a:extLst>
                    <a:ext uri="{9D8B030D-6E8A-4147-A177-3AD203B41FA5}">
                      <a16:colId xmlns:a16="http://schemas.microsoft.com/office/drawing/2014/main" xmlns="" val="20001"/>
                    </a:ext>
                  </a:extLst>
                </a:gridCol>
                <a:gridCol w="3566704">
                  <a:extLst>
                    <a:ext uri="{9D8B030D-6E8A-4147-A177-3AD203B41FA5}">
                      <a16:colId xmlns:a16="http://schemas.microsoft.com/office/drawing/2014/main" xmlns="" val="20002"/>
                    </a:ext>
                  </a:extLst>
                </a:gridCol>
              </a:tblGrid>
              <a:tr h="146547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effectLst/>
                          <a:latin typeface="Times New Roman" pitchFamily="18" charset="0"/>
                          <a:ea typeface="+mn-ea"/>
                          <a:cs typeface="Times New Roman" pitchFamily="18" charset="0"/>
                        </a:rPr>
                        <a:t>Đ</a:t>
                      </a:r>
                      <a:r>
                        <a:rPr lang="en-US" sz="2400" i="1" kern="120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itchFamily="18" charset="0"/>
                          <a:ea typeface="+mn-ea"/>
                          <a:cs typeface="Times New Roman" pitchFamily="18" charset="0"/>
                        </a:rPr>
                        <a:t>...</a:t>
                      </a:r>
                      <a:endParaRPr lang="en-US" sz="2400" kern="120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68941" y="921933"/>
            <a:ext cx="11297021" cy="1134093"/>
          </a:xfrm>
          <a:prstGeom prst="rect">
            <a:avLst/>
          </a:prstGeom>
        </p:spPr>
        <p:txBody>
          <a:bodyPr wrap="square">
            <a:spAutoFit/>
          </a:bodyPr>
          <a:lstStyle/>
          <a:p>
            <a:pPr indent="279400" algn="ctr">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251013" y="129308"/>
            <a:ext cx="9880880" cy="6585527"/>
          </a:xfrm>
          <a:prstGeom prst="rect">
            <a:avLst/>
          </a:prstGeom>
        </p:spPr>
      </p:pic>
      <p:sp>
        <p:nvSpPr>
          <p:cNvPr id="14" name="Text Box 5"/>
          <p:cNvSpPr txBox="1">
            <a:spLocks noChangeArrowheads="1"/>
          </p:cNvSpPr>
          <p:nvPr/>
        </p:nvSpPr>
        <p:spPr bwMode="auto">
          <a:xfrm>
            <a:off x="1642461" y="617861"/>
            <a:ext cx="8064956" cy="487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smtClean="0">
                <a:solidFill>
                  <a:srgbClr val="FF0000"/>
                </a:solidFill>
                <a:latin typeface="Times New Roman" pitchFamily="18" charset="0"/>
                <a:cs typeface="Times New Roman" pitchFamily="18" charset="0"/>
              </a:rPr>
              <a:t>b/ Biểu hiện:</a:t>
            </a:r>
          </a:p>
          <a:p>
            <a:pPr>
              <a:buNone/>
            </a:pPr>
            <a:r>
              <a:rPr lang="en-US" b="1" smtClean="0">
                <a:solidFill>
                  <a:srgbClr val="FF0000"/>
                </a:solidFill>
                <a:latin typeface="Times New Roman" pitchFamily="18" charset="0"/>
                <a:cs typeface="Times New Roman" pitchFamily="18" charset="0"/>
              </a:rPr>
              <a:t>+ </a:t>
            </a:r>
            <a:r>
              <a:rPr lang="en-US" b="1" i="1">
                <a:solidFill>
                  <a:srgbClr val="FF0000"/>
                </a:solidFill>
                <a:latin typeface="Times New Roman" pitchFamily="18" charset="0"/>
                <a:cs typeface="Times New Roman" pitchFamily="18" charset="0"/>
              </a:rPr>
              <a:t>Trong học tập: </a:t>
            </a:r>
            <a:r>
              <a:rPr lang="en-US" i="1">
                <a:latin typeface="Times New Roman" pitchFamily="18" charset="0"/>
                <a:cs typeface="Times New Roman" pitchFamily="18" charset="0"/>
              </a:rPr>
              <a:t>đi học chuyên cần, chăm chỉ làm bài, có kế hoạch học tập, bài khó không nản, tự giác học, đạt kết quả cao…</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buNone/>
            </a:pPr>
            <a:r>
              <a:rPr lang="en-US" b="1" i="1">
                <a:solidFill>
                  <a:srgbClr val="FF0000"/>
                </a:solidFill>
                <a:latin typeface="Times New Roman" pitchFamily="18" charset="0"/>
                <a:cs typeface="Times New Roman" pitchFamily="18" charset="0"/>
              </a:rPr>
              <a:t>+Trong lao động: </a:t>
            </a:r>
            <a:r>
              <a:rPr lang="en-US" i="1">
                <a:latin typeface="Times New Roman" pitchFamily="18" charset="0"/>
                <a:cs typeface="Times New Roman" pitchFamily="18" charset="0"/>
              </a:rPr>
              <a:t>Chăm làm việc nhà, không bỏ dở công việc, không ngại khó, miệt mài với công việc, tìm tòi sáng tạo…</a:t>
            </a:r>
            <a:endParaRPr lang="en-US">
              <a:latin typeface="Times New Roman" pitchFamily="18" charset="0"/>
              <a:cs typeface="Times New Roman" pitchFamily="18" charset="0"/>
            </a:endParaRPr>
          </a:p>
          <a:p>
            <a:pPr>
              <a:buNone/>
            </a:pPr>
            <a:r>
              <a:rPr lang="en-US" b="1" i="1">
                <a:solidFill>
                  <a:srgbClr val="FF0000"/>
                </a:solidFill>
                <a:latin typeface="Times New Roman" pitchFamily="18" charset="0"/>
                <a:cs typeface="Times New Roman" pitchFamily="18" charset="0"/>
              </a:rPr>
              <a:t>+Trong hoạt động xã hội: </a:t>
            </a:r>
            <a:r>
              <a:rPr lang="en-US" i="1">
                <a:latin typeface="Times New Roman" pitchFamily="18" charset="0"/>
                <a:cs typeface="Times New Roman" pitchFamily="18" charset="0"/>
              </a:rPr>
              <a:t>Kiên trì luyện tập TDTT, kiên trì đấu tranh phòng chống tệ nạn xã hội, dịch bệnh covid, bảo vệ môi trường,</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smtClean="0">
                <a:solidFill>
                  <a:srgbClr val="FF0000"/>
                </a:solidFill>
                <a:latin typeface="Times New Roman" pitchFamily="18" charset="0"/>
                <a:ea typeface="Arial" panose="020B0604020202020204" pitchFamily="34" charset="0"/>
                <a:cs typeface="Times New Roman" pitchFamily="18" charset="0"/>
              </a:rPr>
              <a:t>3</a:t>
            </a:r>
            <a:r>
              <a:rPr lang="en-US" sz="2400" b="1" smtClean="0">
                <a:solidFill>
                  <a:srgbClr val="FF0000"/>
                </a:solidFill>
                <a:latin typeface="Times New Roman" pitchFamily="18" charset="0"/>
                <a:ea typeface="Arial" panose="020B0604020202020204" pitchFamily="34" charset="0"/>
                <a:cs typeface="Times New Roman" pitchFamily="18" charset="0"/>
              </a:rPr>
              <a:t>. </a:t>
            </a:r>
            <a:r>
              <a:rPr lang="en-US" sz="3200" b="1" dirty="0">
                <a:solidFill>
                  <a:srgbClr val="FF0000"/>
                </a:solidFill>
                <a:latin typeface="Times New Roman" pitchFamily="18" charset="0"/>
                <a:ea typeface="Arial" panose="020B0604020202020204" pitchFamily="34" charset="0"/>
                <a:cs typeface="Times New Roman" pitchFamily="18" charset="0"/>
              </a:rPr>
              <a:t>Ý </a:t>
            </a:r>
            <a:r>
              <a:rPr lang="en-US" sz="3200" b="1" dirty="0" err="1">
                <a:solidFill>
                  <a:srgbClr val="FF0000"/>
                </a:solidFill>
                <a:latin typeface="Times New Roman" pitchFamily="18" charset="0"/>
                <a:ea typeface="Arial" panose="020B0604020202020204" pitchFamily="34" charset="0"/>
                <a:cs typeface="Times New Roman" pitchFamily="18" charset="0"/>
              </a:rPr>
              <a:t>nghĩa</a:t>
            </a:r>
            <a:r>
              <a:rPr lang="en-US" sz="3200" b="1" dirty="0">
                <a:solidFill>
                  <a:srgbClr val="FF0000"/>
                </a:solidFill>
                <a:latin typeface="Times New Roman" pitchFamily="18" charset="0"/>
                <a:ea typeface="Arial" panose="020B0604020202020204" pitchFamily="34" charset="0"/>
                <a:cs typeface="Times New Roman" pitchFamily="18" charset="0"/>
              </a:rPr>
              <a:t> </a:t>
            </a:r>
            <a:r>
              <a:rPr lang="en-US" sz="3200" b="1" err="1">
                <a:solidFill>
                  <a:srgbClr val="FF0000"/>
                </a:solidFill>
                <a:latin typeface="Times New Roman" pitchFamily="18" charset="0"/>
                <a:ea typeface="Arial" panose="020B0604020202020204" pitchFamily="34" charset="0"/>
                <a:cs typeface="Times New Roman" pitchFamily="18" charset="0"/>
              </a:rPr>
              <a:t>của</a:t>
            </a:r>
            <a:r>
              <a:rPr lang="en-US" sz="3200" b="1">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524315"/>
          </a:xfrm>
          <a:prstGeom prst="rect">
            <a:avLst/>
          </a:prstGeom>
          <a:noFill/>
        </p:spPr>
        <p:txBody>
          <a:bodyPr wrap="square" rtlCol="0">
            <a:spAutoFit/>
          </a:bodyPr>
          <a:lstStyle/>
          <a:p>
            <a:pPr marL="457200" indent="-457200" algn="just">
              <a:buAutoNum type="arabicPeriod"/>
            </a:pPr>
            <a:r>
              <a:rPr lang="en-US" sz="2400" smtClean="0">
                <a:latin typeface="Times New Roman" pitchFamily="18" charset="0"/>
                <a:cs typeface="Times New Roman" pitchFamily="18" charset="0"/>
              </a:rPr>
              <a:t>Hoa </a:t>
            </a:r>
            <a:r>
              <a:rPr lang="en-US" sz="2400">
                <a:latin typeface="Times New Roman" pitchFamily="18" charset="0"/>
                <a:cs typeface="Times New Roman" pitchFamily="18" charset="0"/>
              </a:rPr>
              <a:t>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r>
              <a:rPr lang="en-US" sz="2400" smtClean="0">
                <a:latin typeface="Times New Roman" pitchFamily="18" charset="0"/>
                <a:cs typeface="Times New Roman" pitchFamily="18" charset="0"/>
              </a:rPr>
              <a:t>.</a:t>
            </a:r>
          </a:p>
          <a:p>
            <a:pPr marL="457200" indent="-457200" algn="just">
              <a:buAutoNum type="arabicPeriod"/>
            </a:pPr>
            <a:endParaRPr lang="en-US" sz="2400" dirty="0">
              <a:latin typeface="Times New Roman" pitchFamily="18" charset="0"/>
              <a:cs typeface="Times New Roman" pitchFamily="18" charset="0"/>
            </a:endParaRPr>
          </a:p>
          <a:p>
            <a:pPr algn="just"/>
            <a:r>
              <a:rPr lang="en-US" sz="240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4" y="-144462"/>
            <a:ext cx="10637931" cy="7534394"/>
          </a:xfrm>
          <a:prstGeom prst="rect">
            <a:avLst/>
          </a:prstGeom>
          <a:noFill/>
          <a:ln>
            <a:noFill/>
          </a:ln>
        </p:spPr>
      </p:pic>
      <p:pic>
        <p:nvPicPr>
          <p:cNvPr id="9" name="Picture 8"/>
          <p:cNvPicPr>
            <a:picLocks noChangeAspect="1"/>
          </p:cNvPicPr>
          <p:nvPr/>
        </p:nvPicPr>
        <p:blipFill>
          <a:blip r:embed="rId3"/>
          <a:stretch>
            <a:fillRect/>
          </a:stretch>
        </p:blipFill>
        <p:spPr>
          <a:xfrm>
            <a:off x="10936762" y="0"/>
            <a:ext cx="1255238" cy="937524"/>
          </a:xfrm>
          <a:prstGeom prst="rect">
            <a:avLst/>
          </a:prstGeom>
        </p:spPr>
      </p:pic>
      <p:pic>
        <p:nvPicPr>
          <p:cNvPr id="10" name="Picture 9"/>
          <p:cNvPicPr>
            <a:picLocks noChangeAspect="1"/>
          </p:cNvPicPr>
          <p:nvPr/>
        </p:nvPicPr>
        <p:blipFill>
          <a:blip r:embed="rId4"/>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703878" y="1571117"/>
            <a:ext cx="9103510" cy="43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400" b="1" i="1" smtClean="0">
                <a:solidFill>
                  <a:srgbClr val="0000FF"/>
                </a:solidFill>
                <a:latin typeface="Times New Roman" pitchFamily="18" charset="0"/>
                <a:cs typeface="Times New Roman" pitchFamily="18" charset="0"/>
              </a:rPr>
              <a:t>   2.Ý </a:t>
            </a:r>
            <a:r>
              <a:rPr lang="en-US" sz="4400" b="1" i="1" err="1">
                <a:solidFill>
                  <a:srgbClr val="0000FF"/>
                </a:solidFill>
                <a:latin typeface="Times New Roman" pitchFamily="18" charset="0"/>
                <a:cs typeface="Times New Roman" pitchFamily="18" charset="0"/>
              </a:rPr>
              <a:t>nghĩa</a:t>
            </a:r>
            <a:r>
              <a:rPr lang="en-US" sz="4400" b="1" i="1">
                <a:solidFill>
                  <a:srgbClr val="0000FF"/>
                </a:solidFill>
                <a:latin typeface="Times New Roman" pitchFamily="18" charset="0"/>
                <a:cs typeface="Times New Roman" pitchFamily="18" charset="0"/>
              </a:rPr>
              <a:t> </a:t>
            </a:r>
            <a:endParaRPr lang="en-US" sz="4400" b="1" i="1" smtClean="0">
              <a:solidFill>
                <a:srgbClr val="0000FF"/>
              </a:solidFill>
              <a:latin typeface="Times New Roman" pitchFamily="18" charset="0"/>
              <a:cs typeface="Times New Roman" pitchFamily="18" charset="0"/>
            </a:endParaRPr>
          </a:p>
          <a:p>
            <a:pPr marL="571500" indent="-571500">
              <a:buFontTx/>
              <a:buChar char="-"/>
            </a:pPr>
            <a:r>
              <a:rPr lang="en-US" sz="4000" b="1" i="1" smtClean="0">
                <a:latin typeface="Times New Roman" pitchFamily="18" charset="0"/>
                <a:cs typeface="Times New Roman" pitchFamily="18" charset="0"/>
              </a:rPr>
              <a:t>Siêng </a:t>
            </a:r>
            <a:r>
              <a:rPr lang="en-US" sz="4000" b="1" i="1">
                <a:latin typeface="Times New Roman" pitchFamily="18" charset="0"/>
                <a:cs typeface="Times New Roman" pitchFamily="18" charset="0"/>
              </a:rPr>
              <a:t>năng, kiên trì sẽ giúp con người thành công trong công việc và cuộc sống</a:t>
            </a:r>
            <a:r>
              <a:rPr lang="en-US" sz="4000" b="1" i="1" smtClean="0">
                <a:latin typeface="Times New Roman" pitchFamily="18" charset="0"/>
                <a:cs typeface="Times New Roman" pitchFamily="18" charset="0"/>
              </a:rPr>
              <a:t>.</a:t>
            </a:r>
          </a:p>
          <a:p>
            <a:pPr marL="571500" indent="-571500">
              <a:buFontTx/>
              <a:buChar char="-"/>
            </a:pPr>
            <a:endParaRPr lang="en-US" sz="1600" b="1">
              <a:latin typeface="Times New Roman" pitchFamily="18" charset="0"/>
              <a:cs typeface="Times New Roman" pitchFamily="18" charset="0"/>
            </a:endParaRPr>
          </a:p>
          <a:p>
            <a:pPr marL="457200" lvl="0" indent="-457200">
              <a:buFontTx/>
              <a:buChar char="-"/>
            </a:pPr>
            <a:r>
              <a:rPr lang="en-US" sz="4000" b="1" i="1" smtClean="0">
                <a:latin typeface="Times New Roman" pitchFamily="18" charset="0"/>
                <a:cs typeface="Times New Roman" pitchFamily="18" charset="0"/>
              </a:rPr>
              <a:t>Giúp con người nhận được sự yêu quý, </a:t>
            </a:r>
          </a:p>
          <a:p>
            <a:pPr lvl="0">
              <a:buNone/>
            </a:pPr>
            <a:r>
              <a:rPr lang="en-US" sz="4000" b="1" i="1" smtClean="0">
                <a:latin typeface="Times New Roman" pitchFamily="18" charset="0"/>
                <a:cs typeface="Times New Roman" pitchFamily="18" charset="0"/>
              </a:rPr>
              <a:t>kính trọng từ mọi người</a:t>
            </a:r>
            <a:endParaRPr 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a:latin typeface="Times New Roman" pitchFamily="18" charset="0"/>
                <a:cs typeface="Times New Roman" pitchFamily="18" charset="0"/>
              </a:rPr>
              <a:t>2. Chia sẻ hiểu biết của em về ý nghĩa của những câu ca dao, tục ngữ đã tìm được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3733546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a:t>
            </a:r>
            <a:r>
              <a:rPr lang="vi-VN" sz="2800" b="1">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a:solidFill>
                  <a:srgbClr val="FF0000"/>
                </a:solidFill>
                <a:latin typeface="Times New Roman" pitchFamily="18" charset="0"/>
                <a:ea typeface="Arial" panose="020B0604020202020204" pitchFamily="34" charset="0"/>
                <a:cs typeface="Times New Roman" pitchFamily="18" charset="0"/>
              </a:rPr>
              <a:t>siêng năng, kiên trì</a:t>
            </a:r>
            <a:r>
              <a:rPr lang="vi-VN" sz="2400" b="1">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xmlns=""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Năm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học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này</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định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đăng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kí</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tham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gia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cuộc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hùng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biện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do </a:t>
                      </a:r>
                      <a:r>
                        <a:rPr lang="en-US" sz="2800" baseline="0" dirty="0" err="1">
                          <a:solidFill>
                            <a:schemeClr val="tx1"/>
                          </a:solidFill>
                          <a:effectLst/>
                          <a:latin typeface="Times New Roman" pitchFamily="18" charset="0"/>
                          <a:cs typeface="Times New Roman" pitchFamily="18" charset="0"/>
                        </a:rPr>
                        <a:t>nhà</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trường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tổ</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chức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Nhưng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lo </a:t>
                      </a:r>
                      <a:r>
                        <a:rPr lang="en-US" sz="2800" baseline="0" dirty="0" err="1">
                          <a:solidFill>
                            <a:schemeClr val="tx1"/>
                          </a:solidFill>
                          <a:effectLst/>
                          <a:latin typeface="Times New Roman" pitchFamily="18" charset="0"/>
                          <a:cs typeface="Times New Roman" pitchFamily="18" charset="0"/>
                        </a:rPr>
                        <a:t>lắng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vì</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vốn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từ</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của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mình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còn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hạn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chế</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đắn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đo</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biết</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có</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hay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xmlns="" val="20000"/>
                    </a:ext>
                  </a:extLst>
                </a:gridCol>
              </a:tblGrid>
              <a:tr h="960120">
                <a:tc>
                  <a:txBody>
                    <a:bodyPr/>
                    <a:lstStyle/>
                    <a:p>
                      <a:pPr marL="190500" marR="0" indent="-190500" algn="just">
                        <a:lnSpc>
                          <a:spcPct val="115000"/>
                        </a:lnSpc>
                        <a:spcBef>
                          <a:spcPts val="0"/>
                        </a:spcBef>
                        <a:spcAft>
                          <a:spcPts val="0"/>
                        </a:spcAft>
                      </a:pPr>
                      <a:r>
                        <a:rPr lang="en-US" sz="3600" b="0">
                          <a:effectLst/>
                          <a:latin typeface="#9Slide05 Israquella" pitchFamily="2" charset="0"/>
                          <a:ea typeface="Arial" panose="020B0604020202020204" pitchFamily="34" charset="0"/>
                        </a:rPr>
                        <a:t>L</a:t>
                      </a:r>
                      <a:r>
                        <a:rPr lang="en-US" sz="2800" b="0">
                          <a:effectLst/>
                          <a:latin typeface="Times New Roman" pitchFamily="18" charset="0"/>
                          <a:ea typeface="Arial" panose="020B0604020202020204" pitchFamily="34" charset="0"/>
                          <a:cs typeface="Times New Roman" pitchFamily="18" charset="0"/>
                        </a:rPr>
                        <a:t>ớp</a:t>
                      </a:r>
                      <a:r>
                        <a:rPr lang="en-US" sz="2800" b="0" baseline="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984030" y="2241270"/>
            <a:ext cx="8021053"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58763" algn="l"/>
              </a:tabLst>
            </a:pPr>
            <a:endParaRPr lang="en-US" sz="240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58763" algn="l"/>
              </a:tabLst>
            </a:pPr>
            <a:endParaRPr kumimoji="0" lang="en-US"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itchFamily="18" charset="0"/>
                <a:ea typeface="Arial" panose="020B0604020202020204" pitchFamily="34" charset="0"/>
                <a:cs typeface="Times New Roman" pitchFamily="18" charset="0"/>
              </a:rPr>
              <a:t>1</a:t>
            </a:r>
            <a:r>
              <a:rPr lang="en-US" sz="3600" b="1">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itchFamily="18" charset="0"/>
                <a:cs typeface="Times New Roman" pitchFamily="18" charset="0"/>
              </a:rPr>
              <a:t>                                                    (Phỏng theo Các vị trạng nguyên, bảng nhân,</a:t>
            </a:r>
          </a:p>
          <a:p>
            <a:pPr indent="342900" algn="r">
              <a:spcAft>
                <a:spcPts val="200"/>
              </a:spcAft>
            </a:pPr>
            <a:r>
              <a:rPr lang="en-US" sz="2400">
                <a:latin typeface="Times New Roman" pitchFamily="18" charset="0"/>
                <a:cs typeface="Times New Roman" pitchFamily="18" charset="0"/>
              </a:rPr>
              <a:t> thám hoa qua các triều đại phong kiến Việt Nam, </a:t>
            </a:r>
          </a:p>
          <a:p>
            <a:pPr indent="342900" algn="r">
              <a:spcAft>
                <a:spcPts val="200"/>
              </a:spcAft>
            </a:pPr>
            <a:r>
              <a:rPr lang="en-US" sz="240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itchFamily="18" charset="0"/>
                <a:cs typeface="Times New Roman"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82768" y="729672"/>
            <a:ext cx="9884983" cy="5563551"/>
          </a:xfrm>
          <a:prstGeom prst="rect">
            <a:avLst/>
          </a:prstGeom>
        </p:spPr>
      </p:pic>
      <p:sp>
        <p:nvSpPr>
          <p:cNvPr id="14" name="Text Box 5"/>
          <p:cNvSpPr txBox="1">
            <a:spLocks noChangeArrowheads="1"/>
          </p:cNvSpPr>
          <p:nvPr/>
        </p:nvSpPr>
        <p:spPr bwMode="auto">
          <a:xfrm>
            <a:off x="1836380" y="1368166"/>
            <a:ext cx="7383741" cy="319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i="1" smtClean="0">
                <a:solidFill>
                  <a:srgbClr val="FF0000"/>
                </a:solidFill>
                <a:latin typeface="Times New Roman" panose="02020603050405020304" pitchFamily="18" charset="0"/>
                <a:cs typeface="Times New Roman" panose="02020603050405020304" pitchFamily="18" charset="0"/>
              </a:rPr>
              <a:t>a/ Khái niệm:</a:t>
            </a:r>
          </a:p>
          <a:p>
            <a:pPr marL="457200" indent="-457200">
              <a:buFontTx/>
              <a:buChar char="-"/>
            </a:pPr>
            <a:r>
              <a:rPr lang="en-US" i="1" smtClean="0">
                <a:latin typeface="Times New Roman" panose="02020603050405020304" pitchFamily="18" charset="0"/>
                <a:cs typeface="Times New Roman" panose="02020603050405020304" pitchFamily="18" charset="0"/>
              </a:rPr>
              <a:t>Siêng </a:t>
            </a:r>
            <a:r>
              <a:rPr lang="en-US" i="1">
                <a:latin typeface="Times New Roman" panose="02020603050405020304" pitchFamily="18" charset="0"/>
                <a:cs typeface="Times New Roman" panose="02020603050405020304" pitchFamily="18" charset="0"/>
              </a:rPr>
              <a:t>năng là tính cách làm việc tự giác, cần cù, chịu khó, thường xuyên của con người</a:t>
            </a:r>
            <a:r>
              <a:rPr lang="en-US" i="1" smtClean="0">
                <a:latin typeface="Times New Roman" panose="02020603050405020304" pitchFamily="18" charset="0"/>
                <a:cs typeface="Times New Roman" panose="02020603050405020304" pitchFamily="18" charset="0"/>
              </a:rPr>
              <a:t>.</a:t>
            </a:r>
          </a:p>
          <a:p>
            <a:pPr marL="457200" indent="-457200">
              <a:buFontTx/>
              <a:buChar char="-"/>
            </a:pPr>
            <a:endParaRPr lang="en-US">
              <a:latin typeface="Times New Roman" panose="02020603050405020304" pitchFamily="18" charset="0"/>
              <a:cs typeface="Times New Roman" panose="02020603050405020304" pitchFamily="18" charset="0"/>
            </a:endParaRPr>
          </a:p>
          <a:p>
            <a:pPr>
              <a:buNone/>
            </a:pPr>
            <a:r>
              <a:rPr lang="en-US" i="1">
                <a:latin typeface="Times New Roman" panose="02020603050405020304" pitchFamily="18" charset="0"/>
                <a:cs typeface="Times New Roman" panose="02020603050405020304" pitchFamily="18" charset="0"/>
              </a:rPr>
              <a:t>- Kiên trì là tính cách làm việc tự giác, miệt mài, quyết tâm, bền bỉ đến cùng dù gặp khó khăn, trở ngại của con người.</a:t>
            </a:r>
            <a:endParaRPr lang="en-US">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779559" y="808868"/>
            <a:ext cx="4508699" cy="180921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463063" y="1064180"/>
            <a:ext cx="359484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3152720"/>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a:solidFill>
                  <a:prstClr val="black"/>
                </a:solidFill>
                <a:ea typeface="Cambria" panose="02040503050406030204" pitchFamily="18" charset="0"/>
                <a:cs typeface="Cambria" panose="02040503050406030204" pitchFamily="18" charset="0"/>
              </a:rPr>
              <a:t/>
            </a:r>
            <a:br>
              <a:rPr lang="vi-VN" altLang="en-US" sz="1000">
                <a:solidFill>
                  <a:prstClr val="black"/>
                </a:solidFill>
                <a:ea typeface="Cambria" panose="02040503050406030204" pitchFamily="18" charset="0"/>
                <a:cs typeface="Cambria" panose="02040503050406030204" pitchFamily="18" charset="0"/>
              </a:rPr>
            </a:br>
            <a:r>
              <a:rPr lang="en-US"/>
              <a:t>1. Em hãy nêu những biểu hiện của siêng năng, kiên trì và trái với siêng năng, kiên trì từ nội dung các bức tranh?</a:t>
            </a:r>
          </a:p>
          <a:p>
            <a:endParaRPr lang="en-US"/>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xmlns="" val="20000"/>
                    </a:ext>
                  </a:extLst>
                </a:gridCol>
                <a:gridCol w="5807242">
                  <a:extLst>
                    <a:ext uri="{9D8B030D-6E8A-4147-A177-3AD203B41FA5}">
                      <a16:colId xmlns:a16="http://schemas.microsoft.com/office/drawing/2014/main" xmlns=""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a:solidFill>
                            <a:schemeClr val="tx1"/>
                          </a:solidFill>
                          <a:latin typeface="Times New Roman" pitchFamily="18" charset="0"/>
                          <a:cs typeface="Times New Roman" pitchFamily="18" charset="0"/>
                        </a:rPr>
                        <a:t>Bức</a:t>
                      </a:r>
                      <a:r>
                        <a:rPr lang="en-US" sz="2800" b="0" baseline="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a:solidFill>
                            <a:schemeClr val="tx1"/>
                          </a:solidFill>
                          <a:latin typeface="Times New Roman" pitchFamily="18" charset="0"/>
                          <a:cs typeface="Times New Roman" pitchFamily="18" charset="0"/>
                        </a:rPr>
                        <a:t>Bức</a:t>
                      </a:r>
                      <a:r>
                        <a:rPr lang="en-US" sz="2400" baseline="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a:latin typeface="Times New Roman" pitchFamily="18" charset="0"/>
                          <a:cs typeface="Times New Roman" pitchFamily="18" charset="0"/>
                        </a:rPr>
                        <a:t>Đi</a:t>
                      </a:r>
                      <a:r>
                        <a:rPr lang="en-US" sz="2400" baseline="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ba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477328"/>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a:latin typeface="Times New Roman" pitchFamily="18" charset="0"/>
                <a:cs typeface="Times New Roman" pitchFamily="18" charset="0"/>
              </a:rPr>
              <a:t>Các thành viên trong nhóm thay phiên nhau </a:t>
            </a:r>
            <a:r>
              <a:rPr lang="en-US" sz="2400" b="1" smtClean="0">
                <a:latin typeface="Times New Roman" pitchFamily="18" charset="0"/>
                <a:cs typeface="Times New Roman" pitchFamily="18" charset="0"/>
              </a:rPr>
              <a:t>đọc </a:t>
            </a:r>
            <a:r>
              <a:rPr lang="en-US" sz="2400" b="1">
                <a:latin typeface="Times New Roman" pitchFamily="18" charset="0"/>
                <a:cs typeface="Times New Roman" pitchFamily="18" charset="0"/>
              </a:rPr>
              <a:t>các đáp án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9424370" y="5042012"/>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a:solidFill>
                  <a:srgbClr val="FF0000"/>
                </a:solidFill>
                <a:latin typeface="Times New Roman" pitchFamily="18" charset="0"/>
                <a:ea typeface="Arial Unicode MS"/>
                <a:cs typeface="Times New Roman" pitchFamily="18" charset="0"/>
              </a:rPr>
              <a:t>o </a:t>
            </a:r>
            <a:r>
              <a:rPr lang="en-US" sz="2531" b="1" smtClean="0">
                <a:solidFill>
                  <a:srgbClr val="FF0000"/>
                </a:solidFill>
                <a:latin typeface="Times New Roman" pitchFamily="18" charset="0"/>
                <a:ea typeface="Arial Unicode MS"/>
                <a:cs typeface="Times New Roman" pitchFamily="18" charset="0"/>
              </a:rPr>
              <a:t>có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7116</TotalTime>
  <Words>1392</Words>
  <Application>Microsoft Office PowerPoint</Application>
  <PresentationFormat>Widescreen</PresentationFormat>
  <Paragraphs>124</Paragraphs>
  <Slides>23</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23</vt:i4>
      </vt:variant>
    </vt:vector>
  </HeadingPairs>
  <TitlesOfParts>
    <vt:vector size="40" baseType="lpstr">
      <vt:lpstr>Arial Unicode MS</vt:lpstr>
      <vt:lpstr>微软雅黑</vt:lpstr>
      <vt:lpstr>#9Slide05 Israquella</vt:lpstr>
      <vt:lpstr>Arial</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218</cp:revision>
  <dcterms:created xsi:type="dcterms:W3CDTF">2021-06-28T15:32:15Z</dcterms:created>
  <dcterms:modified xsi:type="dcterms:W3CDTF">2021-10-11T07:46:35Z</dcterms:modified>
</cp:coreProperties>
</file>