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95" r:id="rId2"/>
    <p:sldMasterId id="2147483810" r:id="rId3"/>
    <p:sldMasterId id="2147483825" r:id="rId4"/>
  </p:sldMasterIdLst>
  <p:notesMasterIdLst>
    <p:notesMasterId r:id="rId27"/>
  </p:notesMasterIdLst>
  <p:sldIdLst>
    <p:sldId id="256" r:id="rId5"/>
    <p:sldId id="382" r:id="rId6"/>
    <p:sldId id="384" r:id="rId7"/>
    <p:sldId id="385" r:id="rId8"/>
    <p:sldId id="386" r:id="rId9"/>
    <p:sldId id="387" r:id="rId10"/>
    <p:sldId id="388" r:id="rId11"/>
    <p:sldId id="389" r:id="rId12"/>
    <p:sldId id="374" r:id="rId13"/>
    <p:sldId id="381" r:id="rId14"/>
    <p:sldId id="376" r:id="rId15"/>
    <p:sldId id="377" r:id="rId16"/>
    <p:sldId id="378" r:id="rId17"/>
    <p:sldId id="379" r:id="rId18"/>
    <p:sldId id="380" r:id="rId19"/>
    <p:sldId id="347" r:id="rId20"/>
    <p:sldId id="390" r:id="rId21"/>
    <p:sldId id="369" r:id="rId22"/>
    <p:sldId id="340" r:id="rId23"/>
    <p:sldId id="331" r:id="rId24"/>
    <p:sldId id="314" r:id="rId25"/>
    <p:sldId id="371" r:id="rId2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ECFF"/>
    <a:srgbClr val="FF0000"/>
    <a:srgbClr val="FFCCCC"/>
    <a:srgbClr val="FF9999"/>
    <a:srgbClr val="FF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73" d="100"/>
          <a:sy n="73" d="100"/>
        </p:scale>
        <p:origin x="5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49DFF-D9DD-4434-A5E3-F7F2E5A6AB94}" type="datetimeFigureOut">
              <a:rPr lang="en-US" smtClean="0"/>
              <a:t>11/23/2023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A73E-4B96-400F-AF0A-0052DD4FDDA6}" type="slidenum">
              <a:rPr lang="en-US" smtClean="0"/>
              <a:t>‹#›</a:t>
            </a:fld>
            <a:endParaRPr lang="en-US"/>
          </a:p>
        </p:txBody>
      </p:sp>
    </p:spTree>
    <p:extLst>
      <p:ext uri="{BB962C8B-B14F-4D97-AF65-F5344CB8AC3E}">
        <p14:creationId xmlns:p14="http://schemas.microsoft.com/office/powerpoint/2010/main" val="169637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9"/>
        <p:cNvGrpSpPr/>
        <p:nvPr/>
      </p:nvGrpSpPr>
      <p:grpSpPr>
        <a:xfrm>
          <a:off x="0" y="0"/>
          <a:ext cx="0" cy="0"/>
          <a:chOff x="0" y="0"/>
          <a:chExt cx="0" cy="0"/>
        </a:xfrm>
      </p:grpSpPr>
      <p:sp>
        <p:nvSpPr>
          <p:cNvPr id="9370" name="Google Shape;93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1" name="Google Shape;93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B5CEBB4-B66A-4248-B319-F557B2B94E25}" type="datetimeFigureOut">
              <a:rPr lang="en-US"/>
              <a:pPr>
                <a:defRPr/>
              </a:pPr>
              <a:t>11/23/2023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8D0D0C-A965-4265-9078-2D9B95755FFE}" type="slidenum">
              <a:rPr lang="en-US"/>
              <a:pPr>
                <a:defRPr/>
              </a:pPr>
              <a:t>‹#›</a:t>
            </a:fld>
            <a:endParaRPr lang="en-US" dirty="0"/>
          </a:p>
        </p:txBody>
      </p:sp>
    </p:spTree>
    <p:extLst>
      <p:ext uri="{BB962C8B-B14F-4D97-AF65-F5344CB8AC3E}">
        <p14:creationId xmlns:p14="http://schemas.microsoft.com/office/powerpoint/2010/main" val="409640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F24FD7D-2500-4931-BD27-5E318667851D}" type="datetimeFigureOut">
              <a:rPr lang="en-US"/>
              <a:pPr>
                <a:defRPr/>
              </a:pPr>
              <a:t>11/23/2023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CDFF8-6FED-452C-A4C8-BA363CB7D9ED}" type="slidenum">
              <a:rPr lang="en-US"/>
              <a:pPr>
                <a:defRPr/>
              </a:pPr>
              <a:t>‹#›</a:t>
            </a:fld>
            <a:endParaRPr lang="en-US" dirty="0"/>
          </a:p>
        </p:txBody>
      </p:sp>
    </p:spTree>
    <p:extLst>
      <p:ext uri="{BB962C8B-B14F-4D97-AF65-F5344CB8AC3E}">
        <p14:creationId xmlns:p14="http://schemas.microsoft.com/office/powerpoint/2010/main" val="158337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2740F12-E26A-45FE-ACB9-78F2376E8E2A}" type="datetimeFigureOut">
              <a:rPr lang="en-US"/>
              <a:pPr>
                <a:defRPr/>
              </a:pPr>
              <a:t>11/23/2023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339473-1D6E-448D-8D2A-23282D721AD1}" type="slidenum">
              <a:rPr lang="en-US"/>
              <a:pPr>
                <a:defRPr/>
              </a:pPr>
              <a:t>‹#›</a:t>
            </a:fld>
            <a:endParaRPr lang="en-US" dirty="0"/>
          </a:p>
        </p:txBody>
      </p:sp>
    </p:spTree>
    <p:extLst>
      <p:ext uri="{BB962C8B-B14F-4D97-AF65-F5344CB8AC3E}">
        <p14:creationId xmlns:p14="http://schemas.microsoft.com/office/powerpoint/2010/main" val="95146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663E1D-4FCB-417D-8FDB-ABADD27BBCF3}" type="datetimeFigureOut">
              <a:rPr lang="en-US"/>
              <a:pPr>
                <a:defRPr/>
              </a:pPr>
              <a:t>11/23/2023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3C1EF5-1BF4-4BDC-85AB-7D3E52C0C4C1}" type="slidenum">
              <a:rPr lang="en-US"/>
              <a:pPr>
                <a:defRPr/>
              </a:pPr>
              <a:t>‹#›</a:t>
            </a:fld>
            <a:endParaRPr lang="en-US" dirty="0"/>
          </a:p>
        </p:txBody>
      </p:sp>
    </p:spTree>
    <p:extLst>
      <p:ext uri="{BB962C8B-B14F-4D97-AF65-F5344CB8AC3E}">
        <p14:creationId xmlns:p14="http://schemas.microsoft.com/office/powerpoint/2010/main" val="88696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61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18863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4213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5890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9602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239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663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7B275E-565C-4D7E-918C-36B91539EA55}" type="datetimeFigureOut">
              <a:rPr lang="en-US"/>
              <a:pPr>
                <a:defRPr/>
              </a:pPr>
              <a:t>11/23/2023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CDD52-5023-414A-971D-602C81902C34}" type="slidenum">
              <a:rPr lang="en-US"/>
              <a:pPr>
                <a:defRPr/>
              </a:pPr>
              <a:t>‹#›</a:t>
            </a:fld>
            <a:endParaRPr lang="en-US" dirty="0"/>
          </a:p>
        </p:txBody>
      </p:sp>
    </p:spTree>
    <p:extLst>
      <p:ext uri="{BB962C8B-B14F-4D97-AF65-F5344CB8AC3E}">
        <p14:creationId xmlns:p14="http://schemas.microsoft.com/office/powerpoint/2010/main" val="108206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03330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7787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128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666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4718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1612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03735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2738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17495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79143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0967D225-F726-473D-B663-6515B22267F3}" type="datetimeFigureOut">
              <a:rPr lang="en-US"/>
              <a:pPr>
                <a:defRPr/>
              </a:pPr>
              <a:t>11/23/2023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77A1D5-EB6C-40E5-B440-8AE26B5DB8C6}" type="slidenum">
              <a:rPr lang="en-US"/>
              <a:pPr>
                <a:defRPr/>
              </a:pPr>
              <a:t>‹#›</a:t>
            </a:fld>
            <a:endParaRPr lang="en-US" dirty="0"/>
          </a:p>
        </p:txBody>
      </p:sp>
    </p:spTree>
    <p:extLst>
      <p:ext uri="{BB962C8B-B14F-4D97-AF65-F5344CB8AC3E}">
        <p14:creationId xmlns:p14="http://schemas.microsoft.com/office/powerpoint/2010/main" val="361313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492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54829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23758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4830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4203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5378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0119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80041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8010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215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539506B-A1D9-4576-B956-194DEA31ACBD}" type="datetimeFigureOut">
              <a:rPr lang="en-US"/>
              <a:pPr>
                <a:defRPr/>
              </a:pPr>
              <a:t>11/23/2023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51D3E-71C5-4A4A-BBD7-83FAC4DF705E}" type="slidenum">
              <a:rPr lang="en-US"/>
              <a:pPr>
                <a:defRPr/>
              </a:pPr>
              <a:t>‹#›</a:t>
            </a:fld>
            <a:endParaRPr lang="en-US" dirty="0"/>
          </a:p>
        </p:txBody>
      </p:sp>
    </p:spTree>
    <p:extLst>
      <p:ext uri="{BB962C8B-B14F-4D97-AF65-F5344CB8AC3E}">
        <p14:creationId xmlns:p14="http://schemas.microsoft.com/office/powerpoint/2010/main" val="324434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4201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00594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00923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0325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9124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384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86855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29787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1410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57149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D96B5B3-341C-4062-8F82-2237E8037395}" type="datetimeFigureOut">
              <a:rPr lang="en-US"/>
              <a:pPr>
                <a:defRPr/>
              </a:pPr>
              <a:t>11/23/2023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FC8634-7356-4111-A9E7-BAB82E142E78}" type="slidenum">
              <a:rPr lang="en-US"/>
              <a:pPr>
                <a:defRPr/>
              </a:pPr>
              <a:t>‹#›</a:t>
            </a:fld>
            <a:endParaRPr lang="en-US" dirty="0"/>
          </a:p>
        </p:txBody>
      </p:sp>
    </p:spTree>
    <p:extLst>
      <p:ext uri="{BB962C8B-B14F-4D97-AF65-F5344CB8AC3E}">
        <p14:creationId xmlns:p14="http://schemas.microsoft.com/office/powerpoint/2010/main" val="3981158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8521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6293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0423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7974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5273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4201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79843A8-7103-4398-927F-EE3E3298581C}" type="datetimeFigureOut">
              <a:rPr lang="en-US"/>
              <a:pPr>
                <a:defRPr/>
              </a:pPr>
              <a:t>11/23/2023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DC5C7E-7E12-4722-B66C-7BF08F610677}" type="slidenum">
              <a:rPr lang="en-US"/>
              <a:pPr>
                <a:defRPr/>
              </a:pPr>
              <a:t>‹#›</a:t>
            </a:fld>
            <a:endParaRPr lang="en-US" dirty="0"/>
          </a:p>
        </p:txBody>
      </p:sp>
    </p:spTree>
    <p:extLst>
      <p:ext uri="{BB962C8B-B14F-4D97-AF65-F5344CB8AC3E}">
        <p14:creationId xmlns:p14="http://schemas.microsoft.com/office/powerpoint/2010/main" val="387732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D68C5EFD-962D-4C4B-BFB8-7694F97EB931}" type="datetimeFigureOut">
              <a:rPr lang="en-US"/>
              <a:pPr>
                <a:defRPr/>
              </a:pPr>
              <a:t>11/23/2023</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DBCDE816-F989-4CA6-9120-829BF5E71F07}" type="slidenum">
              <a:rPr lang="en-US"/>
              <a:pPr>
                <a:defRPr/>
              </a:pPr>
              <a:t>‹#›</a:t>
            </a:fld>
            <a:endParaRPr lang="en-US" dirty="0"/>
          </a:p>
        </p:txBody>
      </p:sp>
    </p:spTree>
    <p:extLst>
      <p:ext uri="{BB962C8B-B14F-4D97-AF65-F5344CB8AC3E}">
        <p14:creationId xmlns:p14="http://schemas.microsoft.com/office/powerpoint/2010/main" val="21515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1AA15064-CF25-4262-918D-76E5A381CE67}" type="datetimeFigureOut">
              <a:rPr lang="en-US"/>
              <a:pPr>
                <a:defRPr/>
              </a:pPr>
              <a:t>11/23/2023</a:t>
            </a:fld>
            <a:endParaRPr lang="en-US" dirty="0"/>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DC716BF8-82D4-4139-BF5B-ADFA2A4C07E4}" type="slidenum">
              <a:rPr lang="en-US"/>
              <a:pPr>
                <a:defRPr/>
              </a:pPr>
              <a:t>‹#›</a:t>
            </a:fld>
            <a:endParaRPr lang="en-US" dirty="0"/>
          </a:p>
        </p:txBody>
      </p:sp>
    </p:spTree>
    <p:extLst>
      <p:ext uri="{BB962C8B-B14F-4D97-AF65-F5344CB8AC3E}">
        <p14:creationId xmlns:p14="http://schemas.microsoft.com/office/powerpoint/2010/main" val="123485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55015722-F7E7-4262-9F0C-D2CFDBB408CB}" type="datetimeFigureOut">
              <a:rPr lang="en-US"/>
              <a:pPr>
                <a:defRPr/>
              </a:pPr>
              <a:t>11/23/2023</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30019A6-1599-4374-987B-57379693BE33}" type="slidenum">
              <a:rPr lang="en-US"/>
              <a:pPr>
                <a:defRPr/>
              </a:pPr>
              <a:t>‹#›</a:t>
            </a:fld>
            <a:endParaRPr lang="en-US" dirty="0"/>
          </a:p>
        </p:txBody>
      </p:sp>
    </p:spTree>
    <p:extLst>
      <p:ext uri="{BB962C8B-B14F-4D97-AF65-F5344CB8AC3E}">
        <p14:creationId xmlns:p14="http://schemas.microsoft.com/office/powerpoint/2010/main" val="109853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fld id="{5BDBA138-4072-4D8E-94FD-3EBF8EF19614}" type="datetimeFigureOut">
              <a:rPr lang="en-US"/>
              <a:pPr>
                <a:defRPr/>
              </a:pPr>
              <a:t>11/23/2023</a:t>
            </a:fld>
            <a:endParaRPr lang="en-US" dirty="0"/>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cs typeface="+mn-cs"/>
              </a:defRPr>
            </a:lvl1pPr>
          </a:lstStyle>
          <a:p>
            <a:pPr>
              <a:defRPr/>
            </a:pPr>
            <a:fld id="{1C1EE8AE-6B7B-40A6-BDC3-AC5ADAEF4E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2" r:id="rId2"/>
    <p:sldLayoutId id="2147483789" r:id="rId3"/>
    <p:sldLayoutId id="2147483783" r:id="rId4"/>
    <p:sldLayoutId id="2147483784" r:id="rId5"/>
    <p:sldLayoutId id="2147483785" r:id="rId6"/>
    <p:sldLayoutId id="2147483790" r:id="rId7"/>
    <p:sldLayoutId id="2147483791" r:id="rId8"/>
    <p:sldLayoutId id="2147483792" r:id="rId9"/>
    <p:sldLayoutId id="2147483786" r:id="rId10"/>
    <p:sldLayoutId id="2147483793" r:id="rId11"/>
    <p:sldLayoutId id="2147483787" r:id="rId12"/>
    <p:sldLayoutId id="2147483794" r:id="rId13"/>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a:defRPr>
      </a:lvl2pPr>
      <a:lvl3pPr algn="l" rtl="0" eaLnBrk="0" fontAlgn="base" hangingPunct="0">
        <a:lnSpc>
          <a:spcPct val="85000"/>
        </a:lnSpc>
        <a:spcBef>
          <a:spcPct val="0"/>
        </a:spcBef>
        <a:spcAft>
          <a:spcPct val="0"/>
        </a:spcAft>
        <a:defRPr sz="4800">
          <a:solidFill>
            <a:srgbClr val="404040"/>
          </a:solidFill>
          <a:latin typeface="Calibri Light"/>
        </a:defRPr>
      </a:lvl3pPr>
      <a:lvl4pPr algn="l" rtl="0" eaLnBrk="0" fontAlgn="base" hangingPunct="0">
        <a:lnSpc>
          <a:spcPct val="85000"/>
        </a:lnSpc>
        <a:spcBef>
          <a:spcPct val="0"/>
        </a:spcBef>
        <a:spcAft>
          <a:spcPct val="0"/>
        </a:spcAft>
        <a:defRPr sz="4800">
          <a:solidFill>
            <a:srgbClr val="404040"/>
          </a:solidFill>
          <a:latin typeface="Calibri Light"/>
        </a:defRPr>
      </a:lvl4pPr>
      <a:lvl5pPr algn="l" rtl="0" eaLnBrk="0" fontAlgn="base" hangingPunct="0">
        <a:lnSpc>
          <a:spcPct val="85000"/>
        </a:lnSpc>
        <a:spcBef>
          <a:spcPct val="0"/>
        </a:spcBef>
        <a:spcAft>
          <a:spcPct val="0"/>
        </a:spcAft>
        <a:defRPr sz="4800">
          <a:solidFill>
            <a:srgbClr val="404040"/>
          </a:solidFill>
          <a:latin typeface="Calibri Light"/>
        </a:defRPr>
      </a:lvl5pPr>
      <a:lvl6pPr marL="457200" algn="l" rtl="0" fontAlgn="base">
        <a:lnSpc>
          <a:spcPct val="85000"/>
        </a:lnSpc>
        <a:spcBef>
          <a:spcPct val="0"/>
        </a:spcBef>
        <a:spcAft>
          <a:spcPct val="0"/>
        </a:spcAft>
        <a:defRPr sz="4800">
          <a:solidFill>
            <a:srgbClr val="404040"/>
          </a:solidFill>
          <a:latin typeface="Calibri Light"/>
        </a:defRPr>
      </a:lvl6pPr>
      <a:lvl7pPr marL="914400" algn="l" rtl="0" fontAlgn="base">
        <a:lnSpc>
          <a:spcPct val="85000"/>
        </a:lnSpc>
        <a:spcBef>
          <a:spcPct val="0"/>
        </a:spcBef>
        <a:spcAft>
          <a:spcPct val="0"/>
        </a:spcAft>
        <a:defRPr sz="4800">
          <a:solidFill>
            <a:srgbClr val="404040"/>
          </a:solidFill>
          <a:latin typeface="Calibri Light"/>
        </a:defRPr>
      </a:lvl7pPr>
      <a:lvl8pPr marL="1371600" algn="l" rtl="0" fontAlgn="base">
        <a:lnSpc>
          <a:spcPct val="85000"/>
        </a:lnSpc>
        <a:spcBef>
          <a:spcPct val="0"/>
        </a:spcBef>
        <a:spcAft>
          <a:spcPct val="0"/>
        </a:spcAft>
        <a:defRPr sz="4800">
          <a:solidFill>
            <a:srgbClr val="404040"/>
          </a:solidFill>
          <a:latin typeface="Calibri Light"/>
        </a:defRPr>
      </a:lvl8pPr>
      <a:lvl9pPr marL="1828800" algn="l" rtl="0" fontAlgn="base">
        <a:lnSpc>
          <a:spcPct val="85000"/>
        </a:lnSpc>
        <a:spcBef>
          <a:spcPct val="0"/>
        </a:spcBef>
        <a:spcAft>
          <a:spcPct val="0"/>
        </a:spcAft>
        <a:defRPr sz="4800">
          <a:solidFill>
            <a:srgbClr val="404040"/>
          </a:solidFill>
          <a:latin typeface="Calibri Light"/>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97445147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8163471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US" sz="11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7188267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2"/>
        <p:cNvGrpSpPr/>
        <p:nvPr/>
      </p:nvGrpSpPr>
      <p:grpSpPr>
        <a:xfrm>
          <a:off x="0" y="0"/>
          <a:ext cx="0" cy="0"/>
          <a:chOff x="0" y="0"/>
          <a:chExt cx="0" cy="0"/>
        </a:xfrm>
      </p:grpSpPr>
      <p:sp>
        <p:nvSpPr>
          <p:cNvPr id="8" name="文本框 15"/>
          <p:cNvSpPr txBox="1"/>
          <p:nvPr/>
        </p:nvSpPr>
        <p:spPr>
          <a:xfrm>
            <a:off x="4014694" y="1052291"/>
            <a:ext cx="4546437" cy="1077218"/>
          </a:xfrm>
          <a:prstGeom prst="rect">
            <a:avLst/>
          </a:prstGeom>
          <a:noFill/>
        </p:spPr>
        <p:txBody>
          <a:bodyPr wrap="none" rtlCol="0">
            <a:spAutoFit/>
          </a:bodyPr>
          <a:lstStyle/>
          <a:p>
            <a:r>
              <a:rPr lang="vi-VN" altLang="zh-CN" sz="6400" dirty="0">
                <a:solidFill>
                  <a:schemeClr val="bg2">
                    <a:lumMod val="75000"/>
                  </a:schemeClr>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Tiết 8- Bài 3</a:t>
            </a:r>
            <a:r>
              <a:rPr lang="en-US" altLang="zh-CN" sz="64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a:t>
            </a:r>
          </a:p>
        </p:txBody>
      </p:sp>
      <p:sp>
        <p:nvSpPr>
          <p:cNvPr id="9" name="文本框 15"/>
          <p:cNvSpPr txBox="1"/>
          <p:nvPr/>
        </p:nvSpPr>
        <p:spPr>
          <a:xfrm>
            <a:off x="1" y="2295289"/>
            <a:ext cx="12344631" cy="1980094"/>
          </a:xfrm>
          <a:prstGeom prst="rect">
            <a:avLst/>
          </a:prstGeom>
          <a:noFill/>
        </p:spPr>
        <p:txBody>
          <a:bodyPr wrap="square" rtlCol="0">
            <a:spAutoFit/>
          </a:bodyPr>
          <a:lstStyle/>
          <a:p>
            <a:pPr algn="ctr"/>
            <a:r>
              <a:rPr lang="en-US" sz="5867"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rPr>
              <a:t>LAO </a:t>
            </a:r>
            <a:r>
              <a:rPr lang="vi-VN" sz="5867"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rPr>
              <a:t>Đ</a:t>
            </a:r>
            <a:r>
              <a:rPr lang="en-US" sz="5867"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rPr>
              <a:t>ỘNG CẦN CÙ, SÁNG </a:t>
            </a:r>
            <a:r>
              <a:rPr lang="vi-VN" sz="5867"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rPr>
              <a:t>TẠO</a:t>
            </a:r>
          </a:p>
          <a:p>
            <a:pPr algn="ctr"/>
            <a:r>
              <a:rPr lang="vi-VN" sz="6400"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rPr>
              <a:t>(Tiếp theo)</a:t>
            </a:r>
            <a:endParaRPr lang="en-US" sz="6400" b="1" dirty="0">
              <a:ln w="28575">
                <a:solidFill>
                  <a:schemeClr val="accent5"/>
                </a:solidFill>
                <a:prstDash val="solid"/>
              </a:ln>
              <a:solidFill>
                <a:srgbClr val="FFC000"/>
              </a:solidFill>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phi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42913"/>
            <a:ext cx="11090275"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97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3448720" y="43146"/>
            <a:ext cx="4600575" cy="646331"/>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vi-VN" sz="3600" b="1" dirty="0">
                <a:solidFill>
                  <a:srgbClr val="FF0000"/>
                </a:solidFill>
                <a:latin typeface="+mj-lt"/>
              </a:rPr>
              <a:t>THẢO LUẬN NHÓM</a:t>
            </a:r>
          </a:p>
        </p:txBody>
      </p:sp>
      <p:sp>
        <p:nvSpPr>
          <p:cNvPr id="115724" name="Rectangle 12"/>
          <p:cNvSpPr>
            <a:spLocks noChangeArrowheads="1"/>
          </p:cNvSpPr>
          <p:nvPr/>
        </p:nvSpPr>
        <p:spPr bwMode="auto">
          <a:xfrm>
            <a:off x="293688" y="735013"/>
            <a:ext cx="6569075" cy="2308324"/>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400" b="1" i="1" dirty="0">
                <a:latin typeface="+mj-lt"/>
              </a:rPr>
              <a:t>Trường hợp 1.</a:t>
            </a:r>
            <a:r>
              <a:rPr lang="vi-VN" sz="2400" dirty="0">
                <a:latin typeface="+mj-lt"/>
              </a:rPr>
              <a:t> An có thành tích học tập tốt. Khi giải quyết những bài tập, những vấn đề giáo viên đặt ra, An luôn đặt câu hỏi “tại sao?”, “làm thế nào?” và trao đổi cùng thầy cô, bạn bè hoặc tìm thêm thông tin từ sách, báo, tạp chí, </a:t>
            </a:r>
            <a:r>
              <a:rPr lang="vi-VN" sz="2400" dirty="0" err="1">
                <a:latin typeface="+mj-lt"/>
              </a:rPr>
              <a:t>Internet</a:t>
            </a:r>
            <a:r>
              <a:rPr lang="vi-VN" sz="2400" dirty="0">
                <a:latin typeface="+mj-lt"/>
              </a:rPr>
              <a:t>,... để tìm cách giải quyết. </a:t>
            </a:r>
          </a:p>
        </p:txBody>
      </p:sp>
      <p:sp>
        <p:nvSpPr>
          <p:cNvPr id="115725" name="Rectangle 13"/>
          <p:cNvSpPr>
            <a:spLocks noChangeArrowheads="1"/>
          </p:cNvSpPr>
          <p:nvPr/>
        </p:nvSpPr>
        <p:spPr bwMode="auto">
          <a:xfrm>
            <a:off x="7088188" y="760413"/>
            <a:ext cx="4600575" cy="22066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300" b="1" i="1" dirty="0">
                <a:latin typeface="+mj-lt"/>
              </a:rPr>
              <a:t>Trường hợp 2.</a:t>
            </a:r>
            <a:r>
              <a:rPr lang="vi-VN" sz="2300" dirty="0">
                <a:latin typeface="+mj-lt"/>
              </a:rPr>
              <a:t> Cuối tuần, thấy bố dọn dẹp, sắp xếp các chậu cây cảnh, Minh liền lấy mấy chai nhựa không dùng nữa trong bếp để làm những chậu hoa nhỏ, xinh xắn trang trí trong sân vườn. </a:t>
            </a:r>
          </a:p>
        </p:txBody>
      </p:sp>
      <p:sp>
        <p:nvSpPr>
          <p:cNvPr id="115726" name="Rectangle 14"/>
          <p:cNvSpPr>
            <a:spLocks noChangeArrowheads="1"/>
          </p:cNvSpPr>
          <p:nvPr/>
        </p:nvSpPr>
        <p:spPr bwMode="auto">
          <a:xfrm>
            <a:off x="784818" y="4001055"/>
            <a:ext cx="11026775" cy="1815882"/>
          </a:xfrm>
          <a:prstGeom prst="rect">
            <a:avLst/>
          </a:prstGeom>
          <a:solidFill>
            <a:schemeClr val="bg1"/>
          </a:solidFill>
          <a:ln>
            <a:noFill/>
          </a:ln>
          <a:extLst/>
        </p:spPr>
        <p:txBody>
          <a:bodyPr anchor="ctr">
            <a:spAutoFit/>
          </a:bodyPr>
          <a:lstStyle/>
          <a:p>
            <a:r>
              <a:rPr lang="vi-VN" sz="2800" b="1" dirty="0">
                <a:solidFill>
                  <a:srgbClr val="0000FF"/>
                </a:solidFill>
                <a:latin typeface="Times New Roman" panose="02020603050405020304" pitchFamily="18" charset="0"/>
                <a:cs typeface="Times New Roman" panose="02020603050405020304" pitchFamily="18" charset="0"/>
              </a:rPr>
              <a:t>Câu hỏi:</a:t>
            </a:r>
          </a:p>
          <a:p>
            <a:r>
              <a:rPr lang="en-US" sz="2800" b="1" dirty="0">
                <a:solidFill>
                  <a:srgbClr val="0000FF"/>
                </a:solidFill>
                <a:latin typeface="Times New Roman" panose="02020603050405020304" pitchFamily="18" charset="0"/>
                <a:cs typeface="Times New Roman" panose="02020603050405020304" pitchFamily="18" charset="0"/>
              </a:rPr>
              <a:t>a) Theo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An, bạn Minh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cù</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lao động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thêm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smtClean="0">
                <a:solidFill>
                  <a:srgbClr val="0000FF"/>
                </a:solidFill>
                <a:latin typeface="Times New Roman" panose="02020603050405020304" pitchFamily="18" charset="0"/>
                <a:cs typeface="Times New Roman" panose="02020603050405020304" pitchFamily="18" charset="0"/>
              </a:rPr>
              <a:t>.</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812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24"/>
                                        </p:tgtEl>
                                        <p:attrNameLst>
                                          <p:attrName>style.visibility</p:attrName>
                                        </p:attrNameLst>
                                      </p:cBhvr>
                                      <p:to>
                                        <p:strVal val="visible"/>
                                      </p:to>
                                    </p:set>
                                    <p:animEffect transition="in" filter="blinds(horizontal)">
                                      <p:cBhvr>
                                        <p:cTn id="7" dur="500"/>
                                        <p:tgtEl>
                                          <p:spTgt spid="115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5"/>
                                        </p:tgtEl>
                                        <p:attrNameLst>
                                          <p:attrName>style.visibility</p:attrName>
                                        </p:attrNameLst>
                                      </p:cBhvr>
                                      <p:to>
                                        <p:strVal val="visible"/>
                                      </p:to>
                                    </p:set>
                                    <p:animEffect transition="in" filter="blinds(horizontal)">
                                      <p:cBhvr>
                                        <p:cTn id="12" dur="500"/>
                                        <p:tgtEl>
                                          <p:spTgt spid="115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26"/>
                                        </p:tgtEl>
                                        <p:attrNameLst>
                                          <p:attrName>style.visibility</p:attrName>
                                        </p:attrNameLst>
                                      </p:cBhvr>
                                      <p:to>
                                        <p:strVal val="visible"/>
                                      </p:to>
                                    </p:set>
                                    <p:animEffect transition="in" filter="blinds(horizontal)">
                                      <p:cBhvr>
                                        <p:cTn id="17" dur="500"/>
                                        <p:tgtEl>
                                          <p:spTgt spid="115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19"/>
                                        </p:tgtEl>
                                        <p:attrNameLst>
                                          <p:attrName>style.visibility</p:attrName>
                                        </p:attrNameLst>
                                      </p:cBhvr>
                                      <p:to>
                                        <p:strVal val="visible"/>
                                      </p:to>
                                    </p:set>
                                    <p:animEffect transition="in" filter="blinds(horizontal)">
                                      <p:cBhvr>
                                        <p:cTn id="22"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P spid="115724" grpId="0" animBg="1"/>
      <p:bldP spid="115725" grpId="0" animBg="1"/>
      <p:bldP spid="1157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Rectangle 6"/>
          <p:cNvSpPr>
            <a:spLocks noChangeArrowheads="1"/>
          </p:cNvSpPr>
          <p:nvPr/>
        </p:nvSpPr>
        <p:spPr bwMode="auto">
          <a:xfrm>
            <a:off x="6701246" y="3916363"/>
            <a:ext cx="5490753" cy="16256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vi-VN" sz="2500" dirty="0"/>
              <a:t>Bạn Minh đã thể hiện sự </a:t>
            </a:r>
            <a:r>
              <a:rPr lang="vi-VN" sz="2500" b="1" i="1" dirty="0">
                <a:solidFill>
                  <a:srgbClr val="0000FF"/>
                </a:solidFill>
              </a:rPr>
              <a:t>sáng tạo trong lao động bằng việc tái chế </a:t>
            </a:r>
            <a:r>
              <a:rPr lang="vi-VN" sz="2500" dirty="0"/>
              <a:t>chai nhựa không sử dụng thành những chậu hoa. </a:t>
            </a:r>
          </a:p>
        </p:txBody>
      </p:sp>
      <p:sp>
        <p:nvSpPr>
          <p:cNvPr id="115719" name="Rectangle 7"/>
          <p:cNvSpPr>
            <a:spLocks noChangeArrowheads="1"/>
          </p:cNvSpPr>
          <p:nvPr/>
        </p:nvSpPr>
        <p:spPr bwMode="auto">
          <a:xfrm>
            <a:off x="663575" y="3892332"/>
            <a:ext cx="4875076" cy="129266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vi-VN" sz="2500" dirty="0"/>
              <a:t>Bạn An đã thể hiện sự cần cù, sáng tạo trong học tập bằng việc </a:t>
            </a:r>
            <a:r>
              <a:rPr lang="vi-VN" sz="2800" b="1" dirty="0">
                <a:solidFill>
                  <a:srgbClr val="0000FF"/>
                </a:solidFill>
              </a:rPr>
              <a:t>chủ động trong học tập</a:t>
            </a:r>
            <a:r>
              <a:rPr lang="vi-VN" sz="2500" dirty="0"/>
              <a:t>. </a:t>
            </a:r>
          </a:p>
        </p:txBody>
      </p:sp>
      <p:sp>
        <p:nvSpPr>
          <p:cNvPr id="7" name="Right Arrow 6"/>
          <p:cNvSpPr/>
          <p:nvPr/>
        </p:nvSpPr>
        <p:spPr>
          <a:xfrm rot="5400000">
            <a:off x="9066908" y="3067738"/>
            <a:ext cx="1065000" cy="863600"/>
          </a:xfrm>
          <a:prstGeom prst="rightArrow">
            <a:avLst>
              <a:gd name="adj1" fmla="val 65118"/>
              <a:gd name="adj2" fmla="val 662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0"/>
          </a:p>
        </p:txBody>
      </p:sp>
      <p:sp>
        <p:nvSpPr>
          <p:cNvPr id="13" name="Right Arrow 66"/>
          <p:cNvSpPr>
            <a:spLocks noChangeArrowheads="1"/>
          </p:cNvSpPr>
          <p:nvPr/>
        </p:nvSpPr>
        <p:spPr bwMode="auto">
          <a:xfrm rot="16200000" flipH="1">
            <a:off x="2782820" y="2997200"/>
            <a:ext cx="998538" cy="863600"/>
          </a:xfrm>
          <a:prstGeom prst="rightArrow">
            <a:avLst>
              <a:gd name="adj1" fmla="val 65120"/>
              <a:gd name="adj2" fmla="val 57181"/>
            </a:avLst>
          </a:prstGeom>
          <a:solidFill>
            <a:schemeClr val="accent2"/>
          </a:solidFill>
          <a:ln w="12700" algn="ctr">
            <a:noFill/>
            <a:miter lim="800000"/>
            <a:headEnd/>
            <a:tailEnd/>
          </a:ln>
        </p:spPr>
        <p:txBody>
          <a:bodyPr anchor="ctr"/>
          <a:lstStyle/>
          <a:p>
            <a:pPr algn="ctr" defTabSz="914286" fontAlgn="auto">
              <a:spcBef>
                <a:spcPts val="0"/>
              </a:spcBef>
              <a:spcAft>
                <a:spcPts val="0"/>
              </a:spcAft>
              <a:defRPr/>
            </a:pPr>
            <a:endParaRPr lang="ko-KR" altLang="en-US" sz="2700">
              <a:solidFill>
                <a:schemeClr val="lt1"/>
              </a:solidFill>
              <a:latin typeface="+mn-lt"/>
              <a:cs typeface="+mn-cs"/>
            </a:endParaRPr>
          </a:p>
        </p:txBody>
      </p:sp>
      <p:sp>
        <p:nvSpPr>
          <p:cNvPr id="115724" name="Rectangle 12"/>
          <p:cNvSpPr>
            <a:spLocks noChangeArrowheads="1"/>
          </p:cNvSpPr>
          <p:nvPr/>
        </p:nvSpPr>
        <p:spPr bwMode="auto">
          <a:xfrm>
            <a:off x="293688" y="735013"/>
            <a:ext cx="6569075" cy="22066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300" b="1" i="1"/>
              <a:t>Trường hợp 1.</a:t>
            </a:r>
            <a:r>
              <a:rPr lang="vi-VN" sz="2300"/>
              <a:t> An có thành tích học tập tốt. Khi giải quyết những bài tập, những vấn đề giáo viên đặt ra, An luôn đặt câu hỏi “tại sao?”, “làm thế nào?” và trao đổi cùng thầy cô, bạn bè hoặc tìm thêm thông tin từ sách, báo, tạp chí, Internet,... để tìm cách giải quyết. </a:t>
            </a:r>
          </a:p>
        </p:txBody>
      </p:sp>
      <p:sp>
        <p:nvSpPr>
          <p:cNvPr id="115725" name="Rectangle 13"/>
          <p:cNvSpPr>
            <a:spLocks noChangeArrowheads="1"/>
          </p:cNvSpPr>
          <p:nvPr/>
        </p:nvSpPr>
        <p:spPr bwMode="auto">
          <a:xfrm>
            <a:off x="7088188" y="760413"/>
            <a:ext cx="4600575" cy="22066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vi-VN" sz="2300" b="1" i="1" dirty="0"/>
              <a:t>Trường hợp 2.</a:t>
            </a:r>
            <a:r>
              <a:rPr lang="vi-VN" sz="2300" dirty="0"/>
              <a:t> Cuối tuần, thấy bố dọn dẹp, sắp xếp các chậu cây cảnh, Minh liền lấy mấy chai nhựa không dùng nữa trong bếp để làm những chậu hoa nhỏ, xinh xắn trang trí trong sân vườn. </a:t>
            </a:r>
          </a:p>
        </p:txBody>
      </p:sp>
    </p:spTree>
    <p:extLst>
      <p:ext uri="{BB962C8B-B14F-4D97-AF65-F5344CB8AC3E}">
        <p14:creationId xmlns:p14="http://schemas.microsoft.com/office/powerpoint/2010/main" val="3249114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24"/>
                                        </p:tgtEl>
                                        <p:attrNameLst>
                                          <p:attrName>style.visibility</p:attrName>
                                        </p:attrNameLst>
                                      </p:cBhvr>
                                      <p:to>
                                        <p:strVal val="visible"/>
                                      </p:to>
                                    </p:set>
                                    <p:animEffect transition="in" filter="blinds(horizontal)">
                                      <p:cBhvr>
                                        <p:cTn id="7" dur="500"/>
                                        <p:tgtEl>
                                          <p:spTgt spid="115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5"/>
                                        </p:tgtEl>
                                        <p:attrNameLst>
                                          <p:attrName>style.visibility</p:attrName>
                                        </p:attrNameLst>
                                      </p:cBhvr>
                                      <p:to>
                                        <p:strVal val="visible"/>
                                      </p:to>
                                    </p:set>
                                    <p:animEffect transition="in" filter="blinds(horizontal)">
                                      <p:cBhvr>
                                        <p:cTn id="12" dur="500"/>
                                        <p:tgtEl>
                                          <p:spTgt spid="115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Effect transition="in" filter="blinds(horizontal)">
                                      <p:cBhvr>
                                        <p:cTn id="17" dur="500"/>
                                        <p:tgtEl>
                                          <p:spTgt spid="11571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5718"/>
                                        </p:tgtEl>
                                        <p:attrNameLst>
                                          <p:attrName>style.visibility</p:attrName>
                                        </p:attrNameLst>
                                      </p:cBhvr>
                                      <p:to>
                                        <p:strVal val="visible"/>
                                      </p:to>
                                    </p:set>
                                    <p:animEffect transition="in" filter="blinds(horizontal)">
                                      <p:cBhvr>
                                        <p:cTn id="25" dur="500"/>
                                        <p:tgtEl>
                                          <p:spTgt spid="1157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15719" grpId="0" animBg="1"/>
      <p:bldP spid="7" grpId="0" animBg="1"/>
      <p:bldP spid="13" grpId="0" animBg="1"/>
      <p:bldP spid="115724" grpId="0" animBg="1"/>
      <p:bldP spid="1157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blobid1-16788660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09538"/>
            <a:ext cx="11298237"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3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043189" y="797394"/>
            <a:ext cx="10637949" cy="4753400"/>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800" b="1" dirty="0" err="1">
                <a:solidFill>
                  <a:srgbClr val="FF0000"/>
                </a:solidFill>
                <a:latin typeface="Times New Roman" panose="02020603050405020304" pitchFamily="18" charset="0"/>
                <a:cs typeface="Times New Roman" panose="02020603050405020304" pitchFamily="18" charset="0"/>
              </a:rPr>
              <a:t>L</a:t>
            </a:r>
            <a:r>
              <a:rPr lang="en-US" sz="3800" b="1" dirty="0" err="1" smtClean="0">
                <a:solidFill>
                  <a:srgbClr val="FF0000"/>
                </a:solidFill>
                <a:latin typeface="Times New Roman" panose="02020603050405020304" pitchFamily="18" charset="0"/>
                <a:cs typeface="Times New Roman" panose="02020603050405020304" pitchFamily="18" charset="0"/>
              </a:rPr>
              <a:t>à</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học</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sinh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smtClean="0">
                <a:solidFill>
                  <a:srgbClr val="FF0000"/>
                </a:solidFill>
                <a:latin typeface="+mj-lt"/>
              </a:rPr>
              <a:t>e</a:t>
            </a:r>
            <a:r>
              <a:rPr lang="vi-VN" sz="3800" b="1" dirty="0" smtClean="0">
                <a:solidFill>
                  <a:srgbClr val="FF0000"/>
                </a:solidFill>
                <a:latin typeface="+mj-lt"/>
              </a:rPr>
              <a:t>m </a:t>
            </a:r>
            <a:r>
              <a:rPr lang="vi-VN" sz="3800" b="1" dirty="0">
                <a:solidFill>
                  <a:srgbClr val="FF0000"/>
                </a:solidFill>
                <a:latin typeface="+mj-lt"/>
              </a:rPr>
              <a:t>đã làm gì để trở thành </a:t>
            </a:r>
            <a:r>
              <a:rPr lang="vi-VN" sz="3800" b="1" dirty="0" smtClean="0">
                <a:solidFill>
                  <a:srgbClr val="FF0000"/>
                </a:solidFill>
                <a:latin typeface="+mj-lt"/>
              </a:rPr>
              <a:t>người</a:t>
            </a:r>
            <a:r>
              <a:rPr lang="en-US" sz="3800" b="1" dirty="0" smtClean="0">
                <a:solidFill>
                  <a:srgbClr val="FF0000"/>
                </a:solidFill>
                <a:latin typeface="+mj-lt"/>
              </a:rPr>
              <a:t> </a:t>
            </a:r>
            <a:r>
              <a:rPr lang="en-US" sz="3800" b="1" dirty="0" err="1" smtClean="0">
                <a:solidFill>
                  <a:srgbClr val="FF0000"/>
                </a:solidFill>
                <a:latin typeface="Times New Roman" panose="02020603050405020304" pitchFamily="18" charset="0"/>
                <a:cs typeface="Times New Roman" panose="02020603050405020304" pitchFamily="18" charset="0"/>
              </a:rPr>
              <a:t>cần</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a:solidFill>
                  <a:srgbClr val="FF0000"/>
                </a:solidFill>
                <a:latin typeface="Times New Roman" panose="02020603050405020304" pitchFamily="18" charset="0"/>
                <a:cs typeface="Times New Roman" panose="02020603050405020304" pitchFamily="18" charset="0"/>
              </a:rPr>
              <a:t>cù, sáng tạo </a:t>
            </a:r>
            <a:r>
              <a:rPr lang="en-US" sz="3800" b="1" dirty="0" err="1">
                <a:solidFill>
                  <a:srgbClr val="FF0000"/>
                </a:solidFill>
                <a:latin typeface="Times New Roman" panose="02020603050405020304" pitchFamily="18" charset="0"/>
                <a:cs typeface="Times New Roman" panose="02020603050405020304" pitchFamily="18" charset="0"/>
              </a:rPr>
              <a:t>trong</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học</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tập</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và</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lao</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động</a:t>
            </a:r>
            <a:r>
              <a:rPr lang="vi-VN" sz="3800" b="1" dirty="0">
                <a:solidFill>
                  <a:srgbClr val="FF0000"/>
                </a:solidFill>
                <a:latin typeface="Times New Roman" panose="02020603050405020304" pitchFamily="18" charset="0"/>
                <a:cs typeface="Times New Roman" panose="02020603050405020304" pitchFamily="18" charset="0"/>
              </a:rPr>
              <a:t>?</a:t>
            </a:r>
            <a:endParaRPr lang="en-US" sz="3800" b="1" dirty="0">
              <a:solidFill>
                <a:srgbClr val="FF0000"/>
              </a:solidFill>
              <a:latin typeface="Times New Roman" panose="02020603050405020304" pitchFamily="18" charset="0"/>
              <a:cs typeface="Times New Roman" panose="02020603050405020304" pitchFamily="18" charset="0"/>
            </a:endParaRPr>
          </a:p>
          <a:p>
            <a:pPr algn="ctr">
              <a:defRPr/>
            </a:pPr>
            <a:endParaRPr lang="en-US" b="1" dirty="0"/>
          </a:p>
        </p:txBody>
      </p:sp>
    </p:spTree>
    <p:extLst>
      <p:ext uri="{BB962C8B-B14F-4D97-AF65-F5344CB8AC3E}">
        <p14:creationId xmlns:p14="http://schemas.microsoft.com/office/powerpoint/2010/main" val="182378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Arrow 3"/>
          <p:cNvSpPr/>
          <p:nvPr/>
        </p:nvSpPr>
        <p:spPr>
          <a:xfrm>
            <a:off x="254000" y="0"/>
            <a:ext cx="1336675" cy="6597650"/>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nvGrpSpPr>
          <p:cNvPr id="2" name="Group 9"/>
          <p:cNvGrpSpPr>
            <a:grpSpLocks/>
          </p:cNvGrpSpPr>
          <p:nvPr/>
        </p:nvGrpSpPr>
        <p:grpSpPr bwMode="auto">
          <a:xfrm>
            <a:off x="473075" y="4964113"/>
            <a:ext cx="1493838" cy="757237"/>
            <a:chOff x="4333508" y="1848856"/>
            <a:chExt cx="1493509" cy="756162"/>
          </a:xfrm>
        </p:grpSpPr>
        <p:pic>
          <p:nvPicPr>
            <p:cNvPr id="37909"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p:cNvSpPr/>
            <p:nvPr/>
          </p:nvSpPr>
          <p:spPr>
            <a:xfrm rot="18900000">
              <a:off x="4333508" y="1848856"/>
              <a:ext cx="1272895" cy="634099"/>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dirty="0"/>
            </a:p>
          </p:txBody>
        </p:sp>
      </p:grpSp>
      <p:grpSp>
        <p:nvGrpSpPr>
          <p:cNvPr id="3" name="Group 15"/>
          <p:cNvGrpSpPr>
            <a:grpSpLocks/>
          </p:cNvGrpSpPr>
          <p:nvPr/>
        </p:nvGrpSpPr>
        <p:grpSpPr bwMode="auto">
          <a:xfrm>
            <a:off x="473075" y="1044575"/>
            <a:ext cx="1493838" cy="755650"/>
            <a:chOff x="4333508" y="1848856"/>
            <a:chExt cx="1493509" cy="756162"/>
          </a:xfrm>
        </p:grpSpPr>
        <p:pic>
          <p:nvPicPr>
            <p:cNvPr id="37907"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Isosceles Triangle 17"/>
            <p:cNvSpPr/>
            <p:nvPr/>
          </p:nvSpPr>
          <p:spPr>
            <a:xfrm rot="18900000">
              <a:off x="4333508" y="1848856"/>
              <a:ext cx="1272895" cy="633842"/>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grpSp>
        <p:nvGrpSpPr>
          <p:cNvPr id="4" name="Group 18"/>
          <p:cNvGrpSpPr>
            <a:grpSpLocks/>
          </p:cNvGrpSpPr>
          <p:nvPr/>
        </p:nvGrpSpPr>
        <p:grpSpPr bwMode="auto">
          <a:xfrm>
            <a:off x="473075" y="3024188"/>
            <a:ext cx="1493838" cy="755650"/>
            <a:chOff x="4333508" y="1848856"/>
            <a:chExt cx="1493509" cy="756162"/>
          </a:xfrm>
        </p:grpSpPr>
        <p:pic>
          <p:nvPicPr>
            <p:cNvPr id="37905" name="Picture 2" descr="E:\002-KIMS BUSINESS\007-04-1-FIVERR\01-PPT-TEMPLATE\COVER-PSD\05-cu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4567017" y="2249621"/>
              <a:ext cx="1260000" cy="3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Isosceles Triangle 20"/>
            <p:cNvSpPr/>
            <p:nvPr/>
          </p:nvSpPr>
          <p:spPr>
            <a:xfrm rot="18900000">
              <a:off x="4333508" y="1848856"/>
              <a:ext cx="1272895" cy="63384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dirty="0"/>
            </a:p>
          </p:txBody>
        </p:sp>
      </p:grpSp>
      <p:sp>
        <p:nvSpPr>
          <p:cNvPr id="119824" name="Rectangle 16"/>
          <p:cNvSpPr>
            <a:spLocks noChangeArrowheads="1"/>
          </p:cNvSpPr>
          <p:nvPr/>
        </p:nvSpPr>
        <p:spPr bwMode="auto">
          <a:xfrm>
            <a:off x="1907918" y="1381453"/>
            <a:ext cx="9880858"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justLow"/>
            <a:r>
              <a:rPr lang="vi-VN" sz="2800" i="1" dirty="0">
                <a:effectLst>
                  <a:outerShdw blurRad="38100" dist="38100" dir="2700000" algn="tl">
                    <a:srgbClr val="000000">
                      <a:alpha val="43137"/>
                    </a:srgbClr>
                  </a:outerShdw>
                </a:effectLst>
                <a:latin typeface="+mj-lt"/>
              </a:rPr>
              <a:t>Chủ động học tập, </a:t>
            </a:r>
            <a:r>
              <a:rPr lang="vi-VN" sz="2800" i="1">
                <a:effectLst>
                  <a:outerShdw blurRad="38100" dist="38100" dir="2700000" algn="tl">
                    <a:srgbClr val="000000">
                      <a:alpha val="43137"/>
                    </a:srgbClr>
                  </a:outerShdw>
                </a:effectLst>
                <a:latin typeface="+mj-lt"/>
              </a:rPr>
              <a:t>lao </a:t>
            </a:r>
            <a:r>
              <a:rPr lang="vi-VN" sz="2800" i="1" smtClean="0">
                <a:effectLst>
                  <a:outerShdw blurRad="38100" dist="38100" dir="2700000" algn="tl">
                    <a:srgbClr val="000000">
                      <a:alpha val="43137"/>
                    </a:srgbClr>
                  </a:outerShdw>
                </a:effectLst>
                <a:latin typeface="+mj-lt"/>
              </a:rPr>
              <a:t>động</a:t>
            </a:r>
            <a:endParaRPr lang="en-US" sz="2800" i="1" dirty="0">
              <a:effectLst>
                <a:outerShdw blurRad="38100" dist="38100" dir="2700000" algn="tl">
                  <a:srgbClr val="000000">
                    <a:alpha val="43137"/>
                  </a:srgbClr>
                </a:outerShdw>
              </a:effectLst>
              <a:latin typeface="+mj-lt"/>
            </a:endParaRPr>
          </a:p>
        </p:txBody>
      </p:sp>
      <p:sp>
        <p:nvSpPr>
          <p:cNvPr id="119826" name="Rectangle 18"/>
          <p:cNvSpPr>
            <a:spLocks noChangeArrowheads="1"/>
          </p:cNvSpPr>
          <p:nvPr/>
        </p:nvSpPr>
        <p:spPr bwMode="auto">
          <a:xfrm>
            <a:off x="1965325" y="2983697"/>
            <a:ext cx="9864725" cy="95410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justLow"/>
            <a:r>
              <a:rPr lang="vi-VN" sz="2800" i="1" dirty="0">
                <a:effectLst>
                  <a:outerShdw blurRad="38100" dist="38100" dir="2700000" algn="tl">
                    <a:srgbClr val="000000">
                      <a:alpha val="43137"/>
                    </a:srgbClr>
                  </a:outerShdw>
                </a:effectLst>
                <a:latin typeface="+mj-lt"/>
              </a:rPr>
              <a:t>Yêu quý lao động, khiêm tốn tìm hiểu những tấm gương cần cù, sáng tạo trong học tập, lao động. </a:t>
            </a:r>
            <a:endParaRPr lang="en-US" sz="2800" i="1" dirty="0">
              <a:effectLst>
                <a:outerShdw blurRad="38100" dist="38100" dir="2700000" algn="tl">
                  <a:srgbClr val="000000">
                    <a:alpha val="43137"/>
                  </a:srgbClr>
                </a:outerShdw>
              </a:effectLst>
              <a:latin typeface="+mj-lt"/>
            </a:endParaRPr>
          </a:p>
        </p:txBody>
      </p:sp>
      <p:sp>
        <p:nvSpPr>
          <p:cNvPr id="119828" name="Rectangle 20"/>
          <p:cNvSpPr>
            <a:spLocks noChangeArrowheads="1"/>
          </p:cNvSpPr>
          <p:nvPr/>
        </p:nvSpPr>
        <p:spPr bwMode="auto">
          <a:xfrm>
            <a:off x="1921023" y="5364490"/>
            <a:ext cx="9915377" cy="5232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justLow"/>
            <a:r>
              <a:rPr lang="vi-VN" sz="2800" i="1" dirty="0">
                <a:effectLst>
                  <a:outerShdw blurRad="38100" dist="38100" dir="2700000" algn="tl">
                    <a:srgbClr val="000000">
                      <a:alpha val="43137"/>
                    </a:srgbClr>
                  </a:outerShdw>
                </a:effectLst>
                <a:latin typeface="+mj-lt"/>
              </a:rPr>
              <a:t>Phê phán những biểu hiện lười biếng, ỷ lại trong học tập, lao động. </a:t>
            </a:r>
            <a:endParaRPr lang="en-US" sz="2800" i="1" dirty="0">
              <a:effectLst>
                <a:outerShdw blurRad="38100" dist="38100" dir="2700000" algn="tl">
                  <a:srgbClr val="000000">
                    <a:alpha val="43137"/>
                  </a:srgbClr>
                </a:outerShdw>
              </a:effectLst>
              <a:latin typeface="+mj-lt"/>
            </a:endParaRPr>
          </a:p>
        </p:txBody>
      </p:sp>
      <p:sp>
        <p:nvSpPr>
          <p:cNvPr id="37903" name="Rectangle 21"/>
          <p:cNvSpPr>
            <a:spLocks noChangeArrowheads="1"/>
          </p:cNvSpPr>
          <p:nvPr/>
        </p:nvSpPr>
        <p:spPr bwMode="auto">
          <a:xfrm>
            <a:off x="2001838" y="250825"/>
            <a:ext cx="94281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ts val="1200"/>
              </a:spcBef>
              <a:spcAft>
                <a:spcPts val="200"/>
              </a:spcAft>
              <a:buClr>
                <a:schemeClr val="accent1"/>
              </a:buClr>
              <a:buSzPct val="100000"/>
              <a:buFont typeface="Calibri" pitchFamily="34" charset="0"/>
              <a:buNone/>
            </a:pPr>
            <a:endParaRPr lang="vi-VN" sz="2500"/>
          </a:p>
        </p:txBody>
      </p:sp>
    </p:spTree>
    <p:extLst>
      <p:ext uri="{BB962C8B-B14F-4D97-AF65-F5344CB8AC3E}">
        <p14:creationId xmlns:p14="http://schemas.microsoft.com/office/powerpoint/2010/main" val="342249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9824"/>
                                        </p:tgtEl>
                                        <p:attrNameLst>
                                          <p:attrName>style.visibility</p:attrName>
                                        </p:attrNameLst>
                                      </p:cBhvr>
                                      <p:to>
                                        <p:strVal val="visible"/>
                                      </p:to>
                                    </p:set>
                                    <p:animEffect transition="in" filter="blinds(horizontal)">
                                      <p:cBhvr>
                                        <p:cTn id="22" dur="500"/>
                                        <p:tgtEl>
                                          <p:spTgt spid="1198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9826"/>
                                        </p:tgtEl>
                                        <p:attrNameLst>
                                          <p:attrName>style.visibility</p:attrName>
                                        </p:attrNameLst>
                                      </p:cBhvr>
                                      <p:to>
                                        <p:strVal val="visible"/>
                                      </p:to>
                                    </p:set>
                                    <p:animEffect transition="in" filter="blinds(horizontal)">
                                      <p:cBhvr>
                                        <p:cTn id="25" dur="500"/>
                                        <p:tgtEl>
                                          <p:spTgt spid="119826"/>
                                        </p:tgtEl>
                                      </p:cBhvr>
                                    </p:animEffect>
                                  </p:childTnLst>
                                </p:cTn>
                              </p:par>
                              <p:par>
                                <p:cTn id="26" presetID="3"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9828"/>
                                        </p:tgtEl>
                                        <p:attrNameLst>
                                          <p:attrName>style.visibility</p:attrName>
                                        </p:attrNameLst>
                                      </p:cBhvr>
                                      <p:to>
                                        <p:strVal val="visible"/>
                                      </p:to>
                                    </p:set>
                                    <p:animEffect transition="in" filter="blinds(horizontal)">
                                      <p:cBhvr>
                                        <p:cTn id="31" dur="500"/>
                                        <p:tgtEl>
                                          <p:spTgt spid="11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9824" grpId="0" animBg="1"/>
      <p:bldP spid="119826" grpId="0" animBg="1"/>
      <p:bldP spid="1198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ight Triangle 2"/>
          <p:cNvSpPr>
            <a:spLocks/>
          </p:cNvSpPr>
          <p:nvPr/>
        </p:nvSpPr>
        <p:spPr bwMode="auto">
          <a:xfrm rot="10800000">
            <a:off x="0" y="862013"/>
            <a:ext cx="204788" cy="163512"/>
          </a:xfrm>
          <a:custGeom>
            <a:avLst/>
            <a:gdLst>
              <a:gd name="T0" fmla="*/ 86912928 w 21600"/>
              <a:gd name="T1" fmla="*/ 35461249 h 21600"/>
              <a:gd name="T2" fmla="*/ 86912928 w 21600"/>
              <a:gd name="T3" fmla="*/ 35461249 h 21600"/>
              <a:gd name="T4" fmla="*/ 86912928 w 21600"/>
              <a:gd name="T5" fmla="*/ 35461249 h 21600"/>
              <a:gd name="T6" fmla="*/ 86912928 w 21600"/>
              <a:gd name="T7" fmla="*/ 354612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9939" name="Arrow: Pentagon 67"/>
          <p:cNvSpPr>
            <a:spLocks/>
          </p:cNvSpPr>
          <p:nvPr/>
        </p:nvSpPr>
        <p:spPr bwMode="auto">
          <a:xfrm rot="2428">
            <a:off x="3175" y="0"/>
            <a:ext cx="35814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9940" name="TextBox 34"/>
          <p:cNvSpPr txBox="1">
            <a:spLocks noChangeArrowheads="1"/>
          </p:cNvSpPr>
          <p:nvPr/>
        </p:nvSpPr>
        <p:spPr bwMode="auto">
          <a:xfrm>
            <a:off x="158750" y="76200"/>
            <a:ext cx="3426132" cy="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a:r>
              <a:rPr lang="vi-VN" sz="3300" b="1" dirty="0">
                <a:solidFill>
                  <a:srgbClr val="FFFFFF"/>
                </a:solidFill>
                <a:latin typeface="+mj-lt"/>
                <a:ea typeface="Arial "/>
                <a:cs typeface="Arial Rounded MT Bold" pitchFamily="34" charset="0"/>
                <a:sym typeface="Arial Rounded MT Bold" pitchFamily="34" charset="0"/>
              </a:rPr>
              <a:t>III. LUYỆN TẬP</a:t>
            </a:r>
          </a:p>
        </p:txBody>
      </p:sp>
      <p:sp>
        <p:nvSpPr>
          <p:cNvPr id="39941" name="Rectangle 5"/>
          <p:cNvSpPr>
            <a:spLocks noChangeArrowheads="1"/>
          </p:cNvSpPr>
          <p:nvPr/>
        </p:nvSpPr>
        <p:spPr bwMode="auto">
          <a:xfrm>
            <a:off x="3789363" y="117902"/>
            <a:ext cx="815975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vi-VN" sz="2400" b="1" dirty="0">
                <a:latin typeface="Times New Roman" panose="02020603050405020304" pitchFamily="18" charset="0"/>
                <a:cs typeface="Times New Roman" panose="02020603050405020304" pitchFamily="18" charset="0"/>
              </a:rPr>
              <a:t>Bài tập 1:</a:t>
            </a:r>
            <a:r>
              <a:rPr lang="vi-VN" sz="2400" dirty="0">
                <a:latin typeface="Times New Roman" panose="02020603050405020304" pitchFamily="18" charset="0"/>
                <a:cs typeface="Times New Roman" panose="02020603050405020304" pitchFamily="18" charset="0"/>
              </a:rPr>
              <a:t> Trong những việc làm dưới đây, việc làm nào </a:t>
            </a:r>
          </a:p>
          <a:p>
            <a:pPr algn="justLow"/>
            <a:r>
              <a:rPr lang="vi-VN" sz="2400" dirty="0">
                <a:latin typeface="Times New Roman" panose="02020603050405020304" pitchFamily="18" charset="0"/>
                <a:cs typeface="Times New Roman" panose="02020603050405020304" pitchFamily="18" charset="0"/>
              </a:rPr>
              <a:t>thể hiện sự cần cù, sáng tạo trong học tập, lao động? </a:t>
            </a:r>
            <a:endParaRPr lang="en-US" sz="2400" dirty="0">
              <a:latin typeface="Times New Roman" panose="02020603050405020304" pitchFamily="18" charset="0"/>
              <a:cs typeface="Times New Roman" panose="02020603050405020304" pitchFamily="18" charset="0"/>
            </a:endParaRPr>
          </a:p>
        </p:txBody>
      </p:sp>
      <p:graphicFrame>
        <p:nvGraphicFramePr>
          <p:cNvPr id="118790" name="Group 6"/>
          <p:cNvGraphicFramePr>
            <a:graphicFrameLocks noGrp="1"/>
          </p:cNvGraphicFramePr>
          <p:nvPr>
            <p:extLst>
              <p:ext uri="{D42A27DB-BD31-4B8C-83A1-F6EECF244321}">
                <p14:modId xmlns:p14="http://schemas.microsoft.com/office/powerpoint/2010/main" val="2442085326"/>
              </p:ext>
            </p:extLst>
          </p:nvPr>
        </p:nvGraphicFramePr>
        <p:xfrm>
          <a:off x="279400" y="1181100"/>
          <a:ext cx="11226800" cy="5487990"/>
        </p:xfrm>
        <a:graphic>
          <a:graphicData uri="http://schemas.openxmlformats.org/drawingml/2006/table">
            <a:tbl>
              <a:tblPr/>
              <a:tblGrid>
                <a:gridCol w="11226800">
                  <a:extLst>
                    <a:ext uri="{9D8B030D-6E8A-4147-A177-3AD203B41FA5}">
                      <a16:colId xmlns:a16="http://schemas.microsoft.com/office/drawing/2014/main" val="20000"/>
                    </a:ext>
                  </a:extLst>
                </a:gridCol>
              </a:tblGrid>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A. Làm đề cương ôn tập các môn học bằng sơ đồ tư duy.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41338">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B. Vẽ tự do trên tường đường phố.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C. Lập bảng kế hoạch thực hiện việc nhà trong một tháng.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9750">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D. Học tiếng Anh qua các bài hát.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82650">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E. Trao đổi kinh nghiệm học tập với các bạn trong lớp.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G. Tìm nhiều cách khác nhau để giải quyết một vấn đề giáo viên đưa 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81063">
                <a:tc>
                  <a:txBody>
                    <a:bodyPr/>
                    <a:lstStyle/>
                    <a:p>
                      <a:pPr marL="0" marR="0" lvl="0" indent="0" algn="l" defTabSz="457200" rtl="0" eaLnBrk="1" fontAlgn="base" latinLnBrk="0" hangingPunct="1">
                        <a:lnSpc>
                          <a:spcPct val="90000"/>
                        </a:lnSpc>
                        <a:spcBef>
                          <a:spcPts val="1200"/>
                        </a:spcBef>
                        <a:spcAft>
                          <a:spcPts val="200"/>
                        </a:spcAft>
                        <a:buClr>
                          <a:schemeClr val="accent1"/>
                        </a:buClr>
                        <a:buSzPct val="100000"/>
                        <a:buFont typeface="Calibri" pitchFamily="34" charset="0"/>
                        <a:buNone/>
                        <a:tabLst/>
                      </a:pPr>
                      <a:r>
                        <a:rPr kumimoji="0" lang="vi-VN" sz="2500" b="0" i="0" u="none" strike="noStrike" cap="none" normalizeH="0" baseline="0" dirty="0">
                          <a:ln>
                            <a:noFill/>
                          </a:ln>
                          <a:solidFill>
                            <a:srgbClr val="333333"/>
                          </a:solidFill>
                          <a:effectLst/>
                          <a:latin typeface="Times New Roman" pitchFamily="18" charset="0"/>
                          <a:cs typeface="Times New Roman" pitchFamily="18" charset="0"/>
                        </a:rPr>
                        <a:t>H. Sử dụng túi vải thay túi ni-lông khi đi mua hàng.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10084525" y="1260371"/>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8" name="TextBox 7"/>
          <p:cNvSpPr txBox="1"/>
          <p:nvPr/>
        </p:nvSpPr>
        <p:spPr>
          <a:xfrm>
            <a:off x="10084525" y="2088276"/>
            <a:ext cx="1528355"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S</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084525" y="2777457"/>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10" name="TextBox 9"/>
          <p:cNvSpPr txBox="1"/>
          <p:nvPr/>
        </p:nvSpPr>
        <p:spPr>
          <a:xfrm>
            <a:off x="10848702" y="3412094"/>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11" name="TextBox 10"/>
          <p:cNvSpPr txBox="1"/>
          <p:nvPr/>
        </p:nvSpPr>
        <p:spPr>
          <a:xfrm>
            <a:off x="10084525" y="4229452"/>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12" name="TextBox 11"/>
          <p:cNvSpPr txBox="1"/>
          <p:nvPr/>
        </p:nvSpPr>
        <p:spPr>
          <a:xfrm>
            <a:off x="10848702" y="5046810"/>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
        <p:nvSpPr>
          <p:cNvPr id="13" name="TextBox 12"/>
          <p:cNvSpPr txBox="1"/>
          <p:nvPr/>
        </p:nvSpPr>
        <p:spPr>
          <a:xfrm>
            <a:off x="10084525" y="6065609"/>
            <a:ext cx="152835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 y="0"/>
            <a:ext cx="12182447" cy="1201004"/>
          </a:xfrm>
        </p:spPr>
        <p:style>
          <a:lnRef idx="0">
            <a:schemeClr val="accent3"/>
          </a:lnRef>
          <a:fillRef idx="3">
            <a:schemeClr val="accent3"/>
          </a:fillRef>
          <a:effectRef idx="3">
            <a:schemeClr val="accent3"/>
          </a:effectRef>
          <a:fontRef idx="minor">
            <a:schemeClr val="lt1"/>
          </a:fontRef>
        </p:style>
        <p:txBody>
          <a:bodyPr anchor="ctr"/>
          <a:lstStyle/>
          <a:p>
            <a:pPr algn="ctr"/>
            <a:r>
              <a:rPr lang="vi-VN" b="1" dirty="0" smtClean="0">
                <a:effectLst>
                  <a:outerShdw blurRad="38100" dist="38100" dir="2700000" algn="tl">
                    <a:srgbClr val="000000">
                      <a:alpha val="43137"/>
                    </a:srgbClr>
                  </a:outerShdw>
                </a:effectLst>
              </a:rPr>
              <a:t>Bài </a:t>
            </a:r>
            <a:r>
              <a:rPr lang="vi-VN" b="1" dirty="0" smtClean="0">
                <a:effectLst>
                  <a:outerShdw blurRad="38100" dist="38100" dir="2700000" algn="tl">
                    <a:srgbClr val="000000">
                      <a:alpha val="43137"/>
                    </a:srgbClr>
                  </a:outerShdw>
                </a:effectLst>
              </a:rPr>
              <a:t>tập</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9553" y="1201005"/>
            <a:ext cx="12142414" cy="2227996"/>
          </a:xfrm>
        </p:spPr>
        <p:style>
          <a:lnRef idx="1">
            <a:schemeClr val="accent3"/>
          </a:lnRef>
          <a:fillRef idx="2">
            <a:schemeClr val="accent3"/>
          </a:fillRef>
          <a:effectRef idx="1">
            <a:schemeClr val="accent3"/>
          </a:effectRef>
          <a:fontRef idx="minor">
            <a:schemeClr val="dk1"/>
          </a:fontRef>
        </p:style>
        <p:txBody>
          <a:bodyPr>
            <a:normAutofit/>
          </a:bodyPr>
          <a:lstStyle/>
          <a:p>
            <a:r>
              <a:rPr lang="vi-VN" sz="2500" b="1" dirty="0"/>
              <a:t>Có quan điểm cho rằng : Chỉ có thể rèn luyện được tính tự giác vì đó là phẩm chất đạo đức ; còn sự sáng tạo không rèn luyện được vì đó là tố chất trí tuệ, do bẩm sinh di truyền mà có.</a:t>
            </a:r>
          </a:p>
          <a:p>
            <a:r>
              <a:rPr lang="vi-VN" sz="2500" b="1" dirty="0" smtClean="0"/>
              <a:t>Em </a:t>
            </a:r>
            <a:r>
              <a:rPr lang="vi-VN" sz="2500" b="1" dirty="0"/>
              <a:t>có đồng ý với quan điểm đó không ? Tại sao ?</a:t>
            </a:r>
          </a:p>
          <a:p>
            <a:endParaRPr lang="vi-VN" sz="2500" b="1" dirty="0"/>
          </a:p>
        </p:txBody>
      </p:sp>
      <p:sp>
        <p:nvSpPr>
          <p:cNvPr id="7" name="Text Placeholder 3"/>
          <p:cNvSpPr txBox="1">
            <a:spLocks/>
          </p:cNvSpPr>
          <p:nvPr/>
        </p:nvSpPr>
        <p:spPr>
          <a:xfrm>
            <a:off x="9552" y="3429000"/>
            <a:ext cx="12182447" cy="3429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dk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dk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vi-VN" sz="2500" b="0" i="0" u="none" strike="noStrike" kern="1200" cap="none" spc="0" normalizeH="0" baseline="0" noProof="0" dirty="0">
                <a:ln>
                  <a:noFill/>
                </a:ln>
                <a:solidFill>
                  <a:srgbClr val="9A5315"/>
                </a:solidFill>
                <a:effectLst/>
                <a:uLnTx/>
                <a:uFillTx/>
                <a:ea typeface="+mn-ea"/>
                <a:cs typeface="+mn-cs"/>
              </a:rPr>
              <a:t>Em không đồng ý với quan điểm đó; vì sự sáng tạo trong học tập, trong lao động và các hoạt động khác cũng phải từ sự rèn luyện trong học tập lao động và bản thân tự tìm tòi, rút kinh nghiệm những gì đã làm để từ đó sáng tạo ra những cái mới, phương pháp mới, tất nhiên tố chất trí tuệ, yếu tố bẩm sinh di truyền là rất quan trọng</a:t>
            </a:r>
            <a:r>
              <a:rPr kumimoji="0" lang="vi-VN" sz="2500" b="0" i="0" u="none" strike="noStrike" kern="1200" cap="none" spc="0" normalizeH="0" baseline="0" noProof="0" dirty="0" smtClean="0">
                <a:ln>
                  <a:noFill/>
                </a:ln>
                <a:solidFill>
                  <a:srgbClr val="9A5315"/>
                </a:solidFill>
                <a:effectLst/>
                <a:uLnTx/>
                <a:uFillTx/>
                <a:ea typeface="+mn-ea"/>
                <a:cs typeface="+mn-cs"/>
              </a:rPr>
              <a:t>.</a:t>
            </a:r>
            <a:endParaRPr kumimoji="0" lang="vi-VN" sz="2500" b="0" i="0" u="none" strike="noStrike" kern="1200" cap="none" spc="0" normalizeH="0" baseline="0" noProof="0" dirty="0">
              <a:ln>
                <a:noFill/>
              </a:ln>
              <a:solidFill>
                <a:srgbClr val="9A5315"/>
              </a:solidFill>
              <a:effectLst/>
              <a:uLnTx/>
              <a:uFillTx/>
              <a:ea typeface="+mn-ea"/>
              <a:cs typeface="+mn-cs"/>
            </a:endParaRPr>
          </a:p>
        </p:txBody>
      </p:sp>
    </p:spTree>
    <p:extLst>
      <p:ext uri="{BB962C8B-B14F-4D97-AF65-F5344CB8AC3E}">
        <p14:creationId xmlns:p14="http://schemas.microsoft.com/office/powerpoint/2010/main" val="1581637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1000"/>
                                        <p:tgtEl>
                                          <p:spTgt spid="7">
                                            <p:bg/>
                                          </p:spTgt>
                                        </p:tgtEl>
                                      </p:cBhvr>
                                    </p:animEffect>
                                    <p:anim calcmode="lin" valueType="num">
                                      <p:cBhvr>
                                        <p:cTn id="28" dur="1000" fill="hold"/>
                                        <p:tgtEl>
                                          <p:spTgt spid="7">
                                            <p:bg/>
                                          </p:spTgt>
                                        </p:tgtEl>
                                        <p:attrNameLst>
                                          <p:attrName>ppt_x</p:attrName>
                                        </p:attrNameLst>
                                      </p:cBhvr>
                                      <p:tavLst>
                                        <p:tav tm="0">
                                          <p:val>
                                            <p:strVal val="#ppt_x"/>
                                          </p:val>
                                        </p:tav>
                                        <p:tav tm="100000">
                                          <p:val>
                                            <p:strVal val="#ppt_x"/>
                                          </p:val>
                                        </p:tav>
                                      </p:tavLst>
                                    </p:anim>
                                    <p:anim calcmode="lin" valueType="num">
                                      <p:cBhvr>
                                        <p:cTn id="2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6878" t="53352" r="11679"/>
          <a:stretch>
            <a:fillRect/>
          </a:stretch>
        </p:blipFill>
        <p:spPr bwMode="auto">
          <a:xfrm>
            <a:off x="5138738" y="3556000"/>
            <a:ext cx="71659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500847" y="1283785"/>
            <a:ext cx="5208231" cy="2133600"/>
          </a:xfrm>
          <a:prstGeom prst="cloudCallout">
            <a:avLst>
              <a:gd name="adj1" fmla="val -17685"/>
              <a:gd name="adj2" fmla="val 85880"/>
            </a:avLst>
          </a:prstGeom>
          <a:solidFill>
            <a:srgbClr val="FFCCFF"/>
          </a:solidFill>
          <a:ln w="9525">
            <a:solidFill>
              <a:schemeClr val="tx1"/>
            </a:solidFill>
            <a:round/>
            <a:headEnd/>
            <a:tailEnd/>
          </a:ln>
        </p:spPr>
        <p:txBody>
          <a:bodyPr anchor="ctr"/>
          <a:lstStyle/>
          <a:p>
            <a:pPr marL="514350" indent="-514350" algn="ctr">
              <a:buAutoNum type="alphaLcPeriod"/>
            </a:pP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AutoShape 7"/>
          <p:cNvSpPr>
            <a:spLocks noChangeArrowheads="1"/>
          </p:cNvSpPr>
          <p:nvPr/>
        </p:nvSpPr>
        <p:spPr bwMode="auto">
          <a:xfrm>
            <a:off x="386923" y="3913770"/>
            <a:ext cx="4989580" cy="197187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p:spPr>
        <p:txBody>
          <a:bodyPr anchor="ctr"/>
          <a:lstStyle/>
          <a:p>
            <a:pPr>
              <a:defRPr/>
            </a:pPr>
            <a:endParaRPr lang="en-US" sz="2400" dirty="0" smtClean="0">
              <a:solidFill>
                <a:srgbClr val="0000FF"/>
              </a:solidFill>
              <a:latin typeface="Times New Roman" pitchFamily="18" charset="0"/>
              <a:cs typeface="Times New Roman" pitchFamily="18" charset="0"/>
            </a:endParaRPr>
          </a:p>
          <a:p>
            <a:pPr>
              <a:defRPr/>
            </a:pPr>
            <a:endParaRPr lang="en-US" sz="2400" dirty="0">
              <a:solidFill>
                <a:srgbClr val="0000FF"/>
              </a:solidFill>
              <a:latin typeface="Times New Roman" pitchFamily="18" charset="0"/>
              <a:cs typeface="Times New Roman" pitchFamily="18" charset="0"/>
            </a:endParaRPr>
          </a:p>
          <a:p>
            <a:pPr algn="ctr">
              <a:defRPr/>
            </a:pPr>
            <a:r>
              <a:rPr lang="vi-VN" sz="2400" dirty="0" smtClean="0">
                <a:solidFill>
                  <a:srgbClr val="0000FF"/>
                </a:solidFill>
                <a:latin typeface="Times New Roman" pitchFamily="18" charset="0"/>
                <a:cs typeface="Times New Roman" pitchFamily="18" charset="0"/>
              </a:rPr>
              <a:t>b</a:t>
            </a:r>
            <a:r>
              <a:rPr lang="vi-VN" sz="2400" dirty="0">
                <a:solidFill>
                  <a:srgbClr val="0000FF"/>
                </a:solidFill>
                <a:latin typeface="Times New Roman" pitchFamily="18" charset="0"/>
                <a:cs typeface="Times New Roman" pitchFamily="18" charset="0"/>
              </a:rPr>
              <a:t>.</a:t>
            </a:r>
            <a:r>
              <a:rPr lang="en-US" sz="2400" dirty="0">
                <a:solidFill>
                  <a:srgbClr val="0000FF"/>
                </a:solidFill>
                <a:latin typeface="Times New Roman" pitchFamily="18" charset="0"/>
                <a:cs typeface="Times New Roman" pitchFamily="18" charset="0"/>
              </a:rPr>
              <a:t> Nếu em là B em sẽ nói gì với A </a:t>
            </a:r>
            <a:r>
              <a:rPr lang="vi-VN" sz="2400"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defRPr/>
            </a:pPr>
            <a:endParaRPr lang="en-US" sz="2400" dirty="0">
              <a:solidFill>
                <a:srgbClr val="FF0000"/>
              </a:solidFill>
              <a:latin typeface="Times New Roman" pitchFamily="18" charset="0"/>
              <a:cs typeface="Times New Roman" pitchFamily="18" charset="0"/>
            </a:endParaRPr>
          </a:p>
          <a:p>
            <a:pPr>
              <a:defRPr/>
            </a:pP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pic>
        <p:nvPicPr>
          <p:cNvPr id="8" name="Google Shape;154;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992" t="-937" r="50159" b="17085"/>
          <a:stretch>
            <a:fillRect/>
          </a:stretch>
        </p:blipFill>
        <p:spPr bwMode="auto">
          <a:xfrm>
            <a:off x="5740399" y="-177673"/>
            <a:ext cx="6928210" cy="437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nip Diagonal Corner Rectangle 8"/>
          <p:cNvSpPr/>
          <p:nvPr/>
        </p:nvSpPr>
        <p:spPr>
          <a:xfrm>
            <a:off x="3609181" y="104775"/>
            <a:ext cx="4262437" cy="682625"/>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anchor="ctr"/>
          <a:lstStyle/>
          <a:p>
            <a:pPr algn="ctr">
              <a:defRPr/>
            </a:pPr>
            <a:r>
              <a:rPr lang="vi-VN" sz="3600" b="1" kern="0" dirty="0">
                <a:solidFill>
                  <a:prstClr val="black"/>
                </a:solidFill>
                <a:latin typeface="Times New Roman" panose="02020603050405020304" pitchFamily="18" charset="0"/>
                <a:cs typeface="Times New Roman" panose="02020603050405020304" pitchFamily="18" charset="0"/>
              </a:rPr>
              <a:t>Bài 2: T</a:t>
            </a:r>
            <a:r>
              <a:rPr lang="en-US" sz="3600" b="1" kern="0" dirty="0" err="1">
                <a:solidFill>
                  <a:prstClr val="black"/>
                </a:solidFill>
                <a:latin typeface="Times New Roman" panose="02020603050405020304" pitchFamily="18" charset="0"/>
                <a:cs typeface="Times New Roman" panose="02020603050405020304" pitchFamily="18" charset="0"/>
              </a:rPr>
              <a:t>ình</a:t>
            </a:r>
            <a:r>
              <a:rPr lang="en-US" sz="3600" b="1" kern="0" dirty="0">
                <a:solidFill>
                  <a:prstClr val="black"/>
                </a:solidFill>
                <a:latin typeface="Times New Roman" panose="02020603050405020304" pitchFamily="18" charset="0"/>
                <a:cs typeface="Times New Roman" panose="02020603050405020304" pitchFamily="18" charset="0"/>
              </a:rPr>
              <a:t> </a:t>
            </a:r>
            <a:r>
              <a:rPr lang="en-US" sz="3600" b="1" kern="0" dirty="0" err="1">
                <a:solidFill>
                  <a:prstClr val="black"/>
                </a:solidFill>
                <a:latin typeface="Times New Roman" panose="02020603050405020304" pitchFamily="18" charset="0"/>
                <a:cs typeface="Times New Roman" panose="02020603050405020304" pitchFamily="18" charset="0"/>
              </a:rPr>
              <a:t>huống</a:t>
            </a:r>
            <a:endParaRPr lang="en-US" sz="3600" b="1" kern="0" dirty="0">
              <a:solidFill>
                <a:prstClr val="black"/>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8300" y="-177674"/>
            <a:ext cx="1943897" cy="1134061"/>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2077386153"/>
              </p:ext>
            </p:extLst>
          </p:nvPr>
        </p:nvGraphicFramePr>
        <p:xfrm>
          <a:off x="6096000" y="471157"/>
          <a:ext cx="5709078" cy="3725460"/>
        </p:xfrm>
        <a:graphic>
          <a:graphicData uri="http://schemas.openxmlformats.org/drawingml/2006/table">
            <a:tbl>
              <a:tblPr/>
              <a:tblGrid>
                <a:gridCol w="5709078">
                  <a:extLst>
                    <a:ext uri="{9D8B030D-6E8A-4147-A177-3AD203B41FA5}">
                      <a16:colId xmlns:a16="http://schemas.microsoft.com/office/drawing/2014/main" val="20000"/>
                    </a:ext>
                  </a:extLst>
                </a:gridCol>
              </a:tblGrid>
              <a:tr h="3725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Trong giờ làm việc nhóm, bạn A nói riêng với bạn B:</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 “Nhóm mình có bạn H học giỏi nên chúng mình không cần suy nghĩ hay làm gì đâu, vì đã có bạn H làm hết rồi". </a:t>
                      </a:r>
                      <a:endParaRPr kumimoji="0" lang="en-US" sz="2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1995" name="Shap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025" y="4763"/>
            <a:ext cx="17049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97" name="Picture 29" descr="kho-khan-khi-lam-viec-nho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96615"/>
            <a:ext cx="7620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9" name="Rectangle 31"/>
          <p:cNvSpPr>
            <a:spLocks noChangeArrowheads="1"/>
          </p:cNvSpPr>
          <p:nvPr/>
        </p:nvSpPr>
        <p:spPr bwMode="auto">
          <a:xfrm>
            <a:off x="0" y="2864402"/>
            <a:ext cx="11818513" cy="1384995"/>
          </a:xfrm>
          <a:prstGeom prst="rect">
            <a:avLst/>
          </a:prstGeom>
          <a:noFill/>
          <a:ln w="158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457200" indent="-457200">
              <a:buAutoNum type="alphaLcParenR"/>
            </a:pP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nói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điều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p>
        </p:txBody>
      </p:sp>
      <p:sp>
        <p:nvSpPr>
          <p:cNvPr id="109600" name="Rectangle 32"/>
          <p:cNvSpPr>
            <a:spLocks noChangeArrowheads="1"/>
          </p:cNvSpPr>
          <p:nvPr/>
        </p:nvSpPr>
        <p:spPr bwMode="auto">
          <a:xfrm>
            <a:off x="64394" y="4353359"/>
            <a:ext cx="119988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800" dirty="0">
                <a:solidFill>
                  <a:srgbClr val="0000FF"/>
                </a:solidFill>
                <a:latin typeface="Times New Roman" panose="02020603050405020304" pitchFamily="18" charset="0"/>
                <a:cs typeface="Times New Roman" panose="02020603050405020304" pitchFamily="18" charset="0"/>
              </a:rPr>
              <a:t>b)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bạn</a:t>
            </a:r>
            <a:r>
              <a:rPr lang="en-US" sz="2800" dirty="0">
                <a:solidFill>
                  <a:srgbClr val="0000FF"/>
                </a:solidFill>
                <a:latin typeface="Times New Roman" panose="02020603050405020304" pitchFamily="18" charset="0"/>
                <a:cs typeface="Times New Roman" panose="02020603050405020304" pitchFamily="18" charset="0"/>
              </a:rPr>
              <a:t> B, </a:t>
            </a: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sẽ:</a:t>
            </a:r>
          </a:p>
          <a:p>
            <a:r>
              <a:rPr lang="vi-VN" sz="2800" dirty="0">
                <a:solidFill>
                  <a:srgbClr val="0000FF"/>
                </a:solidFill>
                <a:latin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G</a:t>
            </a:r>
            <a:r>
              <a:rPr lang="en-US" sz="2800" dirty="0" err="1">
                <a:solidFill>
                  <a:srgbClr val="0000FF"/>
                </a:solidFill>
                <a:latin typeface="Times New Roman" panose="02020603050405020304" pitchFamily="18" charset="0"/>
                <a:cs typeface="Times New Roman" panose="02020603050405020304" pitchFamily="18" charset="0"/>
              </a:rPr>
              <a:t>iải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 hiểu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vai</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trò,</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chung</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nghe</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cs typeface="Times New Roman" panose="02020603050405020304" pitchFamily="18" charset="0"/>
              </a:rPr>
              <a:t> ý </a:t>
            </a:r>
            <a:r>
              <a:rPr lang="en-US" sz="2800" dirty="0" err="1">
                <a:solidFill>
                  <a:srgbClr val="0000FF"/>
                </a:solidFill>
                <a:latin typeface="Times New Roman" panose="02020603050405020304" pitchFamily="18" charset="0"/>
                <a:cs typeface="Times New Roman" panose="02020603050405020304" pitchFamily="18" charset="0"/>
              </a:rPr>
              <a:t>kiến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nhóm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đánh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đúng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góp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báo cáo với cô giáo</a:t>
            </a:r>
            <a:r>
              <a:rPr lang="en-US" sz="2800"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9597"/>
                                        </p:tgtEl>
                                        <p:attrNameLst>
                                          <p:attrName>style.visibility</p:attrName>
                                        </p:attrNameLst>
                                      </p:cBhvr>
                                      <p:to>
                                        <p:strVal val="visible"/>
                                      </p:to>
                                    </p:set>
                                    <p:animEffect transition="in" filter="blinds(horizontal)">
                                      <p:cBhvr>
                                        <p:cTn id="7" dur="500"/>
                                        <p:tgtEl>
                                          <p:spTgt spid="109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9"/>
                                        </p:tgtEl>
                                        <p:attrNameLst>
                                          <p:attrName>style.visibility</p:attrName>
                                        </p:attrNameLst>
                                      </p:cBhvr>
                                      <p:to>
                                        <p:strVal val="visible"/>
                                      </p:to>
                                    </p:set>
                                    <p:animEffect transition="in" filter="blinds(horizontal)">
                                      <p:cBhvr>
                                        <p:cTn id="12" dur="500"/>
                                        <p:tgtEl>
                                          <p:spTgt spid="109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600"/>
                                        </p:tgtEl>
                                        <p:attrNameLst>
                                          <p:attrName>style.visibility</p:attrName>
                                        </p:attrNameLst>
                                      </p:cBhvr>
                                      <p:to>
                                        <p:strVal val="visible"/>
                                      </p:to>
                                    </p:set>
                                    <p:animEffect transition="in" filter="blinds(horizontal)">
                                      <p:cBhvr>
                                        <p:cTn id="17" dur="500"/>
                                        <p:tgtEl>
                                          <p:spTgt spid="109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9" grpId="0" animBg="1"/>
      <p:bldP spid="1096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2"/>
          <p:cNvSpPr>
            <a:spLocks/>
          </p:cNvSpPr>
          <p:nvPr/>
        </p:nvSpPr>
        <p:spPr bwMode="auto">
          <a:xfrm rot="10800000">
            <a:off x="0" y="862013"/>
            <a:ext cx="204788" cy="163512"/>
          </a:xfrm>
          <a:custGeom>
            <a:avLst/>
            <a:gdLst>
              <a:gd name="T0" fmla="*/ 86912928 w 21600"/>
              <a:gd name="T1" fmla="*/ 35461249 h 21600"/>
              <a:gd name="T2" fmla="*/ 86912928 w 21600"/>
              <a:gd name="T3" fmla="*/ 35461249 h 21600"/>
              <a:gd name="T4" fmla="*/ 86912928 w 21600"/>
              <a:gd name="T5" fmla="*/ 35461249 h 21600"/>
              <a:gd name="T6" fmla="*/ 86912928 w 21600"/>
              <a:gd name="T7" fmla="*/ 354612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59" name="Arrow: Pentagon 67"/>
          <p:cNvSpPr>
            <a:spLocks/>
          </p:cNvSpPr>
          <p:nvPr/>
        </p:nvSpPr>
        <p:spPr bwMode="auto">
          <a:xfrm rot="2428">
            <a:off x="3175" y="0"/>
            <a:ext cx="35814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a:r>
              <a:rPr lang="vi-VN" sz="4000" b="1" dirty="0">
                <a:solidFill>
                  <a:srgbClr val="FFFFFF"/>
                </a:solidFill>
                <a:latin typeface="Arial "/>
                <a:ea typeface="Arial "/>
                <a:cs typeface="Arial Rounded MT Bold" pitchFamily="34" charset="0"/>
                <a:sym typeface="Arial Rounded MT Bold" pitchFamily="34" charset="0"/>
              </a:rPr>
              <a:t>MỞ ĐẦU</a:t>
            </a:r>
          </a:p>
        </p:txBody>
      </p:sp>
      <p:sp>
        <p:nvSpPr>
          <p:cNvPr id="23578" name="Rectangle 26"/>
          <p:cNvSpPr>
            <a:spLocks noChangeArrowheads="1"/>
          </p:cNvSpPr>
          <p:nvPr/>
        </p:nvSpPr>
        <p:spPr bwMode="auto">
          <a:xfrm>
            <a:off x="553792" y="2129253"/>
            <a:ext cx="10960345" cy="14465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justLow"/>
            <a:r>
              <a:rPr lang="vi-VN" sz="4400" dirty="0">
                <a:latin typeface="+mj-lt"/>
              </a:rPr>
              <a:t>Hãy tìm những câu ca dao, tục ngữ có nội dung viết về sự cần cù, sáng tạo trong lao động? </a:t>
            </a:r>
            <a:endParaRPr lang="en-US" sz="4400" dirty="0">
              <a:latin typeface="+mj-lt"/>
            </a:endParaRPr>
          </a:p>
        </p:txBody>
      </p:sp>
      <p:pic>
        <p:nvPicPr>
          <p:cNvPr id="23580" name="Picture 28" descr="png-clipart-computer-icons-icon-design-question-others-miscellaneous-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041400"/>
            <a:ext cx="18161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35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linds(horizontal)">
                                      <p:cBhvr>
                                        <p:cTn id="13" dur="500"/>
                                        <p:tgtEl>
                                          <p:spTgt spid="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78"/>
                                        </p:tgtEl>
                                        <p:attrNameLst>
                                          <p:attrName>style.visibility</p:attrName>
                                        </p:attrNameLst>
                                      </p:cBhvr>
                                      <p:to>
                                        <p:strVal val="visible"/>
                                      </p:to>
                                    </p:set>
                                    <p:animEffect transition="in" filter="blinds(horizontal)">
                                      <p:cBhvr>
                                        <p:cTn id="23" dur="500"/>
                                        <p:tgtEl>
                                          <p:spTgt spid="23578"/>
                                        </p:tgtEl>
                                      </p:cBhvr>
                                    </p:animEffect>
                                  </p:childTnLst>
                                </p:cTn>
                              </p:par>
                              <p:par>
                                <p:cTn id="24" presetID="3" presetClass="entr" presetSubtype="10" fill="hold" nodeType="withEffect">
                                  <p:stCondLst>
                                    <p:cond delay="0"/>
                                  </p:stCondLst>
                                  <p:childTnLst>
                                    <p:set>
                                      <p:cBhvr>
                                        <p:cTn id="25" dur="1" fill="hold">
                                          <p:stCondLst>
                                            <p:cond delay="0"/>
                                          </p:stCondLst>
                                        </p:cTn>
                                        <p:tgtEl>
                                          <p:spTgt spid="23580"/>
                                        </p:tgtEl>
                                        <p:attrNameLst>
                                          <p:attrName>style.visibility</p:attrName>
                                        </p:attrNameLst>
                                      </p:cBhvr>
                                      <p:to>
                                        <p:strVal val="visible"/>
                                      </p:to>
                                    </p:set>
                                    <p:animEffect transition="in" filter="blinds(horizontal)">
                                      <p:cBhvr>
                                        <p:cTn id="26" dur="500"/>
                                        <p:tgtEl>
                                          <p:spTgt spid="2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59" grpId="0" animBg="1"/>
      <p:bldP spid="62" grpId="0"/>
      <p:bldP spid="235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57" name="Picture 29"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8" name="Rectangle 30"/>
          <p:cNvSpPr>
            <a:spLocks noChangeArrowheads="1"/>
          </p:cNvSpPr>
          <p:nvPr/>
        </p:nvSpPr>
        <p:spPr bwMode="auto">
          <a:xfrm>
            <a:off x="5573713" y="598488"/>
            <a:ext cx="6267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500" b="1">
                <a:solidFill>
                  <a:schemeClr val="bg1"/>
                </a:solidFill>
              </a:rPr>
              <a:t>Bài tập 3: </a:t>
            </a:r>
            <a:r>
              <a:rPr lang="en-US" sz="2500">
                <a:solidFill>
                  <a:schemeClr val="bg1"/>
                </a:solidFill>
              </a:rPr>
              <a:t>Thấy khách đến cửa hàng bánh của mình ngày càng giảm, anh T đã nghĩ ra nhiều cách để thu hút khách như: bổ sung thêm nhiều vị mới, thiết kế lại nhãn dán, giảm giá, tích điểm đổi quà,...</a:t>
            </a:r>
          </a:p>
          <a:p>
            <a:r>
              <a:rPr lang="en-US" sz="2500">
                <a:solidFill>
                  <a:schemeClr val="bg1"/>
                </a:solidFill>
              </a:rPr>
              <a:t>Em nhận xét thế nào về việc làm của anh T? Hãy kể thêm những việc làm thể hiện sự sáng tạo trong lao động mà em biết.</a:t>
            </a:r>
          </a:p>
        </p:txBody>
      </p:sp>
      <p:sp>
        <p:nvSpPr>
          <p:cNvPr id="99359" name="Rectangle 31"/>
          <p:cNvSpPr>
            <a:spLocks noChangeArrowheads="1"/>
          </p:cNvSpPr>
          <p:nvPr/>
        </p:nvSpPr>
        <p:spPr bwMode="auto">
          <a:xfrm>
            <a:off x="393700" y="4638675"/>
            <a:ext cx="11493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500">
                <a:solidFill>
                  <a:srgbClr val="0000FF"/>
                </a:solidFill>
              </a:rPr>
              <a:t>Việc làm của anh T cực kì sáng tạo và thông minh, anh T làm như vậy sẽ thu hút được rất nhiều khách hàng bởi những chương trình mới anh mang đến.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57"/>
                                        </p:tgtEl>
                                        <p:attrNameLst>
                                          <p:attrName>style.visibility</p:attrName>
                                        </p:attrNameLst>
                                      </p:cBhvr>
                                      <p:to>
                                        <p:strVal val="visible"/>
                                      </p:to>
                                    </p:set>
                                    <p:animEffect transition="in" filter="blinds(horizontal)">
                                      <p:cBhvr>
                                        <p:cTn id="7" dur="500"/>
                                        <p:tgtEl>
                                          <p:spTgt spid="99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58"/>
                                        </p:tgtEl>
                                        <p:attrNameLst>
                                          <p:attrName>style.visibility</p:attrName>
                                        </p:attrNameLst>
                                      </p:cBhvr>
                                      <p:to>
                                        <p:strVal val="visible"/>
                                      </p:to>
                                    </p:set>
                                    <p:animEffect transition="in" filter="blinds(horizontal)">
                                      <p:cBhvr>
                                        <p:cTn id="12" dur="500"/>
                                        <p:tgtEl>
                                          <p:spTgt spid="99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59"/>
                                        </p:tgtEl>
                                        <p:attrNameLst>
                                          <p:attrName>style.visibility</p:attrName>
                                        </p:attrNameLst>
                                      </p:cBhvr>
                                      <p:to>
                                        <p:strVal val="visible"/>
                                      </p:to>
                                    </p:set>
                                    <p:animEffect transition="in" filter="blinds(horizontal)">
                                      <p:cBhvr>
                                        <p:cTn id="17" dur="500"/>
                                        <p:tgtEl>
                                          <p:spTgt spid="99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p:bldP spid="993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53" name="Rectangle 57"/>
          <p:cNvSpPr>
            <a:spLocks noChangeArrowheads="1"/>
          </p:cNvSpPr>
          <p:nvPr/>
        </p:nvSpPr>
        <p:spPr bwMode="auto">
          <a:xfrm>
            <a:off x="0" y="0"/>
            <a:ext cx="12192000" cy="1495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300" b="1"/>
              <a:t>Bài tập 4:</a:t>
            </a:r>
            <a:r>
              <a:rPr lang="vi-VN" sz="2300"/>
              <a:t> Ca dao Việt Nam có câu:</a:t>
            </a:r>
          </a:p>
          <a:p>
            <a:r>
              <a:rPr lang="vi-VN" sz="2300"/>
              <a:t>“Đời người có một gang tay</a:t>
            </a:r>
          </a:p>
          <a:p>
            <a:r>
              <a:rPr lang="vi-VN" sz="2300"/>
              <a:t>Ai hay ngủ ngày còn được nửa gang”.</a:t>
            </a:r>
          </a:p>
          <a:p>
            <a:r>
              <a:rPr lang="vi-VN" sz="2300"/>
              <a:t>Em hãy cùng bạn thảo luận và chia sẻ về ý nghĩa của câu ca dao trên.</a:t>
            </a:r>
            <a:endParaRPr lang="en-US" sz="2300"/>
          </a:p>
        </p:txBody>
      </p:sp>
      <p:sp>
        <p:nvSpPr>
          <p:cNvPr id="80957" name="Rectangle 61"/>
          <p:cNvSpPr>
            <a:spLocks noChangeArrowheads="1"/>
          </p:cNvSpPr>
          <p:nvPr/>
        </p:nvSpPr>
        <p:spPr bwMode="auto">
          <a:xfrm>
            <a:off x="7331075" y="2562225"/>
            <a:ext cx="4467225" cy="2006600"/>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en-US" sz="2500"/>
              <a:t>Câu ca dao muốn khuyên mọi người: hãy chăm chỉ, cần cù trong lao động và học tập; không nên lười nhác, lãng phí thời gian. </a:t>
            </a:r>
          </a:p>
        </p:txBody>
      </p:sp>
      <p:pic>
        <p:nvPicPr>
          <p:cNvPr id="80958" name="Picture 62" descr="Sự sáng tạo – Báo Nghệ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68135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53"/>
                                        </p:tgtEl>
                                        <p:attrNameLst>
                                          <p:attrName>style.visibility</p:attrName>
                                        </p:attrNameLst>
                                      </p:cBhvr>
                                      <p:to>
                                        <p:strVal val="visible"/>
                                      </p:to>
                                    </p:set>
                                    <p:animEffect transition="in" filter="blinds(horizontal)">
                                      <p:cBhvr>
                                        <p:cTn id="7" dur="500"/>
                                        <p:tgtEl>
                                          <p:spTgt spid="809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0958"/>
                                        </p:tgtEl>
                                        <p:attrNameLst>
                                          <p:attrName>style.visibility</p:attrName>
                                        </p:attrNameLst>
                                      </p:cBhvr>
                                      <p:to>
                                        <p:strVal val="visible"/>
                                      </p:to>
                                    </p:set>
                                    <p:animEffect transition="in" filter="blinds(horizontal)">
                                      <p:cBhvr>
                                        <p:cTn id="12" dur="500"/>
                                        <p:tgtEl>
                                          <p:spTgt spid="809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57"/>
                                        </p:tgtEl>
                                        <p:attrNameLst>
                                          <p:attrName>style.visibility</p:attrName>
                                        </p:attrNameLst>
                                      </p:cBhvr>
                                      <p:to>
                                        <p:strVal val="visible"/>
                                      </p:to>
                                    </p:set>
                                    <p:animEffect transition="in" filter="blinds(horizontal)">
                                      <p:cBhvr>
                                        <p:cTn id="17" dur="500"/>
                                        <p:tgtEl>
                                          <p:spTgt spid="8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53" grpId="0" animBg="1"/>
      <p:bldP spid="809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86" y="-2092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544888"/>
            <a:ext cx="31892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5359400"/>
            <a:ext cx="2870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212725"/>
            <a:ext cx="16954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3838" y="263525"/>
            <a:ext cx="16954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
          <p:cNvGrpSpPr>
            <a:grpSpLocks/>
          </p:cNvGrpSpPr>
          <p:nvPr/>
        </p:nvGrpSpPr>
        <p:grpSpPr bwMode="auto">
          <a:xfrm>
            <a:off x="1490642" y="762000"/>
            <a:ext cx="6673174" cy="4235450"/>
            <a:chOff x="1949253" y="1627716"/>
            <a:chExt cx="327149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grpSp>
        <p:sp>
          <p:nvSpPr>
            <p:cNvPr id="48184" name="文本框 49"/>
            <p:cNvSpPr txBox="1">
              <a:spLocks noChangeArrowheads="1"/>
            </p:cNvSpPr>
            <p:nvPr/>
          </p:nvSpPr>
          <p:spPr bwMode="auto">
            <a:xfrm>
              <a:off x="2105206" y="2078139"/>
              <a:ext cx="2727881" cy="138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lnSpc>
                  <a:spcPct val="90000"/>
                </a:lnSpc>
                <a:spcBef>
                  <a:spcPts val="1000"/>
                </a:spcBef>
                <a:buFont typeface="Arial" pitchFamily="34" charset="0"/>
                <a:buNone/>
              </a:pPr>
              <a:r>
                <a:rPr lang="vi-VN" sz="2800" b="1" dirty="0">
                  <a:latin typeface="Times New Roman" panose="02020603050405020304" pitchFamily="18" charset="0"/>
                  <a:ea typeface="SimSun" pitchFamily="2" charset="-122"/>
                  <a:cs typeface="Times New Roman" panose="02020603050405020304" pitchFamily="18" charset="0"/>
                </a:rPr>
                <a:t>Bài tập 1:</a:t>
              </a:r>
              <a:r>
                <a:rPr lang="vi-VN" sz="2800" dirty="0">
                  <a:latin typeface="Times New Roman" panose="02020603050405020304" pitchFamily="18" charset="0"/>
                  <a:ea typeface="SimSun" pitchFamily="2" charset="-122"/>
                  <a:cs typeface="Times New Roman" panose="02020603050405020304" pitchFamily="18" charset="0"/>
                </a:rPr>
                <a:t> Em hãy sưu tầm những bài báo, hình ảnh, tư liệu về những tấm gương cần cù, sáng tạo trong lao động để xây dựng thành tập san trưng bày tại lớp. </a:t>
              </a:r>
            </a:p>
            <a:p>
              <a:pPr algn="ctr" defTabSz="914400" eaLnBrk="1" hangingPunct="1">
                <a:lnSpc>
                  <a:spcPct val="90000"/>
                </a:lnSpc>
                <a:spcBef>
                  <a:spcPts val="1000"/>
                </a:spcBef>
                <a:buFont typeface="Arial" pitchFamily="34" charset="0"/>
                <a:buNone/>
              </a:pPr>
              <a:r>
                <a:rPr lang="en-US" sz="2800" dirty="0">
                  <a:solidFill>
                    <a:srgbClr val="000000"/>
                  </a:solidFill>
                  <a:latin typeface="Times New Roman" pitchFamily="18" charset="0"/>
                  <a:ea typeface="SimSun" pitchFamily="2" charset="-122"/>
                  <a:cs typeface="Times New Roman" pitchFamily="18" charset="0"/>
                </a:rPr>
                <a:t> </a:t>
              </a:r>
            </a:p>
          </p:txBody>
        </p:sp>
      </p:grpSp>
      <p:grpSp>
        <p:nvGrpSpPr>
          <p:cNvPr id="235" name="组合 3"/>
          <p:cNvGrpSpPr>
            <a:grpSpLocks/>
          </p:cNvGrpSpPr>
          <p:nvPr/>
        </p:nvGrpSpPr>
        <p:grpSpPr bwMode="auto">
          <a:xfrm>
            <a:off x="7442211" y="2936086"/>
            <a:ext cx="5076813" cy="4079077"/>
            <a:chOff x="7522624" y="1711467"/>
            <a:chExt cx="2698523" cy="1980244"/>
          </a:xfrm>
        </p:grpSpPr>
        <p:grpSp>
          <p:nvGrpSpPr>
            <p:cNvPr id="236"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nvGrpSpPr>
              <p:cNvPr id="237"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lIns="91407" tIns="45703" rIns="91407" bIns="45703"/>
                <a:lstStyle/>
                <a:p>
                  <a:pPr defTabSz="914400" fontAlgn="auto">
                    <a:spcBef>
                      <a:spcPts val="0"/>
                    </a:spcBef>
                    <a:spcAft>
                      <a:spcPts val="0"/>
                    </a:spcAft>
                    <a:defRPr/>
                  </a:pPr>
                  <a:endParaRPr lang="zh-CN" altLang="en-US" sz="2400">
                    <a:solidFill>
                      <a:prstClr val="black"/>
                    </a:solidFill>
                    <a:latin typeface="方正静蕾简体" panose="02000000000000000000" pitchFamily="2" charset="-122"/>
                    <a:ea typeface="方正静蕾简体" panose="02000000000000000000" pitchFamily="2" charset="-122"/>
                    <a:cs typeface="+mn-cs"/>
                  </a:endParaRPr>
                </a:p>
              </p:txBody>
            </p:sp>
          </p:grpSp>
        </p:grpSp>
        <p:sp>
          <p:nvSpPr>
            <p:cNvPr id="48182" name="文本框 49"/>
            <p:cNvSpPr txBox="1">
              <a:spLocks noChangeArrowheads="1"/>
            </p:cNvSpPr>
            <p:nvPr/>
          </p:nvSpPr>
          <p:spPr bwMode="auto">
            <a:xfrm>
              <a:off x="7970208" y="2053964"/>
              <a:ext cx="1971887" cy="71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ctr" eaLnBrk="1" hangingPunct="1">
                <a:lnSpc>
                  <a:spcPct val="127000"/>
                </a:lnSpc>
                <a:spcBef>
                  <a:spcPts val="1000"/>
                </a:spcBef>
                <a:buFont typeface="Arial" pitchFamily="34" charset="0"/>
                <a:buNone/>
              </a:pPr>
              <a:r>
                <a:rPr lang="vi-VN" sz="2400" b="1" dirty="0">
                  <a:latin typeface="+mj-lt"/>
                  <a:ea typeface="SimSun" pitchFamily="2" charset="-122"/>
                </a:rPr>
                <a:t>Bài tập 2: </a:t>
              </a:r>
              <a:r>
                <a:rPr lang="vi-VN" sz="2400" dirty="0">
                  <a:latin typeface="+mj-lt"/>
                  <a:ea typeface="SimSun" pitchFamily="2" charset="-122"/>
                </a:rPr>
                <a:t>Em hãy chia sẻ một việc làm thể hiện sự cần cù, sáng tạo trong lao động của em với bạn bè, thầy cô trong lớp</a:t>
              </a:r>
              <a:endParaRPr lang="en-US" sz="2400" dirty="0">
                <a:latin typeface="+mj-lt"/>
                <a:cs typeface="Calibri" pitchFamily="34" charset="0"/>
              </a:endParaRPr>
            </a:p>
          </p:txBody>
        </p:sp>
      </p:grpSp>
      <p:grpSp>
        <p:nvGrpSpPr>
          <p:cNvPr id="238" name="组合 452"/>
          <p:cNvGrpSpPr>
            <a:grpSpLocks/>
          </p:cNvGrpSpPr>
          <p:nvPr/>
        </p:nvGrpSpPr>
        <p:grpSpPr bwMode="auto">
          <a:xfrm>
            <a:off x="3949700" y="3678238"/>
            <a:ext cx="3005138" cy="3217862"/>
            <a:chOff x="4427538" y="954088"/>
            <a:chExt cx="3333750" cy="3729038"/>
          </a:xfrm>
        </p:grpSpPr>
        <p:sp>
          <p:nvSpPr>
            <p:cNvPr id="191" name="Freeform 5"/>
            <p:cNvSpPr/>
            <p:nvPr/>
          </p:nvSpPr>
          <p:spPr bwMode="auto">
            <a:xfrm>
              <a:off x="5026310" y="1548305"/>
              <a:ext cx="2145012" cy="2363994"/>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dirty="0">
                <a:solidFill>
                  <a:prstClr val="black"/>
                </a:solidFill>
                <a:latin typeface="Calibri" panose="020F0502020204030204"/>
                <a:cs typeface="+mn-cs"/>
              </a:endParaRPr>
            </a:p>
          </p:txBody>
        </p:sp>
        <p:sp>
          <p:nvSpPr>
            <p:cNvPr id="192" name="Freeform 6"/>
            <p:cNvSpPr>
              <a:spLocks noEditPoints="1"/>
            </p:cNvSpPr>
            <p:nvPr/>
          </p:nvSpPr>
          <p:spPr bwMode="auto">
            <a:xfrm>
              <a:off x="5463061" y="2580368"/>
              <a:ext cx="1275031" cy="1309855"/>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3" name="Freeform 7"/>
            <p:cNvSpPr/>
            <p:nvPr/>
          </p:nvSpPr>
          <p:spPr bwMode="auto">
            <a:xfrm>
              <a:off x="4999894" y="1325704"/>
              <a:ext cx="285297" cy="316426"/>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4" name="Freeform 8"/>
            <p:cNvSpPr/>
            <p:nvPr/>
          </p:nvSpPr>
          <p:spPr bwMode="auto">
            <a:xfrm>
              <a:off x="5987867" y="987202"/>
              <a:ext cx="188438" cy="355058"/>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5" name="Freeform 9"/>
            <p:cNvSpPr/>
            <p:nvPr/>
          </p:nvSpPr>
          <p:spPr bwMode="auto">
            <a:xfrm>
              <a:off x="6868413" y="1318345"/>
              <a:ext cx="320519" cy="353219"/>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6" name="Freeform 10"/>
            <p:cNvSpPr/>
            <p:nvPr/>
          </p:nvSpPr>
          <p:spPr bwMode="auto">
            <a:xfrm>
              <a:off x="7350953" y="2228988"/>
              <a:ext cx="350458" cy="178450"/>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7" name="Freeform 11"/>
            <p:cNvSpPr/>
            <p:nvPr/>
          </p:nvSpPr>
          <p:spPr bwMode="auto">
            <a:xfrm>
              <a:off x="7234721" y="3191143"/>
              <a:ext cx="368069" cy="246518"/>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8" name="Freeform 12"/>
            <p:cNvSpPr>
              <a:spLocks noEditPoints="1"/>
            </p:cNvSpPr>
            <p:nvPr/>
          </p:nvSpPr>
          <p:spPr bwMode="auto">
            <a:xfrm>
              <a:off x="4600125" y="3220578"/>
              <a:ext cx="350458" cy="209724"/>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199" name="Freeform 13"/>
            <p:cNvSpPr/>
            <p:nvPr/>
          </p:nvSpPr>
          <p:spPr bwMode="auto">
            <a:xfrm>
              <a:off x="4441627" y="2228988"/>
              <a:ext cx="380396" cy="195006"/>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0" name="Freeform 14"/>
            <p:cNvSpPr/>
            <p:nvPr/>
          </p:nvSpPr>
          <p:spPr bwMode="auto">
            <a:xfrm>
              <a:off x="5619799" y="3903100"/>
              <a:ext cx="972123" cy="14349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1" name="Freeform 15"/>
            <p:cNvSpPr/>
            <p:nvPr/>
          </p:nvSpPr>
          <p:spPr bwMode="auto">
            <a:xfrm>
              <a:off x="5605710" y="4081550"/>
              <a:ext cx="973884" cy="154533"/>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2" name="Freeform 16"/>
            <p:cNvSpPr>
              <a:spLocks noEditPoints="1"/>
            </p:cNvSpPr>
            <p:nvPr/>
          </p:nvSpPr>
          <p:spPr bwMode="auto">
            <a:xfrm>
              <a:off x="5619799" y="4230564"/>
              <a:ext cx="926335" cy="402891"/>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3" name="Freeform 17"/>
            <p:cNvSpPr/>
            <p:nvPr/>
          </p:nvSpPr>
          <p:spPr bwMode="auto">
            <a:xfrm>
              <a:off x="7475991" y="3452378"/>
              <a:ext cx="10567" cy="919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4" name="Freeform 18"/>
            <p:cNvSpPr/>
            <p:nvPr/>
          </p:nvSpPr>
          <p:spPr bwMode="auto">
            <a:xfrm>
              <a:off x="7490080" y="3461576"/>
              <a:ext cx="10567" cy="1840"/>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5" name="Freeform 19"/>
            <p:cNvSpPr/>
            <p:nvPr/>
          </p:nvSpPr>
          <p:spPr bwMode="auto">
            <a:xfrm>
              <a:off x="7486557" y="3461576"/>
              <a:ext cx="352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6" name="Freeform 20"/>
            <p:cNvSpPr/>
            <p:nvPr/>
          </p:nvSpPr>
          <p:spPr bwMode="auto">
            <a:xfrm>
              <a:off x="7475991" y="34523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7" name="Freeform 21"/>
            <p:cNvSpPr/>
            <p:nvPr/>
          </p:nvSpPr>
          <p:spPr bwMode="auto">
            <a:xfrm>
              <a:off x="7211827" y="3141471"/>
              <a:ext cx="420901" cy="321945"/>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8" name="Freeform 22"/>
            <p:cNvSpPr/>
            <p:nvPr/>
          </p:nvSpPr>
          <p:spPr bwMode="auto">
            <a:xfrm>
              <a:off x="4559621" y="3145151"/>
              <a:ext cx="417379" cy="316426"/>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09" name="Freeform 23"/>
            <p:cNvSpPr/>
            <p:nvPr/>
          </p:nvSpPr>
          <p:spPr bwMode="auto">
            <a:xfrm>
              <a:off x="7692605" y="2405598"/>
              <a:ext cx="528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0" name="Freeform 24"/>
            <p:cNvSpPr/>
            <p:nvPr/>
          </p:nvSpPr>
          <p:spPr bwMode="auto">
            <a:xfrm>
              <a:off x="7697889" y="2396400"/>
              <a:ext cx="10567" cy="919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1" name="Freeform 25"/>
            <p:cNvSpPr/>
            <p:nvPr/>
          </p:nvSpPr>
          <p:spPr bwMode="auto">
            <a:xfrm>
              <a:off x="7317493" y="2201393"/>
              <a:ext cx="443795" cy="259395"/>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2" name="Freeform 26"/>
            <p:cNvSpPr/>
            <p:nvPr/>
          </p:nvSpPr>
          <p:spPr bwMode="auto">
            <a:xfrm>
              <a:off x="4427538" y="2194035"/>
              <a:ext cx="431468" cy="266754"/>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3" name="Freeform 27"/>
            <p:cNvSpPr/>
            <p:nvPr/>
          </p:nvSpPr>
          <p:spPr bwMode="auto">
            <a:xfrm>
              <a:off x="6843758" y="1299949"/>
              <a:ext cx="362785" cy="390013"/>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4" name="Freeform 28"/>
            <p:cNvSpPr/>
            <p:nvPr/>
          </p:nvSpPr>
          <p:spPr bwMode="auto">
            <a:xfrm>
              <a:off x="5176003" y="1671565"/>
              <a:ext cx="3522" cy="367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5" name="Freeform 29"/>
            <p:cNvSpPr/>
            <p:nvPr/>
          </p:nvSpPr>
          <p:spPr bwMode="auto">
            <a:xfrm>
              <a:off x="5160153" y="1660526"/>
              <a:ext cx="3522" cy="3679"/>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6" name="Freeform 30"/>
            <p:cNvSpPr/>
            <p:nvPr/>
          </p:nvSpPr>
          <p:spPr bwMode="auto">
            <a:xfrm>
              <a:off x="5179525" y="1675244"/>
              <a:ext cx="12327" cy="367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7" name="Freeform 31"/>
            <p:cNvSpPr/>
            <p:nvPr/>
          </p:nvSpPr>
          <p:spPr bwMode="auto">
            <a:xfrm>
              <a:off x="5163675" y="1664206"/>
              <a:ext cx="8806" cy="3679"/>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8" name="Freeform 32"/>
            <p:cNvSpPr/>
            <p:nvPr/>
          </p:nvSpPr>
          <p:spPr bwMode="auto">
            <a:xfrm>
              <a:off x="5172481" y="1667885"/>
              <a:ext cx="3522" cy="367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19" name="Freeform 33"/>
            <p:cNvSpPr/>
            <p:nvPr/>
          </p:nvSpPr>
          <p:spPr bwMode="auto">
            <a:xfrm>
              <a:off x="4987566" y="1292590"/>
              <a:ext cx="361025" cy="39737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0" name="Freeform 34"/>
            <p:cNvSpPr/>
            <p:nvPr/>
          </p:nvSpPr>
          <p:spPr bwMode="auto">
            <a:xfrm>
              <a:off x="5984344" y="954088"/>
              <a:ext cx="223659" cy="432325"/>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1" name="Freeform 35"/>
            <p:cNvSpPr/>
            <p:nvPr/>
          </p:nvSpPr>
          <p:spPr bwMode="auto">
            <a:xfrm>
              <a:off x="6292536" y="2823206"/>
              <a:ext cx="49311" cy="33114"/>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2" name="Freeform 36"/>
            <p:cNvSpPr/>
            <p:nvPr/>
          </p:nvSpPr>
          <p:spPr bwMode="auto">
            <a:xfrm>
              <a:off x="6289014" y="2834245"/>
              <a:ext cx="3522" cy="22076"/>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3" name="Freeform 37"/>
            <p:cNvSpPr>
              <a:spLocks noEditPoints="1"/>
            </p:cNvSpPr>
            <p:nvPr/>
          </p:nvSpPr>
          <p:spPr bwMode="auto">
            <a:xfrm>
              <a:off x="6287252" y="2674192"/>
              <a:ext cx="119754" cy="17845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4" name="Freeform 38"/>
            <p:cNvSpPr/>
            <p:nvPr/>
          </p:nvSpPr>
          <p:spPr bwMode="auto">
            <a:xfrm>
              <a:off x="5940318" y="2652115"/>
              <a:ext cx="112710" cy="172930"/>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5" name="Freeform 39"/>
            <p:cNvSpPr>
              <a:spLocks noEditPoints="1"/>
            </p:cNvSpPr>
            <p:nvPr/>
          </p:nvSpPr>
          <p:spPr bwMode="auto">
            <a:xfrm>
              <a:off x="5533505" y="2907832"/>
              <a:ext cx="160260" cy="147175"/>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6" name="Freeform 40"/>
            <p:cNvSpPr/>
            <p:nvPr/>
          </p:nvSpPr>
          <p:spPr bwMode="auto">
            <a:xfrm>
              <a:off x="6613055" y="2957503"/>
              <a:ext cx="0" cy="3679"/>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7" name="Freeform 41"/>
            <p:cNvSpPr/>
            <p:nvPr/>
          </p:nvSpPr>
          <p:spPr bwMode="auto">
            <a:xfrm>
              <a:off x="6613055" y="29611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8" name="Freeform 42"/>
            <p:cNvSpPr/>
            <p:nvPr/>
          </p:nvSpPr>
          <p:spPr bwMode="auto">
            <a:xfrm>
              <a:off x="6616577" y="29611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29" name="Freeform 43"/>
            <p:cNvSpPr>
              <a:spLocks noEditPoints="1"/>
            </p:cNvSpPr>
            <p:nvPr/>
          </p:nvSpPr>
          <p:spPr bwMode="auto">
            <a:xfrm>
              <a:off x="6503867" y="2939106"/>
              <a:ext cx="151454" cy="152694"/>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0" name="Freeform 44"/>
            <p:cNvSpPr/>
            <p:nvPr/>
          </p:nvSpPr>
          <p:spPr bwMode="auto">
            <a:xfrm>
              <a:off x="6613055" y="29575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1" name="Freeform 45"/>
            <p:cNvSpPr/>
            <p:nvPr/>
          </p:nvSpPr>
          <p:spPr bwMode="auto">
            <a:xfrm>
              <a:off x="6613055" y="2961182"/>
              <a:ext cx="352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sp>
          <p:nvSpPr>
            <p:cNvPr id="232" name="Freeform 46"/>
            <p:cNvSpPr>
              <a:spLocks noEditPoints="1"/>
            </p:cNvSpPr>
            <p:nvPr/>
          </p:nvSpPr>
          <p:spPr bwMode="auto">
            <a:xfrm>
              <a:off x="4999894" y="1544626"/>
              <a:ext cx="2201367" cy="3138500"/>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p:spPr>
          <p:txBody>
            <a:bodyPr lIns="91407" tIns="45703" rIns="91407" bIns="45703"/>
            <a:lstStyle/>
            <a:p>
              <a:pPr defTabSz="914400" fontAlgn="auto">
                <a:spcBef>
                  <a:spcPts val="0"/>
                </a:spcBef>
                <a:spcAft>
                  <a:spcPts val="0"/>
                </a:spcAft>
                <a:defRPr/>
              </a:pPr>
              <a:endParaRPr lang="zh-CN" altLang="en-US">
                <a:solidFill>
                  <a:prstClr val="black"/>
                </a:solidFill>
                <a:latin typeface="Calibri" panose="020F0502020204030204"/>
                <a:cs typeface="+mn-cs"/>
              </a:endParaRPr>
            </a:p>
          </p:txBody>
        </p:sp>
      </p:grpSp>
      <p:sp>
        <p:nvSpPr>
          <p:cNvPr id="234" name="TextBox 233"/>
          <p:cNvSpPr txBox="1"/>
          <p:nvPr/>
        </p:nvSpPr>
        <p:spPr>
          <a:xfrm>
            <a:off x="3817763" y="102694"/>
            <a:ext cx="7388225" cy="769938"/>
          </a:xfrm>
          <a:prstGeom prst="rect">
            <a:avLst/>
          </a:prstGeom>
          <a:noFill/>
        </p:spPr>
        <p:txBody>
          <a:bodyPr>
            <a:spAutoFit/>
          </a:bodyPr>
          <a:lstStyle/>
          <a:p>
            <a:pPr defTabSz="914400" fontAlgn="auto">
              <a:spcBef>
                <a:spcPts val="0"/>
              </a:spcBef>
              <a:spcAft>
                <a:spcPts val="0"/>
              </a:spcAft>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nodeType="afterGroup">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2"/>
          <p:cNvSpPr>
            <a:spLocks noChangeArrowheads="1"/>
          </p:cNvSpPr>
          <p:nvPr/>
        </p:nvSpPr>
        <p:spPr bwMode="auto">
          <a:xfrm>
            <a:off x="1454150" y="3489325"/>
            <a:ext cx="699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vi-VN"/>
          </a:p>
        </p:txBody>
      </p:sp>
      <p:pic>
        <p:nvPicPr>
          <p:cNvPr id="24599" name="Picture 23" descr="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15792"/>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418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99"/>
                                        </p:tgtEl>
                                        <p:attrNameLst>
                                          <p:attrName>style.visibility</p:attrName>
                                        </p:attrNameLst>
                                      </p:cBhvr>
                                      <p:to>
                                        <p:strVal val="visible"/>
                                      </p:to>
                                    </p:set>
                                    <p:animEffect transition="in" filter="blinds(horizontal)">
                                      <p:cBhvr>
                                        <p:cTn id="7"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3315" name="Content Placeholder 5" descr="Ca-Dao-Ve-Can-C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7999"/>
          </a:xfrm>
        </p:spPr>
      </p:pic>
    </p:spTree>
    <p:extLst>
      <p:ext uri="{BB962C8B-B14F-4D97-AF65-F5344CB8AC3E}">
        <p14:creationId xmlns:p14="http://schemas.microsoft.com/office/powerpoint/2010/main" val="417207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ca-dao-tuc-ngu-ve-tinh-sieng-nang-kien-tri-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extLst>
      <p:ext uri="{BB962C8B-B14F-4D97-AF65-F5344CB8AC3E}">
        <p14:creationId xmlns:p14="http://schemas.microsoft.com/office/powerpoint/2010/main" val="115832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3" descr="ca-dao-lao-dong-san-xuat-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p:spPr>
      </p:pic>
    </p:spTree>
    <p:extLst>
      <p:ext uri="{BB962C8B-B14F-4D97-AF65-F5344CB8AC3E}">
        <p14:creationId xmlns:p14="http://schemas.microsoft.com/office/powerpoint/2010/main" val="116733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style>
          <a:lnRef idx="0">
            <a:schemeClr val="accent2"/>
          </a:lnRef>
          <a:fillRef idx="3">
            <a:schemeClr val="accent2"/>
          </a:fillRef>
          <a:effectRef idx="3">
            <a:schemeClr val="accent2"/>
          </a:effectRef>
          <a:fontRef idx="minor">
            <a:schemeClr val="lt1"/>
          </a:fontRef>
        </p:style>
        <p:txBody>
          <a:bodyPr anchor="ctr"/>
          <a:lstStyle/>
          <a:p>
            <a:pPr algn="ctr"/>
            <a:r>
              <a:rPr lang="vi-VN" b="1" dirty="0">
                <a:effectLst>
                  <a:outerShdw blurRad="38100" dist="38100" dir="2700000" algn="tl">
                    <a:srgbClr val="000000">
                      <a:alpha val="43137"/>
                    </a:srgbClr>
                  </a:outerShdw>
                </a:effectLst>
              </a:rPr>
              <a:t>II. Nội dung bài </a:t>
            </a:r>
            <a:r>
              <a:rPr lang="vi-VN" b="1" dirty="0" smtClean="0">
                <a:effectLst>
                  <a:outerShdw blurRad="38100" dist="38100" dir="2700000" algn="tl">
                    <a:srgbClr val="000000">
                      <a:alpha val="43137"/>
                    </a:srgbClr>
                  </a:outerShdw>
                </a:effectLst>
              </a:rPr>
              <a:t>học</a:t>
            </a:r>
            <a:endParaRPr lang="en-US" dirty="0"/>
          </a:p>
        </p:txBody>
      </p:sp>
      <p:sp>
        <p:nvSpPr>
          <p:cNvPr id="3" name="Content Placeholder 2"/>
          <p:cNvSpPr>
            <a:spLocks noGrp="1"/>
          </p:cNvSpPr>
          <p:nvPr>
            <p:ph idx="1"/>
          </p:nvPr>
        </p:nvSpPr>
        <p:spPr>
          <a:xfrm>
            <a:off x="0" y="2388358"/>
            <a:ext cx="12192000" cy="4469642"/>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vi-VN" b="1" dirty="0" smtClean="0"/>
              <a:t>1. Lao động tự giác là gì ?</a:t>
            </a:r>
          </a:p>
          <a:p>
            <a:pPr marL="0" indent="0">
              <a:buNone/>
            </a:pPr>
            <a:r>
              <a:rPr lang="vi-VN" dirty="0" smtClean="0"/>
              <a:t>- Lao động tự giác là chủ động làm việc không đợi ai nhắc nhở, không phải do áp lực từ bên ngoài.</a:t>
            </a:r>
          </a:p>
          <a:p>
            <a:pPr marL="0" indent="0">
              <a:buNone/>
            </a:pPr>
            <a:r>
              <a:rPr lang="vi-VN" b="1" dirty="0" smtClean="0"/>
              <a:t>2. Lao động sáng tạo là gì ?</a:t>
            </a:r>
          </a:p>
          <a:p>
            <a:pPr marL="0" indent="0">
              <a:buNone/>
            </a:pPr>
            <a:r>
              <a:rPr lang="vi-VN" dirty="0" smtClean="0"/>
              <a:t>- Lao động sáng tạo là trong quá trình lao động luôn suy nghĩ, cải tiến để tìm tòi cái mới, tìm ra cách giải quyết tối ưu nhằm không ngừng nâng cao chất lượng và hiệu quả lao động.</a:t>
            </a:r>
            <a:endParaRPr lang="en-US" dirty="0"/>
          </a:p>
        </p:txBody>
      </p:sp>
      <p:pic>
        <p:nvPicPr>
          <p:cNvPr id="4" name="Picture 3"/>
          <p:cNvPicPr>
            <a:picLocks noChangeAspect="1"/>
          </p:cNvPicPr>
          <p:nvPr/>
        </p:nvPicPr>
        <p:blipFill>
          <a:blip r:embed="rId2"/>
          <a:stretch>
            <a:fillRect/>
          </a:stretch>
        </p:blipFill>
        <p:spPr>
          <a:xfrm>
            <a:off x="0" y="1219201"/>
            <a:ext cx="1392072" cy="1169158"/>
          </a:xfrm>
          <a:prstGeom prst="rect">
            <a:avLst/>
          </a:prstGeom>
        </p:spPr>
      </p:pic>
    </p:spTree>
    <p:extLst>
      <p:ext uri="{BB962C8B-B14F-4D97-AF65-F5344CB8AC3E}">
        <p14:creationId xmlns:p14="http://schemas.microsoft.com/office/powerpoint/2010/main" val="376920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style>
          <a:lnRef idx="0">
            <a:schemeClr val="accent2"/>
          </a:lnRef>
          <a:fillRef idx="3">
            <a:schemeClr val="accent2"/>
          </a:fillRef>
          <a:effectRef idx="3">
            <a:schemeClr val="accent2"/>
          </a:effectRef>
          <a:fontRef idx="minor">
            <a:schemeClr val="lt1"/>
          </a:fontRef>
        </p:style>
        <p:txBody>
          <a:bodyPr anchor="ctr"/>
          <a:lstStyle/>
          <a:p>
            <a:pPr algn="ctr"/>
            <a:r>
              <a:rPr lang="vi-VN" b="1" dirty="0">
                <a:effectLst>
                  <a:outerShdw blurRad="38100" dist="38100" dir="2700000" algn="tl">
                    <a:srgbClr val="000000">
                      <a:alpha val="43137"/>
                    </a:srgbClr>
                  </a:outerShdw>
                </a:effectLst>
              </a:rPr>
              <a:t>II. Nội dung bài </a:t>
            </a:r>
            <a:r>
              <a:rPr lang="vi-VN" b="1" dirty="0" smtClean="0">
                <a:effectLst>
                  <a:outerShdw blurRad="38100" dist="38100" dir="2700000" algn="tl">
                    <a:srgbClr val="000000">
                      <a:alpha val="43137"/>
                    </a:srgbClr>
                  </a:outerShdw>
                </a:effectLst>
              </a:rPr>
              <a:t>học</a:t>
            </a:r>
            <a:endParaRPr lang="en-US" dirty="0"/>
          </a:p>
        </p:txBody>
      </p:sp>
      <p:sp>
        <p:nvSpPr>
          <p:cNvPr id="3" name="Content Placeholder 2"/>
          <p:cNvSpPr>
            <a:spLocks noGrp="1"/>
          </p:cNvSpPr>
          <p:nvPr>
            <p:ph idx="1"/>
          </p:nvPr>
        </p:nvSpPr>
        <p:spPr>
          <a:xfrm>
            <a:off x="0" y="2388358"/>
            <a:ext cx="12192000" cy="4469642"/>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b="1" dirty="0"/>
              <a:t>3</a:t>
            </a:r>
            <a:r>
              <a:rPr lang="vi-VN" b="1" dirty="0" smtClean="0"/>
              <a:t>. </a:t>
            </a:r>
            <a:r>
              <a:rPr lang="vi-VN" b="1" dirty="0" smtClean="0"/>
              <a:t>Ý nghĩa</a:t>
            </a:r>
          </a:p>
          <a:p>
            <a:pPr>
              <a:buFontTx/>
              <a:buChar char="-"/>
            </a:pPr>
            <a:r>
              <a:rPr lang="vi-VN" dirty="0" smtClean="0">
                <a:effectLst>
                  <a:outerShdw blurRad="38100" dist="38100" dir="2700000" algn="tl">
                    <a:srgbClr val="000000">
                      <a:alpha val="43137"/>
                    </a:srgbClr>
                  </a:outerShdw>
                </a:effectLst>
              </a:rPr>
              <a:t>Lao động tự giác và sáng tạo thì sẽ giúp chúng ta:</a:t>
            </a:r>
          </a:p>
          <a:p>
            <a:pPr marL="457200" lvl="1" indent="0">
              <a:buNone/>
            </a:pPr>
            <a:r>
              <a:rPr lang="vi-VN" dirty="0" smtClean="0"/>
              <a:t>+ Tiếp thu kiến thức, kĩ năng ngày càng thuần thục</a:t>
            </a:r>
          </a:p>
          <a:p>
            <a:pPr marL="457200" lvl="1" indent="0">
              <a:buNone/>
            </a:pPr>
            <a:r>
              <a:rPr lang="vi-VN" dirty="0" smtClean="0"/>
              <a:t>+ Phẩm chất và năng lực của mỗi cá nhân sẽ được hoàn thiện, phát triển không ngừng</a:t>
            </a:r>
          </a:p>
          <a:p>
            <a:pPr marL="457200" lvl="1" indent="0">
              <a:buNone/>
            </a:pPr>
            <a:r>
              <a:rPr lang="vi-VN" dirty="0" smtClean="0"/>
              <a:t>+ Chất lượng, hiệu quả học tập, lao động sẽ ngày càng nâng cao</a:t>
            </a:r>
          </a:p>
          <a:p>
            <a:pPr marL="0" indent="0">
              <a:buNone/>
            </a:pPr>
            <a:r>
              <a:rPr lang="en-US" b="1" dirty="0" smtClean="0"/>
              <a:t>4</a:t>
            </a:r>
            <a:r>
              <a:rPr lang="vi-VN" b="1" dirty="0" smtClean="0"/>
              <a:t>. </a:t>
            </a:r>
            <a:r>
              <a:rPr lang="vi-VN" b="1" dirty="0" smtClean="0"/>
              <a:t>Cách rèn luyện</a:t>
            </a:r>
          </a:p>
          <a:p>
            <a:pPr marL="0" indent="0">
              <a:buNone/>
            </a:pPr>
            <a:r>
              <a:rPr lang="vi-VN" dirty="0" smtClean="0"/>
              <a:t>- Học sinh phải có kế hoạch rèn luyện lao động tự giác và lao động sáng tạo trong học tập.</a:t>
            </a:r>
            <a:endParaRPr lang="en-US" dirty="0"/>
          </a:p>
        </p:txBody>
      </p:sp>
      <p:pic>
        <p:nvPicPr>
          <p:cNvPr id="4" name="Picture 3"/>
          <p:cNvPicPr>
            <a:picLocks noChangeAspect="1"/>
          </p:cNvPicPr>
          <p:nvPr/>
        </p:nvPicPr>
        <p:blipFill>
          <a:blip r:embed="rId2"/>
          <a:stretch>
            <a:fillRect/>
          </a:stretch>
        </p:blipFill>
        <p:spPr>
          <a:xfrm>
            <a:off x="0" y="1219201"/>
            <a:ext cx="1392072" cy="1169158"/>
          </a:xfrm>
          <a:prstGeom prst="rect">
            <a:avLst/>
          </a:prstGeom>
        </p:spPr>
      </p:pic>
    </p:spTree>
    <p:extLst>
      <p:ext uri="{BB962C8B-B14F-4D97-AF65-F5344CB8AC3E}">
        <p14:creationId xmlns:p14="http://schemas.microsoft.com/office/powerpoint/2010/main" val="118581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wipe(down)">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2816;p115"/>
          <p:cNvGrpSpPr/>
          <p:nvPr/>
        </p:nvGrpSpPr>
        <p:grpSpPr>
          <a:xfrm>
            <a:off x="404982" y="1784367"/>
            <a:ext cx="1103577" cy="1010919"/>
            <a:chOff x="7139270" y="1885438"/>
            <a:chExt cx="296618" cy="287985"/>
          </a:xfrm>
        </p:grpSpPr>
        <p:sp>
          <p:nvSpPr>
            <p:cNvPr id="6" name="Google Shape;12817;p115"/>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7" name="Google Shape;12818;p115"/>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8" name="Google Shape;12819;p115"/>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9" name="Google Shape;12820;p115"/>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0" name="Google Shape;12821;p115"/>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1" name="Google Shape;12822;p115"/>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2" name="Google Shape;12823;p115"/>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 name="Google Shape;12824;p115"/>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4" name="Google Shape;12825;p115"/>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5" name="Google Shape;12826;p115"/>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17" name="Google Shape;12816;p115"/>
          <p:cNvGrpSpPr/>
          <p:nvPr/>
        </p:nvGrpSpPr>
        <p:grpSpPr>
          <a:xfrm>
            <a:off x="10986118" y="2085378"/>
            <a:ext cx="1103577" cy="1010919"/>
            <a:chOff x="7139270" y="1885438"/>
            <a:chExt cx="296618" cy="287985"/>
          </a:xfrm>
        </p:grpSpPr>
        <p:sp>
          <p:nvSpPr>
            <p:cNvPr id="18" name="Google Shape;12817;p115"/>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9" name="Google Shape;12818;p115"/>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0" name="Google Shape;12819;p115"/>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1" name="Google Shape;12820;p115"/>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2" name="Google Shape;12821;p115"/>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12822;p115"/>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4" name="Google Shape;12823;p115"/>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5" name="Google Shape;12824;p115"/>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6" name="Google Shape;12825;p115"/>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7" name="Google Shape;12826;p115"/>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121900" tIns="121900" rIns="121900" bIns="121900" anchor="ctr" anchorCtr="0">
              <a:noAutofit/>
            </a:bodyPr>
            <a:lstStyle/>
            <a:p>
              <a:pPr defTabSz="1219170" fontAlgn="auto">
                <a:spcBef>
                  <a:spcPts val="0"/>
                </a:spcBef>
                <a:spcAft>
                  <a:spcPts val="0"/>
                </a:spcAft>
                <a:buClr>
                  <a:srgbClr val="000000"/>
                </a:buClr>
                <a:defRPr/>
              </a:pPr>
              <a:endParaRPr sz="3200"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sp>
        <p:nvSpPr>
          <p:cNvPr id="16" name="Cloud Callout 15"/>
          <p:cNvSpPr/>
          <p:nvPr/>
        </p:nvSpPr>
        <p:spPr>
          <a:xfrm>
            <a:off x="1217587" y="-136665"/>
            <a:ext cx="9857591" cy="5294625"/>
          </a:xfrm>
          <a:prstGeom prst="cloudCallout">
            <a:avLst>
              <a:gd name="adj1" fmla="val -55631"/>
              <a:gd name="adj2" fmla="val 7228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8" name="TextBox 4"/>
          <p:cNvSpPr txBox="1"/>
          <p:nvPr/>
        </p:nvSpPr>
        <p:spPr>
          <a:xfrm>
            <a:off x="506200" y="2020616"/>
            <a:ext cx="11407769" cy="6667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170" fontAlgn="auto">
              <a:defRPr/>
            </a:pPr>
            <a:r>
              <a:rPr lang="en-US" sz="3733" b="1" kern="0" dirty="0" err="1" smtClean="0">
                <a:solidFill>
                  <a:srgbClr val="002060"/>
                </a:solidFill>
                <a:latin typeface="Times New Roman" panose="02020603050405020304" pitchFamily="18" charset="0"/>
                <a:cs typeface="Times New Roman" panose="02020603050405020304" pitchFamily="18" charset="0"/>
              </a:rPr>
              <a:t>Trình</a:t>
            </a:r>
            <a:r>
              <a:rPr lang="en-US" sz="3733" b="1" kern="0" dirty="0" smtClean="0">
                <a:solidFill>
                  <a:srgbClr val="002060"/>
                </a:solidFill>
                <a:latin typeface="Times New Roman" panose="02020603050405020304" pitchFamily="18" charset="0"/>
                <a:cs typeface="Times New Roman" panose="02020603050405020304" pitchFamily="18" charset="0"/>
              </a:rPr>
              <a:t> </a:t>
            </a:r>
            <a:r>
              <a:rPr lang="en-US" sz="3733" b="1" kern="0" dirty="0" err="1">
                <a:solidFill>
                  <a:srgbClr val="002060"/>
                </a:solidFill>
                <a:latin typeface="Times New Roman" panose="02020603050405020304" pitchFamily="18" charset="0"/>
                <a:cs typeface="Times New Roman" panose="02020603050405020304" pitchFamily="18" charset="0"/>
              </a:rPr>
              <a:t>bày</a:t>
            </a:r>
            <a:r>
              <a:rPr lang="en-US" sz="3733" b="1" kern="0" dirty="0">
                <a:solidFill>
                  <a:srgbClr val="002060"/>
                </a:solidFill>
                <a:latin typeface="Times New Roman" panose="02020603050405020304" pitchFamily="18" charset="0"/>
                <a:cs typeface="Times New Roman" panose="02020603050405020304" pitchFamily="18" charset="0"/>
              </a:rPr>
              <a:t> </a:t>
            </a:r>
            <a:r>
              <a:rPr lang="en-US" sz="3733" b="1" kern="0" dirty="0" err="1">
                <a:solidFill>
                  <a:srgbClr val="002060"/>
                </a:solidFill>
                <a:latin typeface="Times New Roman" panose="02020603050405020304" pitchFamily="18" charset="0"/>
                <a:cs typeface="Times New Roman" panose="02020603050405020304" pitchFamily="18" charset="0"/>
              </a:rPr>
              <a:t>kiến</a:t>
            </a:r>
            <a:r>
              <a:rPr lang="en-US" sz="3733" b="1" kern="0" dirty="0">
                <a:solidFill>
                  <a:srgbClr val="002060"/>
                </a:solidFill>
                <a:latin typeface="Times New Roman" panose="02020603050405020304" pitchFamily="18" charset="0"/>
                <a:cs typeface="Times New Roman" panose="02020603050405020304" pitchFamily="18" charset="0"/>
              </a:rPr>
              <a:t> </a:t>
            </a:r>
            <a:r>
              <a:rPr lang="en-US" sz="3733" b="1" kern="0" dirty="0" err="1">
                <a:solidFill>
                  <a:srgbClr val="002060"/>
                </a:solidFill>
                <a:latin typeface="Times New Roman" panose="02020603050405020304" pitchFamily="18" charset="0"/>
                <a:cs typeface="Times New Roman" panose="02020603050405020304" pitchFamily="18" charset="0"/>
              </a:rPr>
              <a:t>thức</a:t>
            </a:r>
            <a:r>
              <a:rPr lang="en-US" sz="3733" b="1" kern="0" dirty="0">
                <a:solidFill>
                  <a:srgbClr val="002060"/>
                </a:solidFill>
                <a:latin typeface="Times New Roman" panose="02020603050405020304" pitchFamily="18" charset="0"/>
                <a:cs typeface="Times New Roman" panose="02020603050405020304" pitchFamily="18" charset="0"/>
              </a:rPr>
              <a:t> </a:t>
            </a:r>
            <a:r>
              <a:rPr lang="vi-VN" sz="3733" b="1" kern="0" dirty="0">
                <a:solidFill>
                  <a:srgbClr val="002060"/>
                </a:solidFill>
                <a:latin typeface="Times New Roman" panose="02020603050405020304" pitchFamily="18" charset="0"/>
                <a:cs typeface="Times New Roman" panose="02020603050405020304" pitchFamily="18" charset="0"/>
              </a:rPr>
              <a:t>đã học </a:t>
            </a:r>
            <a:r>
              <a:rPr lang="en-US" sz="3733" b="1" kern="0" dirty="0" err="1">
                <a:solidFill>
                  <a:srgbClr val="002060"/>
                </a:solidFill>
                <a:latin typeface="Times New Roman" panose="02020603050405020304" pitchFamily="18" charset="0"/>
                <a:cs typeface="Times New Roman" panose="02020603050405020304" pitchFamily="18" charset="0"/>
              </a:rPr>
              <a:t>dưới</a:t>
            </a:r>
            <a:r>
              <a:rPr lang="en-US" sz="3733" b="1" kern="0" dirty="0">
                <a:solidFill>
                  <a:srgbClr val="002060"/>
                </a:solidFill>
                <a:latin typeface="Times New Roman" panose="02020603050405020304" pitchFamily="18" charset="0"/>
                <a:cs typeface="Times New Roman" panose="02020603050405020304" pitchFamily="18" charset="0"/>
              </a:rPr>
              <a:t> </a:t>
            </a:r>
            <a:r>
              <a:rPr lang="en-US" sz="3733" b="1" kern="0" dirty="0" err="1">
                <a:solidFill>
                  <a:srgbClr val="002060"/>
                </a:solidFill>
                <a:latin typeface="Times New Roman" panose="02020603050405020304" pitchFamily="18" charset="0"/>
                <a:cs typeface="Times New Roman" panose="02020603050405020304" pitchFamily="18" charset="0"/>
              </a:rPr>
              <a:t>dạng</a:t>
            </a:r>
            <a:r>
              <a:rPr lang="en-US" sz="3733" b="1" kern="0" dirty="0">
                <a:solidFill>
                  <a:srgbClr val="002060"/>
                </a:solidFill>
                <a:latin typeface="Times New Roman" panose="02020603050405020304" pitchFamily="18" charset="0"/>
                <a:cs typeface="Times New Roman" panose="02020603050405020304" pitchFamily="18" charset="0"/>
              </a:rPr>
              <a:t> </a:t>
            </a:r>
            <a:r>
              <a:rPr lang="en-US" sz="3733" b="1" kern="0" dirty="0" err="1">
                <a:solidFill>
                  <a:srgbClr val="002060"/>
                </a:solidFill>
                <a:latin typeface="Times New Roman" panose="02020603050405020304" pitchFamily="18" charset="0"/>
                <a:cs typeface="Times New Roman" panose="02020603050405020304" pitchFamily="18" charset="0"/>
              </a:rPr>
              <a:t>sơ</a:t>
            </a:r>
            <a:r>
              <a:rPr lang="en-US" sz="3733" b="1" kern="0" dirty="0">
                <a:solidFill>
                  <a:srgbClr val="002060"/>
                </a:solidFill>
                <a:latin typeface="Times New Roman" panose="02020603050405020304" pitchFamily="18" charset="0"/>
                <a:cs typeface="Times New Roman" panose="02020603050405020304" pitchFamily="18" charset="0"/>
              </a:rPr>
              <a:t> </a:t>
            </a:r>
            <a:r>
              <a:rPr lang="vi-VN" sz="3733" b="1" kern="0" dirty="0">
                <a:solidFill>
                  <a:srgbClr val="002060"/>
                </a:solidFill>
                <a:latin typeface="Times New Roman" panose="02020603050405020304" pitchFamily="18" charset="0"/>
                <a:cs typeface="Times New Roman" panose="02020603050405020304" pitchFamily="18" charset="0"/>
              </a:rPr>
              <a:t>đồ?</a:t>
            </a:r>
            <a:endParaRPr lang="en-US" sz="3733" b="1" kern="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2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869</TotalTime>
  <Words>931</Words>
  <Application>Microsoft Office PowerPoint</Application>
  <PresentationFormat>Widescreen</PresentationFormat>
  <Paragraphs>81</Paragraphs>
  <Slides>22</Slides>
  <Notes>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22</vt:i4>
      </vt:variant>
    </vt:vector>
  </HeadingPairs>
  <TitlesOfParts>
    <vt:vector size="40" baseType="lpstr">
      <vt:lpstr>맑은 고딕</vt:lpstr>
      <vt:lpstr>宋体</vt:lpstr>
      <vt:lpstr>宋体</vt:lpstr>
      <vt:lpstr>【苹果】迟暮朝朝醉晚灯</vt:lpstr>
      <vt:lpstr>Arial</vt:lpstr>
      <vt:lpstr>Arial </vt:lpstr>
      <vt:lpstr>Arial Rounded MT Bold</vt:lpstr>
      <vt:lpstr>Calibri</vt:lpstr>
      <vt:lpstr>Calibri Light</vt:lpstr>
      <vt:lpstr>inpin heiti</vt:lpstr>
      <vt:lpstr>Segoe Print</vt:lpstr>
      <vt:lpstr>SVN-Internation</vt:lpstr>
      <vt:lpstr>Times New Roman</vt:lpstr>
      <vt:lpstr>方正静蕾简体</vt:lpstr>
      <vt:lpstr>Retrospect</vt:lpstr>
      <vt:lpstr>Nature Illustration 16x9</vt:lpstr>
      <vt:lpstr>1_Nature Illustration 16x9</vt:lpstr>
      <vt:lpstr>2_Nature Illustration 16x9</vt:lpstr>
      <vt:lpstr>PowerPoint Presentation</vt:lpstr>
      <vt:lpstr>PowerPoint Presentation</vt:lpstr>
      <vt:lpstr>PowerPoint Presentation</vt:lpstr>
      <vt:lpstr>PowerPoint Presentation</vt:lpstr>
      <vt:lpstr>PowerPoint Presentation</vt:lpstr>
      <vt:lpstr>PowerPoint Presentation</vt:lpstr>
      <vt:lpstr>II. Nội dung bài học</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CHÍNH SÁCH TÀI NGUYÊN VÀ BẢO VỆ MÔI TRƯỜNG</dc:title>
  <dc:creator>VOTIENAN</dc:creator>
  <cp:lastModifiedBy>Techsi.vn</cp:lastModifiedBy>
  <cp:revision>168</cp:revision>
  <dcterms:created xsi:type="dcterms:W3CDTF">2018-03-25T01:40:10Z</dcterms:created>
  <dcterms:modified xsi:type="dcterms:W3CDTF">2023-11-23T06:30:14Z</dcterms:modified>
</cp:coreProperties>
</file>