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17" r:id="rId5"/>
  </p:sldMasterIdLst>
  <p:notesMasterIdLst>
    <p:notesMasterId r:id="rId37"/>
  </p:notesMasterIdLst>
  <p:sldIdLst>
    <p:sldId id="318" r:id="rId6"/>
    <p:sldId id="333" r:id="rId7"/>
    <p:sldId id="356" r:id="rId8"/>
    <p:sldId id="317" r:id="rId9"/>
    <p:sldId id="355" r:id="rId10"/>
    <p:sldId id="365" r:id="rId11"/>
    <p:sldId id="321" r:id="rId12"/>
    <p:sldId id="368" r:id="rId13"/>
    <p:sldId id="331" r:id="rId14"/>
    <p:sldId id="336" r:id="rId15"/>
    <p:sldId id="370" r:id="rId16"/>
    <p:sldId id="369" r:id="rId17"/>
    <p:sldId id="383" r:id="rId18"/>
    <p:sldId id="341" r:id="rId19"/>
    <p:sldId id="337" r:id="rId20"/>
    <p:sldId id="348" r:id="rId21"/>
    <p:sldId id="366" r:id="rId22"/>
    <p:sldId id="373" r:id="rId23"/>
    <p:sldId id="371" r:id="rId24"/>
    <p:sldId id="372" r:id="rId25"/>
    <p:sldId id="384" r:id="rId26"/>
    <p:sldId id="363" r:id="rId27"/>
    <p:sldId id="354" r:id="rId28"/>
    <p:sldId id="375" r:id="rId29"/>
    <p:sldId id="326" r:id="rId30"/>
    <p:sldId id="378" r:id="rId31"/>
    <p:sldId id="382" r:id="rId32"/>
    <p:sldId id="360" r:id="rId33"/>
    <p:sldId id="380" r:id="rId34"/>
    <p:sldId id="352" r:id="rId35"/>
    <p:sldId id="37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57" d="100"/>
          <a:sy n="57" d="100"/>
        </p:scale>
        <p:origin x="54"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10/18/2021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10/18/2021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10/18/2021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10/18/2021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E536B1F-EE64-456B-AB98-4A02B7A93106}"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95992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A78F58-097C-4905-A838-C2FB2C183D3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815163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4558D4-B2A0-4B65-B6BE-D648FF7D8D5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78156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9FCAB5-81DE-4729-A068-A841F71E24F5}"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86623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F68A17-69DE-45AE-86AE-1A2E227A0A1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722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C60F3-99DB-45AD-A455-E323D6CA23B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73836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B79B089-770B-42E5-B4CD-326E205543F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826450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C8335F-0687-43BD-A92A-7A371260C737}"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776056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FFA2EA-8B08-4B9C-91E6-4D934162C94B}"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6691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597FDC-5BDA-4662-8C51-29F729BA0F6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51116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693A02-23AA-4B53-BF99-BE41B251197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41898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10/18/2021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10/18/2021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18-10-2021</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10/18/2021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lt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6594CEC0-5F8F-41EE-8DE7-95573CECC4C2}" type="slidenum">
              <a:rPr lang="en-US" altLang="en-US" smtClean="0">
                <a:solidFill>
                  <a:prstClr val="black">
                    <a:tint val="75000"/>
                  </a:prstClr>
                </a:solidFill>
                <a:latin typeface="Arial" panose="020B0604020202020204" pitchFamily="34" charset="0"/>
              </a:rPr>
              <a:pPr fontAlgn="base">
                <a:spcBef>
                  <a:spcPct val="0"/>
                </a:spcBef>
                <a:spcAft>
                  <a:spcPct val="0"/>
                </a:spcAft>
              </a:pPr>
              <a:t>‹#›</a:t>
            </a:fld>
            <a:endParaRPr lang="en-US" altLang="en-US">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718176595"/>
      </p:ext>
    </p:extLst>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21" r:id="rId4"/>
    <p:sldLayoutId id="2147488622" r:id="rId5"/>
    <p:sldLayoutId id="2147488623" r:id="rId6"/>
    <p:sldLayoutId id="2147488624" r:id="rId7"/>
    <p:sldLayoutId id="2147488625" r:id="rId8"/>
    <p:sldLayoutId id="2147488626" r:id="rId9"/>
    <p:sldLayoutId id="2147488627" r:id="rId10"/>
    <p:sldLayoutId id="21474886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13.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3.png"/><Relationship Id="rId2" Type="http://schemas.openxmlformats.org/officeDocument/2006/relationships/image" Target="../media/image33.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52.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19.png"/><Relationship Id="rId5" Type="http://schemas.openxmlformats.org/officeDocument/2006/relationships/image" Target="../media/image31.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emf"/><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36.xml"/><Relationship Id="rId6" Type="http://schemas.openxmlformats.org/officeDocument/2006/relationships/image" Target="../media/image55.emf"/><Relationship Id="rId5" Type="http://schemas.openxmlformats.org/officeDocument/2006/relationships/image" Target="../media/image13.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6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g"/><Relationship Id="rId1" Type="http://schemas.openxmlformats.org/officeDocument/2006/relationships/slideLayout" Target="../slideLayouts/slideLayout34.xml"/><Relationship Id="rId5" Type="http://schemas.openxmlformats.org/officeDocument/2006/relationships/image" Target="../media/image13.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a:t>
            </a:r>
            <a:r>
              <a:rPr lang="en-US" altLang="vi-VN" sz="2398" b="0">
                <a:latin typeface="Times New Roman" panose="02020603050405020304" pitchFamily="18" charset="0"/>
                <a:ea typeface="宋体" panose="02010600030101010101" pitchFamily="2" charset="-122"/>
                <a:cs typeface="Times New Roman" panose="02020603050405020304" pitchFamily="18" charset="0"/>
              </a:rPr>
              <a:t>SỞ </a:t>
            </a:r>
            <a:r>
              <a:rPr lang="en-US" altLang="vi-VN" sz="2398" b="0" smtClean="0">
                <a:latin typeface="Times New Roman" panose="02020603050405020304" pitchFamily="18" charset="0"/>
                <a:ea typeface="宋体" panose="02010600030101010101" pitchFamily="2" charset="-122"/>
                <a:cs typeface="Times New Roman" panose="02020603050405020304" pitchFamily="18" charset="0"/>
              </a:rPr>
              <a:t>NGỌC LÂM</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3955806" y="333373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5353771" y="4173166"/>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320" y="361365"/>
            <a:ext cx="1366204" cy="1366204"/>
          </a:xfrm>
          <a:prstGeom prst="rect">
            <a:avLst/>
          </a:prstGeom>
        </p:spPr>
      </p:pic>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289561" y="1562364"/>
            <a:ext cx="9888052" cy="4662046"/>
          </a:xfrm>
          <a:prstGeom prst="rect">
            <a:avLst/>
          </a:prstGeom>
        </p:spPr>
      </p:pic>
      <p:sp>
        <p:nvSpPr>
          <p:cNvPr id="14" name="Text Box 5"/>
          <p:cNvSpPr txBox="1">
            <a:spLocks noChangeArrowheads="1"/>
          </p:cNvSpPr>
          <p:nvPr/>
        </p:nvSpPr>
        <p:spPr bwMode="auto">
          <a:xfrm>
            <a:off x="1569720" y="2027848"/>
            <a:ext cx="782421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0"/>
              </a:spcBef>
              <a:buFont typeface="Arial" panose="020B0604020202020204" pitchFamily="34" charset="0"/>
              <a:buNone/>
            </a:pPr>
            <a:r>
              <a:rPr lang="vi-VN" sz="4000" b="1" dirty="0">
                <a:solidFill>
                  <a:srgbClr val="0000FF"/>
                </a:solidFill>
                <a:latin typeface="+mj-lt"/>
              </a:rPr>
              <a:t>Yêu thương con người là quan tâm, giúp đỡ và làm những điều tốt đẹp cho người khác, nhất là những lúc gặp khó khăn</a:t>
            </a:r>
            <a:r>
              <a:rPr lang="vi-VN" sz="4000" b="1">
                <a:solidFill>
                  <a:srgbClr val="0000FF"/>
                </a:solidFill>
                <a:latin typeface="+mj-lt"/>
              </a:rPr>
              <a:t>, </a:t>
            </a:r>
            <a:endParaRPr lang="en-US" sz="4000" b="1" smtClean="0">
              <a:solidFill>
                <a:srgbClr val="0000FF"/>
              </a:solidFill>
              <a:latin typeface="+mj-lt"/>
            </a:endParaRPr>
          </a:p>
          <a:p>
            <a:pPr algn="ctr">
              <a:lnSpc>
                <a:spcPct val="100000"/>
              </a:lnSpc>
              <a:spcBef>
                <a:spcPts val="0"/>
              </a:spcBef>
              <a:buFont typeface="Arial" panose="020B0604020202020204" pitchFamily="34" charset="0"/>
              <a:buNone/>
            </a:pPr>
            <a:r>
              <a:rPr lang="vi-VN" sz="4000" b="1" smtClean="0">
                <a:solidFill>
                  <a:srgbClr val="0000FF"/>
                </a:solidFill>
                <a:latin typeface="+mj-lt"/>
              </a:rPr>
              <a:t>hoạn </a:t>
            </a:r>
            <a:r>
              <a:rPr lang="vi-VN" sz="4000" b="1" dirty="0">
                <a:solidFill>
                  <a:srgbClr val="0000FF"/>
                </a:solidFill>
                <a:latin typeface="+mj-lt"/>
              </a:rPr>
              <a:t>nạn.</a:t>
            </a:r>
            <a:endParaRPr lang="en-US" sz="4000" b="1" dirty="0">
              <a:solidFill>
                <a:srgbClr val="0000FF"/>
              </a:solidFill>
              <a:latin typeface="+mj-lt"/>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
        <p:nvSpPr>
          <p:cNvPr id="2" name="TextBox 1"/>
          <p:cNvSpPr txBox="1"/>
          <p:nvPr/>
        </p:nvSpPr>
        <p:spPr>
          <a:xfrm>
            <a:off x="472440" y="468762"/>
            <a:ext cx="3002280" cy="646331"/>
          </a:xfrm>
          <a:prstGeom prst="rect">
            <a:avLst/>
          </a:prstGeom>
          <a:solidFill>
            <a:srgbClr val="FFFF00"/>
          </a:solidFill>
        </p:spPr>
        <p:txBody>
          <a:bodyPr wrap="square" rtlCol="0">
            <a:spAutoFit/>
          </a:bodyPr>
          <a:lstStyle/>
          <a:p>
            <a:r>
              <a:rPr lang="en-US" sz="3600" b="1" smtClean="0">
                <a:latin typeface="Times" panose="02020603050405020304" pitchFamily="18" charset="0"/>
                <a:cs typeface="Times" panose="02020603050405020304" pitchFamily="18" charset="0"/>
              </a:rPr>
              <a:t>a. Khái niệm:</a:t>
            </a:r>
            <a:endParaRPr lang="en-US" sz="36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NHÓM BÀN</a:t>
            </a:r>
          </a:p>
        </p:txBody>
      </p:sp>
      <p:sp>
        <p:nvSpPr>
          <p:cNvPr id="10" name="Cloud Callout 9"/>
          <p:cNvSpPr/>
          <p:nvPr/>
        </p:nvSpPr>
        <p:spPr>
          <a:xfrm rot="21416254">
            <a:off x="6231705" y="25656"/>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849349" y="221597"/>
            <a:ext cx="349264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a:solidFill>
                  <a:srgbClr val="0000FF"/>
                </a:solidFill>
                <a:latin typeface="SVN-Vanilla Daisy Pro" panose="00000500000000000000" pitchFamily="2" charset="0"/>
                <a:ea typeface="Arial Unicode MS"/>
              </a:rPr>
              <a:t>Quan</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sát</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tranh</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và</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trả</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lời</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câu</a:t>
            </a:r>
            <a:r>
              <a:rPr lang="en-US" sz="2531" b="1" dirty="0">
                <a:solidFill>
                  <a:srgbClr val="0000FF"/>
                </a:solidFill>
                <a:latin typeface="SVN-Vanilla Daisy Pro" panose="00000500000000000000" pitchFamily="2" charset="0"/>
                <a:ea typeface="Arial Unicode MS"/>
              </a:rPr>
              <a:t> </a:t>
            </a:r>
            <a:r>
              <a:rPr lang="en-US" sz="2531" b="1" dirty="0" err="1">
                <a:solidFill>
                  <a:srgbClr val="0000FF"/>
                </a:solidFill>
                <a:latin typeface="SVN-Vanilla Daisy Pro" panose="00000500000000000000" pitchFamily="2" charset="0"/>
                <a:ea typeface="Arial Unicode MS"/>
              </a:rPr>
              <a:t>hỏi</a:t>
            </a:r>
            <a:endParaRPr lang="en-US" sz="2531" b="1" dirty="0">
              <a:solidFill>
                <a:srgbClr val="FF0000"/>
              </a:solidFill>
              <a:latin typeface="SVN-Vanilla Daisy Pro" panose="00000500000000000000" pitchFamily="2" charset="0"/>
              <a:ea typeface="Arial Unicode MS"/>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5954789" y="1514889"/>
            <a:ext cx="623721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lgn="ctr"/>
            <a:r>
              <a:rPr lang="vi-VN" altLang="en-US" sz="1000" dirty="0">
                <a:solidFill>
                  <a:prstClr val="black"/>
                </a:solidFill>
                <a:ea typeface="Cambria" panose="02040503050406030204" pitchFamily="18" charset="0"/>
                <a:cs typeface="Cambria" panose="02040503050406030204" pitchFamily="18" charset="0"/>
              </a:rPr>
              <a:t/>
            </a:r>
            <a:br>
              <a:rPr lang="vi-VN" altLang="en-US" sz="1000" dirty="0">
                <a:solidFill>
                  <a:prstClr val="black"/>
                </a:solidFill>
                <a:ea typeface="Cambria" panose="02040503050406030204" pitchFamily="18" charset="0"/>
                <a:cs typeface="Cambria" panose="02040503050406030204" pitchFamily="18" charset="0"/>
              </a:rPr>
            </a:br>
            <a:r>
              <a:rPr lang="en-US" sz="3200" b="1" dirty="0">
                <a:solidFill>
                  <a:srgbClr val="000000"/>
                </a:solidFill>
                <a:latin typeface="#9Slide05 Israquella" pitchFamily="2" charset="0"/>
                <a:ea typeface="Courier New" panose="02070309020205020404" pitchFamily="49" charset="0"/>
              </a:rPr>
              <a:t>T</a:t>
            </a:r>
            <a:r>
              <a:rPr lang="vi-VN" sz="3200" b="1" dirty="0">
                <a:solidFill>
                  <a:srgbClr val="000000"/>
                </a:solidFill>
                <a:latin typeface="#9Slide05 Israquella" pitchFamily="2" charset="0"/>
                <a:ea typeface="Courier New" panose="02070309020205020404" pitchFamily="49" charset="0"/>
              </a:rPr>
              <a:t>ình yêu thương con người được biểu hiện trong các mối quan hệ</a:t>
            </a:r>
            <a:r>
              <a:rPr lang="en-US" sz="3200" b="1" dirty="0">
                <a:solidFill>
                  <a:srgbClr val="000000"/>
                </a:solidFill>
                <a:latin typeface="#9Slide05 Israquella" pitchFamily="2" charset="0"/>
                <a:ea typeface="Courier New" panose="02070309020205020404" pitchFamily="49" charset="0"/>
              </a:rPr>
              <a:t> </a:t>
            </a:r>
            <a:r>
              <a:rPr lang="en-US" sz="3200" b="1" dirty="0" err="1">
                <a:solidFill>
                  <a:srgbClr val="000000"/>
                </a:solidFill>
                <a:latin typeface="#9Slide05 Israquella" pitchFamily="2" charset="0"/>
                <a:ea typeface="Courier New" panose="02070309020205020404" pitchFamily="49" charset="0"/>
              </a:rPr>
              <a:t>nào</a:t>
            </a:r>
            <a:r>
              <a:rPr lang="en-US" sz="3200" b="1">
                <a:solidFill>
                  <a:srgbClr val="000000"/>
                </a:solidFill>
                <a:latin typeface="#9Slide05 Israquella" pitchFamily="2" charset="0"/>
                <a:ea typeface="Courier New" panose="02070309020205020404" pitchFamily="49" charset="0"/>
              </a:rPr>
              <a:t>? </a:t>
            </a:r>
            <a:endParaRPr lang="en-US" sz="3200" b="1" smtClean="0">
              <a:solidFill>
                <a:srgbClr val="000000"/>
              </a:solidFill>
              <a:latin typeface="#9Slide05 Israquella" pitchFamily="2" charset="0"/>
              <a:ea typeface="Courier New" panose="02070309020205020404" pitchFamily="49" charset="0"/>
            </a:endParaRPr>
          </a:p>
          <a:p>
            <a:pPr indent="12700" algn="ctr"/>
            <a:r>
              <a:rPr lang="en-US" sz="3200" b="1" smtClean="0">
                <a:solidFill>
                  <a:srgbClr val="000000"/>
                </a:solidFill>
                <a:latin typeface="#9Slide05 Israquella" pitchFamily="2" charset="0"/>
                <a:ea typeface="Courier New" panose="02070309020205020404" pitchFamily="49" charset="0"/>
              </a:rPr>
              <a:t>Với </a:t>
            </a:r>
            <a:r>
              <a:rPr lang="en-US" sz="3200" b="1" dirty="0" err="1">
                <a:solidFill>
                  <a:srgbClr val="000000"/>
                </a:solidFill>
                <a:latin typeface="#9Slide05 Israquella" pitchFamily="2" charset="0"/>
                <a:ea typeface="Courier New" panose="02070309020205020404" pitchFamily="49" charset="0"/>
              </a:rPr>
              <a:t>những</a:t>
            </a:r>
            <a:r>
              <a:rPr lang="en-US" sz="3200" b="1" dirty="0">
                <a:solidFill>
                  <a:srgbClr val="000000"/>
                </a:solidFill>
                <a:latin typeface="#9Slide05 Israquella" pitchFamily="2" charset="0"/>
                <a:ea typeface="Courier New" panose="02070309020205020404" pitchFamily="49" charset="0"/>
              </a:rPr>
              <a:t> </a:t>
            </a:r>
            <a:r>
              <a:rPr lang="en-US" sz="3200" b="1" dirty="0" err="1">
                <a:solidFill>
                  <a:srgbClr val="000000"/>
                </a:solidFill>
                <a:latin typeface="#9Slide05 Israquella" pitchFamily="2" charset="0"/>
                <a:ea typeface="Courier New" panose="02070309020205020404" pitchFamily="49" charset="0"/>
              </a:rPr>
              <a:t>hình</a:t>
            </a:r>
            <a:r>
              <a:rPr lang="en-US" sz="3200" b="1" dirty="0">
                <a:solidFill>
                  <a:srgbClr val="000000"/>
                </a:solidFill>
                <a:latin typeface="#9Slide05 Israquella" pitchFamily="2" charset="0"/>
                <a:ea typeface="Courier New" panose="02070309020205020404" pitchFamily="49" charset="0"/>
              </a:rPr>
              <a:t> </a:t>
            </a:r>
            <a:r>
              <a:rPr lang="en-US" sz="3200" b="1" dirty="0" err="1">
                <a:solidFill>
                  <a:srgbClr val="000000"/>
                </a:solidFill>
                <a:latin typeface="#9Slide05 Israquella" pitchFamily="2" charset="0"/>
                <a:ea typeface="Courier New" panose="02070309020205020404" pitchFamily="49" charset="0"/>
              </a:rPr>
              <a:t>thức</a:t>
            </a:r>
            <a:r>
              <a:rPr lang="en-US" sz="3200" b="1" dirty="0">
                <a:solidFill>
                  <a:srgbClr val="000000"/>
                </a:solidFill>
                <a:latin typeface="#9Slide05 Israquella" pitchFamily="2" charset="0"/>
                <a:ea typeface="Courier New" panose="02070309020205020404" pitchFamily="49" charset="0"/>
              </a:rPr>
              <a:t> </a:t>
            </a:r>
            <a:r>
              <a:rPr lang="en-US" sz="3200" b="1" dirty="0" err="1">
                <a:solidFill>
                  <a:srgbClr val="000000"/>
                </a:solidFill>
                <a:latin typeface="#9Slide05 Israquella" pitchFamily="2" charset="0"/>
                <a:ea typeface="Courier New" panose="02070309020205020404" pitchFamily="49" charset="0"/>
              </a:rPr>
              <a:t>nào</a:t>
            </a:r>
            <a:r>
              <a:rPr lang="en-US" sz="3200" b="1" dirty="0">
                <a:solidFill>
                  <a:srgbClr val="000000"/>
                </a:solidFill>
                <a:latin typeface="#9Slide05 Israquella" pitchFamily="2" charset="0"/>
                <a:ea typeface="Courier New" panose="02070309020205020404" pitchFamily="49" charset="0"/>
              </a:rPr>
              <a:t>?</a:t>
            </a:r>
            <a:endParaRPr lang="vi-VN" altLang="en-US" sz="3200" b="1" dirty="0">
              <a:solidFill>
                <a:srgbClr val="FF0000"/>
              </a:solidFill>
              <a:latin typeface="#9Slide05 Israquella" pitchFamily="2" charset="0"/>
              <a:ea typeface="Cambria" panose="02040503050406030204" pitchFamily="18" charset="0"/>
              <a:cs typeface="Cambria" panose="02040503050406030204"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79397" y="4010662"/>
            <a:ext cx="3876963" cy="2430967"/>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000" i="1" dirty="0">
                  <a:solidFill>
                    <a:prstClr val="black"/>
                  </a:solidFill>
                  <a:ea typeface="Arial" panose="020B0604020202020204" pitchFamily="34" charset="0"/>
                </a:rPr>
                <a:t>Thầy tặng em tập vở. Mong em khắc phục hoàn cảnh khó khăn</a:t>
              </a:r>
              <a:r>
                <a:rPr lang="vi-VN" sz="800" dirty="0">
                  <a:solidFill>
                    <a:prstClr val="black"/>
                  </a:solidFill>
                  <a:latin typeface="Times New Roman" panose="02020603050405020304" pitchFamily="18" charset="0"/>
                  <a:ea typeface="Times New Roman" panose="02020603050405020304" pitchFamily="18" charset="0"/>
                </a:rPr>
                <a:t> </a:t>
              </a:r>
              <a:r>
                <a:rPr lang="en-US" sz="800" dirty="0">
                  <a:solidFill>
                    <a:prstClr val="black"/>
                  </a:solidFill>
                  <a:latin typeface="Times New Roman" panose="02020603050405020304" pitchFamily="18" charset="0"/>
                  <a:ea typeface="Times New Roman" panose="02020603050405020304" pitchFamily="18" charset="0"/>
                </a:rPr>
                <a:t> </a:t>
              </a:r>
              <a:r>
                <a:rPr lang="vi-VN" sz="1000" i="1" dirty="0">
                  <a:solidFill>
                    <a:prstClr val="black"/>
                  </a:solidFill>
                  <a:ea typeface="Arial" panose="020B0604020202020204" pitchFamily="34" charset="0"/>
                </a:rPr>
                <a:t>để tiếp tục đến lớp học tập</a:t>
              </a:r>
              <a:endParaRPr lang="en-US" sz="900" i="1" dirty="0">
                <a:solidFill>
                  <a:prstClr val="black"/>
                </a:solidFill>
                <a:latin typeface="Arial" panose="020B0604020202020204" pitchFamily="34" charset="0"/>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597353" y="4043968"/>
            <a:ext cx="3560685" cy="2308880"/>
          </a:xfrm>
          <a:prstGeom prst="rect">
            <a:avLst/>
          </a:prstGeom>
        </p:spPr>
      </p:pic>
      <p:sp>
        <p:nvSpPr>
          <p:cNvPr id="22" name="Rectangle 6"/>
          <p:cNvSpPr>
            <a:spLocks noChangeArrowheads="1"/>
          </p:cNvSpPr>
          <p:nvPr/>
        </p:nvSpPr>
        <p:spPr bwMode="auto">
          <a:xfrm>
            <a:off x="8211906" y="4459744"/>
            <a:ext cx="3980094" cy="1477328"/>
          </a:xfrm>
          <a:prstGeom prst="rect">
            <a:avLst/>
          </a:prstGeom>
          <a:solidFill>
            <a:schemeClr val="accent6">
              <a:lumMod val="20000"/>
              <a:lumOff val="80000"/>
            </a:schemeClr>
          </a:solidFill>
          <a:ln>
            <a:solidFill>
              <a:srgbClr val="FFC000"/>
            </a:solidFill>
          </a:ln>
          <a:effec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vi-VN" altLang="en-US" sz="10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2000" b="1" smtClean="0">
                <a:solidFill>
                  <a:srgbClr val="0000FF"/>
                </a:solidFill>
                <a:latin typeface="Times" panose="02020603050405020304" pitchFamily="18" charset="0"/>
                <a:ea typeface="Courier New" panose="02070309020205020404" pitchFamily="49" charset="0"/>
                <a:cs typeface="Times" panose="02020603050405020304" pitchFamily="18" charset="0"/>
              </a:rPr>
              <a:t>Bi</a:t>
            </a:r>
            <a:r>
              <a:rPr lang="vi-VN" sz="2000" b="1" smtClean="0">
                <a:solidFill>
                  <a:srgbClr val="0000FF"/>
                </a:solidFill>
                <a:latin typeface="Times" panose="02020603050405020304" pitchFamily="18" charset="0"/>
                <a:ea typeface="Courier New" panose="02070309020205020404" pitchFamily="49" charset="0"/>
                <a:cs typeface="Times" panose="02020603050405020304" pitchFamily="18" charset="0"/>
              </a:rPr>
              <a:t>ểu </a:t>
            </a:r>
            <a:r>
              <a:rPr lang="vi-VN" sz="2000" b="1" dirty="0">
                <a:solidFill>
                  <a:srgbClr val="0000FF"/>
                </a:solidFill>
                <a:latin typeface="Times" panose="02020603050405020304" pitchFamily="18" charset="0"/>
                <a:ea typeface="Courier New" panose="02070309020205020404" pitchFamily="49" charset="0"/>
                <a:cs typeface="Times" panose="02020603050405020304" pitchFamily="18" charset="0"/>
              </a:rPr>
              <a:t>hiện trong các mối quan hệ</a:t>
            </a:r>
            <a:r>
              <a:rPr lang="vi-VN" sz="2000" b="1">
                <a:solidFill>
                  <a:srgbClr val="000000"/>
                </a:solidFill>
                <a:latin typeface="Times" panose="02020603050405020304" pitchFamily="18" charset="0"/>
                <a:ea typeface="Courier New" panose="02070309020205020404" pitchFamily="49" charset="0"/>
                <a:cs typeface="Times" panose="02020603050405020304" pitchFamily="18" charset="0"/>
              </a:rPr>
              <a:t>: </a:t>
            </a:r>
            <a:endParaRPr lang="en-US" sz="2000" b="1"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lvl="0" indent="0"/>
            <a:r>
              <a:rPr lang="vi-VN" sz="2000" b="1" smtClean="0">
                <a:solidFill>
                  <a:srgbClr val="000000"/>
                </a:solidFill>
                <a:latin typeface="Times" panose="02020603050405020304" pitchFamily="18" charset="0"/>
                <a:ea typeface="Courier New" panose="02070309020205020404" pitchFamily="49" charset="0"/>
                <a:cs typeface="Times" panose="02020603050405020304" pitchFamily="18" charset="0"/>
              </a:rPr>
              <a:t>gia </a:t>
            </a:r>
            <a:r>
              <a:rPr lang="vi-VN" sz="2000" b="1" dirty="0">
                <a:solidFill>
                  <a:srgbClr val="000000"/>
                </a:solidFill>
                <a:latin typeface="Times" panose="02020603050405020304" pitchFamily="18" charset="0"/>
                <a:ea typeface="Courier New" panose="02070309020205020404" pitchFamily="49" charset="0"/>
                <a:cs typeface="Times" panose="02020603050405020304" pitchFamily="18" charset="0"/>
              </a:rPr>
              <a:t>đình, nhà trường, xã hội</a:t>
            </a:r>
            <a:r>
              <a:rPr lang="vi-VN" sz="2000" b="1">
                <a:solidFill>
                  <a:srgbClr val="000000"/>
                </a:solidFill>
                <a:latin typeface="Times" panose="02020603050405020304" pitchFamily="18" charset="0"/>
                <a:ea typeface="Courier New" panose="02070309020205020404" pitchFamily="49" charset="0"/>
                <a:cs typeface="Times" panose="02020603050405020304" pitchFamily="18" charset="0"/>
              </a:rPr>
              <a:t>. </a:t>
            </a:r>
            <a:endParaRPr lang="en-US" sz="2000" b="1"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lvl="0" indent="0"/>
            <a:r>
              <a:rPr lang="en-US" sz="2000" b="1" smtClean="0">
                <a:solidFill>
                  <a:srgbClr val="0000FF"/>
                </a:solidFill>
                <a:latin typeface="Times" panose="02020603050405020304" pitchFamily="18" charset="0"/>
                <a:ea typeface="Courier New" panose="02070309020205020404" pitchFamily="49" charset="0"/>
                <a:cs typeface="Times" panose="02020603050405020304" pitchFamily="18" charset="0"/>
              </a:rPr>
              <a:t>Với </a:t>
            </a:r>
            <a:r>
              <a:rPr lang="en-US" sz="2000" b="1" dirty="0" err="1">
                <a:solidFill>
                  <a:srgbClr val="0000FF"/>
                </a:solidFill>
                <a:latin typeface="Times" panose="02020603050405020304" pitchFamily="18" charset="0"/>
                <a:ea typeface="Courier New" panose="02070309020205020404" pitchFamily="49" charset="0"/>
                <a:cs typeface="Times" panose="02020603050405020304" pitchFamily="18" charset="0"/>
              </a:rPr>
              <a:t>những</a:t>
            </a:r>
            <a:r>
              <a:rPr lang="en-US" sz="2000" b="1" dirty="0">
                <a:solidFill>
                  <a:srgbClr val="0000FF"/>
                </a:solidFill>
                <a:latin typeface="Times" panose="02020603050405020304" pitchFamily="18" charset="0"/>
                <a:ea typeface="Courier New" panose="02070309020205020404" pitchFamily="49" charset="0"/>
                <a:cs typeface="Times" panose="02020603050405020304" pitchFamily="18" charset="0"/>
              </a:rPr>
              <a:t> </a:t>
            </a:r>
            <a:r>
              <a:rPr lang="en-US" sz="2000" b="1" dirty="0" err="1">
                <a:solidFill>
                  <a:srgbClr val="0000FF"/>
                </a:solidFill>
                <a:latin typeface="Times" panose="02020603050405020304" pitchFamily="18" charset="0"/>
                <a:ea typeface="Courier New" panose="02070309020205020404" pitchFamily="49" charset="0"/>
                <a:cs typeface="Times" panose="02020603050405020304" pitchFamily="18" charset="0"/>
              </a:rPr>
              <a:t>hình</a:t>
            </a:r>
            <a:r>
              <a:rPr lang="en-US" sz="2000" b="1" dirty="0">
                <a:solidFill>
                  <a:srgbClr val="0000FF"/>
                </a:solidFill>
                <a:latin typeface="Times" panose="02020603050405020304" pitchFamily="18" charset="0"/>
                <a:ea typeface="Courier New" panose="02070309020205020404" pitchFamily="49" charset="0"/>
                <a:cs typeface="Times" panose="02020603050405020304" pitchFamily="18" charset="0"/>
              </a:rPr>
              <a:t> </a:t>
            </a:r>
            <a:r>
              <a:rPr lang="en-US" sz="2000" b="1" dirty="0" err="1">
                <a:solidFill>
                  <a:srgbClr val="0000FF"/>
                </a:solidFill>
                <a:latin typeface="Times" panose="02020603050405020304" pitchFamily="18" charset="0"/>
                <a:ea typeface="Courier New" panose="02070309020205020404" pitchFamily="49" charset="0"/>
                <a:cs typeface="Times" panose="02020603050405020304" pitchFamily="18" charset="0"/>
              </a:rPr>
              <a:t>thức</a:t>
            </a:r>
            <a:r>
              <a:rPr lang="en-US" sz="2000" b="1">
                <a:solidFill>
                  <a:srgbClr val="0000FF"/>
                </a:solidFill>
                <a:latin typeface="Times" panose="02020603050405020304" pitchFamily="18" charset="0"/>
                <a:ea typeface="Courier New" panose="02070309020205020404" pitchFamily="49" charset="0"/>
                <a:cs typeface="Times" panose="02020603050405020304" pitchFamily="18" charset="0"/>
              </a:rPr>
              <a:t>: </a:t>
            </a:r>
          </a:p>
          <a:p>
            <a:pPr lvl="0" indent="0"/>
            <a:r>
              <a:rPr lang="en-US" sz="2000" b="1" smtClean="0">
                <a:solidFill>
                  <a:srgbClr val="000000"/>
                </a:solidFill>
                <a:latin typeface="Times" panose="02020603050405020304" pitchFamily="18" charset="0"/>
                <a:ea typeface="Courier New" panose="02070309020205020404" pitchFamily="49" charset="0"/>
                <a:cs typeface="Times" panose="02020603050405020304" pitchFamily="18" charset="0"/>
              </a:rPr>
              <a:t>Lời </a:t>
            </a:r>
            <a:r>
              <a:rPr lang="en-US" sz="2000" b="1" dirty="0" err="1">
                <a:solidFill>
                  <a:srgbClr val="000000"/>
                </a:solidFill>
                <a:latin typeface="Times" panose="02020603050405020304" pitchFamily="18" charset="0"/>
                <a:ea typeface="Courier New" panose="02070309020205020404" pitchFamily="49" charset="0"/>
                <a:cs typeface="Times" panose="02020603050405020304" pitchFamily="18" charset="0"/>
              </a:rPr>
              <a:t>nói</a:t>
            </a:r>
            <a:r>
              <a:rPr lang="en-US" sz="20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b="1" dirty="0" err="1">
                <a:solidFill>
                  <a:srgbClr val="000000"/>
                </a:solidFill>
                <a:latin typeface="Times" panose="02020603050405020304" pitchFamily="18" charset="0"/>
                <a:ea typeface="Courier New" panose="02070309020205020404" pitchFamily="49" charset="0"/>
                <a:cs typeface="Times" panose="02020603050405020304" pitchFamily="18" charset="0"/>
              </a:rPr>
              <a:t>việc</a:t>
            </a:r>
            <a:r>
              <a:rPr lang="en-US" sz="20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b="1" dirty="0" err="1">
                <a:solidFill>
                  <a:srgbClr val="000000"/>
                </a:solidFill>
                <a:latin typeface="Times" panose="02020603050405020304" pitchFamily="18" charset="0"/>
                <a:ea typeface="Courier New" panose="02070309020205020404" pitchFamily="49" charset="0"/>
                <a:cs typeface="Times" panose="02020603050405020304" pitchFamily="18" charset="0"/>
              </a:rPr>
              <a:t>làm</a:t>
            </a:r>
            <a:r>
              <a:rPr lang="en-US" sz="20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b="1" dirty="0" err="1">
                <a:solidFill>
                  <a:srgbClr val="000000"/>
                </a:solidFill>
                <a:latin typeface="Times" panose="02020603050405020304" pitchFamily="18" charset="0"/>
                <a:ea typeface="Courier New" panose="02070309020205020404" pitchFamily="49" charset="0"/>
                <a:cs typeface="Times" panose="02020603050405020304" pitchFamily="18" charset="0"/>
              </a:rPr>
              <a:t>thái</a:t>
            </a:r>
            <a:r>
              <a:rPr lang="en-US" sz="2000" b="1" dirty="0">
                <a:solidFill>
                  <a:srgbClr val="000000"/>
                </a:solidFill>
                <a:latin typeface="Times" panose="02020603050405020304" pitchFamily="18" charset="0"/>
                <a:ea typeface="Courier New" panose="02070309020205020404" pitchFamily="49" charset="0"/>
                <a:cs typeface="Times" panose="02020603050405020304" pitchFamily="18" charset="0"/>
              </a:rPr>
              <a:t> </a:t>
            </a:r>
            <a:r>
              <a:rPr lang="en-US" sz="2000" b="1" dirty="0" err="1">
                <a:solidFill>
                  <a:srgbClr val="000000"/>
                </a:solidFill>
                <a:latin typeface="Times" panose="02020603050405020304" pitchFamily="18" charset="0"/>
                <a:ea typeface="Courier New" panose="02070309020205020404" pitchFamily="49" charset="0"/>
                <a:cs typeface="Times" panose="02020603050405020304" pitchFamily="18" charset="0"/>
              </a:rPr>
              <a:t>độ</a:t>
            </a:r>
            <a:r>
              <a:rPr lang="en-US" sz="2000" b="1" dirty="0">
                <a:solidFill>
                  <a:srgbClr val="000000"/>
                </a:solidFill>
                <a:latin typeface="Times" panose="02020603050405020304" pitchFamily="18" charset="0"/>
                <a:ea typeface="Courier New" panose="02070309020205020404" pitchFamily="49" charset="0"/>
                <a:cs typeface="Times" panose="02020603050405020304" pitchFamily="18" charset="0"/>
              </a:rPr>
              <a:t>.</a:t>
            </a:r>
            <a:endParaRPr kumimoji="0" lang="vi-VN" altLang="en-US" sz="2000" b="1" i="0" u="none" strike="noStrike" cap="none" normalizeH="0" baseline="0" dirty="0">
              <a:ln>
                <a:noFill/>
              </a:ln>
              <a:solidFill>
                <a:srgbClr val="FF0000"/>
              </a:solidFill>
              <a:effectLst/>
              <a:latin typeface="Times" panose="02020603050405020304" pitchFamily="18" charset="0"/>
              <a:ea typeface="Cambria" panose="02040503050406030204" pitchFamily="18" charset="0"/>
              <a:cs typeface="Times" panose="02020603050405020304"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70218090"/>
              </p:ext>
            </p:extLst>
          </p:nvPr>
        </p:nvGraphicFramePr>
        <p:xfrm>
          <a:off x="561200" y="2827867"/>
          <a:ext cx="11161281" cy="3450735"/>
        </p:xfrm>
        <a:graphic>
          <a:graphicData uri="http://schemas.openxmlformats.org/drawingml/2006/table">
            <a:tbl>
              <a:tblPr firstRow="1" firstCol="1" bandRow="1"/>
              <a:tblGrid>
                <a:gridCol w="2239739">
                  <a:extLst>
                    <a:ext uri="{9D8B030D-6E8A-4147-A177-3AD203B41FA5}">
                      <a16:colId xmlns="" xmlns:a16="http://schemas.microsoft.com/office/drawing/2014/main" val="20000"/>
                    </a:ext>
                  </a:extLst>
                </a:gridCol>
                <a:gridCol w="2655706">
                  <a:extLst>
                    <a:ext uri="{9D8B030D-6E8A-4147-A177-3AD203B41FA5}">
                      <a16:colId xmlns="" xmlns:a16="http://schemas.microsoft.com/office/drawing/2014/main" val="20001"/>
                    </a:ext>
                  </a:extLst>
                </a:gridCol>
                <a:gridCol w="3475516">
                  <a:extLst>
                    <a:ext uri="{9D8B030D-6E8A-4147-A177-3AD203B41FA5}">
                      <a16:colId xmlns="" xmlns:a16="http://schemas.microsoft.com/office/drawing/2014/main" val="20002"/>
                    </a:ext>
                  </a:extLst>
                </a:gridCol>
                <a:gridCol w="2790320">
                  <a:extLst>
                    <a:ext uri="{9D8B030D-6E8A-4147-A177-3AD203B41FA5}">
                      <a16:colId xmlns=""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r>
                        <a:rPr lang="en-US" sz="1200" dirty="0">
                          <a:effectLst/>
                          <a:latin typeface="Courier New" panose="02070309020205020404" pitchFamily="49" charset="0"/>
                          <a:ea typeface="Courier New" panose="02070309020205020404" pitchFamily="49" charset="0"/>
                        </a:rPr>
                        <a:t>    </a:t>
                      </a:r>
                      <a:r>
                        <a:rPr lang="en-US" sz="2000" dirty="0" err="1">
                          <a:solidFill>
                            <a:srgbClr val="FF0000"/>
                          </a:solidFill>
                          <a:effectLst/>
                          <a:latin typeface="#9Slide05 IcielSanelma" pitchFamily="2" charset="0"/>
                          <a:ea typeface="Courier New" panose="02070309020205020404" pitchFamily="49" charset="0"/>
                        </a:rPr>
                        <a:t>Mối</a:t>
                      </a:r>
                      <a:r>
                        <a:rPr lang="en-US" sz="2000" baseline="0" dirty="0">
                          <a:solidFill>
                            <a:srgbClr val="FF0000"/>
                          </a:solidFill>
                          <a:effectLst/>
                          <a:latin typeface="#9Slide05 IcielSanelma" pitchFamily="2" charset="0"/>
                          <a:ea typeface="Courier New" panose="02070309020205020404" pitchFamily="49" charset="0"/>
                        </a:rPr>
                        <a:t> </a:t>
                      </a:r>
                      <a:r>
                        <a:rPr lang="en-US" sz="2000" baseline="0" dirty="0" err="1">
                          <a:solidFill>
                            <a:srgbClr val="FF0000"/>
                          </a:solidFill>
                          <a:effectLst/>
                          <a:latin typeface="#9Slide05 IcielSanelma" pitchFamily="2" charset="0"/>
                          <a:ea typeface="Courier New" panose="02070309020205020404" pitchFamily="49" charset="0"/>
                        </a:rPr>
                        <a:t>quan</a:t>
                      </a:r>
                      <a:r>
                        <a:rPr lang="en-US" sz="2000" baseline="0" dirty="0">
                          <a:solidFill>
                            <a:srgbClr val="FF0000"/>
                          </a:solidFill>
                          <a:effectLst/>
                          <a:latin typeface="#9Slide05 IcielSanelma" pitchFamily="2" charset="0"/>
                          <a:ea typeface="Courier New" panose="02070309020205020404" pitchFamily="49" charset="0"/>
                        </a:rPr>
                        <a:t> </a:t>
                      </a:r>
                      <a:r>
                        <a:rPr lang="en-US" sz="2000" baseline="0" dirty="0" err="1">
                          <a:solidFill>
                            <a:srgbClr val="FF0000"/>
                          </a:solidFill>
                          <a:effectLst/>
                          <a:latin typeface="#9Slide05 IcielSanelma" pitchFamily="2" charset="0"/>
                          <a:ea typeface="Courier New" panose="02070309020205020404" pitchFamily="49" charset="0"/>
                        </a:rPr>
                        <a:t>hệ</a:t>
                      </a:r>
                      <a:endParaRPr lang="en-US" sz="2000" baseline="0" dirty="0">
                        <a:solidFill>
                          <a:srgbClr val="FF0000"/>
                        </a:solidFill>
                        <a:effectLst/>
                        <a:latin typeface="#9Slide05 IcielSanelma" pitchFamily="2" charset="0"/>
                        <a:ea typeface="Courier New" panose="02070309020205020404" pitchFamily="49" charset="0"/>
                      </a:endParaRPr>
                    </a:p>
                    <a:p>
                      <a:pPr marL="0" marR="0" algn="just">
                        <a:lnSpc>
                          <a:spcPct val="115000"/>
                        </a:lnSpc>
                        <a:spcBef>
                          <a:spcPts val="0"/>
                        </a:spcBef>
                        <a:spcAft>
                          <a:spcPts val="600"/>
                        </a:spcAft>
                      </a:pPr>
                      <a:r>
                        <a:rPr lang="en-US" sz="2800" baseline="0" smtClean="0">
                          <a:solidFill>
                            <a:srgbClr val="0000FF"/>
                          </a:solidFill>
                          <a:effectLst/>
                          <a:latin typeface="#9Slide05 IcielSanelma" pitchFamily="2" charset="0"/>
                          <a:ea typeface="Arial" panose="020B0604020202020204" pitchFamily="34" charset="0"/>
                        </a:rPr>
                        <a:t>Hình </a:t>
                      </a:r>
                      <a:r>
                        <a:rPr lang="en-US" sz="2800" baseline="0" dirty="0" err="1">
                          <a:solidFill>
                            <a:srgbClr val="0000FF"/>
                          </a:solidFill>
                          <a:effectLst/>
                          <a:latin typeface="#9Slide05 IcielSanelma" pitchFamily="2" charset="0"/>
                          <a:ea typeface="Arial" panose="020B0604020202020204" pitchFamily="34" charset="0"/>
                        </a:rPr>
                        <a:t>thức</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G</a:t>
                      </a:r>
                      <a:r>
                        <a:rPr lang="en-US" sz="2800" dirty="0" err="1">
                          <a:solidFill>
                            <a:srgbClr val="FF0000"/>
                          </a:solidFill>
                          <a:effectLst/>
                          <a:latin typeface="#9Slide05 IcielSanelma" pitchFamily="2" charset="0"/>
                          <a:ea typeface="Courier New" panose="02070309020205020404" pitchFamily="49" charset="0"/>
                        </a:rPr>
                        <a:t>ia</a:t>
                      </a:r>
                      <a:r>
                        <a:rPr lang="en-US" sz="2800" dirty="0">
                          <a:solidFill>
                            <a:srgbClr val="FF0000"/>
                          </a:solidFill>
                          <a:effectLst/>
                          <a:latin typeface="#9Slide05 IcielSanelma" pitchFamily="2" charset="0"/>
                          <a:ea typeface="Courier New" panose="02070309020205020404" pitchFamily="49" charset="0"/>
                        </a:rPr>
                        <a:t> </a:t>
                      </a:r>
                      <a:r>
                        <a:rPr lang="en-US" sz="2800" dirty="0" err="1">
                          <a:solidFill>
                            <a:srgbClr val="FF0000"/>
                          </a:solidFill>
                          <a:effectLst/>
                          <a:latin typeface="#9Slide05 IcielSanelma" pitchFamily="2" charset="0"/>
                          <a:ea typeface="Courier New" panose="02070309020205020404" pitchFamily="49" charset="0"/>
                        </a:rPr>
                        <a:t>đình</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N</a:t>
                      </a:r>
                      <a:r>
                        <a:rPr lang="en-US" sz="2800" dirty="0" err="1">
                          <a:solidFill>
                            <a:srgbClr val="FF0000"/>
                          </a:solidFill>
                          <a:effectLst/>
                          <a:latin typeface="#9Slide05 IcielSanelma" pitchFamily="2" charset="0"/>
                          <a:ea typeface="Courier New" panose="02070309020205020404" pitchFamily="49" charset="0"/>
                        </a:rPr>
                        <a:t>hà</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trường</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9Slide05 IcielSanelma" pitchFamily="2" charset="0"/>
                          <a:ea typeface="Courier New" panose="02070309020205020404" pitchFamily="49" charset="0"/>
                        </a:rPr>
                        <a:t> X</a:t>
                      </a:r>
                      <a:r>
                        <a:rPr lang="en-US" sz="2800" dirty="0">
                          <a:solidFill>
                            <a:srgbClr val="FF0000"/>
                          </a:solidFill>
                          <a:effectLst/>
                          <a:latin typeface="#9Slide05 IcielSanelma" pitchFamily="2" charset="0"/>
                          <a:ea typeface="Courier New" panose="02070309020205020404" pitchFamily="49" charset="0"/>
                        </a:rPr>
                        <a:t>ã</a:t>
                      </a:r>
                      <a:r>
                        <a:rPr lang="en-US" sz="2800" baseline="0" dirty="0">
                          <a:solidFill>
                            <a:srgbClr val="FF0000"/>
                          </a:solidFill>
                          <a:effectLst/>
                          <a:latin typeface="#9Slide05 IcielSanelma" pitchFamily="2" charset="0"/>
                          <a:ea typeface="Courier New" panose="02070309020205020404" pitchFamily="49" charset="0"/>
                        </a:rPr>
                        <a:t> </a:t>
                      </a:r>
                      <a:r>
                        <a:rPr lang="en-US" sz="2800" baseline="0" dirty="0" err="1">
                          <a:solidFill>
                            <a:srgbClr val="FF0000"/>
                          </a:solidFill>
                          <a:effectLst/>
                          <a:latin typeface="#9Slide05 IcielSanelma" pitchFamily="2" charset="0"/>
                          <a:ea typeface="Courier New" panose="02070309020205020404" pitchFamily="49" charset="0"/>
                        </a:rPr>
                        <a:t>hội</a:t>
                      </a: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Lời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nói</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a:t>
                      </a:r>
                      <a:r>
                        <a:rPr lang="en-US" sz="2800" dirty="0" err="1">
                          <a:solidFill>
                            <a:srgbClr val="0000FF"/>
                          </a:solidFill>
                          <a:effectLst/>
                          <a:latin typeface="#9Slide05 IcielSanelma" pitchFamily="2" charset="0"/>
                          <a:ea typeface="Courier New" panose="02070309020205020404" pitchFamily="49" charset="0"/>
                        </a:rPr>
                        <a:t>Việc</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làm</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9Slide05 IcielSanelma" pitchFamily="2" charset="0"/>
                          <a:ea typeface="Courier New" panose="02070309020205020404" pitchFamily="49" charset="0"/>
                        </a:rPr>
                        <a:t> T</a:t>
                      </a:r>
                      <a:r>
                        <a:rPr lang="en-US" sz="2800" dirty="0" err="1">
                          <a:solidFill>
                            <a:srgbClr val="0000FF"/>
                          </a:solidFill>
                          <a:effectLst/>
                          <a:latin typeface="#9Slide05 IcielSanelma" pitchFamily="2" charset="0"/>
                          <a:ea typeface="Courier New" panose="02070309020205020404" pitchFamily="49" charset="0"/>
                        </a:rPr>
                        <a:t>hái</a:t>
                      </a:r>
                      <a:r>
                        <a:rPr lang="en-US" sz="2800" baseline="0" dirty="0">
                          <a:solidFill>
                            <a:srgbClr val="0000FF"/>
                          </a:solidFill>
                          <a:effectLst/>
                          <a:latin typeface="#9Slide05 IcielSanelma" pitchFamily="2" charset="0"/>
                          <a:ea typeface="Courier New" panose="02070309020205020404" pitchFamily="49" charset="0"/>
                        </a:rPr>
                        <a:t> </a:t>
                      </a:r>
                      <a:r>
                        <a:rPr lang="en-US" sz="2800" baseline="0" dirty="0" err="1">
                          <a:solidFill>
                            <a:srgbClr val="0000FF"/>
                          </a:solidFill>
                          <a:effectLst/>
                          <a:latin typeface="#9Slide05 IcielSanelma" pitchFamily="2" charset="0"/>
                          <a:ea typeface="Courier New" panose="02070309020205020404" pitchFamily="49" charset="0"/>
                        </a:rPr>
                        <a:t>độ</a:t>
                      </a:r>
                      <a:endParaRPr lang="en-US" sz="2800" dirty="0">
                        <a:solidFill>
                          <a:srgbClr val="0000FF"/>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3"/>
                  </a:ext>
                </a:extLst>
              </a:tr>
            </a:tbl>
          </a:graphicData>
        </a:graphic>
      </p:graphicFrame>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
        <p:nvSpPr>
          <p:cNvPr id="9" name="Rectangle: Rounded Corners 1">
            <a:extLst>
              <a:ext uri="{FF2B5EF4-FFF2-40B4-BE49-F238E27FC236}">
                <a16:creationId xmlns=""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0" name="Rectangle 9"/>
          <p:cNvSpPr/>
          <p:nvPr/>
        </p:nvSpPr>
        <p:spPr>
          <a:xfrm>
            <a:off x="2641733" y="1355746"/>
            <a:ext cx="8841850" cy="1282274"/>
          </a:xfrm>
          <a:prstGeom prst="rect">
            <a:avLst/>
          </a:prstGeom>
        </p:spPr>
        <p:txBody>
          <a:bodyPr wrap="square">
            <a:spAutoFit/>
          </a:bodyPr>
          <a:lstStyle/>
          <a:p>
            <a:pPr indent="279400" algn="ctr">
              <a:lnSpc>
                <a:spcPct val="127000"/>
              </a:lnSpc>
              <a:spcAft>
                <a:spcPts val="500"/>
              </a:spcAft>
            </a:pPr>
            <a:r>
              <a:rPr lang="vi-VN" sz="3200" b="1" dirty="0">
                <a:solidFill>
                  <a:srgbClr val="353635"/>
                </a:solidFill>
                <a:latin typeface="#9Slide05 Israquella" pitchFamily="2" charset="0"/>
                <a:ea typeface="Times New Roman" panose="02020603050405020304" pitchFamily="18" charset="0"/>
              </a:rPr>
              <a:t>Tìm hiểu biểu hiện của tình yêu thương con người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bằng</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cách</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hoàn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thiện</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phiếu</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bài</a:t>
            </a:r>
            <a:r>
              <a:rPr lang="en-US" sz="3200" b="1" dirty="0">
                <a:solidFill>
                  <a:srgbClr val="353635"/>
                </a:solidFill>
                <a:latin typeface="#9Slide05 Israquella" pitchFamily="2" charset="0"/>
                <a:ea typeface="Times New Roman" panose="02020603050405020304" pitchFamily="18" charset="0"/>
              </a:rPr>
              <a:t> </a:t>
            </a:r>
            <a:r>
              <a:rPr lang="en-US" sz="3200" b="1" dirty="0" err="1">
                <a:solidFill>
                  <a:srgbClr val="353635"/>
                </a:solidFill>
                <a:latin typeface="#9Slide05 Israquella" pitchFamily="2" charset="0"/>
                <a:ea typeface="Times New Roman" panose="02020603050405020304" pitchFamily="18" charset="0"/>
              </a:rPr>
              <a:t>tập</a:t>
            </a:r>
            <a:r>
              <a:rPr lang="en-US" sz="3200" b="1" dirty="0">
                <a:solidFill>
                  <a:srgbClr val="353635"/>
                </a:solidFill>
                <a:latin typeface="#9Slide05 Israquella" pitchFamily="2" charset="0"/>
                <a:ea typeface="Times New Roman" panose="02020603050405020304" pitchFamily="18" charset="0"/>
              </a:rPr>
              <a:t> </a:t>
            </a: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4"/>
          <a:stretch>
            <a:fillRect/>
          </a:stretch>
        </p:blipFill>
        <p:spPr>
          <a:xfrm>
            <a:off x="10936762" y="0"/>
            <a:ext cx="1255238" cy="937524"/>
          </a:xfrm>
          <a:prstGeom prst="rect">
            <a:avLst/>
          </a:prstGeom>
        </p:spPr>
      </p:pic>
      <p:cxnSp>
        <p:nvCxnSpPr>
          <p:cNvPr id="13" name="Straight Connector 12"/>
          <p:cNvCxnSpPr/>
          <p:nvPr/>
        </p:nvCxnSpPr>
        <p:spPr>
          <a:xfrm>
            <a:off x="570126" y="2899372"/>
            <a:ext cx="2153986" cy="71754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36777880"/>
              </p:ext>
            </p:extLst>
          </p:nvPr>
        </p:nvGraphicFramePr>
        <p:xfrm>
          <a:off x="172993" y="1543689"/>
          <a:ext cx="11888850" cy="4997155"/>
        </p:xfrm>
        <a:graphic>
          <a:graphicData uri="http://schemas.openxmlformats.org/drawingml/2006/table">
            <a:tbl>
              <a:tblPr firstRow="1" firstCol="1" bandRow="1"/>
              <a:tblGrid>
                <a:gridCol w="1351007">
                  <a:extLst>
                    <a:ext uri="{9D8B030D-6E8A-4147-A177-3AD203B41FA5}">
                      <a16:colId xmlns="" xmlns:a16="http://schemas.microsoft.com/office/drawing/2014/main" val="20000"/>
                    </a:ext>
                  </a:extLst>
                </a:gridCol>
                <a:gridCol w="3319848">
                  <a:extLst>
                    <a:ext uri="{9D8B030D-6E8A-4147-A177-3AD203B41FA5}">
                      <a16:colId xmlns="" xmlns:a16="http://schemas.microsoft.com/office/drawing/2014/main" val="20001"/>
                    </a:ext>
                  </a:extLst>
                </a:gridCol>
                <a:gridCol w="4044779">
                  <a:extLst>
                    <a:ext uri="{9D8B030D-6E8A-4147-A177-3AD203B41FA5}">
                      <a16:colId xmlns="" xmlns:a16="http://schemas.microsoft.com/office/drawing/2014/main" val="20002"/>
                    </a:ext>
                  </a:extLst>
                </a:gridCol>
                <a:gridCol w="3173216">
                  <a:extLst>
                    <a:ext uri="{9D8B030D-6E8A-4147-A177-3AD203B41FA5}">
                      <a16:colId xmlns="" xmlns:a16="http://schemas.microsoft.com/office/drawing/2014/main" val="20003"/>
                    </a:ext>
                  </a:extLst>
                </a:gridCol>
              </a:tblGrid>
              <a:tr h="435064">
                <a:tc>
                  <a:txBody>
                    <a:bodyPr/>
                    <a:lstStyle/>
                    <a:p>
                      <a:pPr marL="0" marR="0" algn="ctr">
                        <a:lnSpc>
                          <a:spcPct val="115000"/>
                        </a:lnSpc>
                        <a:spcBef>
                          <a:spcPts val="0"/>
                        </a:spcBef>
                        <a:spcAft>
                          <a:spcPts val="600"/>
                        </a:spcAft>
                      </a:pPr>
                      <a:r>
                        <a:rPr lang="vi-VN" sz="1800" b="1">
                          <a:solidFill>
                            <a:srgbClr val="FF0000"/>
                          </a:solidFill>
                          <a:effectLst/>
                          <a:latin typeface="+mj-lt"/>
                          <a:ea typeface="Courier New" panose="02070309020205020404" pitchFamily="49" charset="0"/>
                        </a:rPr>
                        <a:t> </a:t>
                      </a:r>
                      <a:r>
                        <a:rPr lang="en-US" sz="1800" b="1" baseline="0" smtClean="0">
                          <a:solidFill>
                            <a:srgbClr val="FF0000"/>
                          </a:solidFill>
                          <a:effectLst/>
                          <a:latin typeface="+mj-lt"/>
                          <a:ea typeface="Arial" panose="020B0604020202020204" pitchFamily="34" charset="0"/>
                        </a:rPr>
                        <a:t>Hình </a:t>
                      </a:r>
                      <a:r>
                        <a:rPr lang="en-US" sz="1800" b="1" baseline="0" dirty="0" err="1">
                          <a:solidFill>
                            <a:srgbClr val="FF0000"/>
                          </a:solidFill>
                          <a:effectLst/>
                          <a:latin typeface="+mj-lt"/>
                          <a:ea typeface="Arial" panose="020B0604020202020204" pitchFamily="34" charset="0"/>
                        </a:rPr>
                        <a:t>thức</a:t>
                      </a:r>
                      <a:endParaRPr lang="en-US" sz="18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b="1" dirty="0">
                          <a:solidFill>
                            <a:srgbClr val="FF0000"/>
                          </a:solidFill>
                          <a:effectLst/>
                          <a:latin typeface="+mj-lt"/>
                          <a:ea typeface="Courier New" panose="02070309020205020404" pitchFamily="49" charset="0"/>
                        </a:rPr>
                        <a:t> G</a:t>
                      </a:r>
                      <a:r>
                        <a:rPr lang="en-US" sz="1800" b="1" dirty="0" err="1">
                          <a:solidFill>
                            <a:srgbClr val="FF0000"/>
                          </a:solidFill>
                          <a:effectLst/>
                          <a:latin typeface="+mj-lt"/>
                          <a:ea typeface="Courier New" panose="02070309020205020404" pitchFamily="49" charset="0"/>
                        </a:rPr>
                        <a:t>ia</a:t>
                      </a:r>
                      <a:r>
                        <a:rPr lang="en-US" sz="1800" b="1" dirty="0">
                          <a:solidFill>
                            <a:srgbClr val="FF0000"/>
                          </a:solidFill>
                          <a:effectLst/>
                          <a:latin typeface="+mj-lt"/>
                          <a:ea typeface="Courier New" panose="02070309020205020404" pitchFamily="49" charset="0"/>
                        </a:rPr>
                        <a:t> </a:t>
                      </a:r>
                      <a:r>
                        <a:rPr lang="en-US" sz="1800" b="1" dirty="0" err="1">
                          <a:solidFill>
                            <a:srgbClr val="FF0000"/>
                          </a:solidFill>
                          <a:effectLst/>
                          <a:latin typeface="+mj-lt"/>
                          <a:ea typeface="Courier New" panose="02070309020205020404" pitchFamily="49" charset="0"/>
                        </a:rPr>
                        <a:t>đình</a:t>
                      </a:r>
                      <a:endParaRPr lang="en-US" sz="18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b="1" dirty="0">
                          <a:solidFill>
                            <a:srgbClr val="FF0000"/>
                          </a:solidFill>
                          <a:effectLst/>
                          <a:latin typeface="+mj-lt"/>
                          <a:ea typeface="Courier New" panose="02070309020205020404" pitchFamily="49" charset="0"/>
                        </a:rPr>
                        <a:t> N</a:t>
                      </a:r>
                      <a:r>
                        <a:rPr lang="en-US" sz="1800" b="1" dirty="0" err="1">
                          <a:solidFill>
                            <a:srgbClr val="FF0000"/>
                          </a:solidFill>
                          <a:effectLst/>
                          <a:latin typeface="+mj-lt"/>
                          <a:ea typeface="Courier New" panose="02070309020205020404" pitchFamily="49" charset="0"/>
                        </a:rPr>
                        <a:t>hà</a:t>
                      </a:r>
                      <a:r>
                        <a:rPr lang="en-US" sz="1800" b="1" baseline="0" dirty="0">
                          <a:solidFill>
                            <a:srgbClr val="FF0000"/>
                          </a:solidFill>
                          <a:effectLst/>
                          <a:latin typeface="+mj-lt"/>
                          <a:ea typeface="Courier New" panose="02070309020205020404" pitchFamily="49" charset="0"/>
                        </a:rPr>
                        <a:t> </a:t>
                      </a:r>
                      <a:r>
                        <a:rPr lang="en-US" sz="1800" b="1" baseline="0" dirty="0" err="1">
                          <a:solidFill>
                            <a:srgbClr val="FF0000"/>
                          </a:solidFill>
                          <a:effectLst/>
                          <a:latin typeface="+mj-lt"/>
                          <a:ea typeface="Courier New" panose="02070309020205020404" pitchFamily="49" charset="0"/>
                        </a:rPr>
                        <a:t>trường</a:t>
                      </a:r>
                      <a:endParaRPr lang="en-US" sz="18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1800" b="1" dirty="0">
                          <a:solidFill>
                            <a:srgbClr val="FF0000"/>
                          </a:solidFill>
                          <a:effectLst/>
                          <a:latin typeface="+mj-lt"/>
                          <a:ea typeface="Courier New" panose="02070309020205020404" pitchFamily="49" charset="0"/>
                        </a:rPr>
                        <a:t> X</a:t>
                      </a:r>
                      <a:r>
                        <a:rPr lang="en-US" sz="1800" b="1" dirty="0">
                          <a:solidFill>
                            <a:srgbClr val="FF0000"/>
                          </a:solidFill>
                          <a:effectLst/>
                          <a:latin typeface="+mj-lt"/>
                          <a:ea typeface="Courier New" panose="02070309020205020404" pitchFamily="49" charset="0"/>
                        </a:rPr>
                        <a:t>ã</a:t>
                      </a:r>
                      <a:r>
                        <a:rPr lang="en-US" sz="1800" b="1" baseline="0" dirty="0">
                          <a:solidFill>
                            <a:srgbClr val="FF0000"/>
                          </a:solidFill>
                          <a:effectLst/>
                          <a:latin typeface="+mj-lt"/>
                          <a:ea typeface="Courier New" panose="02070309020205020404" pitchFamily="49" charset="0"/>
                        </a:rPr>
                        <a:t> </a:t>
                      </a:r>
                      <a:r>
                        <a:rPr lang="en-US" sz="1800" b="1" baseline="0" dirty="0" err="1">
                          <a:solidFill>
                            <a:srgbClr val="FF0000"/>
                          </a:solidFill>
                          <a:effectLst/>
                          <a:latin typeface="+mj-lt"/>
                          <a:ea typeface="Courier New" panose="02070309020205020404" pitchFamily="49" charset="0"/>
                        </a:rPr>
                        <a:t>hội</a:t>
                      </a:r>
                      <a:endParaRPr lang="en-US" sz="1800" b="1"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10000"/>
                  </a:ext>
                </a:extLst>
              </a:tr>
              <a:tr h="1178093">
                <a:tc>
                  <a:txBody>
                    <a:bodyPr/>
                    <a:lstStyle/>
                    <a:p>
                      <a:pPr marL="0" marR="0" algn="ctr">
                        <a:lnSpc>
                          <a:spcPct val="115000"/>
                        </a:lnSpc>
                        <a:spcBef>
                          <a:spcPts val="0"/>
                        </a:spcBef>
                        <a:spcAft>
                          <a:spcPts val="600"/>
                        </a:spcAft>
                      </a:pPr>
                      <a:r>
                        <a:rPr lang="vi-VN" sz="2400" b="1" dirty="0">
                          <a:solidFill>
                            <a:srgbClr val="0000FF"/>
                          </a:solidFill>
                          <a:effectLst/>
                          <a:latin typeface="+mj-lt"/>
                          <a:ea typeface="Courier New" panose="02070309020205020404" pitchFamily="49" charset="0"/>
                        </a:rPr>
                        <a:t> </a:t>
                      </a:r>
                      <a:r>
                        <a:rPr lang="en-US" sz="2400" b="1" dirty="0" err="1">
                          <a:solidFill>
                            <a:srgbClr val="0000FF"/>
                          </a:solidFill>
                          <a:effectLst/>
                          <a:latin typeface="+mj-lt"/>
                          <a:ea typeface="Courier New" panose="02070309020205020404" pitchFamily="49" charset="0"/>
                        </a:rPr>
                        <a:t>Lời</a:t>
                      </a:r>
                      <a:r>
                        <a:rPr lang="en-US" sz="2400" b="1" baseline="0" dirty="0">
                          <a:solidFill>
                            <a:srgbClr val="0000FF"/>
                          </a:solidFill>
                          <a:effectLst/>
                          <a:latin typeface="+mj-lt"/>
                          <a:ea typeface="Courier New" panose="02070309020205020404" pitchFamily="49" charset="0"/>
                        </a:rPr>
                        <a:t> </a:t>
                      </a:r>
                      <a:r>
                        <a:rPr lang="en-US" sz="2400" b="1" baseline="0" dirty="0" err="1">
                          <a:solidFill>
                            <a:srgbClr val="0000FF"/>
                          </a:solidFill>
                          <a:effectLst/>
                          <a:latin typeface="+mj-lt"/>
                          <a:ea typeface="Courier New" panose="02070309020205020404" pitchFamily="49" charset="0"/>
                        </a:rPr>
                        <a:t>nói</a:t>
                      </a:r>
                      <a:endParaRPr lang="en-US" sz="2400" b="1" dirty="0">
                        <a:solidFill>
                          <a:srgbClr val="0000FF"/>
                        </a:solidFill>
                        <a:effectLst/>
                        <a:latin typeface="+mj-lt"/>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1800" b="0" dirty="0">
                          <a:effectLst/>
                          <a:latin typeface="+mj-lt"/>
                          <a:ea typeface="Courier New" panose="02070309020205020404" pitchFamily="49" charset="0"/>
                        </a:rPr>
                        <a:t> </a:t>
                      </a:r>
                      <a:r>
                        <a:rPr lang="vi-VN" sz="1800" b="0" dirty="0">
                          <a:effectLst/>
                          <a:latin typeface="+mj-lt"/>
                          <a:ea typeface="Times New Roman" panose="02020603050405020304" pitchFamily="18" charset="0"/>
                        </a:rPr>
                        <a:t>- Không sao đâu, mọi chuyện sẽ qua thôi, </a:t>
                      </a:r>
                      <a:r>
                        <a:rPr lang="en-US" sz="1800" b="0" dirty="0" err="1">
                          <a:effectLst/>
                          <a:latin typeface="Times" panose="02020603050405020304" pitchFamily="18" charset="0"/>
                          <a:ea typeface="Times New Roman" panose="02020603050405020304" pitchFamily="18" charset="0"/>
                          <a:cs typeface="Times" panose="02020603050405020304" pitchFamily="18" charset="0"/>
                        </a:rPr>
                        <a:t>bố</a:t>
                      </a:r>
                      <a:r>
                        <a:rPr lang="en-US" sz="1800" b="0" baseline="0" dirty="0">
                          <a:effectLst/>
                          <a:latin typeface="Times" panose="02020603050405020304" pitchFamily="18" charset="0"/>
                          <a:ea typeface="Times New Roman" panose="02020603050405020304" pitchFamily="18" charset="0"/>
                          <a:cs typeface="Times" panose="02020603050405020304" pitchFamily="18" charset="0"/>
                        </a:rPr>
                        <a:t> </a:t>
                      </a:r>
                      <a:r>
                        <a:rPr lang="en-US" sz="1800" b="0" baseline="0" dirty="0" err="1">
                          <a:effectLst/>
                          <a:latin typeface="Times" panose="02020603050405020304" pitchFamily="18" charset="0"/>
                          <a:ea typeface="Times New Roman" panose="02020603050405020304" pitchFamily="18" charset="0"/>
                          <a:cs typeface="Times" panose="02020603050405020304" pitchFamily="18" charset="0"/>
                        </a:rPr>
                        <a:t>mẹ</a:t>
                      </a:r>
                      <a:r>
                        <a:rPr lang="vi-VN" sz="1800" b="0" dirty="0">
                          <a:effectLst/>
                          <a:latin typeface="Times" panose="02020603050405020304" pitchFamily="18" charset="0"/>
                          <a:ea typeface="Times New Roman" panose="02020603050405020304" pitchFamily="18" charset="0"/>
                          <a:cs typeface="Times" panose="02020603050405020304" pitchFamily="18" charset="0"/>
                        </a:rPr>
                        <a:t> </a:t>
                      </a:r>
                      <a:r>
                        <a:rPr lang="vi-VN" sz="1800" b="0" dirty="0">
                          <a:effectLst/>
                          <a:latin typeface="+mj-lt"/>
                          <a:ea typeface="Times New Roman" panose="02020603050405020304" pitchFamily="18" charset="0"/>
                        </a:rPr>
                        <a:t>luôn bên </a:t>
                      </a:r>
                      <a:r>
                        <a:rPr lang="en-US" sz="1800" b="0" dirty="0">
                          <a:effectLst/>
                          <a:latin typeface="+mj-lt"/>
                          <a:ea typeface="Times New Roman" panose="02020603050405020304" pitchFamily="18" charset="0"/>
                        </a:rPr>
                        <a:t>con</a:t>
                      </a:r>
                      <a:r>
                        <a:rPr lang="vi-VN" sz="1800" b="0" dirty="0">
                          <a:effectLst/>
                          <a:latin typeface="+mj-lt"/>
                          <a:ea typeface="Times New Roman" panose="02020603050405020304" pitchFamily="18" charset="0"/>
                        </a:rPr>
                        <a:t>. </a:t>
                      </a:r>
                      <a:endParaRPr lang="en-US" sz="1800" b="0" dirty="0">
                        <a:effectLst/>
                        <a:latin typeface="+mj-lt"/>
                        <a:ea typeface="Times New Roman" panose="02020603050405020304" pitchFamily="18" charset="0"/>
                      </a:endParaRPr>
                    </a:p>
                    <a:p>
                      <a:r>
                        <a:rPr lang="vi-VN" sz="1800" b="0" dirty="0">
                          <a:solidFill>
                            <a:srgbClr val="000000"/>
                          </a:solidFill>
                          <a:effectLst/>
                          <a:latin typeface="+mj-lt"/>
                          <a:ea typeface="Courier New" panose="02070309020205020404" pitchFamily="49" charset="0"/>
                        </a:rPr>
                        <a:t>- Hãy để </a:t>
                      </a:r>
                      <a:r>
                        <a:rPr lang="en-US" sz="1800" b="0" dirty="0">
                          <a:solidFill>
                            <a:srgbClr val="000000"/>
                          </a:solidFill>
                          <a:effectLst/>
                          <a:latin typeface="+mj-lt"/>
                          <a:ea typeface="Courier New" panose="02070309020205020404" pitchFamily="49" charset="0"/>
                        </a:rPr>
                        <a:t>con</a:t>
                      </a:r>
                      <a:r>
                        <a:rPr lang="vi-VN" sz="1800" b="0" dirty="0">
                          <a:solidFill>
                            <a:srgbClr val="000000"/>
                          </a:solidFill>
                          <a:effectLst/>
                          <a:latin typeface="+mj-lt"/>
                          <a:ea typeface="Courier New" panose="02070309020205020404" pitchFamily="49" charset="0"/>
                        </a:rPr>
                        <a:t> giúp </a:t>
                      </a:r>
                      <a:r>
                        <a:rPr lang="en-US" sz="1800" b="0" dirty="0" err="1">
                          <a:solidFill>
                            <a:srgbClr val="000000"/>
                          </a:solidFill>
                          <a:effectLst/>
                          <a:latin typeface="+mj-lt"/>
                          <a:ea typeface="Courier New" panose="02070309020205020404" pitchFamily="49" charset="0"/>
                        </a:rPr>
                        <a:t>bố</a:t>
                      </a:r>
                      <a:r>
                        <a:rPr lang="en-US" sz="1800" b="0" baseline="0" dirty="0">
                          <a:solidFill>
                            <a:srgbClr val="000000"/>
                          </a:solidFill>
                          <a:effectLst/>
                          <a:latin typeface="+mj-lt"/>
                          <a:ea typeface="Courier New" panose="02070309020205020404" pitchFamily="49" charset="0"/>
                        </a:rPr>
                        <a:t> </a:t>
                      </a:r>
                      <a:r>
                        <a:rPr lang="en-US" sz="1800" b="0" baseline="0" dirty="0" err="1">
                          <a:solidFill>
                            <a:srgbClr val="000000"/>
                          </a:solidFill>
                          <a:effectLst/>
                          <a:latin typeface="+mj-lt"/>
                          <a:ea typeface="Courier New" panose="02070309020205020404" pitchFamily="49" charset="0"/>
                        </a:rPr>
                        <a:t>mẹ</a:t>
                      </a:r>
                      <a:r>
                        <a:rPr lang="en-US" sz="1800" b="0" baseline="0" dirty="0">
                          <a:solidFill>
                            <a:srgbClr val="000000"/>
                          </a:solidFill>
                          <a:effectLst/>
                          <a:latin typeface="+mj-lt"/>
                          <a:ea typeface="Courier New" panose="02070309020205020404" pitchFamily="49" charset="0"/>
                        </a:rPr>
                        <a:t> </a:t>
                      </a:r>
                      <a:r>
                        <a:rPr lang="vi-VN" sz="1800" b="0" dirty="0">
                          <a:solidFill>
                            <a:srgbClr val="000000"/>
                          </a:solidFill>
                          <a:effectLst/>
                          <a:latin typeface="+mj-lt"/>
                          <a:ea typeface="Courier New" panose="02070309020205020404" pitchFamily="49" charset="0"/>
                        </a:rPr>
                        <a:t>một tay </a:t>
                      </a:r>
                      <a:r>
                        <a:rPr lang="en-US" sz="1800" b="0" dirty="0">
                          <a:solidFill>
                            <a:srgbClr val="000000"/>
                          </a:solidFill>
                          <a:effectLst/>
                          <a:latin typeface="+mj-lt"/>
                          <a:ea typeface="Courier New" panose="02070309020205020404" pitchFamily="49" charset="0"/>
                        </a:rPr>
                        <a:t>ạ</a:t>
                      </a:r>
                      <a:r>
                        <a:rPr lang="vi-VN" sz="1800" b="0" dirty="0">
                          <a:solidFill>
                            <a:srgbClr val="000000"/>
                          </a:solidFill>
                          <a:effectLst/>
                          <a:latin typeface="+mj-lt"/>
                          <a:ea typeface="Courier New" panose="02070309020205020404" pitchFamily="49" charset="0"/>
                        </a:rPr>
                        <a:t>!</a:t>
                      </a:r>
                      <a:endParaRPr lang="en-US" sz="18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dirty="0">
                          <a:effectLst/>
                          <a:latin typeface="+mj-lt"/>
                          <a:ea typeface="Courier New" panose="02070309020205020404" pitchFamily="49" charset="0"/>
                        </a:rPr>
                        <a:t> </a:t>
                      </a:r>
                      <a:r>
                        <a:rPr kumimoji="0" lang="vi-VN" sz="18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 Không sao đâu, mọi chuyện sẽ qua thôi, mình luôn bên bạn. </a:t>
                      </a:r>
                      <a:endParaRPr kumimoji="0" lang="en-US" sz="18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mj-lt"/>
                          <a:ea typeface="Courier New" panose="02070309020205020404" pitchFamily="49" charset="0"/>
                          <a:cs typeface="+mn-cs"/>
                        </a:rPr>
                        <a:t>- Hãy để mình giúp bạn một tay nhé!</a:t>
                      </a:r>
                      <a:endParaRPr kumimoji="0" lang="en-US" sz="1800" b="0" i="0" u="none" strike="noStrike" kern="1200" cap="none" spc="0" normalizeH="0" baseline="0" noProof="0" dirty="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18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800" b="0" dirty="0">
                          <a:effectLst/>
                          <a:latin typeface="+mj-lt"/>
                          <a:ea typeface="Courier New" panose="02070309020205020404" pitchFamily="49" charset="0"/>
                        </a:rPr>
                        <a:t> </a:t>
                      </a:r>
                      <a:r>
                        <a:rPr lang="vi-VN" sz="1800" b="0" dirty="0">
                          <a:solidFill>
                            <a:srgbClr val="000000"/>
                          </a:solidFill>
                          <a:effectLst/>
                          <a:latin typeface="+mj-lt"/>
                          <a:ea typeface="Courier New" panose="02070309020205020404" pitchFamily="49" charset="0"/>
                        </a:rPr>
                        <a:t>- Cháu có thể giúp được gì cho bác không ạ?</a:t>
                      </a:r>
                      <a:endParaRPr lang="en-US" sz="18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1"/>
                  </a:ext>
                </a:extLst>
              </a:tr>
              <a:tr h="1515850">
                <a:tc>
                  <a:txBody>
                    <a:bodyPr/>
                    <a:lstStyle/>
                    <a:p>
                      <a:pPr marL="0" marR="0" algn="ctr">
                        <a:lnSpc>
                          <a:spcPct val="115000"/>
                        </a:lnSpc>
                        <a:spcBef>
                          <a:spcPts val="0"/>
                        </a:spcBef>
                        <a:spcAft>
                          <a:spcPts val="600"/>
                        </a:spcAft>
                      </a:pPr>
                      <a:r>
                        <a:rPr lang="vi-VN" sz="2400" b="1" dirty="0">
                          <a:solidFill>
                            <a:srgbClr val="0000FF"/>
                          </a:solidFill>
                          <a:effectLst/>
                          <a:latin typeface="+mj-lt"/>
                          <a:ea typeface="Courier New" panose="02070309020205020404" pitchFamily="49" charset="0"/>
                        </a:rPr>
                        <a:t> </a:t>
                      </a:r>
                      <a:r>
                        <a:rPr lang="en-US" sz="2400" b="1" dirty="0" err="1">
                          <a:solidFill>
                            <a:srgbClr val="0000FF"/>
                          </a:solidFill>
                          <a:effectLst/>
                          <a:latin typeface="+mj-lt"/>
                          <a:ea typeface="Courier New" panose="02070309020205020404" pitchFamily="49" charset="0"/>
                        </a:rPr>
                        <a:t>Việc</a:t>
                      </a:r>
                      <a:r>
                        <a:rPr lang="en-US" sz="2400" b="1" baseline="0" dirty="0">
                          <a:solidFill>
                            <a:srgbClr val="0000FF"/>
                          </a:solidFill>
                          <a:effectLst/>
                          <a:latin typeface="+mj-lt"/>
                          <a:ea typeface="Courier New" panose="02070309020205020404" pitchFamily="49" charset="0"/>
                        </a:rPr>
                        <a:t> </a:t>
                      </a:r>
                      <a:r>
                        <a:rPr lang="en-US" sz="2400" b="1" baseline="0" dirty="0" err="1">
                          <a:solidFill>
                            <a:srgbClr val="0000FF"/>
                          </a:solidFill>
                          <a:effectLst/>
                          <a:latin typeface="+mj-lt"/>
                          <a:ea typeface="Courier New" panose="02070309020205020404" pitchFamily="49" charset="0"/>
                        </a:rPr>
                        <a:t>làm</a:t>
                      </a:r>
                      <a:endParaRPr lang="en-US" sz="2400" b="1" dirty="0">
                        <a:solidFill>
                          <a:srgbClr val="0000FF"/>
                        </a:solidFill>
                        <a:effectLst/>
                        <a:latin typeface="+mj-lt"/>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800" b="0" dirty="0">
                          <a:solidFill>
                            <a:srgbClr val="0000FF"/>
                          </a:solidFill>
                          <a:effectLst/>
                          <a:latin typeface="+mj-lt"/>
                          <a:ea typeface="Courier New" panose="02070309020205020404" pitchFamily="49" charset="0"/>
                        </a:rPr>
                        <a:t> - Quan tâm, chăm sóc lẫn nhau giữa các thành viên trong gia </a:t>
                      </a:r>
                      <a:r>
                        <a:rPr lang="vi-VN" sz="1800" b="0">
                          <a:solidFill>
                            <a:srgbClr val="0000FF"/>
                          </a:solidFill>
                          <a:effectLst/>
                          <a:latin typeface="+mj-lt"/>
                          <a:ea typeface="Courier New" panose="02070309020205020404" pitchFamily="49" charset="0"/>
                        </a:rPr>
                        <a:t>đình </a:t>
                      </a:r>
                      <a:endParaRPr lang="en-US" sz="1800" b="0" smtClean="0">
                        <a:solidFill>
                          <a:srgbClr val="0000FF"/>
                        </a:solidFill>
                        <a:effectLst/>
                        <a:latin typeface="+mj-lt"/>
                        <a:ea typeface="Courier New" panose="02070309020205020404" pitchFamily="49" charset="0"/>
                      </a:endParaRPr>
                    </a:p>
                    <a:p>
                      <a:pPr marL="0" marR="0" algn="just">
                        <a:lnSpc>
                          <a:spcPct val="115000"/>
                        </a:lnSpc>
                        <a:spcBef>
                          <a:spcPts val="0"/>
                        </a:spcBef>
                        <a:spcAft>
                          <a:spcPts val="600"/>
                        </a:spcAft>
                      </a:pPr>
                      <a:r>
                        <a:rPr lang="vi-VN" sz="1800" b="0" smtClean="0">
                          <a:solidFill>
                            <a:srgbClr val="0000FF"/>
                          </a:solidFill>
                          <a:effectLst/>
                          <a:latin typeface="+mj-lt"/>
                          <a:ea typeface="Courier New" panose="02070309020205020404" pitchFamily="49" charset="0"/>
                        </a:rPr>
                        <a:t>- </a:t>
                      </a:r>
                      <a:r>
                        <a:rPr lang="vi-VN" sz="1800" b="0" dirty="0">
                          <a:solidFill>
                            <a:srgbClr val="0000FF"/>
                          </a:solidFill>
                          <a:effectLst/>
                          <a:latin typeface="+mj-lt"/>
                          <a:ea typeface="Courier New" panose="02070309020205020404" pitchFamily="49" charset="0"/>
                        </a:rPr>
                        <a:t>Động viên, giúp đỡ khi gặp khó khăn</a:t>
                      </a:r>
                      <a:endParaRPr lang="en-US" sz="18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800" b="0" dirty="0">
                          <a:solidFill>
                            <a:srgbClr val="0000FF"/>
                          </a:solidFill>
                          <a:effectLst/>
                          <a:latin typeface="+mj-lt"/>
                          <a:ea typeface="Courier New" panose="02070309020205020404" pitchFamily="49" charset="0"/>
                        </a:rPr>
                        <a:t> </a:t>
                      </a:r>
                      <a:r>
                        <a:rPr lang="vi-VN" sz="1800" b="0" dirty="0">
                          <a:solidFill>
                            <a:srgbClr val="0000FF"/>
                          </a:solidFill>
                          <a:effectLst/>
                          <a:latin typeface="+mj-lt"/>
                          <a:ea typeface="Times New Roman" panose="02020603050405020304" pitchFamily="18" charset="0"/>
                        </a:rPr>
                        <a:t>- Các bạn hỗ trợ, giúp đỡ lẫn nhau tronẹ học tập và rèn luyện</a:t>
                      </a:r>
                      <a:endParaRPr lang="en-US" sz="1800" b="0" dirty="0">
                        <a:solidFill>
                          <a:srgbClr val="0000FF"/>
                        </a:solidFill>
                        <a:effectLst/>
                        <a:latin typeface="+mj-lt"/>
                        <a:ea typeface="Times New Roman" panose="02020603050405020304" pitchFamily="18" charset="0"/>
                      </a:endParaRPr>
                    </a:p>
                    <a:p>
                      <a:pPr marL="0" marR="0" indent="0">
                        <a:spcBef>
                          <a:spcPts val="0"/>
                        </a:spcBef>
                        <a:spcAft>
                          <a:spcPts val="0"/>
                        </a:spcAft>
                      </a:pPr>
                      <a:r>
                        <a:rPr lang="vi-VN" sz="1800" b="0" dirty="0">
                          <a:solidFill>
                            <a:srgbClr val="0000FF"/>
                          </a:solidFill>
                          <a:effectLst/>
                          <a:latin typeface="+mj-lt"/>
                          <a:ea typeface="Times New Roman" panose="02020603050405020304" pitchFamily="18" charset="0"/>
                        </a:rPr>
                        <a:t>- Thầy cổ động viên, dìu dắt, dạy bảo các em học sinh</a:t>
                      </a:r>
                      <a:endParaRPr lang="en-US" sz="1800" b="0" dirty="0">
                        <a:solidFill>
                          <a:srgbClr val="0000FF"/>
                        </a:solidFill>
                        <a:effectLst/>
                        <a:latin typeface="+mj-lt"/>
                        <a:ea typeface="Times New Roman" panose="02020603050405020304" pitchFamily="18" charset="0"/>
                      </a:endParaRPr>
                    </a:p>
                    <a:p>
                      <a:r>
                        <a:rPr lang="vi-VN" sz="1800" b="0" dirty="0">
                          <a:solidFill>
                            <a:srgbClr val="0000FF"/>
                          </a:solidFill>
                          <a:effectLst/>
                          <a:latin typeface="+mj-lt"/>
                          <a:ea typeface="Courier New" panose="02070309020205020404" pitchFamily="49" charset="0"/>
                        </a:rPr>
                        <a:t>- Học sinh biết ơn, kính trọng thầy cô</a:t>
                      </a:r>
                      <a:endParaRPr lang="en-US" sz="1800" b="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0" dirty="0">
                          <a:solidFill>
                            <a:srgbClr val="0000FF"/>
                          </a:solidFill>
                          <a:effectLst/>
                          <a:latin typeface="+mj-lt"/>
                          <a:ea typeface="Courier New" panose="02070309020205020404" pitchFamily="49" charset="0"/>
                        </a:rPr>
                        <a:t> </a:t>
                      </a:r>
                      <a:r>
                        <a:rPr lang="vi-VN" sz="1800" b="0"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người nghèo</a:t>
                      </a:r>
                      <a:endParaRPr lang="en-US" sz="1800" b="0" u="none" strike="noStrike" spc="0" dirty="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0"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800" b="0" u="none" strike="noStrike" spc="0" dirty="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0" u="none" strike="noStrike" spc="0" dirty="0">
                          <a:solidFill>
                            <a:srgbClr val="0000FF"/>
                          </a:solidFill>
                          <a:effectLst/>
                          <a:latin typeface="+mj-lt"/>
                          <a:ea typeface="Times New Roman" panose="02020603050405020304" pitchFamily="18" charset="0"/>
                          <a:cs typeface="Times New Roman" panose="02020603050405020304" pitchFamily="18" charset="0"/>
                        </a:rPr>
                        <a:t>Giúp đỡ người khuyết tật</a:t>
                      </a:r>
                      <a:endParaRPr lang="en-US" sz="1800" b="0" u="none" strike="noStrike" spc="0" dirty="0">
                        <a:solidFill>
                          <a:srgbClr val="0000FF"/>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002"/>
                  </a:ext>
                </a:extLst>
              </a:tr>
              <a:tr h="1868148">
                <a:tc>
                  <a:txBody>
                    <a:bodyPr/>
                    <a:lstStyle/>
                    <a:p>
                      <a:pPr marL="0" marR="0" algn="ctr">
                        <a:lnSpc>
                          <a:spcPct val="115000"/>
                        </a:lnSpc>
                        <a:spcBef>
                          <a:spcPts val="0"/>
                        </a:spcBef>
                        <a:spcAft>
                          <a:spcPts val="600"/>
                        </a:spcAft>
                      </a:pPr>
                      <a:r>
                        <a:rPr lang="vi-VN" sz="2400" b="1" dirty="0">
                          <a:solidFill>
                            <a:srgbClr val="0000FF"/>
                          </a:solidFill>
                          <a:effectLst/>
                          <a:latin typeface="+mj-lt"/>
                          <a:ea typeface="Courier New" panose="02070309020205020404" pitchFamily="49" charset="0"/>
                        </a:rPr>
                        <a:t> T</a:t>
                      </a:r>
                      <a:r>
                        <a:rPr lang="en-US" sz="2400" b="1" dirty="0" err="1">
                          <a:solidFill>
                            <a:srgbClr val="0000FF"/>
                          </a:solidFill>
                          <a:effectLst/>
                          <a:latin typeface="+mj-lt"/>
                          <a:ea typeface="Courier New" panose="02070309020205020404" pitchFamily="49" charset="0"/>
                        </a:rPr>
                        <a:t>hái</a:t>
                      </a:r>
                      <a:r>
                        <a:rPr lang="en-US" sz="2400" b="1" baseline="0" dirty="0">
                          <a:solidFill>
                            <a:srgbClr val="0000FF"/>
                          </a:solidFill>
                          <a:effectLst/>
                          <a:latin typeface="+mj-lt"/>
                          <a:ea typeface="Courier New" panose="02070309020205020404" pitchFamily="49" charset="0"/>
                        </a:rPr>
                        <a:t> </a:t>
                      </a:r>
                      <a:r>
                        <a:rPr lang="en-US" sz="2400" b="1" baseline="0" dirty="0" err="1">
                          <a:solidFill>
                            <a:srgbClr val="0000FF"/>
                          </a:solidFill>
                          <a:effectLst/>
                          <a:latin typeface="+mj-lt"/>
                          <a:ea typeface="Courier New" panose="02070309020205020404" pitchFamily="49" charset="0"/>
                        </a:rPr>
                        <a:t>độ</a:t>
                      </a:r>
                      <a:endParaRPr lang="en-US" sz="2400" b="1" dirty="0">
                        <a:solidFill>
                          <a:srgbClr val="0000FF"/>
                        </a:solidFill>
                        <a:effectLst/>
                        <a:latin typeface="+mj-lt"/>
                        <a:ea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0" dirty="0">
                          <a:effectLst/>
                          <a:latin typeface="+mj-lt"/>
                          <a:ea typeface="Courier New" panose="02070309020205020404" pitchFamily="49" charset="0"/>
                        </a:rPr>
                        <a:t> </a:t>
                      </a:r>
                      <a:r>
                        <a:rPr lang="vi-VN" sz="1800" b="0" u="none" strike="noStrike" spc="0" dirty="0">
                          <a:effectLst/>
                          <a:latin typeface="+mj-lt"/>
                          <a:ea typeface="Times New Roman" panose="02020603050405020304" pitchFamily="18" charset="0"/>
                          <a:cs typeface="Times New Roman" panose="02020603050405020304" pitchFamily="18" charset="0"/>
                        </a:rPr>
                        <a:t>Quan tâm.</a:t>
                      </a:r>
                      <a:endParaRPr lang="en-US" sz="1800" b="0" u="none" strike="noStrike" spc="0" dirty="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0" u="none" strike="noStrike" spc="0" dirty="0">
                          <a:effectLst/>
                          <a:latin typeface="+mj-lt"/>
                          <a:ea typeface="Times New Roman" panose="02020603050405020304" pitchFamily="18" charset="0"/>
                          <a:cs typeface="Times New Roman" panose="02020603050405020304" pitchFamily="18" charset="0"/>
                        </a:rPr>
                        <a:t>Cảm thông.</a:t>
                      </a:r>
                      <a:endParaRPr lang="en-US" sz="1800" b="0" u="none" strike="noStrike" spc="0" dirty="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0" u="none" strike="noStrike" spc="0" dirty="0">
                          <a:effectLst/>
                          <a:latin typeface="+mj-lt"/>
                          <a:ea typeface="Times New Roman" panose="02020603050405020304" pitchFamily="18" charset="0"/>
                          <a:cs typeface="Times New Roman" panose="02020603050405020304" pitchFamily="18" charset="0"/>
                        </a:rPr>
                        <a:t>Lo lắng và đồng cảm</a:t>
                      </a:r>
                      <a:endParaRPr lang="en-US" sz="1800" b="0" u="none" strike="noStrike" spc="0" dirty="0">
                        <a:effectLst/>
                        <a:latin typeface="+mj-lt"/>
                        <a:ea typeface="Times New Roman" panose="02020603050405020304" pitchFamily="18" charset="0"/>
                        <a:cs typeface="Times New Roman" panose="02020603050405020304" pitchFamily="18" charset="0"/>
                      </a:endParaRPr>
                    </a:p>
                    <a:p>
                      <a:r>
                        <a:rPr lang="en-US" sz="1800" b="0">
                          <a:solidFill>
                            <a:srgbClr val="000000"/>
                          </a:solidFill>
                          <a:effectLst/>
                          <a:latin typeface="+mj-lt"/>
                          <a:ea typeface="Courier New" panose="02070309020205020404" pitchFamily="49" charset="0"/>
                        </a:rPr>
                        <a:t>-</a:t>
                      </a:r>
                      <a:r>
                        <a:rPr lang="en-US" sz="1800" b="0" baseline="0">
                          <a:solidFill>
                            <a:srgbClr val="000000"/>
                          </a:solidFill>
                          <a:effectLst/>
                          <a:latin typeface="+mj-lt"/>
                          <a:ea typeface="Courier New" panose="02070309020205020404" pitchFamily="49" charset="0"/>
                        </a:rPr>
                        <a:t> </a:t>
                      </a:r>
                      <a:r>
                        <a:rPr lang="en-US" sz="1800" b="0" baseline="0" smtClean="0">
                          <a:solidFill>
                            <a:srgbClr val="000000"/>
                          </a:solidFill>
                          <a:effectLst/>
                          <a:latin typeface="+mj-lt"/>
                          <a:ea typeface="Courier New" panose="02070309020205020404" pitchFamily="49" charset="0"/>
                        </a:rPr>
                        <a:t> </a:t>
                      </a:r>
                      <a:r>
                        <a:rPr lang="vi-VN" sz="1800" b="0" smtClean="0">
                          <a:solidFill>
                            <a:srgbClr val="000000"/>
                          </a:solidFill>
                          <a:effectLst/>
                          <a:latin typeface="+mj-lt"/>
                          <a:ea typeface="Courier New" panose="02070309020205020404" pitchFamily="49" charset="0"/>
                        </a:rPr>
                        <a:t>Chia </a:t>
                      </a:r>
                      <a:r>
                        <a:rPr lang="vi-VN" sz="1800" b="0" dirty="0">
                          <a:solidFill>
                            <a:srgbClr val="000000"/>
                          </a:solidFill>
                          <a:effectLst/>
                          <a:latin typeface="+mj-lt"/>
                          <a:ea typeface="Courier New" panose="02070309020205020404" pitchFamily="49" charset="0"/>
                        </a:rPr>
                        <a:t>sẻ.</a:t>
                      </a:r>
                      <a:endParaRPr lang="en-US" sz="18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800" b="0" dirty="0">
                          <a:effectLst/>
                          <a:latin typeface="+mj-lt"/>
                          <a:ea typeface="Courier New" panose="02070309020205020404" pitchFamily="49" charset="0"/>
                        </a:rPr>
                        <a:t> </a:t>
                      </a:r>
                      <a:r>
                        <a:rPr lang="vi-VN" sz="1800" b="0" dirty="0">
                          <a:solidFill>
                            <a:srgbClr val="000000"/>
                          </a:solidFill>
                          <a:effectLst/>
                          <a:latin typeface="+mj-lt"/>
                          <a:ea typeface="Courier New" panose="02070309020205020404" pitchFamily="49" charset="0"/>
                        </a:rPr>
                        <a:t>- Học sinh biết ơn, kính trọng thầy cô</a:t>
                      </a:r>
                      <a:endParaRPr lang="en-US" sz="1800" b="0" dirty="0">
                        <a:solidFill>
                          <a:srgbClr val="00000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Thầy</a:t>
                      </a: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cô</a:t>
                      </a: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 l</a:t>
                      </a:r>
                      <a:r>
                        <a:rPr kumimoji="0" lang="vi-VN"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o lắng và đồng cảm</a:t>
                      </a: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Times New Roman" panose="02020603050405020304" pitchFamily="18" charset="0"/>
                          <a:cs typeface="Times" panose="02020603050405020304" pitchFamily="18" charset="0"/>
                        </a:rPr>
                        <a:t>, c</a:t>
                      </a:r>
                      <a:r>
                        <a:rPr kumimoji="0" lang="vi-VN" sz="1800" b="0" i="0" u="none" strike="noStrike" kern="1200" cap="none" spc="0" normalizeH="0" baseline="0" noProof="0" dirty="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hia sẻ.</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với</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học</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 </a:t>
                      </a:r>
                      <a:r>
                        <a:rPr kumimoji="0" lang="en-US" sz="1800" b="0" i="0" u="none" strike="noStrike" kern="1200" cap="none" spc="0" normalizeH="0" baseline="0" noProof="0" dirty="0" err="1">
                          <a:ln>
                            <a:noFill/>
                          </a:ln>
                          <a:solidFill>
                            <a:srgbClr val="000000"/>
                          </a:solidFill>
                          <a:effectLst/>
                          <a:uLnTx/>
                          <a:uFillTx/>
                          <a:latin typeface="Times" panose="02020603050405020304" pitchFamily="18" charset="0"/>
                          <a:ea typeface="Courier New" panose="02070309020205020404" pitchFamily="49" charset="0"/>
                          <a:cs typeface="Times" panose="02020603050405020304" pitchFamily="18" charset="0"/>
                        </a:rPr>
                        <a:t>sinh</a:t>
                      </a:r>
                      <a:endPar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Arial" panose="020B0604020202020204" pitchFamily="34" charset="0"/>
                        <a:cs typeface="Times" panose="02020603050405020304" pitchFamily="18" charset="0"/>
                      </a:endParaRPr>
                    </a:p>
                    <a:p>
                      <a:pPr marL="0" marR="0" algn="just">
                        <a:lnSpc>
                          <a:spcPct val="115000"/>
                        </a:lnSpc>
                        <a:spcBef>
                          <a:spcPts val="0"/>
                        </a:spcBef>
                        <a:spcAft>
                          <a:spcPts val="600"/>
                        </a:spcAft>
                      </a:pPr>
                      <a:endParaRPr lang="en-US" sz="18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800" b="0" dirty="0">
                          <a:effectLst/>
                          <a:latin typeface="+mj-lt"/>
                          <a:ea typeface="Courier New" panose="02070309020205020404" pitchFamily="49" charset="0"/>
                        </a:rPr>
                        <a:t> </a:t>
                      </a:r>
                      <a:r>
                        <a:rPr lang="vi-VN" sz="1800" b="0" dirty="0">
                          <a:effectLst/>
                          <a:latin typeface="+mj-lt"/>
                          <a:ea typeface="Times New Roman" panose="02020603050405020304" pitchFamily="18" charset="0"/>
                        </a:rPr>
                        <a:t>- Mọi người yêu thương, cảm thông, lụt, hạn hán chia sẻ với nhau.</a:t>
                      </a:r>
                      <a:endParaRPr lang="en-US" sz="1800" b="0" dirty="0">
                        <a:effectLst/>
                        <a:latin typeface="+mj-lt"/>
                        <a:ea typeface="Times New Roman" panose="02020603050405020304" pitchFamily="18" charset="0"/>
                      </a:endParaRPr>
                    </a:p>
                    <a:p>
                      <a:r>
                        <a:rPr lang="en-US" sz="1800" b="0" smtClean="0">
                          <a:solidFill>
                            <a:srgbClr val="000000"/>
                          </a:solidFill>
                          <a:effectLst/>
                          <a:latin typeface="+mj-lt"/>
                          <a:ea typeface="Courier New" panose="02070309020205020404" pitchFamily="49" charset="0"/>
                        </a:rPr>
                        <a:t>- </a:t>
                      </a:r>
                      <a:r>
                        <a:rPr lang="vi-VN" sz="1800" b="0" smtClean="0">
                          <a:solidFill>
                            <a:srgbClr val="000000"/>
                          </a:solidFill>
                          <a:effectLst/>
                          <a:latin typeface="+mj-lt"/>
                          <a:ea typeface="Courier New" panose="02070309020205020404" pitchFamily="49" charset="0"/>
                        </a:rPr>
                        <a:t>Cùng </a:t>
                      </a:r>
                      <a:r>
                        <a:rPr lang="vi-VN" sz="1800" b="0" dirty="0">
                          <a:solidFill>
                            <a:srgbClr val="000000"/>
                          </a:solidFill>
                          <a:effectLst/>
                          <a:latin typeface="+mj-lt"/>
                          <a:ea typeface="Courier New" panose="02070309020205020404" pitchFamily="49" charset="0"/>
                        </a:rPr>
                        <a:t>nhau giúp đỡ người dân ở các vùng miền khó khăn</a:t>
                      </a:r>
                      <a:endParaRPr lang="en-US" sz="1800" b="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3"/>
                  </a:ext>
                </a:extLst>
              </a:tr>
            </a:tbl>
          </a:graphicData>
        </a:graphic>
      </p:graphicFrame>
      <p:sp>
        <p:nvSpPr>
          <p:cNvPr id="12" name="Rectangle: Rounded Corners 1">
            <a:extLst>
              <a:ext uri="{FF2B5EF4-FFF2-40B4-BE49-F238E27FC236}">
                <a16:creationId xmlns="" xmlns:a16="http://schemas.microsoft.com/office/drawing/2014/main" id="{49368C2B-08BB-4567-BA27-2402FAA3C31F}"/>
              </a:ext>
            </a:extLst>
          </p:cNvPr>
          <p:cNvSpPr/>
          <p:nvPr/>
        </p:nvSpPr>
        <p:spPr>
          <a:xfrm>
            <a:off x="2824647" y="497340"/>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latin typeface="SVN-Steady" pitchFamily="50" charset="0"/>
                <a:ea typeface="Times New Roman" panose="02020603050405020304" pitchFamily="18" charset="0"/>
              </a:rPr>
              <a:t>PHIẾU BÀI TẬP (THẢO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sp>
        <p:nvSpPr>
          <p:cNvPr id="14" name="TextBox 13"/>
          <p:cNvSpPr txBox="1"/>
          <p:nvPr/>
        </p:nvSpPr>
        <p:spPr>
          <a:xfrm>
            <a:off x="0" y="577236"/>
            <a:ext cx="2719847" cy="584775"/>
          </a:xfrm>
          <a:prstGeom prst="rect">
            <a:avLst/>
          </a:prstGeom>
          <a:solidFill>
            <a:schemeClr val="accent6">
              <a:lumMod val="40000"/>
              <a:lumOff val="60000"/>
            </a:schemeClr>
          </a:solidFill>
        </p:spPr>
        <p:txBody>
          <a:bodyPr wrap="square" rtlCol="0">
            <a:spAutoFit/>
          </a:bodyPr>
          <a:lstStyle/>
          <a:p>
            <a:r>
              <a:rPr lang="en-US" sz="3200" dirty="0">
                <a:solidFill>
                  <a:srgbClr val="0000FF"/>
                </a:solidFill>
                <a:latin typeface="微软雅黑"/>
                <a:ea typeface="微软雅黑"/>
              </a:rPr>
              <a:t>TEAM WORK</a:t>
            </a:r>
          </a:p>
        </p:txBody>
      </p:sp>
    </p:spTree>
    <p:extLst>
      <p:ext uri="{BB962C8B-B14F-4D97-AF65-F5344CB8AC3E}">
        <p14:creationId xmlns:p14="http://schemas.microsoft.com/office/powerpoint/2010/main" val="1684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xit" presetSubtype="0" fill="hold" grpId="0" nodeType="clickEffect">
                                  <p:stCondLst>
                                    <p:cond delay="0"/>
                                  </p:stCondLst>
                                  <p:childTnLst>
                                    <p:animEffect transition="out" filter="fade">
                                      <p:cBhvr>
                                        <p:cTn id="13" dur="1000"/>
                                        <p:tgtEl>
                                          <p:spTgt spid="14"/>
                                        </p:tgtEl>
                                      </p:cBhvr>
                                    </p:animEffect>
                                    <p:anim calcmode="lin" valueType="num">
                                      <p:cBhvr>
                                        <p:cTn id="14" dur="1000"/>
                                        <p:tgtEl>
                                          <p:spTgt spid="14"/>
                                        </p:tgtEl>
                                        <p:attrNameLst>
                                          <p:attrName>ppt_x</p:attrName>
                                        </p:attrNameLst>
                                      </p:cBhvr>
                                      <p:tavLst>
                                        <p:tav tm="0">
                                          <p:val>
                                            <p:strVal val="ppt_x"/>
                                          </p:val>
                                        </p:tav>
                                        <p:tav tm="100000">
                                          <p:val>
                                            <p:strVal val="ppt_x"/>
                                          </p:val>
                                        </p:tav>
                                      </p:tavLst>
                                    </p:anim>
                                    <p:anim calcmode="lin" valueType="num">
                                      <p:cBhvr>
                                        <p:cTn id="15" dur="1000"/>
                                        <p:tgtEl>
                                          <p:spTgt spid="14"/>
                                        </p:tgtEl>
                                        <p:attrNameLst>
                                          <p:attrName>ppt_y</p:attrName>
                                        </p:attrNameLst>
                                      </p:cBhvr>
                                      <p:tavLst>
                                        <p:tav tm="0">
                                          <p:val>
                                            <p:strVal val="ppt_y"/>
                                          </p:val>
                                        </p:tav>
                                        <p:tav tm="100000">
                                          <p:val>
                                            <p:strVal val="ppt_y-.1"/>
                                          </p:val>
                                        </p:tav>
                                      </p:tavLst>
                                    </p:anim>
                                    <p:set>
                                      <p:cBhvr>
                                        <p:cTn id="16"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932113" y="408622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888879" y="123880"/>
            <a:ext cx="4230996"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25000"/>
              </a:lnSpc>
              <a:spcBef>
                <a:spcPct val="0"/>
              </a:spcBef>
              <a:spcAft>
                <a:spcPct val="0"/>
              </a:spcAft>
              <a:defRPr/>
            </a:pPr>
            <a:r>
              <a:rPr lang="en-US" sz="2800" b="1" dirty="0" err="1">
                <a:solidFill>
                  <a:srgbClr val="FF0000"/>
                </a:solidFill>
                <a:latin typeface="Times" panose="02020603050405020304" pitchFamily="18" charset="0"/>
                <a:ea typeface="Arial Unicode MS"/>
                <a:cs typeface="Times" panose="02020603050405020304" pitchFamily="18" charset="0"/>
              </a:rPr>
              <a:t>Mỗi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cử</a:t>
            </a:r>
            <a:r>
              <a:rPr lang="en-US" sz="2800" b="1" dirty="0">
                <a:solidFill>
                  <a:srgbClr val="FF0000"/>
                </a:solidFill>
                <a:latin typeface="Times" panose="02020603050405020304" pitchFamily="18" charset="0"/>
                <a:ea typeface="Arial Unicode MS"/>
                <a:cs typeface="Times" panose="02020603050405020304" pitchFamily="18" charset="0"/>
              </a:rPr>
              <a:t> 5 </a:t>
            </a:r>
            <a:r>
              <a:rPr lang="en-US" sz="2800" b="1" dirty="0" err="1">
                <a:solidFill>
                  <a:srgbClr val="FF0000"/>
                </a:solidFill>
                <a:latin typeface="Times" panose="02020603050405020304" pitchFamily="18" charset="0"/>
                <a:ea typeface="Arial Unicode MS"/>
                <a:cs typeface="Times" panose="02020603050405020304" pitchFamily="18" charset="0"/>
              </a:rPr>
              <a:t>bạn</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xuất</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sắc</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nhất</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20776" y="1589015"/>
            <a:ext cx="4014064"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lnSpc>
                <a:spcPct val="125000"/>
              </a:lnSpc>
              <a:spcBef>
                <a:spcPct val="0"/>
              </a:spcBef>
              <a:spcAft>
                <a:spcPct val="0"/>
              </a:spcAft>
              <a:defRPr/>
            </a:pPr>
            <a:r>
              <a:rPr lang="en-US" sz="2800" b="1">
                <a:solidFill>
                  <a:srgbClr val="FF0000"/>
                </a:solidFill>
                <a:latin typeface="Times" panose="02020603050405020304" pitchFamily="18" charset="0"/>
                <a:ea typeface="Arial Unicode MS"/>
                <a:cs typeface="Times" panose="02020603050405020304" pitchFamily="18" charset="0"/>
              </a:rPr>
              <a:t>Chia </a:t>
            </a:r>
            <a:r>
              <a:rPr lang="en-US" sz="2800" b="1" smtClean="0">
                <a:solidFill>
                  <a:srgbClr val="FF0000"/>
                </a:solidFill>
                <a:latin typeface="Times" panose="02020603050405020304" pitchFamily="18" charset="0"/>
                <a:ea typeface="Arial Unicode MS"/>
                <a:cs typeface="Times" panose="02020603050405020304" pitchFamily="18" charset="0"/>
              </a:rPr>
              <a:t>lớp</a:t>
            </a:r>
            <a:r>
              <a:rPr lang="en-US" sz="2800" b="1">
                <a:solidFill>
                  <a:srgbClr val="FF0000"/>
                </a:solidFill>
                <a:latin typeface="Times" panose="02020603050405020304" pitchFamily="18" charset="0"/>
                <a:ea typeface="Arial Unicode MS"/>
                <a:cs typeface="Times" panose="02020603050405020304" pitchFamily="18" charset="0"/>
              </a:rPr>
              <a:t> </a:t>
            </a:r>
            <a:r>
              <a:rPr lang="en-US" sz="2800" b="1" smtClean="0">
                <a:solidFill>
                  <a:srgbClr val="FF0000"/>
                </a:solidFill>
                <a:latin typeface="Times" panose="02020603050405020304" pitchFamily="18" charset="0"/>
                <a:ea typeface="Arial Unicode MS"/>
                <a:cs typeface="Times" panose="02020603050405020304" pitchFamily="18" charset="0"/>
              </a:rPr>
              <a:t>thành </a:t>
            </a:r>
            <a:r>
              <a:rPr lang="en-US" sz="2800" b="1" dirty="0" err="1">
                <a:solidFill>
                  <a:srgbClr val="FF0000"/>
                </a:solidFill>
                <a:latin typeface="Times" panose="02020603050405020304" pitchFamily="18" charset="0"/>
                <a:ea typeface="Arial Unicode MS"/>
                <a:cs typeface="Times" panose="02020603050405020304" pitchFamily="18" charset="0"/>
              </a:rPr>
              <a:t>ba</a:t>
            </a:r>
            <a:r>
              <a:rPr lang="en-US" sz="2800" b="1" dirty="0">
                <a:solidFill>
                  <a:srgbClr val="FF0000"/>
                </a:solidFill>
                <a:latin typeface="Times" panose="02020603050405020304" pitchFamily="18" charset="0"/>
                <a:ea typeface="Arial Unicode MS"/>
                <a:cs typeface="Times" panose="02020603050405020304" pitchFamily="18" charset="0"/>
              </a:rPr>
              <a:t> </a:t>
            </a:r>
            <a:r>
              <a:rPr lang="en-US" sz="2800" b="1" dirty="0" err="1">
                <a:solidFill>
                  <a:srgbClr val="FF0000"/>
                </a:solidFill>
                <a:latin typeface="Times" panose="02020603050405020304" pitchFamily="18" charset="0"/>
                <a:ea typeface="Arial Unicode MS"/>
                <a:cs typeface="Times" panose="02020603050405020304" pitchFamily="18" charset="0"/>
              </a:rPr>
              <a:t>đội</a:t>
            </a:r>
            <a:endParaRPr lang="zh-CN" altLang="en-US" sz="2400" b="1" dirty="0">
              <a:solidFill>
                <a:srgbClr val="FF0000"/>
              </a:solidFill>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7" name="Cloud Callout 26"/>
          <p:cNvSpPr/>
          <p:nvPr/>
        </p:nvSpPr>
        <p:spPr>
          <a:xfrm rot="21416254">
            <a:off x="7949160" y="1911493"/>
            <a:ext cx="4209127" cy="2369197"/>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137521" y="2280826"/>
            <a:ext cx="4104635" cy="1434047"/>
          </a:xfrm>
          <a:prstGeom prst="rect">
            <a:avLst/>
          </a:prstGeom>
        </p:spPr>
        <p:txBody>
          <a:bodyPr wrap="square">
            <a:spAutoFit/>
          </a:bodyPr>
          <a:lstStyle/>
          <a:p>
            <a:pPr lvl="0" algn="ctr" eaLnBrk="0" fontAlgn="base" hangingPunct="0">
              <a:lnSpc>
                <a:spcPct val="125000"/>
              </a:lnSpc>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400" b="1" dirty="0">
                <a:solidFill>
                  <a:srgbClr val="FF0000"/>
                </a:solidFill>
                <a:latin typeface="Times New Roman" panose="02020603050405020304" pitchFamily="18" charset="0"/>
                <a:ea typeface="Arial Unicode MS"/>
                <a:cs typeface="Times New Roman" panose="02020603050405020304" pitchFamily="18" charset="0"/>
              </a:rPr>
              <a:t>i di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l</a:t>
            </a:r>
            <a:r>
              <a:rPr lang="fr-FR" sz="2400" b="1" dirty="0">
                <a:solidFill>
                  <a:srgbClr val="FF0000"/>
                </a:solidFill>
                <a:latin typeface="Times New Roman" panose="02020603050405020304" pitchFamily="18" charset="0"/>
                <a:ea typeface="Arial Unicode MS"/>
                <a:cs typeface="Times New Roman" panose="02020603050405020304" pitchFamily="18" charset="0"/>
              </a:rPr>
              <a:t>ê</a:t>
            </a:r>
            <a:r>
              <a:rPr lang="en-US" sz="2400" b="1" dirty="0">
                <a:solidFill>
                  <a:srgbClr val="FF0000"/>
                </a:solidFill>
                <a:latin typeface="Times New Roman" panose="02020603050405020304" pitchFamily="18" charset="0"/>
                <a:ea typeface="Arial Unicode MS"/>
                <a:cs typeface="Times New Roman" panose="02020603050405020304" pitchFamily="18" charset="0"/>
              </a:rPr>
              <a:t>n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400" b="1">
                <a:solidFill>
                  <a:srgbClr val="FF0000"/>
                </a:solidFill>
                <a:latin typeface="Times New Roman" panose="02020603050405020304" pitchFamily="18" charset="0"/>
                <a:ea typeface="Arial Unicode MS"/>
                <a:cs typeface="Times New Roman" panose="02020603050405020304" pitchFamily="18" charset="0"/>
              </a:rPr>
              <a:t>ng </a:t>
            </a:r>
            <a:endParaRPr lang="nl-NL" sz="2400" b="1" smtClean="0">
              <a:solidFill>
                <a:srgbClr val="FF0000"/>
              </a:solidFill>
              <a:latin typeface="Times New Roman" panose="02020603050405020304" pitchFamily="18" charset="0"/>
              <a:ea typeface="Arial Unicode MS"/>
              <a:cs typeface="Times New Roman" panose="02020603050405020304" pitchFamily="18" charset="0"/>
            </a:endParaRPr>
          </a:p>
          <a:p>
            <a:pPr lvl="0" algn="ctr" eaLnBrk="0" fontAlgn="base" hangingPunct="0">
              <a:lnSpc>
                <a:spcPct val="125000"/>
              </a:lnSpc>
              <a:spcBef>
                <a:spcPct val="0"/>
              </a:spcBef>
              <a:spcAft>
                <a:spcPct val="0"/>
              </a:spcAft>
              <a:defRPr/>
            </a:pPr>
            <a:r>
              <a:rPr lang="nl-NL" sz="2400" b="1" smtClean="0">
                <a:solidFill>
                  <a:srgbClr val="FF0000"/>
                </a:solidFill>
                <a:latin typeface="Times New Roman" panose="02020603050405020304" pitchFamily="18" charset="0"/>
                <a:ea typeface="Arial Unicode MS"/>
                <a:cs typeface="Times New Roman" panose="02020603050405020304" pitchFamily="18" charset="0"/>
              </a:rPr>
              <a:t>v</a:t>
            </a:r>
            <a:r>
              <a:rPr lang="fr-FR" sz="2400" b="1" dirty="0">
                <a:solidFill>
                  <a:srgbClr val="FF0000"/>
                </a:solidFill>
                <a:latin typeface="Times New Roman" panose="02020603050405020304" pitchFamily="18" charset="0"/>
                <a:ea typeface="Arial Unicode MS"/>
                <a:cs typeface="Times New Roman" panose="02020603050405020304" pitchFamily="18" charset="0"/>
              </a:rPr>
              <a:t>à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dán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những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của</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yêu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thương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a:solidFill>
                  <a:srgbClr val="FF0000"/>
                </a:solidFill>
                <a:latin typeface="Times New Roman" panose="02020603050405020304" pitchFamily="18" charset="0"/>
                <a:ea typeface="Arial Unicode MS"/>
                <a:cs typeface="Times New Roman" panose="02020603050405020304" pitchFamily="18" charset="0"/>
              </a:rPr>
              <a:t>con </a:t>
            </a:r>
            <a:r>
              <a:rPr lang="en-US" sz="2400" b="1" smtClean="0">
                <a:solidFill>
                  <a:srgbClr val="FF0000"/>
                </a:solidFill>
                <a:latin typeface="Times New Roman" panose="02020603050405020304" pitchFamily="18" charset="0"/>
                <a:ea typeface="Arial Unicode MS"/>
                <a:cs typeface="Times New Roman" panose="02020603050405020304" pitchFamily="18" charset="0"/>
              </a:rPr>
              <a:t>người</a:t>
            </a:r>
            <a:endParaRPr lang="en-US" sz="2400" b="1" dirty="0">
              <a:solidFill>
                <a:srgbClr val="FF0000"/>
              </a:solidFill>
              <a:latin typeface="Times New Roman" panose="02020603050405020304" pitchFamily="18" charset="0"/>
              <a:ea typeface="Arial Unicode MS"/>
              <a:cs typeface="Times New Roman" panose="02020603050405020304" pitchFamily="18" charset="0"/>
            </a:endParaRPr>
          </a:p>
        </p:txBody>
      </p:sp>
      <p:sp>
        <p:nvSpPr>
          <p:cNvPr id="3" name="Rectangle 2"/>
          <p:cNvSpPr/>
          <p:nvPr/>
        </p:nvSpPr>
        <p:spPr>
          <a:xfrm>
            <a:off x="9330986" y="5083580"/>
            <a:ext cx="3024784" cy="1200329"/>
          </a:xfrm>
          <a:prstGeom prst="rect">
            <a:avLst/>
          </a:prstGeom>
        </p:spPr>
        <p:txBody>
          <a:bodyPr wrap="square">
            <a:spAutoFit/>
          </a:bodyPr>
          <a:lstStyle/>
          <a:p>
            <a:pPr lvl="0" algn="ctr" eaLnBrk="0" fontAlgn="base" hangingPunct="0">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n</a:t>
            </a:r>
            <a:r>
              <a:rPr lang="fr-FR" sz="2400" b="1" dirty="0">
                <a:solidFill>
                  <a:srgbClr val="FF0000"/>
                </a:solidFill>
                <a:latin typeface="Times New Roman" panose="02020603050405020304" pitchFamily="18" charset="0"/>
                <a:ea typeface="Arial Unicode MS"/>
                <a:cs typeface="Times New Roman" panose="02020603050405020304" pitchFamily="18" charset="0"/>
              </a:rPr>
              <a:t>à</a:t>
            </a:r>
            <a:r>
              <a:rPr lang="en-US" sz="2400" b="1" dirty="0">
                <a:solidFill>
                  <a:srgbClr val="FF0000"/>
                </a:solidFill>
                <a:latin typeface="Times New Roman" panose="02020603050405020304" pitchFamily="18" charset="0"/>
                <a:ea typeface="Arial Unicode MS"/>
                <a:cs typeface="Times New Roman" panose="02020603050405020304" pitchFamily="18" charset="0"/>
              </a:rPr>
              <a:t>o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4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truyền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thống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400" b="1" dirty="0">
                <a:solidFill>
                  <a:srgbClr val="FF0000"/>
                </a:solidFill>
                <a:latin typeface="Times New Roman" panose="02020603050405020304" pitchFamily="18" charset="0"/>
                <a:ea typeface="Arial Unicode MS"/>
                <a:cs typeface="Times New Roman" panose="02020603050405020304" pitchFamily="18" charset="0"/>
              </a:rPr>
              <a:t> 10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400" b="1" dirty="0">
              <a:solidFill>
                <a:srgbClr val="FF0000"/>
              </a:solidFill>
              <a:latin typeface="Times New Roman" panose="02020603050405020304" pitchFamily="18" charset="0"/>
              <a:ea typeface="微软雅黑"/>
              <a:cs typeface="Times New Roman" panose="02020603050405020304"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24566" y="27159"/>
            <a:ext cx="7199759" cy="1138773"/>
          </a:xfrm>
          <a:prstGeom prst="rect">
            <a:avLst/>
          </a:prstGeom>
          <a:solidFill>
            <a:srgbClr val="0000FF"/>
          </a:solidFill>
          <a:ln>
            <a:noFill/>
          </a:ln>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2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3600" b="1" dirty="0">
                <a:solidFill>
                  <a:srgbClr val="FF0000"/>
                </a:solidFill>
                <a:latin typeface="#9Slide05 Fourth" panose="00000500000000000000" pitchFamily="2" charset="0"/>
                <a:ea typeface="Helvetica Neue"/>
                <a:cs typeface="Helvetica Neue"/>
              </a:rPr>
              <a:t>“NGƯỜI LÀM VƯỜN NHÂN HẬU”</a:t>
            </a:r>
            <a:endParaRPr lang="en-SG" altLang="en-US" sz="3600" b="1" dirty="0">
              <a:solidFill>
                <a:srgbClr val="FF0000"/>
              </a:solidFill>
              <a:latin typeface="#9Slide05 Fourth" panose="00000500000000000000" pitchFamily="2" charset="0"/>
            </a:endParaRPr>
          </a:p>
        </p:txBody>
      </p:sp>
      <p:sp>
        <p:nvSpPr>
          <p:cNvPr id="19" name="TextBox 18"/>
          <p:cNvSpPr txBox="1"/>
          <p:nvPr/>
        </p:nvSpPr>
        <p:spPr>
          <a:xfrm>
            <a:off x="3781425" y="1171766"/>
            <a:ext cx="1994525" cy="369332"/>
          </a:xfrm>
          <a:prstGeom prst="rect">
            <a:avLst/>
          </a:prstGeom>
          <a:solidFill>
            <a:srgbClr val="FFFF00"/>
          </a:solidFill>
        </p:spPr>
        <p:txBody>
          <a:bodyPr wrap="square" rtlCol="0">
            <a:spAutoFit/>
          </a:bodyPr>
          <a:lstStyle/>
          <a:p>
            <a:r>
              <a:rPr lang="en-US" b="1" smtClean="0">
                <a:latin typeface="Times New Roman" panose="02020603050405020304" pitchFamily="18" charset="0"/>
                <a:cs typeface="Times New Roman" panose="02020603050405020304" pitchFamily="18" charset="0"/>
              </a:rPr>
              <a:t>Thời gian: 3 Phút</a:t>
            </a:r>
            <a:endParaRPr 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2621141" y="2410159"/>
            <a:ext cx="6095643"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1374003" y="337868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2978315" y="1341826"/>
            <a:ext cx="1970286" cy="1614487"/>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666037" y="4689476"/>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8265941">
            <a:off x="7910997" y="3398486"/>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21063923">
            <a:off x="7732196" y="4150354"/>
            <a:ext cx="1697037" cy="433387"/>
          </a:xfrm>
        </p:spPr>
        <p:txBody>
          <a:bodyPr rtlCol="0">
            <a:normAutofit fontScale="85000" lnSpcReduction="20000"/>
          </a:body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2003" name="Subtitle 19"/>
          <p:cNvSpPr txBox="1">
            <a:spLocks/>
          </p:cNvSpPr>
          <p:nvPr/>
        </p:nvSpPr>
        <p:spPr bwMode="auto">
          <a:xfrm rot="1916937">
            <a:off x="4689875" y="4899892"/>
            <a:ext cx="1698625" cy="433388"/>
          </a:xfrm>
          <a:prstGeom prst="rect">
            <a:avLst/>
          </a:prstGeom>
          <a:solidFill>
            <a:schemeClr val="accent3">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Lời</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nói</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28" name="Subtitle 19"/>
          <p:cNvSpPr txBox="1">
            <a:spLocks/>
          </p:cNvSpPr>
          <p:nvPr/>
        </p:nvSpPr>
        <p:spPr bwMode="auto">
          <a:xfrm rot="19233125">
            <a:off x="6204610" y="4593836"/>
            <a:ext cx="1697037" cy="433387"/>
          </a:xfrm>
          <a:prstGeom prst="rect">
            <a:avLst/>
          </a:prstGeom>
          <a:solidFill>
            <a:srgbClr val="FFCCFF"/>
          </a:solidFill>
          <a:ln>
            <a:noFill/>
          </a:ln>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dirty="0" err="1">
                <a:solidFill>
                  <a:schemeClr val="tx1"/>
                </a:solidFill>
                <a:latin typeface="Times New Roman" pitchFamily="18" charset="0"/>
                <a:cs typeface="Times New Roman" pitchFamily="18" charset="0"/>
              </a:rPr>
              <a:t>Thái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độ</a:t>
            </a:r>
            <a:endParaRPr lang="en-US" dirty="0">
              <a:solidFill>
                <a:schemeClr val="tx1"/>
              </a:solidFill>
              <a:latin typeface="Times New Roman" pitchFamily="18" charset="0"/>
              <a:cs typeface="Times New Roman" pitchFamily="18" charset="0"/>
            </a:endParaRPr>
          </a:p>
        </p:txBody>
      </p:sp>
      <p:sp>
        <p:nvSpPr>
          <p:cNvPr id="29" name="Subtitle 19"/>
          <p:cNvSpPr txBox="1">
            <a:spLocks/>
          </p:cNvSpPr>
          <p:nvPr/>
        </p:nvSpPr>
        <p:spPr bwMode="auto">
          <a:xfrm rot="17271864">
            <a:off x="4778024" y="3477581"/>
            <a:ext cx="1698625" cy="433388"/>
          </a:xfrm>
          <a:prstGeom prst="rect">
            <a:avLst/>
          </a:prstGeom>
          <a:solidFill>
            <a:schemeClr val="accent2">
              <a:lumMod val="20000"/>
              <a:lumOff val="80000"/>
            </a:schemeClr>
          </a:solidFill>
          <a:ln>
            <a:noFill/>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err="1">
                <a:solidFill>
                  <a:prstClr val="black"/>
                </a:solidFill>
                <a:latin typeface="Times New Roman" panose="02020603050405020304" pitchFamily="18" charset="0"/>
                <a:cs typeface="Times New Roman" panose="02020603050405020304" pitchFamily="18" charset="0"/>
              </a:rPr>
              <a:t>Việc</a:t>
            </a:r>
            <a:r>
              <a:rPr lang="en-US" altLang="en-US" sz="2400" dirty="0">
                <a:solidFill>
                  <a:prstClr val="black"/>
                </a:solidFill>
                <a:latin typeface="Times New Roman" panose="02020603050405020304" pitchFamily="18" charset="0"/>
                <a:cs typeface="Times New Roman" panose="02020603050405020304" pitchFamily="18" charset="0"/>
              </a:rPr>
              <a:t> </a:t>
            </a:r>
            <a:r>
              <a:rPr lang="en-US" altLang="en-US" sz="2400" dirty="0" err="1">
                <a:solidFill>
                  <a:prstClr val="black"/>
                </a:solidFill>
                <a:latin typeface="Times New Roman" panose="02020603050405020304" pitchFamily="18" charset="0"/>
                <a:cs typeface="Times New Roman" panose="02020603050405020304" pitchFamily="18" charset="0"/>
              </a:rPr>
              <a:t>làm</a:t>
            </a:r>
            <a:endParaRPr lang="en-US" altLang="en-US" sz="2400" dirty="0">
              <a:solidFill>
                <a:prstClr val="black"/>
              </a:solidFill>
              <a:latin typeface="Times New Roman" panose="02020603050405020304" pitchFamily="18" charset="0"/>
              <a:cs typeface="Times New Roman" panose="02020603050405020304" pitchFamily="18" charset="0"/>
            </a:endParaRPr>
          </a:p>
        </p:txBody>
      </p:sp>
      <p:sp>
        <p:nvSpPr>
          <p:cNvPr id="30" name="Subtitle 19"/>
          <p:cNvSpPr txBox="1">
            <a:spLocks/>
          </p:cNvSpPr>
          <p:nvPr/>
        </p:nvSpPr>
        <p:spPr bwMode="auto">
          <a:xfrm rot="1916937">
            <a:off x="1633364" y="392843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1" name="Freeform 6"/>
          <p:cNvSpPr/>
          <p:nvPr/>
        </p:nvSpPr>
        <p:spPr bwMode="auto">
          <a:xfrm>
            <a:off x="56378" y="3885272"/>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2" name="Subtitle 19"/>
          <p:cNvSpPr txBox="1">
            <a:spLocks/>
          </p:cNvSpPr>
          <p:nvPr/>
        </p:nvSpPr>
        <p:spPr bwMode="auto">
          <a:xfrm rot="1916937">
            <a:off x="337518" y="450113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3" name="Freeform 6"/>
          <p:cNvSpPr/>
          <p:nvPr/>
        </p:nvSpPr>
        <p:spPr bwMode="auto">
          <a:xfrm>
            <a:off x="1449929" y="2120821"/>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4" name="Subtitle 19"/>
          <p:cNvSpPr txBox="1">
            <a:spLocks/>
          </p:cNvSpPr>
          <p:nvPr/>
        </p:nvSpPr>
        <p:spPr bwMode="auto">
          <a:xfrm rot="1916937">
            <a:off x="1646339" y="2614811"/>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5" name="Freeform 6"/>
          <p:cNvSpPr/>
          <p:nvPr/>
        </p:nvSpPr>
        <p:spPr bwMode="auto">
          <a:xfrm rot="17294764">
            <a:off x="1375780" y="5013900"/>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6" name="Subtitle 19"/>
          <p:cNvSpPr txBox="1">
            <a:spLocks/>
          </p:cNvSpPr>
          <p:nvPr/>
        </p:nvSpPr>
        <p:spPr bwMode="auto">
          <a:xfrm rot="19195578">
            <a:off x="1490496" y="551387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7" name="Freeform 36"/>
          <p:cNvSpPr/>
          <p:nvPr/>
        </p:nvSpPr>
        <p:spPr bwMode="auto">
          <a:xfrm rot="18327244">
            <a:off x="4060513" y="381636"/>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8" name="Subtitle 19"/>
          <p:cNvSpPr txBox="1">
            <a:spLocks/>
          </p:cNvSpPr>
          <p:nvPr/>
        </p:nvSpPr>
        <p:spPr bwMode="auto">
          <a:xfrm rot="16200000">
            <a:off x="4061619" y="820904"/>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39" name="Freeform 38"/>
          <p:cNvSpPr/>
          <p:nvPr/>
        </p:nvSpPr>
        <p:spPr bwMode="auto">
          <a:xfrm>
            <a:off x="5160550" y="730250"/>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0" name="Subtitle 19"/>
          <p:cNvSpPr txBox="1">
            <a:spLocks/>
          </p:cNvSpPr>
          <p:nvPr/>
        </p:nvSpPr>
        <p:spPr bwMode="auto">
          <a:xfrm rot="-2831555">
            <a:off x="5337556" y="1312069"/>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1" name="Freeform 40"/>
          <p:cNvSpPr/>
          <p:nvPr/>
        </p:nvSpPr>
        <p:spPr bwMode="auto">
          <a:xfrm rot="18265941">
            <a:off x="7669406" y="209339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2" name="Subtitle 19"/>
          <p:cNvSpPr txBox="1">
            <a:spLocks/>
          </p:cNvSpPr>
          <p:nvPr/>
        </p:nvSpPr>
        <p:spPr bwMode="auto">
          <a:xfrm rot="21063923">
            <a:off x="7441407" y="2705869"/>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3" name="Freeform 42"/>
          <p:cNvSpPr/>
          <p:nvPr/>
        </p:nvSpPr>
        <p:spPr bwMode="auto">
          <a:xfrm rot="18265941">
            <a:off x="8768012" y="4623462"/>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4" name="Subtitle 19"/>
          <p:cNvSpPr txBox="1">
            <a:spLocks/>
          </p:cNvSpPr>
          <p:nvPr/>
        </p:nvSpPr>
        <p:spPr bwMode="auto">
          <a:xfrm rot="21063923">
            <a:off x="8589211" y="5375330"/>
            <a:ext cx="16970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altLang="en-US" dirty="0">
                <a:solidFill>
                  <a:prstClr val="black"/>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itchFamily="18" charset="0"/>
              <a:cs typeface="Times New Roman" pitchFamily="18" charset="0"/>
            </a:endParaRPr>
          </a:p>
        </p:txBody>
      </p:sp>
      <p:sp>
        <p:nvSpPr>
          <p:cNvPr id="45" name="Subtitle 19"/>
          <p:cNvSpPr txBox="1">
            <a:spLocks/>
          </p:cNvSpPr>
          <p:nvPr/>
        </p:nvSpPr>
        <p:spPr bwMode="auto">
          <a:xfrm rot="1916937">
            <a:off x="3313916" y="1981515"/>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dirty="0">
                <a:solidFill>
                  <a:prstClr val="black"/>
                </a:solidFill>
                <a:latin typeface="Times New Roman" panose="02020603050405020304" pitchFamily="18" charset="0"/>
                <a:cs typeface="Times New Roman" panose="02020603050405020304" pitchFamily="18" charset="0"/>
              </a:rPr>
              <a:t>.................</a:t>
            </a:r>
          </a:p>
        </p:txBody>
      </p:sp>
      <p:pic>
        <p:nvPicPr>
          <p:cNvPr id="46" name="Picture 45"/>
          <p:cNvPicPr>
            <a:picLocks noChangeAspect="1"/>
          </p:cNvPicPr>
          <p:nvPr/>
        </p:nvPicPr>
        <p:blipFill>
          <a:blip r:embed="rId2"/>
          <a:stretch>
            <a:fillRect/>
          </a:stretch>
        </p:blipFill>
        <p:spPr>
          <a:xfrm>
            <a:off x="10936762" y="0"/>
            <a:ext cx="1255238" cy="937524"/>
          </a:xfrm>
          <a:prstGeom prst="rect">
            <a:avLst/>
          </a:prstGeom>
        </p:spPr>
      </p:pic>
      <p:sp>
        <p:nvSpPr>
          <p:cNvPr id="48" name="Rectangle 47"/>
          <p:cNvSpPr>
            <a:spLocks noChangeArrowheads="1"/>
          </p:cNvSpPr>
          <p:nvPr/>
        </p:nvSpPr>
        <p:spPr bwMode="auto">
          <a:xfrm>
            <a:off x="99972" y="47819"/>
            <a:ext cx="49939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TRÒ CHƠI </a:t>
            </a:r>
          </a:p>
          <a:p>
            <a:pPr algn="ctr" eaLnBrk="0" fontAlgn="base" hangingPunct="0">
              <a:spcBef>
                <a:spcPct val="0"/>
              </a:spcBef>
              <a:spcAft>
                <a:spcPct val="0"/>
              </a:spcAft>
            </a:pPr>
            <a:r>
              <a:rPr lang="en-US" altLang="en-US" sz="2400" b="1" dirty="0">
                <a:solidFill>
                  <a:srgbClr val="FF0000"/>
                </a:solidFill>
                <a:latin typeface="#9Slide05 Fourth" panose="00000500000000000000" pitchFamily="2" charset="0"/>
                <a:ea typeface="Helvetica Neue"/>
                <a:cs typeface="Helvetica Neue"/>
              </a:rPr>
              <a:t>“NGƯỜI LÀM VƯỜN NHÂN HẬU”</a:t>
            </a:r>
            <a:endParaRPr lang="en-SG" altLang="en-US" sz="2400" b="1" dirty="0">
              <a:solidFill>
                <a:srgbClr val="FF0000"/>
              </a:solidFill>
              <a:latin typeface="#9Slide05 Fourth" panose="00000500000000000000" pitchFamily="2" charset="0"/>
            </a:endParaRPr>
          </a:p>
        </p:txBody>
      </p:sp>
    </p:spTree>
    <p:extLst>
      <p:ext uri="{BB962C8B-B14F-4D97-AF65-F5344CB8AC3E}">
        <p14:creationId xmlns:p14="http://schemas.microsoft.com/office/powerpoint/2010/main" val="303519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427558" y="2463890"/>
            <a:ext cx="2180610" cy="4359018"/>
          </a:xfrm>
          <a:prstGeom prst="rect">
            <a:avLst/>
          </a:prstGeom>
        </p:spPr>
      </p:pic>
      <p:pic>
        <p:nvPicPr>
          <p:cNvPr id="13" name="Picture 12"/>
          <p:cNvPicPr>
            <a:picLocks noChangeAspect="1"/>
          </p:cNvPicPr>
          <p:nvPr/>
        </p:nvPicPr>
        <p:blipFill>
          <a:blip r:embed="rId3"/>
          <a:stretch>
            <a:fillRect/>
          </a:stretch>
        </p:blipFill>
        <p:spPr>
          <a:xfrm>
            <a:off x="182880" y="667265"/>
            <a:ext cx="10880535" cy="6047570"/>
          </a:xfrm>
          <a:prstGeom prst="rect">
            <a:avLst/>
          </a:prstGeom>
        </p:spPr>
      </p:pic>
      <p:sp>
        <p:nvSpPr>
          <p:cNvPr id="14" name="Text Box 5"/>
          <p:cNvSpPr txBox="1">
            <a:spLocks noChangeArrowheads="1"/>
          </p:cNvSpPr>
          <p:nvPr/>
        </p:nvSpPr>
        <p:spPr bwMode="auto">
          <a:xfrm>
            <a:off x="1777066" y="1467484"/>
            <a:ext cx="8388425" cy="319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50" indent="-514350">
              <a:buFont typeface="Arial" panose="020B0604020202020204" pitchFamily="34" charset="0"/>
              <a:buAutoNum type="arabicPeriod"/>
            </a:pPr>
            <a:r>
              <a:rPr lang="vi-VN" i="1" smtClean="0">
                <a:solidFill>
                  <a:srgbClr val="FF0000"/>
                </a:solidFill>
                <a:latin typeface="BrushScript" panose="02020500000000000000" pitchFamily="18" charset="0"/>
                <a:ea typeface="BrushScript" panose="02020500000000000000" pitchFamily="18" charset="0"/>
                <a:cs typeface="BrushScript" panose="02020500000000000000" pitchFamily="18" charset="0"/>
              </a:rPr>
              <a:t>Bi</a:t>
            </a:r>
            <a:r>
              <a:rPr lang="en-US" i="1" dirty="0">
                <a:solidFill>
                  <a:srgbClr val="FF0000"/>
                </a:solidFill>
                <a:latin typeface="BrushScript" panose="02020500000000000000" pitchFamily="18" charset="0"/>
                <a:ea typeface="BrushScript" panose="02020500000000000000" pitchFamily="18" charset="0"/>
                <a:cs typeface="BrushScript" panose="02020500000000000000" pitchFamily="18" charset="0"/>
              </a:rPr>
              <a:t>ể</a:t>
            </a:r>
            <a:r>
              <a:rPr lang="vi-VN" i="1" dirty="0">
                <a:solidFill>
                  <a:srgbClr val="FF0000"/>
                </a:solidFill>
                <a:latin typeface="BrushScript" panose="02020500000000000000" pitchFamily="18" charset="0"/>
                <a:ea typeface="BrushScript" panose="02020500000000000000" pitchFamily="18" charset="0"/>
                <a:cs typeface="BrushScript" panose="02020500000000000000" pitchFamily="18" charset="0"/>
              </a:rPr>
              <a:t>u hiện của yêu thương con người</a:t>
            </a:r>
            <a:r>
              <a:rPr lang="vi-VN" b="1" i="1">
                <a:solidFill>
                  <a:srgbClr val="FF0000"/>
                </a:solidFill>
                <a:latin typeface="BrushScript" panose="02020500000000000000" pitchFamily="18" charset="0"/>
                <a:ea typeface="BrushScript" panose="02020500000000000000" pitchFamily="18" charset="0"/>
                <a:cs typeface="BrushScript" panose="02020500000000000000" pitchFamily="18" charset="0"/>
              </a:rPr>
              <a:t>:</a:t>
            </a:r>
            <a:r>
              <a:rPr lang="vi-VN" b="1" i="1">
                <a:solidFill>
                  <a:srgbClr val="0000FF"/>
                </a:solidFill>
                <a:latin typeface="BrushScript" panose="02020500000000000000" pitchFamily="18" charset="0"/>
                <a:ea typeface="BrushScript" panose="02020500000000000000" pitchFamily="18" charset="0"/>
                <a:cs typeface="BrushScript" panose="02020500000000000000" pitchFamily="18" charset="0"/>
              </a:rPr>
              <a:t> </a:t>
            </a:r>
            <a:endParaRPr lang="en-US" b="1" i="1" smtClean="0">
              <a:solidFill>
                <a:srgbClr val="0000FF"/>
              </a:solidFill>
              <a:latin typeface="BrushScript" panose="02020500000000000000" pitchFamily="18" charset="0"/>
              <a:ea typeface="BrushScript" panose="02020500000000000000" pitchFamily="18" charset="0"/>
              <a:cs typeface="BrushScript" panose="02020500000000000000" pitchFamily="18" charset="0"/>
            </a:endParaRPr>
          </a:p>
          <a:p>
            <a:pPr>
              <a:buNone/>
            </a:pPr>
            <a:r>
              <a:rPr lang="vi-VN" b="1" i="1" smtClean="0">
                <a:solidFill>
                  <a:srgbClr val="0000FF"/>
                </a:solidFill>
                <a:latin typeface="BrushScript" panose="02020500000000000000" pitchFamily="18" charset="0"/>
                <a:ea typeface="BrushScript" panose="02020500000000000000" pitchFamily="18" charset="0"/>
                <a:cs typeface="BrushScript" panose="02020500000000000000" pitchFamily="18" charset="0"/>
              </a:rPr>
              <a:t>Quan </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tâm, giúp đ</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ỡ</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thông c</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ả</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m, sẻ ch</a:t>
            </a:r>
            <a:r>
              <a:rPr lang="en-US" b="1" i="1" dirty="0" err="1">
                <a:solidFill>
                  <a:srgbClr val="0000FF"/>
                </a:solidFill>
                <a:latin typeface="BrushScript" panose="02020500000000000000" pitchFamily="18" charset="0"/>
                <a:ea typeface="BrushScript" panose="02020500000000000000" pitchFamily="18" charset="0"/>
                <a:cs typeface="BrushScript" panose="02020500000000000000" pitchFamily="18" charset="0"/>
              </a:rPr>
              <a:t>ia</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biết tha th</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ứ</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biết hi sinh vì người khác, ...</a:t>
            </a:r>
            <a:endParaRPr lang="en-US" b="1" dirty="0">
              <a:solidFill>
                <a:srgbClr val="0000FF"/>
              </a:solidFill>
              <a:latin typeface="BrushScript" panose="02020500000000000000" pitchFamily="18" charset="0"/>
              <a:ea typeface="BrushScript" panose="02020500000000000000" pitchFamily="18" charset="0"/>
              <a:cs typeface="BrushScript" panose="02020500000000000000" pitchFamily="18" charset="0"/>
            </a:endParaRPr>
          </a:p>
          <a:p>
            <a:pPr>
              <a:buFont typeface="Arial" panose="020B0604020202020204" pitchFamily="34" charset="0"/>
              <a:buNone/>
            </a:pPr>
            <a:r>
              <a:rPr lang="vi-VN" b="1" i="1" dirty="0">
                <a:solidFill>
                  <a:srgbClr val="FF0000"/>
                </a:solidFill>
                <a:latin typeface="BrushScript" panose="02020500000000000000" pitchFamily="18" charset="0"/>
                <a:ea typeface="BrushScript" panose="02020500000000000000" pitchFamily="18" charset="0"/>
                <a:cs typeface="BrushScript" panose="02020500000000000000" pitchFamily="18" charset="0"/>
              </a:rPr>
              <a:t>2. Bi</a:t>
            </a:r>
            <a:r>
              <a:rPr lang="en-US" b="1" i="1" dirty="0">
                <a:solidFill>
                  <a:srgbClr val="FF0000"/>
                </a:solidFill>
                <a:latin typeface="BrushScript" panose="02020500000000000000" pitchFamily="18" charset="0"/>
                <a:ea typeface="BrushScript" panose="02020500000000000000" pitchFamily="18" charset="0"/>
                <a:cs typeface="BrushScript" panose="02020500000000000000" pitchFamily="18" charset="0"/>
              </a:rPr>
              <a:t>ể</a:t>
            </a:r>
            <a:r>
              <a:rPr lang="vi-VN" b="1" i="1" dirty="0">
                <a:solidFill>
                  <a:srgbClr val="FF0000"/>
                </a:solidFill>
                <a:latin typeface="BrushScript" panose="02020500000000000000" pitchFamily="18" charset="0"/>
                <a:ea typeface="BrushScript" panose="02020500000000000000" pitchFamily="18" charset="0"/>
                <a:cs typeface="BrushScript" panose="02020500000000000000" pitchFamily="18" charset="0"/>
              </a:rPr>
              <a:t>u hiện trái với yêu thương con người</a:t>
            </a:r>
            <a:r>
              <a:rPr lang="vi-VN" b="1" i="1">
                <a:solidFill>
                  <a:srgbClr val="FF0000"/>
                </a:solidFill>
                <a:latin typeface="BrushScript" panose="02020500000000000000" pitchFamily="18" charset="0"/>
                <a:ea typeface="BrushScript" panose="02020500000000000000" pitchFamily="18" charset="0"/>
                <a:cs typeface="BrushScript" panose="02020500000000000000" pitchFamily="18" charset="0"/>
              </a:rPr>
              <a:t>:</a:t>
            </a:r>
            <a:r>
              <a:rPr lang="vi-VN" b="1" i="1">
                <a:solidFill>
                  <a:srgbClr val="0000FF"/>
                </a:solidFill>
                <a:latin typeface="BrushScript" panose="02020500000000000000" pitchFamily="18" charset="0"/>
                <a:ea typeface="BrushScript" panose="02020500000000000000" pitchFamily="18" charset="0"/>
                <a:cs typeface="BrushScript" panose="02020500000000000000" pitchFamily="18" charset="0"/>
              </a:rPr>
              <a:t> </a:t>
            </a:r>
            <a:endParaRPr lang="en-US" b="1" i="1" smtClean="0">
              <a:solidFill>
                <a:srgbClr val="0000FF"/>
              </a:solidFill>
              <a:latin typeface="BrushScript" panose="02020500000000000000" pitchFamily="18" charset="0"/>
              <a:ea typeface="BrushScript" panose="02020500000000000000" pitchFamily="18" charset="0"/>
              <a:cs typeface="BrushScript" panose="02020500000000000000" pitchFamily="18" charset="0"/>
            </a:endParaRPr>
          </a:p>
          <a:p>
            <a:pPr>
              <a:buFont typeface="Arial" panose="020B0604020202020204" pitchFamily="34" charset="0"/>
              <a:buNone/>
            </a:pPr>
            <a:r>
              <a:rPr lang="vi-VN" b="1" i="1" smtClean="0">
                <a:solidFill>
                  <a:srgbClr val="0000FF"/>
                </a:solidFill>
                <a:latin typeface="BrushScript" panose="02020500000000000000" pitchFamily="18" charset="0"/>
                <a:ea typeface="BrushScript" panose="02020500000000000000" pitchFamily="18" charset="0"/>
                <a:cs typeface="BrushScript" panose="02020500000000000000" pitchFamily="18" charset="0"/>
              </a:rPr>
              <a:t>Nh</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ỏ</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nhen, ích kỳ thờ ơ trước nh</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ữ</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ng khó khăn và đau kh</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ổ</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của người khác, bao che cho điều xấu, v</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ô</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c</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ả</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m, v</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ụ</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l</a:t>
            </a:r>
            <a:r>
              <a:rPr lang="en-US" b="1" i="1" dirty="0" err="1">
                <a:solidFill>
                  <a:srgbClr val="0000FF"/>
                </a:solidFill>
                <a:latin typeface="BrushScript" panose="02020500000000000000" pitchFamily="18" charset="0"/>
                <a:ea typeface="BrushScript" panose="02020500000000000000" pitchFamily="18" charset="0"/>
                <a:cs typeface="BrushScript" panose="02020500000000000000" pitchFamily="18" charset="0"/>
              </a:rPr>
              <a:t>ợi</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cá nhân, đánh đập, s</a:t>
            </a:r>
            <a:r>
              <a:rPr lang="en-US"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ỉ</a:t>
            </a:r>
            <a:r>
              <a:rPr lang="vi-VN" b="1" i="1" dirty="0">
                <a:solidFill>
                  <a:srgbClr val="0000FF"/>
                </a:solidFill>
                <a:latin typeface="BrushScript" panose="02020500000000000000" pitchFamily="18" charset="0"/>
                <a:ea typeface="BrushScript" panose="02020500000000000000" pitchFamily="18" charset="0"/>
                <a:cs typeface="BrushScript" panose="02020500000000000000" pitchFamily="18" charset="0"/>
              </a:rPr>
              <a:t> nhục người khác.</a:t>
            </a:r>
            <a:endParaRPr lang="en-US" b="1" dirty="0">
              <a:solidFill>
                <a:srgbClr val="0000FF"/>
              </a:solidFill>
              <a:latin typeface="BrushScript" panose="02020500000000000000" pitchFamily="18" charset="0"/>
              <a:ea typeface="BrushScript" panose="02020500000000000000" pitchFamily="18" charset="0"/>
              <a:cs typeface="BrushScript" panose="02020500000000000000" pitchFamily="18"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
        <p:nvSpPr>
          <p:cNvPr id="2" name="TextBox 1"/>
          <p:cNvSpPr txBox="1"/>
          <p:nvPr/>
        </p:nvSpPr>
        <p:spPr>
          <a:xfrm>
            <a:off x="107092" y="67703"/>
            <a:ext cx="6837405" cy="800219"/>
          </a:xfrm>
          <a:prstGeom prst="rect">
            <a:avLst/>
          </a:prstGeom>
          <a:noFill/>
        </p:spPr>
        <p:txBody>
          <a:bodyPr wrap="square" rtlCol="0">
            <a:spAutoFit/>
          </a:bodyPr>
          <a:lstStyle/>
          <a:p>
            <a:r>
              <a:rPr lang="en-US" sz="2800" b="1" i="1">
                <a:solidFill>
                  <a:srgbClr val="FF0000"/>
                </a:solidFill>
                <a:latin typeface="Times" panose="02020603050405020304" pitchFamily="18" charset="0"/>
                <a:ea typeface="BrushScript" panose="02020500000000000000" pitchFamily="18" charset="0"/>
                <a:cs typeface="Times" panose="02020603050405020304" pitchFamily="18" charset="0"/>
              </a:rPr>
              <a:t>b. </a:t>
            </a:r>
            <a:r>
              <a:rPr lang="vi-VN" sz="2800" b="1" i="1">
                <a:solidFill>
                  <a:srgbClr val="FF0000"/>
                </a:solidFill>
                <a:latin typeface="Times" panose="02020603050405020304" pitchFamily="18" charset="0"/>
                <a:ea typeface="BrushScript" panose="02020500000000000000" pitchFamily="18" charset="0"/>
                <a:cs typeface="Times" panose="02020603050405020304" pitchFamily="18" charset="0"/>
              </a:rPr>
              <a:t> Bi</a:t>
            </a:r>
            <a:r>
              <a:rPr lang="en-US" sz="2800" b="1" i="1">
                <a:solidFill>
                  <a:srgbClr val="FF0000"/>
                </a:solidFill>
                <a:latin typeface="Times" panose="02020603050405020304" pitchFamily="18" charset="0"/>
                <a:ea typeface="BrushScript" panose="02020500000000000000" pitchFamily="18" charset="0"/>
                <a:cs typeface="Times" panose="02020603050405020304" pitchFamily="18" charset="0"/>
              </a:rPr>
              <a:t>ể</a:t>
            </a:r>
            <a:r>
              <a:rPr lang="vi-VN" sz="2800" b="1" i="1">
                <a:solidFill>
                  <a:srgbClr val="FF0000"/>
                </a:solidFill>
                <a:latin typeface="Times" panose="02020603050405020304" pitchFamily="18" charset="0"/>
                <a:ea typeface="BrushScript" panose="02020500000000000000" pitchFamily="18" charset="0"/>
                <a:cs typeface="Times" panose="02020603050405020304" pitchFamily="18" charset="0"/>
              </a:rPr>
              <a:t>u hiện của yêu thương con người</a:t>
            </a:r>
            <a:endParaRPr lang="en-US" sz="2800" b="1" i="1">
              <a:solidFill>
                <a:srgbClr val="FF0000"/>
              </a:solidFill>
              <a:latin typeface="Times" panose="02020603050405020304" pitchFamily="18" charset="0"/>
              <a:ea typeface="BrushScript" panose="02020500000000000000" pitchFamily="18" charset="0"/>
              <a:cs typeface="Times" panose="02020603050405020304" pitchFamily="18" charset="0"/>
            </a:endParaRPr>
          </a:p>
          <a:p>
            <a:endParaRPr lang="en-US"/>
          </a:p>
        </p:txBody>
      </p:sp>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15454" y="441228"/>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54963" y="2196779"/>
            <a:ext cx="6035040" cy="1378839"/>
          </a:xfrm>
          <a:prstGeom prst="rect">
            <a:avLst/>
          </a:prstGeom>
        </p:spPr>
        <p:txBody>
          <a:bodyPr wrap="square">
            <a:spAutoFit/>
          </a:bodyPr>
          <a:lstStyle/>
          <a:p>
            <a:pPr algn="ct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err="1">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a:solidFill>
                  <a:srgbClr val="FF0000"/>
                </a:solidFill>
                <a:latin typeface="#9Slide06 SVNSlow Attack" pitchFamily="2" charset="0"/>
                <a:ea typeface="Arial" panose="020B0604020202020204" pitchFamily="34" charset="0"/>
                <a:cs typeface="Arial" panose="020B0604020202020204" pitchFamily="34" charset="0"/>
              </a:rPr>
              <a:t> </a:t>
            </a:r>
            <a:endParaRPr lang="en-US" sz="3600" b="1" smtClean="0">
              <a:solidFill>
                <a:srgbClr val="FF0000"/>
              </a:solidFill>
              <a:latin typeface="#9Slide06 SVNSlow Attack" pitchFamily="2" charset="0"/>
              <a:ea typeface="Arial" panose="020B0604020202020204" pitchFamily="34" charset="0"/>
              <a:cs typeface="Arial" panose="020B0604020202020204" pitchFamily="34" charset="0"/>
            </a:endParaRPr>
          </a:p>
          <a:p>
            <a:pPr algn="ctr">
              <a:lnSpc>
                <a:spcPct val="115000"/>
              </a:lnSpc>
              <a:spcAft>
                <a:spcPts val="500"/>
              </a:spcAft>
              <a:buClr>
                <a:srgbClr val="000000"/>
              </a:buClr>
              <a:buSzPts val="1200"/>
              <a:tabLst>
                <a:tab pos="252730" algn="l"/>
              </a:tabLst>
            </a:pPr>
            <a:r>
              <a:rPr lang="en-US" sz="3600" b="1" smtClean="0">
                <a:solidFill>
                  <a:srgbClr val="FF0000"/>
                </a:solidFill>
                <a:latin typeface="#9Slide06 SVNSlow Attack" pitchFamily="2" charset="0"/>
                <a:ea typeface="Arial" panose="020B0604020202020204" pitchFamily="34" charset="0"/>
                <a:cs typeface="Arial" panose="020B0604020202020204" pitchFamily="34" charset="0"/>
              </a:rPr>
              <a:t>y</a:t>
            </a:r>
            <a:r>
              <a:rPr lang="vi-VN" sz="3600" b="1" dirty="0">
                <a:solidFill>
                  <a:srgbClr val="FF0000"/>
                </a:solidFill>
                <a:latin typeface="#9Slide06 SVNSlow Attack" pitchFamily="2" charset="0"/>
                <a:ea typeface="Arial" panose="020B0604020202020204" pitchFamily="34" charset="0"/>
                <a:cs typeface="Arial" panose="020B0604020202020204" pitchFamily="34" charset="0"/>
              </a:rPr>
              <a:t>êu thương con người </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425383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hoasengroup.vn/Content/Uploads/images/6_TRUYEN_THONG/6_2_TAI_TRO/HOAT_DONG_CONG_DONG/CAP_LA_YEU_THUONG/2_Cap%20la%20yeu%20thuo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744" y="1264648"/>
            <a:ext cx="3534205" cy="277177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stretch>
            <a:fillRect/>
          </a:stretch>
        </p:blipFill>
        <p:spPr>
          <a:xfrm>
            <a:off x="4394243" y="1264648"/>
            <a:ext cx="3597865" cy="2556706"/>
          </a:xfrm>
          <a:prstGeom prst="rect">
            <a:avLst/>
          </a:prstGeom>
        </p:spPr>
      </p:pic>
      <p:pic>
        <p:nvPicPr>
          <p:cNvPr id="4" name="Picture 3"/>
          <p:cNvPicPr>
            <a:picLocks noChangeAspect="1"/>
          </p:cNvPicPr>
          <p:nvPr/>
        </p:nvPicPr>
        <p:blipFill>
          <a:blip r:embed="rId4"/>
          <a:stretch>
            <a:fillRect/>
          </a:stretch>
        </p:blipFill>
        <p:spPr>
          <a:xfrm>
            <a:off x="7992108" y="1115979"/>
            <a:ext cx="4197941" cy="2780231"/>
          </a:xfrm>
          <a:prstGeom prst="rect">
            <a:avLst/>
          </a:prstGeom>
        </p:spPr>
      </p:pic>
      <p:sp>
        <p:nvSpPr>
          <p:cNvPr id="6" name="Rectangle 5"/>
          <p:cNvSpPr/>
          <p:nvPr/>
        </p:nvSpPr>
        <p:spPr>
          <a:xfrm>
            <a:off x="155575" y="-72212"/>
            <a:ext cx="8755855" cy="1047979"/>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Trò</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chơi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Thử</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tài</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hiểu</a:t>
            </a:r>
            <a:r>
              <a:rPr lang="en-US" sz="54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5400" b="1" dirty="0" err="1">
                <a:solidFill>
                  <a:srgbClr val="FF0000"/>
                </a:solidFill>
                <a:latin typeface="#9Slide06 SVNSlow Attack" pitchFamily="2" charset="0"/>
                <a:ea typeface="Arial" panose="020B0604020202020204" pitchFamily="34" charset="0"/>
                <a:cs typeface="Arial" panose="020B0604020202020204" pitchFamily="34" charset="0"/>
              </a:rPr>
              <a:t>biết</a:t>
            </a:r>
            <a:r>
              <a:rPr lang="vi-VN" sz="54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5400" b="1" dirty="0">
              <a:solidFill>
                <a:srgbClr val="FF0000"/>
              </a:solidFill>
              <a:latin typeface="#9Slide06 SVNSlow Attack" pitchFamily="2" charset="0"/>
              <a:ea typeface="Arial" panose="020B0604020202020204" pitchFamily="34" charset="0"/>
              <a:cs typeface="Arial" panose="020B0604020202020204" pitchFamily="34" charset="0"/>
            </a:endParaRPr>
          </a:p>
        </p:txBody>
      </p:sp>
      <p:sp>
        <p:nvSpPr>
          <p:cNvPr id="5" name="AutoShape 2" descr="Lục Lạc Vàng - Posts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a:stretch>
            <a:fillRect/>
          </a:stretch>
        </p:blipFill>
        <p:spPr>
          <a:xfrm>
            <a:off x="307975" y="4325305"/>
            <a:ext cx="3697198" cy="2532696"/>
          </a:xfrm>
          <a:prstGeom prst="rect">
            <a:avLst/>
          </a:prstGeom>
        </p:spPr>
      </p:pic>
      <p:sp>
        <p:nvSpPr>
          <p:cNvPr id="8" name="AutoShape 4" descr="Chương trình Khuyến học Đèn Đom Đóm - Home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6"/>
          <a:stretch>
            <a:fillRect/>
          </a:stretch>
        </p:blipFill>
        <p:spPr>
          <a:xfrm>
            <a:off x="4715691" y="4260226"/>
            <a:ext cx="3435531" cy="2601124"/>
          </a:xfrm>
          <a:prstGeom prst="rect">
            <a:avLst/>
          </a:prstGeom>
        </p:spPr>
      </p:pic>
      <p:pic>
        <p:nvPicPr>
          <p:cNvPr id="3078" name="Picture 6" descr="Chủ tịch Quốc hội Nguyễn Thị Kim Ngân dự và phát biểu tại Chương tr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0253" y="4036423"/>
            <a:ext cx="3318387" cy="249500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544761" y="-59634"/>
            <a:ext cx="6230983" cy="1201034"/>
          </a:xfrm>
          <a:prstGeom prst="rect">
            <a:avLst/>
          </a:prstGeom>
        </p:spPr>
        <p:txBody>
          <a:bodyPr wrap="square">
            <a:spAutoFit/>
          </a:bodyPr>
          <a:lstStyle/>
          <a:p>
            <a:pPr marL="1054100" marR="0" indent="38100" algn="just">
              <a:lnSpc>
                <a:spcPct val="115000"/>
              </a:lnSpc>
              <a:spcBef>
                <a:spcPts val="0"/>
              </a:spcBef>
              <a:spcAft>
                <a:spcPts val="600"/>
              </a:spcAft>
            </a:pPr>
            <a:r>
              <a:rPr lang="en-US" sz="3200" b="1" dirty="0" err="1">
                <a:solidFill>
                  <a:srgbClr val="1D02DA"/>
                </a:solidFill>
                <a:latin typeface="#9Slide05 IcielSanelma" pitchFamily="2" charset="0"/>
                <a:ea typeface="Arial" panose="020B0604020202020204" pitchFamily="34" charset="0"/>
              </a:rPr>
              <a:t>Kể</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các</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chương</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nhân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ái</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trên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truyền</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hình</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mà</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em</a:t>
            </a:r>
            <a:r>
              <a:rPr lang="en-US" sz="3200" b="1" dirty="0">
                <a:solidFill>
                  <a:srgbClr val="1D02DA"/>
                </a:solidFill>
                <a:latin typeface="#9Slide05 IcielSanelma" pitchFamily="2" charset="0"/>
                <a:ea typeface="Arial" panose="020B0604020202020204" pitchFamily="34" charset="0"/>
              </a:rPr>
              <a:t> </a:t>
            </a:r>
            <a:r>
              <a:rPr lang="en-US" sz="3200" b="1" dirty="0" err="1">
                <a:solidFill>
                  <a:srgbClr val="1D02DA"/>
                </a:solidFill>
                <a:latin typeface="#9Slide05 IcielSanelma" pitchFamily="2" charset="0"/>
                <a:ea typeface="Arial" panose="020B0604020202020204" pitchFamily="34" charset="0"/>
              </a:rPr>
              <a:t>biết</a:t>
            </a:r>
            <a:endParaRPr lang="en-US" sz="3200" b="1"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225666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12"/>
                                        </p:tgtEl>
                                      </p:cBhvr>
                                    </p:animEffect>
                                    <p:anim calcmode="lin" valueType="num">
                                      <p:cBhvr>
                                        <p:cTn id="12" dur="1000"/>
                                        <p:tgtEl>
                                          <p:spTgt spid="12"/>
                                        </p:tgtEl>
                                        <p:attrNameLst>
                                          <p:attrName>ppt_x</p:attrName>
                                        </p:attrNameLst>
                                      </p:cBhvr>
                                      <p:tavLst>
                                        <p:tav tm="0">
                                          <p:val>
                                            <p:strVal val="ppt_x"/>
                                          </p:val>
                                        </p:tav>
                                        <p:tav tm="100000">
                                          <p:val>
                                            <p:strVal val="ppt_x"/>
                                          </p:val>
                                        </p:tav>
                                      </p:tavLst>
                                    </p:anim>
                                    <p:anim calcmode="lin" valueType="num">
                                      <p:cBhvr>
                                        <p:cTn id="13" dur="1000"/>
                                        <p:tgtEl>
                                          <p:spTgt spid="12"/>
                                        </p:tgtEl>
                                        <p:attrNameLst>
                                          <p:attrName>ppt_y</p:attrName>
                                        </p:attrNameLst>
                                      </p:cBhvr>
                                      <p:tavLst>
                                        <p:tav tm="0">
                                          <p:val>
                                            <p:strVal val="ppt_y"/>
                                          </p:val>
                                        </p:tav>
                                        <p:tav tm="100000">
                                          <p:val>
                                            <p:strVal val="ppt_y+.1"/>
                                          </p:val>
                                        </p:tav>
                                      </p:tavLst>
                                    </p:anim>
                                    <p:set>
                                      <p:cBhvr>
                                        <p:cTn id="14" dur="1" fill="hold">
                                          <p:stCondLst>
                                            <p:cond delay="9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9988" y="670008"/>
            <a:ext cx="14499771" cy="6436397"/>
          </a:xfrm>
          <a:prstGeom prst="rect">
            <a:avLst/>
          </a:prstGeom>
          <a:noFill/>
          <a:ln>
            <a:noFill/>
          </a:ln>
        </p:spPr>
      </p:pic>
      <p:sp>
        <p:nvSpPr>
          <p:cNvPr id="3" name="Snip Diagonal Corner Rectangle 2"/>
          <p:cNvSpPr/>
          <p:nvPr/>
        </p:nvSpPr>
        <p:spPr>
          <a:xfrm>
            <a:off x="0" y="10854"/>
            <a:ext cx="4492482" cy="71932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75484" y="1384378"/>
            <a:ext cx="10799250" cy="5324535"/>
          </a:xfrm>
          <a:prstGeom prst="rect">
            <a:avLst/>
          </a:prstGeom>
          <a:noFill/>
        </p:spPr>
        <p:txBody>
          <a:bodyPr wrap="square" rtlCol="0">
            <a:spAutoFit/>
          </a:bodyPr>
          <a:lstStyle/>
          <a:p>
            <a:pPr algn="just"/>
            <a:r>
              <a:rPr lang="en-US" sz="2800" i="1" dirty="0">
                <a:latin typeface="#9Slide05 IcielSanelma" pitchFamily="2" charset="0"/>
              </a:rPr>
              <a:t>    </a:t>
            </a:r>
            <a:r>
              <a:rPr lang="vi-VN" sz="2400" i="1" dirty="0">
                <a:latin typeface="#9Slide05 IcielSanelma" pitchFamily="2" charset="0"/>
              </a:rPr>
              <a:t>Các</a:t>
            </a:r>
            <a:r>
              <a:rPr lang="vi-VN" sz="2400" dirty="0">
                <a:latin typeface="#9Slide05 IcielSanelma" pitchFamily="2" charset="0"/>
              </a:rPr>
              <a:t> chương trình nhân ái trên truyền hình như những nh</a:t>
            </a:r>
            <a:r>
              <a:rPr lang="en-US" sz="2400" dirty="0">
                <a:latin typeface="#9Slide05 IcielSanelma" pitchFamily="2" charset="0"/>
              </a:rPr>
              <a:t>ị</a:t>
            </a:r>
            <a:r>
              <a:rPr lang="vi-VN" sz="2400" dirty="0">
                <a:latin typeface="#9Slide05 IcielSanelma" pitchFamily="2" charset="0"/>
              </a:rPr>
              <a:t>p cầu, mang phép màu đến v</a:t>
            </a:r>
            <a:r>
              <a:rPr lang="en-US" sz="2400" dirty="0">
                <a:latin typeface="#9Slide05 IcielSanelma" pitchFamily="2" charset="0"/>
              </a:rPr>
              <a:t>ớ</a:t>
            </a:r>
            <a:r>
              <a:rPr lang="vi-VN" sz="2400" dirty="0">
                <a:latin typeface="#9Slide05 IcielSanelma" pitchFamily="2" charset="0"/>
              </a:rPr>
              <a:t>i những người nghèo khổ, bất h</a:t>
            </a:r>
            <a:r>
              <a:rPr lang="en-US" sz="2400" dirty="0">
                <a:latin typeface="#9Slide05 IcielSanelma" pitchFamily="2" charset="0"/>
              </a:rPr>
              <a:t>ạ</a:t>
            </a:r>
            <a:r>
              <a:rPr lang="vi-VN" sz="2400" dirty="0">
                <a:latin typeface="#9Slide05 IcielSanelma" pitchFamily="2" charset="0"/>
              </a:rPr>
              <a:t>nh. </a:t>
            </a:r>
            <a:r>
              <a:rPr lang="en-US" sz="2400" dirty="0">
                <a:latin typeface="#9Slide05 IcielSanelma" pitchFamily="2" charset="0"/>
              </a:rPr>
              <a:t>Đ</a:t>
            </a:r>
            <a:r>
              <a:rPr lang="vi-VN" sz="2400" dirty="0">
                <a:latin typeface="#9Slide05 IcielSanelma" pitchFamily="2" charset="0"/>
              </a:rPr>
              <a:t>ó là thông điệp của lòng yêu thương lan toả t</a:t>
            </a:r>
            <a:r>
              <a:rPr lang="en-US" sz="2400" dirty="0">
                <a:latin typeface="#9Slide05 IcielSanelma" pitchFamily="2" charset="0"/>
              </a:rPr>
              <a:t>ớ</a:t>
            </a:r>
            <a:r>
              <a:rPr lang="vi-VN" sz="2400" dirty="0">
                <a:latin typeface="#9Slide05 IcielSanelma" pitchFamily="2" charset="0"/>
              </a:rPr>
              <a:t>i những trái tim biết rung cảm, thấu hiểu và chia </a:t>
            </a:r>
            <a:r>
              <a:rPr lang="vi-VN" sz="2400" i="1" dirty="0">
                <a:latin typeface="#9Slide05 IcielSanelma" pitchFamily="2" charset="0"/>
              </a:rPr>
              <a:t>sẻ</a:t>
            </a:r>
            <a:r>
              <a:rPr lang="vi-VN" sz="2400" dirty="0">
                <a:latin typeface="#9Slide05 IcielSanelma" pitchFamily="2" charset="0"/>
              </a:rPr>
              <a:t> v</a:t>
            </a:r>
            <a:r>
              <a:rPr lang="en-US" sz="2400" dirty="0">
                <a:latin typeface="#9Slide05 IcielSanelma" pitchFamily="2" charset="0"/>
              </a:rPr>
              <a:t>ớ</a:t>
            </a:r>
            <a:r>
              <a:rPr lang="vi-VN" sz="2400" dirty="0">
                <a:latin typeface="#9Slide05 IcielSanelma" pitchFamily="2" charset="0"/>
              </a:rPr>
              <a:t>i những mảnh đời khốn khó.</a:t>
            </a:r>
            <a:endParaRPr lang="en-US" sz="2400" dirty="0">
              <a:latin typeface="#9Slide05 IcielSanelma" pitchFamily="2" charset="0"/>
            </a:endParaRPr>
          </a:p>
          <a:p>
            <a:pPr algn="just"/>
            <a:r>
              <a:rPr lang="en-US" sz="2400" dirty="0">
                <a:latin typeface="#9Slide05 IcielSanelma" pitchFamily="2" charset="0"/>
              </a:rPr>
              <a:t>    </a:t>
            </a:r>
            <a:r>
              <a:rPr lang="vi-VN" sz="2400" dirty="0">
                <a:latin typeface="#9Slide05 IcielSanelma" pitchFamily="2" charset="0"/>
              </a:rPr>
              <a:t>Chương trình </a:t>
            </a:r>
            <a:r>
              <a:rPr lang="vi-VN" sz="2400" i="1" dirty="0">
                <a:latin typeface="#9Slide05 IcielSanelma" pitchFamily="2" charset="0"/>
              </a:rPr>
              <a:t>C</a:t>
            </a:r>
            <a:r>
              <a:rPr lang="en-US" sz="2400" i="1" dirty="0">
                <a:latin typeface="#9Slide05 IcielSanelma" pitchFamily="2" charset="0"/>
              </a:rPr>
              <a:t>ặ</a:t>
            </a:r>
            <a:r>
              <a:rPr lang="vi-VN" sz="2400" i="1" dirty="0">
                <a:latin typeface="#9Slide05 IcielSanelma" pitchFamily="2" charset="0"/>
              </a:rPr>
              <a:t>p lá yêu thương</a:t>
            </a:r>
            <a:r>
              <a:rPr lang="vi-VN" sz="2400" dirty="0">
                <a:latin typeface="#9Slide05 IcielSanelma" pitchFamily="2" charset="0"/>
              </a:rPr>
              <a:t> là dự án hỗ trợ các em học sinh có hoàn cảnh khó kh</a:t>
            </a:r>
            <a:r>
              <a:rPr lang="en-US" sz="2400" dirty="0">
                <a:latin typeface="#9Slide05 IcielSanelma" pitchFamily="2" charset="0"/>
              </a:rPr>
              <a:t>ă</a:t>
            </a:r>
            <a:r>
              <a:rPr lang="vi-VN" sz="2400" dirty="0">
                <a:latin typeface="#9Slide05 IcielSanelma" pitchFamily="2" charset="0"/>
              </a:rPr>
              <a:t>n, vươn lên trong cuộc sống để tiếp tục t</a:t>
            </a:r>
            <a:r>
              <a:rPr lang="en-US" sz="2400" dirty="0">
                <a:latin typeface="#9Slide05 IcielSanelma" pitchFamily="2" charset="0"/>
              </a:rPr>
              <a:t>ớ</a:t>
            </a:r>
            <a:r>
              <a:rPr lang="vi-VN" sz="2400" dirty="0">
                <a:latin typeface="#9Slide05 IcielSanelma" pitchFamily="2" charset="0"/>
              </a:rPr>
              <a:t>i trường. Chương trình </a:t>
            </a:r>
            <a:r>
              <a:rPr lang="vi-VN" sz="2400" i="1" dirty="0">
                <a:latin typeface="#9Slide05 IcielSanelma" pitchFamily="2" charset="0"/>
              </a:rPr>
              <a:t>Xin chào cuộc s</a:t>
            </a:r>
            <a:r>
              <a:rPr lang="en-US" sz="2400" i="1" dirty="0">
                <a:latin typeface="#9Slide05 IcielSanelma" pitchFamily="2" charset="0"/>
              </a:rPr>
              <a:t>ố</a:t>
            </a:r>
            <a:r>
              <a:rPr lang="vi-VN" sz="2400" i="1" dirty="0">
                <a:latin typeface="#9Slide05 IcielSanelma" pitchFamily="2" charset="0"/>
              </a:rPr>
              <a:t>ng</a:t>
            </a:r>
            <a:r>
              <a:rPr lang="vi-VN" sz="2400" dirty="0">
                <a:latin typeface="#9Slide05 IcielSanelma" pitchFamily="2" charset="0"/>
              </a:rPr>
              <a:t> chữa lành những vết thương bằng chính tình yêu thương dành cho những em bé khuyết t</a:t>
            </a:r>
            <a:r>
              <a:rPr lang="en-US" sz="2400" dirty="0" err="1">
                <a:latin typeface="#9Slide05 IcielSanelma" pitchFamily="2" charset="0"/>
              </a:rPr>
              <a:t>ật</a:t>
            </a:r>
            <a:r>
              <a:rPr lang="vi-VN" sz="2400" dirty="0">
                <a:latin typeface="#9Slide05 IcielSanelma" pitchFamily="2" charset="0"/>
              </a:rPr>
              <a:t>. Sau mỗi ca phẫu thuật giúp các em bước ra khỏi nỗi bất h</a:t>
            </a:r>
            <a:r>
              <a:rPr lang="en-US" sz="2400" dirty="0">
                <a:latin typeface="#9Slide05 IcielSanelma" pitchFamily="2" charset="0"/>
              </a:rPr>
              <a:t>ạ</a:t>
            </a:r>
            <a:r>
              <a:rPr lang="vi-VN" sz="2400" dirty="0">
                <a:latin typeface="#9Slide05 IcielSanelma" pitchFamily="2" charset="0"/>
              </a:rPr>
              <a:t>nh, tr</a:t>
            </a:r>
            <a:r>
              <a:rPr lang="en-US" sz="2400" dirty="0">
                <a:latin typeface="#9Slide05 IcielSanelma" pitchFamily="2" charset="0"/>
              </a:rPr>
              <a:t>ở</a:t>
            </a:r>
            <a:r>
              <a:rPr lang="vi-VN" sz="2400" dirty="0">
                <a:latin typeface="#9Slide05 IcielSanelma" pitchFamily="2" charset="0"/>
              </a:rPr>
              <a:t> về vói tuổi thơ bình thường như các em đáng được hưởng. Chương trình </a:t>
            </a:r>
            <a:r>
              <a:rPr lang="vi-VN" sz="2400" i="1" dirty="0">
                <a:latin typeface="#9Slide05 IcielSanelma" pitchFamily="2" charset="0"/>
              </a:rPr>
              <a:t>Cùng xây mơ ước</a:t>
            </a:r>
            <a:r>
              <a:rPr lang="vi-VN" sz="2400" dirty="0">
                <a:latin typeface="#9Slide05 IcielSanelma" pitchFamily="2" charset="0"/>
              </a:rPr>
              <a:t> giúp giảm b</a:t>
            </a:r>
            <a:r>
              <a:rPr lang="en-US" sz="2400" dirty="0">
                <a:latin typeface="#9Slide05 IcielSanelma" pitchFamily="2" charset="0"/>
              </a:rPr>
              <a:t>ớ</a:t>
            </a:r>
            <a:r>
              <a:rPr lang="vi-VN" sz="2400" dirty="0">
                <a:latin typeface="#9Slide05 IcielSanelma" pitchFamily="2" charset="0"/>
              </a:rPr>
              <a:t>t những c</a:t>
            </a:r>
            <a:r>
              <a:rPr lang="en-US" sz="2400" dirty="0">
                <a:latin typeface="#9Slide05 IcielSanelma" pitchFamily="2" charset="0"/>
              </a:rPr>
              <a:t>ă</a:t>
            </a:r>
            <a:r>
              <a:rPr lang="vi-VN" sz="2400" dirty="0">
                <a:latin typeface="#9Slide05 IcielSanelma" pitchFamily="2" charset="0"/>
              </a:rPr>
              <a:t>n nhà dột nát, xiêu vẹo. Trên mảnh đất ấy, sẽ là những ngôi nhà m</a:t>
            </a:r>
            <a:r>
              <a:rPr lang="en-US" sz="2400" dirty="0">
                <a:latin typeface="#9Slide05 IcielSanelma" pitchFamily="2" charset="0"/>
              </a:rPr>
              <a:t>ớ</a:t>
            </a:r>
            <a:r>
              <a:rPr lang="vi-VN" sz="2400" dirty="0">
                <a:latin typeface="#9Slide05 IcielSanelma" pitchFamily="2" charset="0"/>
              </a:rPr>
              <a:t>i khang trang được dụng lên từ những viên g</a:t>
            </a:r>
            <a:r>
              <a:rPr lang="en-US" sz="2400" dirty="0" err="1">
                <a:latin typeface="#9Slide05 IcielSanelma" pitchFamily="2" charset="0"/>
              </a:rPr>
              <a:t>ạch</a:t>
            </a:r>
            <a:r>
              <a:rPr lang="vi-VN" sz="2400" dirty="0">
                <a:latin typeface="#9Slide05 IcielSanelma" pitchFamily="2" charset="0"/>
              </a:rPr>
              <a:t> tình nghĩa, từ bàn tay, khối óc và tấm lòng của tất cả cộng đồng,... để mỗi ngôi nhà th</a:t>
            </a:r>
            <a:r>
              <a:rPr lang="en-US" sz="2400" dirty="0" err="1">
                <a:latin typeface="#9Slide05 IcielSanelma" pitchFamily="2" charset="0"/>
              </a:rPr>
              <a:t>ật</a:t>
            </a:r>
            <a:r>
              <a:rPr lang="vi-VN" sz="2400" dirty="0">
                <a:latin typeface="#9Slide05 IcielSanelma" pitchFamily="2" charset="0"/>
              </a:rPr>
              <a:t> sự tr</a:t>
            </a:r>
            <a:r>
              <a:rPr lang="en-US" sz="2400" dirty="0">
                <a:latin typeface="#9Slide05 IcielSanelma" pitchFamily="2" charset="0"/>
              </a:rPr>
              <a:t>ở</a:t>
            </a:r>
            <a:r>
              <a:rPr lang="vi-VN" sz="2400" dirty="0">
                <a:latin typeface="#9Slide05 IcielSanelma" pitchFamily="2" charset="0"/>
              </a:rPr>
              <a:t> thành một mái ấm, một chốn an cư, ươm mầm cho một cuộc đời m</a:t>
            </a:r>
            <a:r>
              <a:rPr lang="en-US" sz="2400" dirty="0">
                <a:latin typeface="#9Slide05 IcielSanelma" pitchFamily="2" charset="0"/>
              </a:rPr>
              <a:t>ớ</a:t>
            </a:r>
            <a:r>
              <a:rPr lang="vi-VN" sz="2400" dirty="0">
                <a:latin typeface="#9Slide05 IcielSanelma" pitchFamily="2" charset="0"/>
              </a:rPr>
              <a:t>i tươi sáng và ấm áp hơn.</a:t>
            </a:r>
            <a:endParaRPr lang="en-US" sz="24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pic>
        <p:nvPicPr>
          <p:cNvPr id="7" name="Picture 6"/>
          <p:cNvPicPr>
            <a:picLocks noChangeAspect="1"/>
          </p:cNvPicPr>
          <p:nvPr/>
        </p:nvPicPr>
        <p:blipFill>
          <a:blip r:embed="rId4"/>
          <a:stretch>
            <a:fillRect/>
          </a:stretch>
        </p:blipFill>
        <p:spPr>
          <a:xfrm>
            <a:off x="10936762" y="0"/>
            <a:ext cx="1255238" cy="937524"/>
          </a:xfrm>
          <a:prstGeom prst="rect">
            <a:avLst/>
          </a:prstGeom>
        </p:spPr>
      </p:pic>
      <p:sp>
        <p:nvSpPr>
          <p:cNvPr id="8" name="Rectangle 7"/>
          <p:cNvSpPr/>
          <p:nvPr/>
        </p:nvSpPr>
        <p:spPr>
          <a:xfrm>
            <a:off x="3659014" y="-55228"/>
            <a:ext cx="6848088" cy="1047979"/>
          </a:xfrm>
          <a:prstGeom prst="rect">
            <a:avLst/>
          </a:prstGeom>
        </p:spPr>
        <p:txBody>
          <a:bodyPr wrap="square">
            <a:spAutoFit/>
          </a:bodyPr>
          <a:lstStyle/>
          <a:p>
            <a:pPr marL="1054100" marR="0" indent="38100" algn="just">
              <a:lnSpc>
                <a:spcPct val="115000"/>
              </a:lnSpc>
              <a:spcBef>
                <a:spcPts val="0"/>
              </a:spcBef>
              <a:spcAft>
                <a:spcPts val="600"/>
              </a:spcAft>
            </a:pPr>
            <a:r>
              <a:rPr lang="vi-VN" b="1" dirty="0">
                <a:solidFill>
                  <a:srgbClr val="1D02DA"/>
                </a:solidFill>
                <a:latin typeface="#9Slide05 IcielSmoothy Cursive" panose="00000500000000000000" pitchFamily="2" charset="0"/>
                <a:ea typeface="Arial" panose="020B0604020202020204" pitchFamily="34" charset="0"/>
              </a:rPr>
              <a:t>Theo em, tình yêu thương con người có ý nghĩa như thế nào đối với người được nhận tình yêu thương và người th</a:t>
            </a:r>
            <a:r>
              <a:rPr lang="en-US" b="1" dirty="0">
                <a:solidFill>
                  <a:srgbClr val="1D02DA"/>
                </a:solidFill>
                <a:latin typeface="#9Slide05 IcielSmoothy Cursive" panose="00000500000000000000" pitchFamily="2" charset="0"/>
                <a:ea typeface="Arial" panose="020B0604020202020204" pitchFamily="34" charset="0"/>
              </a:rPr>
              <a:t>ể</a:t>
            </a:r>
            <a:r>
              <a:rPr lang="vi-VN" b="1" dirty="0">
                <a:solidFill>
                  <a:srgbClr val="1D02DA"/>
                </a:solidFill>
                <a:latin typeface="#9Slide05 IcielSmoothy Cursive" panose="00000500000000000000" pitchFamily="2" charset="0"/>
                <a:ea typeface="Arial" panose="020B0604020202020204" pitchFamily="34" charset="0"/>
              </a:rPr>
              <a:t> hiện tình yêu thương với người khác?</a:t>
            </a:r>
            <a:endParaRPr lang="en-US" b="1" dirty="0">
              <a:effectLst/>
              <a:latin typeface="#9Slide05 IcielSmoothy Cursive" panose="00000500000000000000" pitchFamily="2" charset="0"/>
              <a:ea typeface="Arial" panose="020B0604020202020204" pitchFamily="34" charset="0"/>
            </a:endParaRPr>
          </a:p>
        </p:txBody>
      </p:sp>
    </p:spTree>
    <p:extLst>
      <p:ext uri="{BB962C8B-B14F-4D97-AF65-F5344CB8AC3E}">
        <p14:creationId xmlns:p14="http://schemas.microsoft.com/office/powerpoint/2010/main" val="646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211356" y="2748730"/>
            <a:ext cx="119806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9Slide05 Fourth" panose="00000500000000000000" pitchFamily="2" charset="0"/>
                <a:ea typeface="Helvetica Neue"/>
                <a:cs typeface="Helvetica Neue"/>
              </a:rPr>
              <a:t>Bài</a:t>
            </a:r>
            <a:r>
              <a:rPr lang="en-US" altLang="en-US" sz="5400" b="1" dirty="0">
                <a:solidFill>
                  <a:srgbClr val="0000FF"/>
                </a:solidFill>
                <a:latin typeface="#9Slide05 Fourth" panose="00000500000000000000" pitchFamily="2" charset="0"/>
                <a:ea typeface="Helvetica Neue"/>
                <a:cs typeface="Helvetica Neue"/>
              </a:rPr>
              <a:t> 2:</a:t>
            </a:r>
            <a:r>
              <a:rPr lang="en-US" altLang="en-US" sz="5400" b="1" dirty="0">
                <a:solidFill>
                  <a:srgbClr val="FF0000"/>
                </a:solidFill>
                <a:latin typeface="#9Slide05 Fourth" panose="00000500000000000000" pitchFamily="2" charset="0"/>
                <a:ea typeface="Helvetica Neue"/>
                <a:cs typeface="Helvetica Neue"/>
              </a:rPr>
              <a:t> YÊU THƯƠNG CON NGƯỜI</a:t>
            </a:r>
            <a:endParaRPr lang="en-SG" altLang="en-US" sz="5400" b="1" dirty="0">
              <a:solidFill>
                <a:srgbClr val="0000FF"/>
              </a:solidFill>
              <a:latin typeface="#9Slide05 Fourth" panose="00000500000000000000" pitchFamily="2"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55575" y="-340658"/>
            <a:ext cx="11211672" cy="7730590"/>
          </a:xfrm>
          <a:prstGeom prst="rect">
            <a:avLst/>
          </a:prstGeom>
          <a:noFill/>
          <a:ln>
            <a:noFill/>
          </a:ln>
        </p:spPr>
      </p:pic>
      <p:pic>
        <p:nvPicPr>
          <p:cNvPr id="9" name="Picture 8"/>
          <p:cNvPicPr>
            <a:picLocks noChangeAspect="1"/>
          </p:cNvPicPr>
          <p:nvPr/>
        </p:nvPicPr>
        <p:blipFill>
          <a:blip r:embed="rId3"/>
          <a:stretch>
            <a:fillRect/>
          </a:stretch>
        </p:blipFill>
        <p:spPr>
          <a:xfrm>
            <a:off x="10936762" y="0"/>
            <a:ext cx="1255238" cy="937524"/>
          </a:xfrm>
          <a:prstGeom prst="rect">
            <a:avLst/>
          </a:prstGeom>
        </p:spPr>
      </p:pic>
      <p:pic>
        <p:nvPicPr>
          <p:cNvPr id="10" name="Picture 9"/>
          <p:cNvPicPr>
            <a:picLocks noChangeAspect="1"/>
          </p:cNvPicPr>
          <p:nvPr/>
        </p:nvPicPr>
        <p:blipFill>
          <a:blip r:embed="rId4"/>
          <a:stretch>
            <a:fillRect/>
          </a:stretch>
        </p:blipFill>
        <p:spPr>
          <a:xfrm>
            <a:off x="9707417" y="2463890"/>
            <a:ext cx="2900751" cy="4359018"/>
          </a:xfrm>
          <a:prstGeom prst="rect">
            <a:avLst/>
          </a:prstGeom>
        </p:spPr>
      </p:pic>
      <p:sp>
        <p:nvSpPr>
          <p:cNvPr id="12" name="Text Box 5"/>
          <p:cNvSpPr txBox="1">
            <a:spLocks noChangeArrowheads="1"/>
          </p:cNvSpPr>
          <p:nvPr/>
        </p:nvSpPr>
        <p:spPr bwMode="auto">
          <a:xfrm>
            <a:off x="863060" y="1428875"/>
            <a:ext cx="9563617" cy="475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n-US" sz="3200" b="1" i="1" smtClean="0">
                <a:solidFill>
                  <a:srgbClr val="FF0000"/>
                </a:solidFill>
                <a:latin typeface="Times New Roman" panose="02020603050405020304" pitchFamily="18" charset="0"/>
                <a:cs typeface="Times New Roman" panose="02020603050405020304" pitchFamily="18" charset="0"/>
              </a:rPr>
              <a:t>2,</a:t>
            </a:r>
            <a:r>
              <a:rPr lang="vi-VN" sz="3200" b="1" i="1" smtClean="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Ý </a:t>
            </a:r>
            <a:r>
              <a:rPr lang="en-US" sz="3200" b="1" i="1" dirty="0" err="1">
                <a:solidFill>
                  <a:srgbClr val="FF0000"/>
                </a:solidFill>
                <a:latin typeface="Times New Roman" panose="02020603050405020304" pitchFamily="18" charset="0"/>
                <a:cs typeface="Times New Roman" panose="02020603050405020304" pitchFamily="18" charset="0"/>
              </a:rPr>
              <a:t>nghĩa</a:t>
            </a:r>
            <a:r>
              <a:rPr lang="en-US" sz="3200" b="1" i="1" dirty="0">
                <a:solidFill>
                  <a:srgbClr val="FF0000"/>
                </a:solidFill>
                <a:latin typeface="Times New Roman" panose="02020603050405020304" pitchFamily="18" charset="0"/>
                <a:cs typeface="Times New Roman" panose="02020603050405020304" pitchFamily="18" charset="0"/>
              </a:rPr>
              <a:t> </a:t>
            </a:r>
            <a:r>
              <a:rPr lang="vi-VN" sz="3200" b="1" i="1" dirty="0">
                <a:solidFill>
                  <a:srgbClr val="FF0000"/>
                </a:solidFill>
                <a:latin typeface="Times New Roman" panose="02020603050405020304" pitchFamily="18" charset="0"/>
                <a:cs typeface="Times New Roman" panose="02020603050405020304" pitchFamily="18" charset="0"/>
              </a:rPr>
              <a:t>của yêu thương </a:t>
            </a:r>
            <a:r>
              <a:rPr lang="vi-VN" sz="3200" b="1" i="1">
                <a:solidFill>
                  <a:srgbClr val="FF0000"/>
                </a:solidFill>
                <a:latin typeface="Times New Roman" panose="02020603050405020304" pitchFamily="18" charset="0"/>
                <a:cs typeface="Times New Roman" panose="02020603050405020304" pitchFamily="18" charset="0"/>
              </a:rPr>
              <a:t>con </a:t>
            </a:r>
            <a:r>
              <a:rPr lang="vi-VN" sz="3200" b="1" i="1" smtClean="0">
                <a:solidFill>
                  <a:srgbClr val="FF0000"/>
                </a:solidFill>
                <a:latin typeface="Times New Roman" panose="02020603050405020304" pitchFamily="18" charset="0"/>
                <a:cs typeface="Times New Roman" panose="02020603050405020304" pitchFamily="18" charset="0"/>
              </a:rPr>
              <a:t>người</a:t>
            </a:r>
            <a:endParaRPr lang="en-US" sz="3200" b="1" i="1" smtClean="0">
              <a:solidFill>
                <a:srgbClr val="FF0000"/>
              </a:solidFill>
              <a:latin typeface="Times New Roman" panose="02020603050405020304" pitchFamily="18" charset="0"/>
              <a:cs typeface="Times New Roman" panose="02020603050405020304" pitchFamily="18" charset="0"/>
            </a:endParaRPr>
          </a:p>
          <a:p>
            <a:pPr algn="ctr">
              <a:buNone/>
            </a:pPr>
            <a:endParaRPr lang="en-US" sz="900" b="1" dirty="0">
              <a:solidFill>
                <a:srgbClr val="FF0000"/>
              </a:solidFill>
              <a:latin typeface="Times New Roman" panose="02020603050405020304" pitchFamily="18" charset="0"/>
              <a:cs typeface="Times New Roman" panose="02020603050405020304" pitchFamily="18" charset="0"/>
            </a:endParaRPr>
          </a:p>
          <a:p>
            <a:pPr lvl="0">
              <a:buNone/>
            </a:pPr>
            <a:r>
              <a:rPr lang="en-US" sz="3000" dirty="0">
                <a:solidFill>
                  <a:srgbClr val="0000FF"/>
                </a:solidFill>
                <a:latin typeface="Amazone" panose="03020702060507090A04" pitchFamily="66" charset="0"/>
              </a:rPr>
              <a:t>-</a:t>
            </a:r>
            <a:r>
              <a:rPr lang="vi-VN" sz="3000" dirty="0">
                <a:solidFill>
                  <a:srgbClr val="0000FF"/>
                </a:solidFill>
                <a:latin typeface="Amazone" panose="03020702060507090A04" pitchFamily="66" charset="0"/>
              </a:rPr>
              <a:t>Tình yêu thương con người mang lại niềm vui, sự tin tưởng vào bản thân và cuộc sống; giúp con người có thêm sức mạnh vượt qua khó khăn, hoạn nạn; làm cho mối quan hệ giữa con người với con người thêm gần gũi, gắn bó; góp phần xây dựng cộng đồng an toàn, lành mạnh và tốt đẹp hơn. </a:t>
            </a:r>
            <a:endParaRPr lang="en-US" sz="3000" dirty="0">
              <a:solidFill>
                <a:srgbClr val="0000FF"/>
              </a:solidFill>
              <a:latin typeface="Amazone" panose="03020702060507090A04" pitchFamily="66" charset="0"/>
            </a:endParaRPr>
          </a:p>
          <a:p>
            <a:pPr lvl="0">
              <a:buNone/>
            </a:pPr>
            <a:r>
              <a:rPr lang="en-US" sz="3000" dirty="0">
                <a:solidFill>
                  <a:srgbClr val="0000FF"/>
                </a:solidFill>
                <a:latin typeface="Amazone" panose="03020702060507090A04" pitchFamily="66" charset="0"/>
              </a:rPr>
              <a:t>-</a:t>
            </a:r>
            <a:r>
              <a:rPr lang="vi-VN" sz="3000" dirty="0">
                <a:solidFill>
                  <a:srgbClr val="0000FF"/>
                </a:solidFill>
                <a:latin typeface="Amazone" panose="03020702060507090A04" pitchFamily="66" charset="0"/>
              </a:rPr>
              <a:t>Người biết yêu thương con người sẽ được mọi người yêu quý và kính trọng. Yêu thương con người là truyền thống quý báu của dân tộc, cần được giữ gìn và phát huy.</a:t>
            </a:r>
            <a:r>
              <a:rPr lang="vi-VN" dirty="0">
                <a:solidFill>
                  <a:srgbClr val="0000FF"/>
                </a:solidFill>
                <a:latin typeface="Amazone" panose="03020702060507090A04" pitchFamily="66" charset="0"/>
              </a:rPr>
              <a:t/>
            </a:r>
            <a:br>
              <a:rPr lang="vi-VN" dirty="0">
                <a:solidFill>
                  <a:srgbClr val="0000FF"/>
                </a:solidFill>
                <a:latin typeface="Amazone" panose="03020702060507090A04" pitchFamily="66" charset="0"/>
              </a:rPr>
            </a:br>
            <a:endParaRPr lang="en-US" b="1" dirty="0">
              <a:solidFill>
                <a:srgbClr val="0000FF"/>
              </a:solidFill>
              <a:latin typeface="Amazone" panose="03020702060507090A04" pitchFamily="66"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71718" y="468762"/>
            <a:ext cx="12478871" cy="6640250"/>
          </a:xfrm>
          <a:prstGeom prst="rect">
            <a:avLst/>
          </a:prstGeom>
          <a:noFill/>
          <a:ln>
            <a:noFill/>
          </a:ln>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38761" y="163949"/>
            <a:ext cx="4055334" cy="6159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ctr">
              <a:lnSpc>
                <a:spcPct val="130000"/>
              </a:lnSpc>
              <a:spcAft>
                <a:spcPts val="200"/>
              </a:spcAft>
            </a:pPr>
            <a:r>
              <a:rPr lang="en-US" sz="3600" b="1" smtClean="0">
                <a:solidFill>
                  <a:srgbClr val="FF0000"/>
                </a:solidFill>
                <a:latin typeface="Times New Roman" panose="02020603050405020304" pitchFamily="18" charset="0"/>
                <a:ea typeface="Aztek" panose="02020800000000000000" pitchFamily="18" charset="0"/>
                <a:cs typeface="Times New Roman" panose="02020603050405020304" pitchFamily="18" charset="0"/>
              </a:rPr>
              <a:t>3. Cách rèn luyện:</a:t>
            </a:r>
            <a:endPar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Picture 22" descr="Cover"/>
          <p:cNvPicPr>
            <a:picLocks noChangeAspect="1" noChangeArrowheads="1"/>
          </p:cNvPicPr>
          <p:nvPr/>
        </p:nvPicPr>
        <p:blipFill rotWithShape="1">
          <a:blip r:embed="rId4">
            <a:extLst>
              <a:ext uri="{28A0092B-C50C-407E-A947-70E740481C1C}">
                <a14:useLocalDpi xmlns:a14="http://schemas.microsoft.com/office/drawing/2010/main" val="0"/>
              </a:ext>
            </a:extLst>
          </a:blip>
          <a:srcRect l="15067" r="1078" b="42441"/>
          <a:stretch/>
        </p:blipFill>
        <p:spPr bwMode="auto">
          <a:xfrm>
            <a:off x="816119" y="2279060"/>
            <a:ext cx="10075663" cy="11444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4" descr="Cover"/>
          <p:cNvPicPr>
            <a:picLocks noChangeAspect="1" noChangeArrowheads="1"/>
          </p:cNvPicPr>
          <p:nvPr/>
        </p:nvPicPr>
        <p:blipFill rotWithShape="1">
          <a:blip r:embed="rId5">
            <a:extLst>
              <a:ext uri="{28A0092B-C50C-407E-A947-70E740481C1C}">
                <a14:useLocalDpi xmlns:a14="http://schemas.microsoft.com/office/drawing/2010/main" val="0"/>
              </a:ext>
            </a:extLst>
          </a:blip>
          <a:srcRect l="12861" t="20794" r="1205" b="20832"/>
          <a:stretch/>
        </p:blipFill>
        <p:spPr bwMode="auto">
          <a:xfrm>
            <a:off x="861099" y="4922614"/>
            <a:ext cx="9905155" cy="9542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5" descr="Cover"/>
          <p:cNvPicPr>
            <a:picLocks noChangeAspect="1" noChangeArrowheads="1"/>
          </p:cNvPicPr>
          <p:nvPr/>
        </p:nvPicPr>
        <p:blipFill rotWithShape="1">
          <a:blip r:embed="rId6">
            <a:extLst>
              <a:ext uri="{28A0092B-C50C-407E-A947-70E740481C1C}">
                <a14:useLocalDpi xmlns:a14="http://schemas.microsoft.com/office/drawing/2010/main" val="0"/>
              </a:ext>
            </a:extLst>
          </a:blip>
          <a:srcRect l="18354" t="58349" b="10377"/>
          <a:stretch/>
        </p:blipFill>
        <p:spPr bwMode="auto">
          <a:xfrm>
            <a:off x="1748116" y="4169048"/>
            <a:ext cx="8211672" cy="6560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3" descr="Cover"/>
          <p:cNvPicPr>
            <a:picLocks noChangeAspect="1" noChangeArrowheads="1"/>
          </p:cNvPicPr>
          <p:nvPr/>
        </p:nvPicPr>
        <p:blipFill rotWithShape="1">
          <a:blip r:embed="rId7">
            <a:extLst>
              <a:ext uri="{28A0092B-C50C-407E-A947-70E740481C1C}">
                <a14:useLocalDpi xmlns:a14="http://schemas.microsoft.com/office/drawing/2010/main" val="0"/>
              </a:ext>
            </a:extLst>
          </a:blip>
          <a:srcRect l="18230" t="18721" b="21386"/>
          <a:stretch/>
        </p:blipFill>
        <p:spPr bwMode="auto">
          <a:xfrm>
            <a:off x="2317374" y="3532687"/>
            <a:ext cx="7073155" cy="56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9"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5843588"/>
            <a:ext cx="34290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564" y="5832475"/>
            <a:ext cx="4746625" cy="706438"/>
          </a:xfrm>
          <a:prstGeom prst="rect">
            <a:avLst/>
          </a:prstGeom>
          <a:noFill/>
          <a:extLst>
            <a:ext uri="{909E8E84-426E-40DD-AFC4-6F175D3DCCD1}">
              <a14:hiddenFill xmlns:a14="http://schemas.microsoft.com/office/drawing/2010/main">
                <a:solidFill>
                  <a:srgbClr val="FFFFFF"/>
                </a:solidFill>
              </a14:hiddenFill>
            </a:ext>
          </a:extLst>
        </p:spPr>
      </p:pic>
      <p:pic>
        <p:nvPicPr>
          <p:cNvPr id="21527" name="Picture 2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551489"/>
            <a:ext cx="3429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21526" name="Picture 22"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8" y="5112685"/>
            <a:ext cx="4949825" cy="887413"/>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0" y="2827339"/>
            <a:ext cx="25527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4" y="4140200"/>
            <a:ext cx="5297487"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663" y="4002088"/>
            <a:ext cx="5270500" cy="633412"/>
          </a:xfrm>
          <a:prstGeom prst="rect">
            <a:avLst/>
          </a:prstGeom>
          <a:noFill/>
          <a:extLst>
            <a:ext uri="{909E8E84-426E-40DD-AFC4-6F175D3DCCD1}">
              <a14:hiddenFill xmlns:a14="http://schemas.microsoft.com/office/drawing/2010/main">
                <a:solidFill>
                  <a:srgbClr val="FFFFFF"/>
                </a:solidFill>
              </a14:hiddenFill>
            </a:ext>
          </a:extLst>
        </p:spPr>
      </p:pic>
      <p:pic>
        <p:nvPicPr>
          <p:cNvPr id="21522" name="Picture 18"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8026" y="3538538"/>
            <a:ext cx="5419725" cy="749300"/>
          </a:xfrm>
          <a:prstGeom prst="rect">
            <a:avLst/>
          </a:prstGeom>
          <a:noFill/>
          <a:extLst>
            <a:ext uri="{909E8E84-426E-40DD-AFC4-6F175D3DCCD1}">
              <a14:hiddenFill xmlns:a14="http://schemas.microsoft.com/office/drawing/2010/main">
                <a:solidFill>
                  <a:srgbClr val="FFFFFF"/>
                </a:solidFill>
              </a14:hiddenFill>
            </a:ext>
          </a:extLst>
        </p:spPr>
      </p:pic>
      <p:pic>
        <p:nvPicPr>
          <p:cNvPr id="21521" name="Picture 17"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2822575"/>
            <a:ext cx="2084388" cy="1670050"/>
          </a:xfrm>
          <a:prstGeom prst="rect">
            <a:avLst/>
          </a:prstGeom>
          <a:noFill/>
          <a:extLst>
            <a:ext uri="{909E8E84-426E-40DD-AFC4-6F175D3DCCD1}">
              <a14:hiddenFill xmlns:a14="http://schemas.microsoft.com/office/drawing/2010/main">
                <a:solidFill>
                  <a:srgbClr val="FFFFFF"/>
                </a:solidFill>
              </a14:hiddenFill>
            </a:ext>
          </a:extLst>
        </p:spPr>
      </p:pic>
      <p:pic>
        <p:nvPicPr>
          <p:cNvPr id="21520" name="Picture 16"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2833688"/>
            <a:ext cx="2051050" cy="842962"/>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2795588"/>
            <a:ext cx="2078038" cy="584200"/>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89713" y="2486025"/>
            <a:ext cx="3357562" cy="590550"/>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38688" y="2012950"/>
            <a:ext cx="2012950" cy="123983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8275" y="1339851"/>
            <a:ext cx="3297238" cy="127317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8275" y="1333500"/>
            <a:ext cx="3297238" cy="83820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18276" y="1201739"/>
            <a:ext cx="3186113" cy="534987"/>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2388" y="804863"/>
            <a:ext cx="3357562" cy="67786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69050" y="463551"/>
            <a:ext cx="3390900" cy="1025525"/>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83113" y="1146176"/>
            <a:ext cx="205581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98751" y="1841500"/>
            <a:ext cx="21558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59063" y="1"/>
            <a:ext cx="7105650" cy="3148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5394" y="2481264"/>
            <a:ext cx="2769646" cy="16589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24"/>
          <a:stretch>
            <a:fillRect/>
          </a:stretch>
        </p:blipFill>
        <p:spPr>
          <a:xfrm>
            <a:off x="9842864" y="2498982"/>
            <a:ext cx="2516829" cy="4359018"/>
          </a:xfrm>
          <a:prstGeom prst="rect">
            <a:avLst/>
          </a:prstGeom>
        </p:spPr>
      </p:pic>
      <p:pic>
        <p:nvPicPr>
          <p:cNvPr id="27" name="图片 1"/>
          <p:cNvPicPr>
            <a:picLocks noChangeAspect="1"/>
          </p:cNvPicPr>
          <p:nvPr/>
        </p:nvPicPr>
        <p:blipFill rotWithShape="1">
          <a:blip r:embed="rId25"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9" name="Picture 28"/>
          <p:cNvPicPr>
            <a:picLocks noChangeAspect="1"/>
          </p:cNvPicPr>
          <p:nvPr/>
        </p:nvPicPr>
        <p:blipFill>
          <a:blip r:embed="rId26"/>
          <a:stretch>
            <a:fillRect/>
          </a:stretch>
        </p:blipFill>
        <p:spPr>
          <a:xfrm>
            <a:off x="10936762" y="0"/>
            <a:ext cx="1255238" cy="937524"/>
          </a:xfrm>
          <a:prstGeom prst="rect">
            <a:avLst/>
          </a:prstGeom>
        </p:spPr>
      </p:pic>
    </p:spTree>
    <p:extLst>
      <p:ext uri="{BB962C8B-B14F-4D97-AF65-F5344CB8AC3E}">
        <p14:creationId xmlns:p14="http://schemas.microsoft.com/office/powerpoint/2010/main" val="386107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1521"/>
                                        </p:tgtEl>
                                        <p:attrNameLst>
                                          <p:attrName>style.visibility</p:attrName>
                                        </p:attrNameLst>
                                      </p:cBhvr>
                                      <p:to>
                                        <p:strVal val="visible"/>
                                      </p:to>
                                    </p:set>
                                    <p:animEffect transition="in" filter="wipe(left)">
                                      <p:cBhvr>
                                        <p:cTn id="72" dur="500"/>
                                        <p:tgtEl>
                                          <p:spTgt spid="2152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1522"/>
                                        </p:tgtEl>
                                        <p:attrNameLst>
                                          <p:attrName>style.visibility</p:attrName>
                                        </p:attrNameLst>
                                      </p:cBhvr>
                                      <p:to>
                                        <p:strVal val="visible"/>
                                      </p:to>
                                    </p:set>
                                    <p:animEffect transition="in" filter="wipe(left)">
                                      <p:cBhvr>
                                        <p:cTn id="77" dur="500"/>
                                        <p:tgtEl>
                                          <p:spTgt spid="2152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1523"/>
                                        </p:tgtEl>
                                        <p:attrNameLst>
                                          <p:attrName>style.visibility</p:attrName>
                                        </p:attrNameLst>
                                      </p:cBhvr>
                                      <p:to>
                                        <p:strVal val="visible"/>
                                      </p:to>
                                    </p:set>
                                    <p:animEffect transition="in" filter="wipe(left)">
                                      <p:cBhvr>
                                        <p:cTn id="82" dur="500"/>
                                        <p:tgtEl>
                                          <p:spTgt spid="215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1524"/>
                                        </p:tgtEl>
                                        <p:attrNameLst>
                                          <p:attrName>style.visibility</p:attrName>
                                        </p:attrNameLst>
                                      </p:cBhvr>
                                      <p:to>
                                        <p:strVal val="visible"/>
                                      </p:to>
                                    </p:set>
                                    <p:animEffect transition="in" filter="wipe(left)">
                                      <p:cBhvr>
                                        <p:cTn id="87" dur="500"/>
                                        <p:tgtEl>
                                          <p:spTgt spid="2152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1525"/>
                                        </p:tgtEl>
                                        <p:attrNameLst>
                                          <p:attrName>style.visibility</p:attrName>
                                        </p:attrNameLst>
                                      </p:cBhvr>
                                      <p:to>
                                        <p:strVal val="visible"/>
                                      </p:to>
                                    </p:set>
                                    <p:animEffect transition="in" filter="wipe(left)">
                                      <p:cBhvr>
                                        <p:cTn id="92" dur="500"/>
                                        <p:tgtEl>
                                          <p:spTgt spid="2152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1526"/>
                                        </p:tgtEl>
                                        <p:attrNameLst>
                                          <p:attrName>style.visibility</p:attrName>
                                        </p:attrNameLst>
                                      </p:cBhvr>
                                      <p:to>
                                        <p:strVal val="visible"/>
                                      </p:to>
                                    </p:set>
                                    <p:animEffect transition="in" filter="wipe(left)">
                                      <p:cBhvr>
                                        <p:cTn id="97" dur="500"/>
                                        <p:tgtEl>
                                          <p:spTgt spid="215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1527"/>
                                        </p:tgtEl>
                                        <p:attrNameLst>
                                          <p:attrName>style.visibility</p:attrName>
                                        </p:attrNameLst>
                                      </p:cBhvr>
                                      <p:to>
                                        <p:strVal val="visible"/>
                                      </p:to>
                                    </p:set>
                                    <p:animEffect transition="in" filter="wipe(left)">
                                      <p:cBhvr>
                                        <p:cTn id="102" dur="500"/>
                                        <p:tgtEl>
                                          <p:spTgt spid="2152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1528"/>
                                        </p:tgtEl>
                                        <p:attrNameLst>
                                          <p:attrName>style.visibility</p:attrName>
                                        </p:attrNameLst>
                                      </p:cBhvr>
                                      <p:to>
                                        <p:strVal val="visible"/>
                                      </p:to>
                                    </p:set>
                                    <p:animEffect transition="in" filter="wipe(left)">
                                      <p:cBhvr>
                                        <p:cTn id="107" dur="500"/>
                                        <p:tgtEl>
                                          <p:spTgt spid="215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1529"/>
                                        </p:tgtEl>
                                        <p:attrNameLst>
                                          <p:attrName>style.visibility</p:attrName>
                                        </p:attrNameLst>
                                      </p:cBhvr>
                                      <p:to>
                                        <p:strVal val="visible"/>
                                      </p:to>
                                    </p:set>
                                    <p:animEffect transition="in" filter="wipe(left)">
                                      <p:cBhvr>
                                        <p:cTn id="112"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Luyện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tập</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1" y="2135998"/>
            <a:ext cx="2726651" cy="2643901"/>
          </a:xfrm>
          <a:prstGeom prst="rect">
            <a:avLst/>
          </a:prstGeom>
          <a:noFill/>
          <a:ln w="9525">
            <a:noFill/>
            <a:miter lim="800000"/>
            <a:headEnd/>
            <a:tailEnd/>
          </a:ln>
        </p:spPr>
      </p:pic>
      <p:sp>
        <p:nvSpPr>
          <p:cNvPr id="3" name="Rectangle 189"/>
          <p:cNvSpPr>
            <a:spLocks noChangeArrowheads="1"/>
          </p:cNvSpPr>
          <p:nvPr/>
        </p:nvSpPr>
        <p:spPr bwMode="auto">
          <a:xfrm>
            <a:off x="176697" y="3090756"/>
            <a:ext cx="2667000" cy="830997"/>
          </a:xfrm>
          <a:prstGeom prst="rect">
            <a:avLst/>
          </a:prstGeom>
          <a:noFill/>
          <a:ln>
            <a:noFill/>
          </a:ln>
          <a:effectLst/>
        </p:spPr>
        <p:txBody>
          <a:bodyPr anchor="ctr">
            <a:spAutoFit/>
          </a:bodyPr>
          <a:lstStyle/>
          <a:p>
            <a:pPr algn="ctr">
              <a:defRPr/>
            </a:pP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Hoạt</a:t>
            </a: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động</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a:p>
            <a:pPr algn="ctr">
              <a:defRPr/>
            </a:pPr>
            <a:r>
              <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rPr>
              <a:t> </a:t>
            </a:r>
            <a:r>
              <a:rPr lang="en-US" altLang="zh-CN" sz="2400" b="1" kern="0" dirty="0" err="1">
                <a:solidFill>
                  <a:prstClr val="black">
                    <a:lumMod val="75000"/>
                    <a:lumOff val="25000"/>
                  </a:prstClr>
                </a:solidFill>
                <a:latin typeface="Times New Roman" pitchFamily="18" charset="0"/>
                <a:ea typeface="微软雅黑" pitchFamily="34" charset="-122"/>
                <a:cs typeface="Times New Roman" pitchFamily="18" charset="0"/>
              </a:rPr>
              <a:t>nhóm</a:t>
            </a:r>
            <a:endParaRPr lang="en-US" altLang="zh-CN" sz="2400" b="1" kern="0" dirty="0">
              <a:solidFill>
                <a:prstClr val="black">
                  <a:lumMod val="75000"/>
                  <a:lumOff val="25000"/>
                </a:prstClr>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52552" y="44454"/>
            <a:ext cx="9091569" cy="1879893"/>
          </a:xfrm>
          <a:prstGeom prst="rect">
            <a:avLst/>
          </a:prstGeom>
          <a:ln w="57150">
            <a:solidFill>
              <a:schemeClr val="tx1"/>
            </a:solidFill>
          </a:ln>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Tiếp</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sức</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đồng</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 </a:t>
            </a:r>
            <a:r>
              <a:rPr lang="en-US" sz="3600" b="1" i="1" kern="10" dirty="0" err="1">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đội</a:t>
            </a: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IcielAmerican Forkbal" pitchFamily="2" charset="0"/>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9Slide07 Marbelia Regular" panose="02000500000000000000" pitchFamily="2" charset="0"/>
                <a:ea typeface="Verdana" panose="020B0604030504040204" pitchFamily="34" charset="0"/>
              </a:rPr>
              <a:t>  </a:t>
            </a:r>
          </a:p>
        </p:txBody>
      </p:sp>
      <p:sp>
        <p:nvSpPr>
          <p:cNvPr id="5" name="Text Box 33"/>
          <p:cNvSpPr txBox="1">
            <a:spLocks noChangeArrowheads="1"/>
          </p:cNvSpPr>
          <p:nvPr/>
        </p:nvSpPr>
        <p:spPr bwMode="auto">
          <a:xfrm>
            <a:off x="3295377" y="2062462"/>
            <a:ext cx="7641386" cy="175432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3600" b="1" dirty="0" err="1">
                <a:solidFill>
                  <a:srgbClr val="FF00FF"/>
                </a:solidFill>
                <a:latin typeface="Times" panose="02020603050405020304" pitchFamily="18" charset="0"/>
                <a:cs typeface="Times" panose="02020603050405020304" pitchFamily="18" charset="0"/>
              </a:rPr>
              <a:t>Tìm</a:t>
            </a:r>
            <a:r>
              <a:rPr lang="en-US" altLang="en-US" sz="3600" b="1" dirty="0">
                <a:solidFill>
                  <a:srgbClr val="FF00FF"/>
                </a:solidFill>
                <a:latin typeface="Times" panose="02020603050405020304" pitchFamily="18" charset="0"/>
                <a:cs typeface="Times" panose="02020603050405020304" pitchFamily="18" charset="0"/>
              </a:rPr>
              <a:t> </a:t>
            </a:r>
            <a:r>
              <a:rPr lang="en-US" altLang="en-US" sz="3600" b="1" err="1">
                <a:solidFill>
                  <a:srgbClr val="FF00FF"/>
                </a:solidFill>
                <a:latin typeface="Times" panose="02020603050405020304" pitchFamily="18" charset="0"/>
                <a:cs typeface="Times" panose="02020603050405020304" pitchFamily="18" charset="0"/>
              </a:rPr>
              <a:t>những</a:t>
            </a:r>
            <a:r>
              <a:rPr lang="en-US" altLang="en-US" sz="3600" b="1">
                <a:solidFill>
                  <a:srgbClr val="FF00FF"/>
                </a:solidFill>
                <a:latin typeface="Times" panose="02020603050405020304" pitchFamily="18" charset="0"/>
                <a:cs typeface="Times" panose="02020603050405020304" pitchFamily="18" charset="0"/>
              </a:rPr>
              <a:t> </a:t>
            </a:r>
            <a:r>
              <a:rPr lang="en-US" altLang="en-US" sz="3600" b="1" smtClean="0">
                <a:solidFill>
                  <a:srgbClr val="FF00FF"/>
                </a:solidFill>
                <a:latin typeface="Times" panose="02020603050405020304" pitchFamily="18" charset="0"/>
                <a:cs typeface="Times" panose="02020603050405020304" pitchFamily="18" charset="0"/>
              </a:rPr>
              <a:t>câu ca dao, tục ngữ… </a:t>
            </a:r>
          </a:p>
          <a:p>
            <a:pPr algn="ctr" fontAlgn="base">
              <a:spcBef>
                <a:spcPct val="0"/>
              </a:spcBef>
              <a:spcAft>
                <a:spcPct val="0"/>
              </a:spcAft>
              <a:buFontTx/>
              <a:buNone/>
            </a:pPr>
            <a:r>
              <a:rPr lang="en-US" altLang="en-US" sz="3600" b="1" smtClean="0">
                <a:solidFill>
                  <a:srgbClr val="FF00FF"/>
                </a:solidFill>
                <a:latin typeface="Times" panose="02020603050405020304" pitchFamily="18" charset="0"/>
                <a:cs typeface="Times" panose="02020603050405020304" pitchFamily="18" charset="0"/>
              </a:rPr>
              <a:t>thể hiện </a:t>
            </a:r>
            <a:r>
              <a:rPr lang="en-US" altLang="en-US" sz="3600" b="1" dirty="0" err="1">
                <a:solidFill>
                  <a:srgbClr val="FF00FF"/>
                </a:solidFill>
                <a:latin typeface="Times" panose="02020603050405020304" pitchFamily="18" charset="0"/>
                <a:cs typeface="Times" panose="02020603050405020304" pitchFamily="18" charset="0"/>
              </a:rPr>
              <a:t>yêu</a:t>
            </a:r>
            <a:r>
              <a:rPr lang="en-US" altLang="en-US" sz="3600" b="1" dirty="0">
                <a:solidFill>
                  <a:srgbClr val="FF00FF"/>
                </a:solidFill>
                <a:latin typeface="Times" panose="02020603050405020304" pitchFamily="18" charset="0"/>
                <a:cs typeface="Times" panose="02020603050405020304" pitchFamily="18" charset="0"/>
              </a:rPr>
              <a:t> </a:t>
            </a:r>
            <a:r>
              <a:rPr lang="en-US" altLang="en-US" sz="3600" b="1" dirty="0" err="1">
                <a:solidFill>
                  <a:srgbClr val="FF00FF"/>
                </a:solidFill>
                <a:latin typeface="Times" panose="02020603050405020304" pitchFamily="18" charset="0"/>
                <a:cs typeface="Times" panose="02020603050405020304" pitchFamily="18" charset="0"/>
              </a:rPr>
              <a:t>thương</a:t>
            </a:r>
            <a:r>
              <a:rPr lang="en-US" altLang="en-US" sz="3600" b="1" dirty="0">
                <a:solidFill>
                  <a:srgbClr val="FF00FF"/>
                </a:solidFill>
                <a:latin typeface="Times" panose="02020603050405020304" pitchFamily="18" charset="0"/>
                <a:cs typeface="Times" panose="02020603050405020304" pitchFamily="18" charset="0"/>
              </a:rPr>
              <a:t> con </a:t>
            </a:r>
            <a:r>
              <a:rPr lang="en-US" altLang="en-US" sz="3600" b="1" err="1">
                <a:solidFill>
                  <a:srgbClr val="FF00FF"/>
                </a:solidFill>
                <a:latin typeface="Times" panose="02020603050405020304" pitchFamily="18" charset="0"/>
                <a:cs typeface="Times" panose="02020603050405020304" pitchFamily="18" charset="0"/>
              </a:rPr>
              <a:t>người</a:t>
            </a:r>
            <a:r>
              <a:rPr lang="en-US" altLang="en-US" sz="3600" b="1">
                <a:solidFill>
                  <a:srgbClr val="FF00FF"/>
                </a:solidFill>
                <a:latin typeface="Times" panose="02020603050405020304" pitchFamily="18" charset="0"/>
                <a:cs typeface="Times" panose="02020603050405020304" pitchFamily="18" charset="0"/>
              </a:rPr>
              <a:t>  </a:t>
            </a:r>
            <a:endParaRPr lang="en-US" altLang="en-US" sz="3600" b="1" smtClean="0">
              <a:solidFill>
                <a:srgbClr val="FF00FF"/>
              </a:solidFill>
              <a:latin typeface="Times" panose="02020603050405020304" pitchFamily="18" charset="0"/>
              <a:cs typeface="Times" panose="02020603050405020304" pitchFamily="18" charset="0"/>
            </a:endParaRPr>
          </a:p>
          <a:p>
            <a:pPr algn="ctr" fontAlgn="base">
              <a:spcBef>
                <a:spcPct val="0"/>
              </a:spcBef>
              <a:spcAft>
                <a:spcPct val="0"/>
              </a:spcAft>
              <a:buFontTx/>
              <a:buNone/>
            </a:pPr>
            <a:r>
              <a:rPr lang="en-US" altLang="en-US" sz="3600" b="1" smtClean="0">
                <a:solidFill>
                  <a:srgbClr val="FF00FF"/>
                </a:solidFill>
                <a:latin typeface="Times" panose="02020603050405020304" pitchFamily="18" charset="0"/>
                <a:cs typeface="Times" panose="02020603050405020304" pitchFamily="18" charset="0"/>
              </a:rPr>
              <a:t>và trái </a:t>
            </a:r>
            <a:r>
              <a:rPr lang="en-US" altLang="en-US" sz="3600" b="1" dirty="0" err="1">
                <a:solidFill>
                  <a:srgbClr val="FF00FF"/>
                </a:solidFill>
                <a:latin typeface="Times" panose="02020603050405020304" pitchFamily="18" charset="0"/>
                <a:cs typeface="Times" panose="02020603050405020304" pitchFamily="18" charset="0"/>
              </a:rPr>
              <a:t>với</a:t>
            </a:r>
            <a:r>
              <a:rPr lang="en-US" altLang="en-US" sz="3600" b="1" dirty="0">
                <a:solidFill>
                  <a:srgbClr val="FF00FF"/>
                </a:solidFill>
                <a:latin typeface="Times" panose="02020603050405020304" pitchFamily="18" charset="0"/>
                <a:cs typeface="Times" panose="02020603050405020304" pitchFamily="18" charset="0"/>
              </a:rPr>
              <a:t> </a:t>
            </a:r>
            <a:r>
              <a:rPr lang="en-US" altLang="en-US" sz="3600" b="1" dirty="0" err="1">
                <a:solidFill>
                  <a:srgbClr val="FF00FF"/>
                </a:solidFill>
                <a:latin typeface="Times" panose="02020603050405020304" pitchFamily="18" charset="0"/>
                <a:cs typeface="Times" panose="02020603050405020304" pitchFamily="18" charset="0"/>
              </a:rPr>
              <a:t>yêu</a:t>
            </a:r>
            <a:r>
              <a:rPr lang="en-US" altLang="en-US" sz="3600" b="1" dirty="0">
                <a:solidFill>
                  <a:srgbClr val="FF00FF"/>
                </a:solidFill>
                <a:latin typeface="Times" panose="02020603050405020304" pitchFamily="18" charset="0"/>
                <a:cs typeface="Times" panose="02020603050405020304" pitchFamily="18" charset="0"/>
              </a:rPr>
              <a:t> </a:t>
            </a:r>
            <a:r>
              <a:rPr lang="en-US" altLang="en-US" sz="3600" b="1" dirty="0" err="1">
                <a:solidFill>
                  <a:srgbClr val="FF00FF"/>
                </a:solidFill>
                <a:latin typeface="Times" panose="02020603050405020304" pitchFamily="18" charset="0"/>
                <a:cs typeface="Times" panose="02020603050405020304" pitchFamily="18" charset="0"/>
              </a:rPr>
              <a:t>thương</a:t>
            </a:r>
            <a:r>
              <a:rPr lang="en-US" altLang="en-US" sz="3600" b="1" dirty="0">
                <a:solidFill>
                  <a:srgbClr val="FF00FF"/>
                </a:solidFill>
                <a:latin typeface="Times" panose="02020603050405020304" pitchFamily="18" charset="0"/>
                <a:cs typeface="Times" panose="02020603050405020304" pitchFamily="18" charset="0"/>
              </a:rPr>
              <a:t> con </a:t>
            </a:r>
            <a:r>
              <a:rPr lang="en-US" altLang="en-US" sz="3600" b="1" dirty="0" err="1">
                <a:solidFill>
                  <a:srgbClr val="FF00FF"/>
                </a:solidFill>
                <a:latin typeface="Times" panose="02020603050405020304" pitchFamily="18" charset="0"/>
                <a:cs typeface="Times" panose="02020603050405020304" pitchFamily="18" charset="0"/>
              </a:rPr>
              <a:t>người</a:t>
            </a:r>
            <a:endParaRPr lang="en-US" altLang="en-US" sz="3600" b="1" dirty="0">
              <a:solidFill>
                <a:srgbClr val="FF00FF"/>
              </a:solidFill>
              <a:latin typeface="Times" panose="02020603050405020304" pitchFamily="18" charset="0"/>
              <a:cs typeface="Times" panose="02020603050405020304" pitchFamily="18" charset="0"/>
            </a:endParaRPr>
          </a:p>
        </p:txBody>
      </p:sp>
      <p:sp>
        <p:nvSpPr>
          <p:cNvPr id="6" name="Rectangle 5"/>
          <p:cNvSpPr/>
          <p:nvPr/>
        </p:nvSpPr>
        <p:spPr>
          <a:xfrm>
            <a:off x="2290793" y="4096035"/>
            <a:ext cx="9650553" cy="2677656"/>
          </a:xfrm>
          <a:prstGeom prst="rect">
            <a:avLst/>
          </a:prstGeom>
        </p:spPr>
        <p:txBody>
          <a:bodyPr wrap="square">
            <a:spAutoFit/>
          </a:bodyPr>
          <a:lstStyle/>
          <a:p>
            <a:r>
              <a:rPr lang="en-US" sz="2400" b="1" smtClean="0">
                <a:solidFill>
                  <a:prstClr val="black"/>
                </a:solidFill>
                <a:latin typeface="Times New Roman" panose="02020603050405020304" pitchFamily="18" charset="0"/>
                <a:cs typeface="Times New Roman" panose="02020603050405020304" pitchFamily="18" charset="0"/>
              </a:rPr>
              <a:t>LUẬT </a:t>
            </a:r>
            <a:r>
              <a:rPr lang="en-US" sz="2400" b="1" dirty="0">
                <a:solidFill>
                  <a:prstClr val="black"/>
                </a:solidFill>
                <a:latin typeface="Times New Roman" panose="02020603050405020304" pitchFamily="18" charset="0"/>
                <a:cs typeface="Times New Roman" panose="02020603050405020304" pitchFamily="18" charset="0"/>
              </a:rPr>
              <a:t>CHƠI</a:t>
            </a:r>
            <a:r>
              <a:rPr lang="en-US" sz="2400" dirty="0">
                <a:solidFill>
                  <a:prstClr val="black"/>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Số</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người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tham</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cả</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lớp</a:t>
            </a:r>
            <a:endParaRPr lang="en-US" sz="2400" b="1" dirty="0">
              <a:solidFill>
                <a:prstClr val="black"/>
              </a:solidFill>
              <a:latin typeface="SVN-Vanilla Daisy Pro" panose="00000500000000000000" pitchFamily="2" charset="0"/>
              <a:cs typeface="Times New Roman" panose="02020603050405020304" pitchFamily="18" charset="0"/>
            </a:endParaRP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Cách</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thức</a:t>
            </a:r>
            <a:r>
              <a:rPr lang="en-US" sz="2400" b="1">
                <a:solidFill>
                  <a:prstClr val="black"/>
                </a:solidFill>
                <a:latin typeface="SVN-Vanilla Daisy Pro" panose="00000500000000000000" pitchFamily="2" charset="0"/>
                <a:cs typeface="Times New Roman" panose="02020603050405020304" pitchFamily="18" charset="0"/>
              </a:rPr>
              <a:t>: </a:t>
            </a:r>
            <a:r>
              <a:rPr lang="en-US" sz="2400" b="1" smtClean="0">
                <a:solidFill>
                  <a:prstClr val="black"/>
                </a:solidFill>
                <a:latin typeface="SVN-Vanilla Daisy Pro" panose="00000500000000000000" pitchFamily="2" charset="0"/>
                <a:cs typeface="Times New Roman" panose="02020603050405020304" pitchFamily="18" charset="0"/>
              </a:rPr>
              <a:t>Các bạn giơ tay phát biểu, người đầu tiên trả lời có quyền mời bạn tiếp theo.Lần </a:t>
            </a:r>
            <a:r>
              <a:rPr lang="en-US" sz="2400" b="1" err="1">
                <a:solidFill>
                  <a:prstClr val="black"/>
                </a:solidFill>
                <a:latin typeface="SVN-Vanilla Daisy Pro" panose="00000500000000000000" pitchFamily="2" charset="0"/>
                <a:cs typeface="Times New Roman" panose="02020603050405020304" pitchFamily="18" charset="0"/>
              </a:rPr>
              <a:t>lượt</a:t>
            </a:r>
            <a:r>
              <a:rPr lang="en-US" sz="2400" b="1">
                <a:solidFill>
                  <a:prstClr val="black"/>
                </a:solidFill>
                <a:latin typeface="SVN-Vanilla Daisy Pro" panose="00000500000000000000" pitchFamily="2" charset="0"/>
                <a:cs typeface="Times New Roman" panose="02020603050405020304" pitchFamily="18" charset="0"/>
              </a:rPr>
              <a:t> </a:t>
            </a:r>
            <a:r>
              <a:rPr lang="en-US" sz="2400" b="1" smtClean="0">
                <a:solidFill>
                  <a:prstClr val="black"/>
                </a:solidFill>
                <a:latin typeface="SVN-Vanilla Daisy Pro" panose="00000500000000000000" pitchFamily="2" charset="0"/>
                <a:cs typeface="Times New Roman" panose="02020603050405020304" pitchFamily="18" charset="0"/>
              </a:rPr>
              <a:t>đọc </a:t>
            </a:r>
            <a:r>
              <a:rPr lang="en-US" sz="2400" b="1" smtClean="0">
                <a:solidFill>
                  <a:prstClr val="black"/>
                </a:solidFill>
                <a:latin typeface="SVN-Vanilla Daisy Pro" panose="00000500000000000000" pitchFamily="2" charset="0"/>
                <a:cs typeface="Times New Roman" panose="02020603050405020304" pitchFamily="18" charset="0"/>
              </a:rPr>
              <a:t>đáp án. </a:t>
            </a:r>
          </a:p>
          <a:p>
            <a:r>
              <a:rPr lang="en-US" sz="2400" b="1" i="1" smtClean="0">
                <a:solidFill>
                  <a:srgbClr val="FF0000"/>
                </a:solidFill>
                <a:latin typeface="SVN-Vanilla Daisy Pro" panose="00000500000000000000" pitchFamily="2" charset="0"/>
                <a:cs typeface="Times New Roman" panose="02020603050405020304" pitchFamily="18" charset="0"/>
              </a:rPr>
              <a:t>(</a:t>
            </a:r>
            <a:r>
              <a:rPr lang="en-US" sz="2400" b="1" i="1" dirty="0" err="1">
                <a:solidFill>
                  <a:srgbClr val="FF0000"/>
                </a:solidFill>
                <a:latin typeface="SVN-Vanilla Daisy Pro" panose="00000500000000000000" pitchFamily="2" charset="0"/>
                <a:cs typeface="Times New Roman" panose="02020603050405020304" pitchFamily="18" charset="0"/>
              </a:rPr>
              <a:t>Không</a:t>
            </a:r>
            <a:r>
              <a:rPr lang="en-US" sz="2400" b="1" i="1" dirty="0">
                <a:solidFill>
                  <a:srgbClr val="FF0000"/>
                </a:solidFill>
                <a:latin typeface="SVN-Vanilla Daisy Pro" panose="00000500000000000000" pitchFamily="2" charset="0"/>
                <a:cs typeface="Times New Roman" panose="02020603050405020304" pitchFamily="18" charset="0"/>
              </a:rPr>
              <a:t> </a:t>
            </a:r>
            <a:r>
              <a:rPr lang="en-US" sz="2400" b="1" i="1" dirty="0" err="1">
                <a:solidFill>
                  <a:srgbClr val="FF0000"/>
                </a:solidFill>
                <a:latin typeface="SVN-Vanilla Daisy Pro" panose="00000500000000000000" pitchFamily="2" charset="0"/>
                <a:cs typeface="Times New Roman" panose="02020603050405020304" pitchFamily="18" charset="0"/>
              </a:rPr>
              <a:t>được</a:t>
            </a:r>
            <a:r>
              <a:rPr lang="en-US" sz="2400" b="1" i="1" dirty="0">
                <a:solidFill>
                  <a:srgbClr val="FF0000"/>
                </a:solidFill>
                <a:latin typeface="SVN-Vanilla Daisy Pro" panose="00000500000000000000" pitchFamily="2" charset="0"/>
                <a:cs typeface="Times New Roman" panose="02020603050405020304" pitchFamily="18" charset="0"/>
              </a:rPr>
              <a:t> </a:t>
            </a:r>
            <a:r>
              <a:rPr lang="en-US" sz="2400" b="1" i="1" dirty="0" err="1">
                <a:solidFill>
                  <a:srgbClr val="FF0000"/>
                </a:solidFill>
                <a:latin typeface="SVN-Vanilla Daisy Pro" panose="00000500000000000000" pitchFamily="2" charset="0"/>
                <a:cs typeface="Times New Roman" panose="02020603050405020304" pitchFamily="18" charset="0"/>
              </a:rPr>
              <a:t>đọc</a:t>
            </a:r>
            <a:r>
              <a:rPr lang="en-US" sz="2400" b="1" i="1" dirty="0">
                <a:solidFill>
                  <a:srgbClr val="FF0000"/>
                </a:solidFill>
                <a:latin typeface="SVN-Vanilla Daisy Pro" panose="00000500000000000000" pitchFamily="2" charset="0"/>
                <a:cs typeface="Times New Roman" panose="02020603050405020304" pitchFamily="18" charset="0"/>
              </a:rPr>
              <a:t> </a:t>
            </a:r>
            <a:r>
              <a:rPr lang="en-US" sz="2400" b="1" i="1" dirty="0" err="1">
                <a:solidFill>
                  <a:srgbClr val="FF0000"/>
                </a:solidFill>
                <a:latin typeface="SVN-Vanilla Daisy Pro" panose="00000500000000000000" pitchFamily="2" charset="0"/>
                <a:cs typeface="Times New Roman" panose="02020603050405020304" pitchFamily="18" charset="0"/>
              </a:rPr>
              <a:t>lặp</a:t>
            </a:r>
            <a:r>
              <a:rPr lang="en-US" sz="2400" b="1" i="1" dirty="0">
                <a:solidFill>
                  <a:srgbClr val="FF0000"/>
                </a:solidFill>
                <a:latin typeface="SVN-Vanilla Daisy Pro" panose="00000500000000000000" pitchFamily="2" charset="0"/>
                <a:cs typeface="Times New Roman" panose="02020603050405020304" pitchFamily="18" charset="0"/>
              </a:rPr>
              <a:t> </a:t>
            </a:r>
            <a:r>
              <a:rPr lang="en-US" sz="2400" b="1" i="1" dirty="0" err="1">
                <a:solidFill>
                  <a:srgbClr val="FF0000"/>
                </a:solidFill>
                <a:latin typeface="SVN-Vanilla Daisy Pro" panose="00000500000000000000" pitchFamily="2" charset="0"/>
                <a:cs typeface="Times New Roman" panose="02020603050405020304" pitchFamily="18" charset="0"/>
              </a:rPr>
              <a:t>lại</a:t>
            </a:r>
            <a:r>
              <a:rPr lang="en-US" sz="2400" b="1" i="1" dirty="0">
                <a:solidFill>
                  <a:srgbClr val="FF0000"/>
                </a:solidFill>
                <a:latin typeface="SVN-Vanilla Daisy Pro" panose="00000500000000000000" pitchFamily="2" charset="0"/>
                <a:cs typeface="Times New Roman" panose="02020603050405020304" pitchFamily="18" charset="0"/>
              </a:rPr>
              <a:t> </a:t>
            </a:r>
            <a:r>
              <a:rPr lang="en-US" sz="2400" b="1" i="1" dirty="0" err="1">
                <a:solidFill>
                  <a:srgbClr val="FF0000"/>
                </a:solidFill>
                <a:latin typeface="SVN-Vanilla Daisy Pro" panose="00000500000000000000" pitchFamily="2" charset="0"/>
                <a:cs typeface="Times New Roman" panose="02020603050405020304" pitchFamily="18" charset="0"/>
              </a:rPr>
              <a:t>câu</a:t>
            </a:r>
            <a:r>
              <a:rPr lang="en-US" sz="2400" b="1" i="1" dirty="0">
                <a:solidFill>
                  <a:srgbClr val="FF0000"/>
                </a:solidFill>
                <a:latin typeface="SVN-Vanilla Daisy Pro" panose="00000500000000000000" pitchFamily="2" charset="0"/>
                <a:cs typeface="Times New Roman" panose="02020603050405020304" pitchFamily="18" charset="0"/>
              </a:rPr>
              <a:t> </a:t>
            </a:r>
            <a:r>
              <a:rPr lang="en-US" sz="2400" b="1" i="1" dirty="0" err="1">
                <a:solidFill>
                  <a:srgbClr val="FF0000"/>
                </a:solidFill>
                <a:latin typeface="SVN-Vanilla Daisy Pro" panose="00000500000000000000" pitchFamily="2" charset="0"/>
                <a:cs typeface="Times New Roman" panose="02020603050405020304" pitchFamily="18" charset="0"/>
              </a:rPr>
              <a:t>của</a:t>
            </a:r>
            <a:r>
              <a:rPr lang="en-US" sz="2400" b="1" i="1" dirty="0">
                <a:solidFill>
                  <a:srgbClr val="FF0000"/>
                </a:solidFill>
                <a:latin typeface="SVN-Vanilla Daisy Pro" panose="00000500000000000000" pitchFamily="2" charset="0"/>
                <a:cs typeface="Times New Roman" panose="02020603050405020304" pitchFamily="18" charset="0"/>
              </a:rPr>
              <a:t> </a:t>
            </a:r>
            <a:r>
              <a:rPr lang="en-US" sz="2400" b="1" i="1" dirty="0" err="1">
                <a:solidFill>
                  <a:srgbClr val="FF0000"/>
                </a:solidFill>
                <a:latin typeface="SVN-Vanilla Daisy Pro" panose="00000500000000000000" pitchFamily="2" charset="0"/>
                <a:cs typeface="Times New Roman" panose="02020603050405020304" pitchFamily="18" charset="0"/>
              </a:rPr>
              <a:t>người</a:t>
            </a:r>
            <a:r>
              <a:rPr lang="en-US" sz="2400" b="1" i="1" dirty="0">
                <a:solidFill>
                  <a:srgbClr val="FF0000"/>
                </a:solidFill>
                <a:latin typeface="SVN-Vanilla Daisy Pro" panose="00000500000000000000" pitchFamily="2" charset="0"/>
                <a:cs typeface="Times New Roman" panose="02020603050405020304" pitchFamily="18" charset="0"/>
              </a:rPr>
              <a:t> </a:t>
            </a:r>
            <a:r>
              <a:rPr lang="en-US" sz="2400" b="1" i="1" dirty="0" err="1">
                <a:solidFill>
                  <a:srgbClr val="FF0000"/>
                </a:solidFill>
                <a:latin typeface="SVN-Vanilla Daisy Pro" panose="00000500000000000000" pitchFamily="2" charset="0"/>
                <a:cs typeface="Times New Roman" panose="02020603050405020304" pitchFamily="18" charset="0"/>
              </a:rPr>
              <a:t>khác</a:t>
            </a:r>
            <a:r>
              <a:rPr lang="en-US" sz="2400" b="1" i="1" dirty="0">
                <a:solidFill>
                  <a:srgbClr val="FF0000"/>
                </a:solidFill>
                <a:latin typeface="SVN-Vanilla Daisy Pro" panose="00000500000000000000" pitchFamily="2" charset="0"/>
                <a:cs typeface="Times New Roman" panose="02020603050405020304" pitchFamily="18" charset="0"/>
              </a:rPr>
              <a:t>.) </a:t>
            </a:r>
          </a:p>
          <a:p>
            <a:pPr marL="342900" indent="-342900">
              <a:buFontTx/>
              <a:buChar char="-"/>
            </a:pPr>
            <a:r>
              <a:rPr lang="en-US" sz="2400" b="1" dirty="0" err="1">
                <a:solidFill>
                  <a:prstClr val="black"/>
                </a:solidFill>
                <a:latin typeface="SVN-Vanilla Daisy Pro" panose="00000500000000000000" pitchFamily="2" charset="0"/>
                <a:cs typeface="Times New Roman" panose="02020603050405020304" pitchFamily="18" charset="0"/>
              </a:rPr>
              <a:t>Thời</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gian</a:t>
            </a:r>
            <a:r>
              <a:rPr lang="en-US" sz="2400" b="1">
                <a:solidFill>
                  <a:prstClr val="black"/>
                </a:solidFill>
                <a:latin typeface="SVN-Vanilla Daisy Pro" panose="00000500000000000000" pitchFamily="2" charset="0"/>
                <a:cs typeface="Times New Roman" panose="02020603050405020304" pitchFamily="18" charset="0"/>
              </a:rPr>
              <a:t>: </a:t>
            </a:r>
            <a:r>
              <a:rPr lang="en-US" sz="2400" b="1" smtClean="0">
                <a:solidFill>
                  <a:prstClr val="black"/>
                </a:solidFill>
                <a:latin typeface="SVN-Vanilla Daisy Pro" panose="00000500000000000000" pitchFamily="2" charset="0"/>
                <a:cs typeface="Times New Roman" panose="02020603050405020304" pitchFamily="18" charset="0"/>
              </a:rPr>
              <a:t>3 </a:t>
            </a:r>
            <a:r>
              <a:rPr lang="en-US" sz="2400" b="1" dirty="0" err="1">
                <a:solidFill>
                  <a:prstClr val="black"/>
                </a:solidFill>
                <a:latin typeface="SVN-Vanilla Daisy Pro" panose="00000500000000000000" pitchFamily="2" charset="0"/>
                <a:cs typeface="Times New Roman" panose="02020603050405020304" pitchFamily="18" charset="0"/>
              </a:rPr>
              <a:t>phút</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thảo</a:t>
            </a:r>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prstClr val="black"/>
                </a:solidFill>
                <a:latin typeface="SVN-Vanilla Daisy Pro" panose="00000500000000000000" pitchFamily="2" charset="0"/>
                <a:cs typeface="Times New Roman" panose="02020603050405020304" pitchFamily="18" charset="0"/>
              </a:rPr>
              <a:t>luận</a:t>
            </a:r>
            <a:r>
              <a:rPr lang="en-US" sz="2400" b="1">
                <a:solidFill>
                  <a:prstClr val="black"/>
                </a:solidFill>
                <a:latin typeface="SVN-Vanilla Daisy Pro" panose="00000500000000000000" pitchFamily="2" charset="0"/>
                <a:cs typeface="Times New Roman" panose="02020603050405020304" pitchFamily="18" charset="0"/>
              </a:rPr>
              <a:t>, </a:t>
            </a:r>
            <a:r>
              <a:rPr lang="en-US" sz="2400" b="1" smtClean="0">
                <a:solidFill>
                  <a:prstClr val="black"/>
                </a:solidFill>
                <a:latin typeface="SVN-Vanilla Daisy Pro" panose="00000500000000000000" pitchFamily="2" charset="0"/>
                <a:cs typeface="Times New Roman" panose="02020603050405020304" pitchFamily="18" charset="0"/>
              </a:rPr>
              <a:t>2 </a:t>
            </a:r>
            <a:r>
              <a:rPr lang="en-US" sz="2400" b="1" err="1">
                <a:solidFill>
                  <a:prstClr val="black"/>
                </a:solidFill>
                <a:latin typeface="SVN-Vanilla Daisy Pro" panose="00000500000000000000" pitchFamily="2" charset="0"/>
                <a:cs typeface="Times New Roman" panose="02020603050405020304" pitchFamily="18" charset="0"/>
              </a:rPr>
              <a:t>phút</a:t>
            </a:r>
            <a:r>
              <a:rPr lang="en-US" sz="2400" b="1">
                <a:solidFill>
                  <a:prstClr val="black"/>
                </a:solidFill>
                <a:latin typeface="SVN-Vanilla Daisy Pro" panose="00000500000000000000" pitchFamily="2" charset="0"/>
                <a:cs typeface="Times New Roman" panose="02020603050405020304" pitchFamily="18" charset="0"/>
              </a:rPr>
              <a:t> </a:t>
            </a:r>
            <a:r>
              <a:rPr lang="en-US" sz="2400" b="1" smtClean="0">
                <a:solidFill>
                  <a:prstClr val="black"/>
                </a:solidFill>
                <a:latin typeface="SVN-Vanilla Daisy Pro" panose="00000500000000000000" pitchFamily="2" charset="0"/>
                <a:cs typeface="Times New Roman" panose="02020603050405020304" pitchFamily="18" charset="0"/>
              </a:rPr>
              <a:t>đọc đáp án. </a:t>
            </a:r>
            <a:endParaRPr lang="en-US" sz="2400" b="1" dirty="0">
              <a:solidFill>
                <a:prstClr val="black"/>
              </a:solidFill>
              <a:latin typeface="SVN-Vanilla Daisy Pro" panose="00000500000000000000" pitchFamily="2"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10305967" y="1459915"/>
            <a:ext cx="2516829" cy="4359018"/>
          </a:xfrm>
          <a:prstGeom prst="rect">
            <a:avLst/>
          </a:prstGeom>
        </p:spPr>
      </p:pic>
      <p:pic>
        <p:nvPicPr>
          <p:cNvPr id="9"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0" y="138592"/>
            <a:ext cx="1440259" cy="2112622"/>
          </a:xfrm>
          <a:prstGeom prst="rect">
            <a:avLst/>
          </a:prstGeom>
        </p:spPr>
      </p:pic>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Shape 77"/>
          <p:cNvPicPr/>
          <p:nvPr/>
        </p:nvPicPr>
        <p:blipFill>
          <a:blip r:embed="rId3"/>
          <a:stretch/>
        </p:blipFill>
        <p:spPr>
          <a:xfrm>
            <a:off x="141890" y="953484"/>
            <a:ext cx="3026099" cy="1673256"/>
          </a:xfrm>
          <a:prstGeom prst="rect">
            <a:avLst/>
          </a:prstGeom>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Ai </a:t>
            </a:r>
            <a:r>
              <a:rPr lang="en-US" altLang="en-US" sz="2400" b="1" kern="0" dirty="0" err="1">
                <a:solidFill>
                  <a:srgbClr val="FFFF00"/>
                </a:solidFill>
                <a:latin typeface="Times New Roman" panose="02020603050405020304" pitchFamily="18" charset="0"/>
                <a:cs typeface="Times New Roman" panose="02020603050405020304" pitchFamily="18" charset="0"/>
              </a:rPr>
              <a:t>nhanh</a:t>
            </a:r>
            <a:r>
              <a:rPr lang="en-US" altLang="en-US" sz="2400" b="1" kern="0" dirty="0">
                <a:solidFill>
                  <a:srgbClr val="FFFF00"/>
                </a:solidFill>
                <a:latin typeface="Times New Roman" panose="02020603050405020304" pitchFamily="18" charset="0"/>
                <a:cs typeface="Times New Roman" panose="02020603050405020304" pitchFamily="18" charset="0"/>
              </a:rPr>
              <a:t> </a:t>
            </a:r>
            <a:r>
              <a:rPr lang="en-US" altLang="en-US" sz="2400" b="1" kern="0" dirty="0" err="1">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96887041"/>
              </p:ext>
            </p:extLst>
          </p:nvPr>
        </p:nvGraphicFramePr>
        <p:xfrm>
          <a:off x="3167989" y="1008830"/>
          <a:ext cx="8744960" cy="1402080"/>
        </p:xfrm>
        <a:graphic>
          <a:graphicData uri="http://schemas.openxmlformats.org/drawingml/2006/table">
            <a:tbl>
              <a:tblPr>
                <a:tableStyleId>{5C22544A-7EE6-4342-B048-85BDC9FD1C3A}</a:tableStyleId>
              </a:tblPr>
              <a:tblGrid>
                <a:gridCol w="8744960">
                  <a:extLst>
                    <a:ext uri="{9D8B030D-6E8A-4147-A177-3AD203B41FA5}">
                      <a16:colId xmlns="" xmlns:a16="http://schemas.microsoft.com/office/drawing/2014/main" val="20000"/>
                    </a:ext>
                  </a:extLst>
                </a:gridCol>
              </a:tblGrid>
              <a:tr h="815340">
                <a:tc>
                  <a:txBody>
                    <a:bodyPr/>
                    <a:lstStyle/>
                    <a:p>
                      <a:pPr marL="190500" marR="0" indent="-190500" algn="just">
                        <a:lnSpc>
                          <a:spcPct val="115000"/>
                        </a:lnSpc>
                        <a:spcBef>
                          <a:spcPts val="0"/>
                        </a:spcBef>
                        <a:spcAft>
                          <a:spcPts val="0"/>
                        </a:spcAft>
                      </a:pPr>
                      <a:r>
                        <a:rPr lang="vi-VN" sz="2000" dirty="0">
                          <a:effectLst/>
                          <a:latin typeface="#9Slide05 IcielSanelma" pitchFamily="2" charset="0"/>
                        </a:rPr>
                        <a:t>Gia đình Hà có bốn người: bố, mẹ, em trai và Hà. Để hai chị em Hà có nhiều thời gian học tập và vui chơi, mọi việc trong gia đình bố mẹ thường làm hết. Mấy hôm nay, mẹ bị ốm nên mọi việc đều do một mình bố xoay xở nhưng Hà vẫn mải chơi, không giúp đỡ bố cũng không hỏi han, động viên mẹ.</a:t>
                      </a:r>
                      <a:endParaRPr lang="en-US" sz="2000" dirty="0">
                        <a:effectLst/>
                        <a:latin typeface="#9Slide05 IcielSanelma" pitchFamily="2" charset="0"/>
                        <a:ea typeface="Arial" panose="020B0604020202020204" pitchFamily="34" charset="0"/>
                      </a:endParaRPr>
                    </a:p>
                  </a:txBody>
                  <a:tcPr marL="0" marR="0" marT="0" marB="0"/>
                </a:tc>
                <a:extLst>
                  <a:ext uri="{0D108BD9-81ED-4DB2-BD59-A6C34878D82A}">
                    <a16:rowId xmlns=""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87911262"/>
              </p:ext>
            </p:extLst>
          </p:nvPr>
        </p:nvGraphicFramePr>
        <p:xfrm>
          <a:off x="279950" y="2808827"/>
          <a:ext cx="8711650" cy="1261872"/>
        </p:xfrm>
        <a:graphic>
          <a:graphicData uri="http://schemas.openxmlformats.org/drawingml/2006/table">
            <a:tbl>
              <a:tblPr/>
              <a:tblGrid>
                <a:gridCol w="8711650">
                  <a:extLst>
                    <a:ext uri="{9D8B030D-6E8A-4147-A177-3AD203B41FA5}">
                      <a16:colId xmlns="" xmlns:a16="http://schemas.microsoft.com/office/drawing/2014/main" val="20000"/>
                    </a:ext>
                  </a:extLst>
                </a:gridCol>
              </a:tblGrid>
              <a:tr h="1135380">
                <a:tc>
                  <a:txBody>
                    <a:bodyPr/>
                    <a:lstStyle/>
                    <a:p>
                      <a:pPr marL="190500" marR="0" indent="-190500" algn="just">
                        <a:lnSpc>
                          <a:spcPct val="115000"/>
                        </a:lnSpc>
                        <a:spcBef>
                          <a:spcPts val="0"/>
                        </a:spcBef>
                        <a:spcAft>
                          <a:spcPts val="0"/>
                        </a:spcAft>
                      </a:pPr>
                      <a:r>
                        <a:rPr lang="vi-VN" sz="2400" b="1" dirty="0">
                          <a:solidFill>
                            <a:srgbClr val="0000FF"/>
                          </a:solidFill>
                          <a:effectLst/>
                          <a:latin typeface="#9Slide05 Israquella" pitchFamily="2" charset="0"/>
                          <a:ea typeface="Arial" panose="020B0604020202020204" pitchFamily="34" charset="0"/>
                        </a:rPr>
                        <a:t>Lan là học sinh khuyết tật mới chuyển về lớp</a:t>
                      </a:r>
                      <a:r>
                        <a:rPr lang="vi-VN" sz="2400" b="1">
                          <a:solidFill>
                            <a:srgbClr val="0000FF"/>
                          </a:solidFill>
                          <a:effectLst/>
                          <a:latin typeface="#9Slide05 Israquella" pitchFamily="2" charset="0"/>
                          <a:ea typeface="Arial" panose="020B0604020202020204" pitchFamily="34" charset="0"/>
                        </a:rPr>
                        <a:t>. </a:t>
                      </a:r>
                      <a:endParaRPr lang="en-US" sz="2400" b="1" smtClean="0">
                        <a:solidFill>
                          <a:srgbClr val="0000FF"/>
                        </a:solidFill>
                        <a:effectLst/>
                        <a:latin typeface="#9Slide05 Israquella" pitchFamily="2" charset="0"/>
                        <a:ea typeface="Arial" panose="020B0604020202020204" pitchFamily="34" charset="0"/>
                      </a:endParaRPr>
                    </a:p>
                    <a:p>
                      <a:pPr marL="190500" marR="0" indent="-190500" algn="just">
                        <a:lnSpc>
                          <a:spcPct val="115000"/>
                        </a:lnSpc>
                        <a:spcBef>
                          <a:spcPts val="0"/>
                        </a:spcBef>
                        <a:spcAft>
                          <a:spcPts val="0"/>
                        </a:spcAft>
                      </a:pPr>
                      <a:r>
                        <a:rPr lang="vi-VN" sz="2400" b="1" smtClean="0">
                          <a:solidFill>
                            <a:srgbClr val="0000FF"/>
                          </a:solidFill>
                          <a:effectLst/>
                          <a:latin typeface="#9Slide05 Israquella" pitchFamily="2" charset="0"/>
                          <a:ea typeface="Arial" panose="020B0604020202020204" pitchFamily="34" charset="0"/>
                        </a:rPr>
                        <a:t>Em </a:t>
                      </a:r>
                      <a:r>
                        <a:rPr lang="vi-VN" sz="2400" b="1" dirty="0">
                          <a:solidFill>
                            <a:srgbClr val="0000FF"/>
                          </a:solidFill>
                          <a:effectLst/>
                          <a:latin typeface="#9Slide05 Israquella" pitchFamily="2" charset="0"/>
                          <a:ea typeface="Arial" panose="020B0604020202020204" pitchFamily="34" charset="0"/>
                        </a:rPr>
                        <a:t>thường ngồi một chỗ xem các bạn vui đùa, chạy nhảy</a:t>
                      </a:r>
                      <a:r>
                        <a:rPr lang="vi-VN" sz="2400" b="1">
                          <a:solidFill>
                            <a:srgbClr val="0000FF"/>
                          </a:solidFill>
                          <a:effectLst/>
                          <a:latin typeface="#9Slide05 Israquella" pitchFamily="2" charset="0"/>
                          <a:ea typeface="Arial" panose="020B0604020202020204" pitchFamily="34" charset="0"/>
                        </a:rPr>
                        <a:t>. </a:t>
                      </a:r>
                      <a:endParaRPr lang="en-US" sz="2400" b="1" smtClean="0">
                        <a:solidFill>
                          <a:srgbClr val="0000FF"/>
                        </a:solidFill>
                        <a:effectLst/>
                        <a:latin typeface="#9Slide05 Israquella" pitchFamily="2" charset="0"/>
                        <a:ea typeface="Arial" panose="020B0604020202020204" pitchFamily="34" charset="0"/>
                      </a:endParaRPr>
                    </a:p>
                    <a:p>
                      <a:pPr marL="190500" marR="0" indent="-190500" algn="just">
                        <a:lnSpc>
                          <a:spcPct val="115000"/>
                        </a:lnSpc>
                        <a:spcBef>
                          <a:spcPts val="0"/>
                        </a:spcBef>
                        <a:spcAft>
                          <a:spcPts val="0"/>
                        </a:spcAft>
                      </a:pPr>
                      <a:r>
                        <a:rPr lang="vi-VN" sz="2400" b="1" smtClean="0">
                          <a:solidFill>
                            <a:srgbClr val="0000FF"/>
                          </a:solidFill>
                          <a:effectLst/>
                          <a:latin typeface="#9Slide05 Israquella" pitchFamily="2" charset="0"/>
                          <a:ea typeface="Arial" panose="020B0604020202020204" pitchFamily="34" charset="0"/>
                        </a:rPr>
                        <a:t>Thấy </a:t>
                      </a:r>
                      <a:r>
                        <a:rPr lang="vi-VN" sz="2400" b="1" dirty="0">
                          <a:solidFill>
                            <a:srgbClr val="0000FF"/>
                          </a:solidFill>
                          <a:effectLst/>
                          <a:latin typeface="#9Slide05 Israquella" pitchFamily="2" charset="0"/>
                          <a:ea typeface="Arial" panose="020B0604020202020204" pitchFamily="34" charset="0"/>
                        </a:rPr>
                        <a:t>vậy, Mai đến trò chuyện và cùng chơi với Lan</a:t>
                      </a:r>
                      <a:endParaRPr lang="en-US" sz="2400" b="1" dirty="0">
                        <a:solidFill>
                          <a:srgbClr val="0000FF"/>
                        </a:solidFill>
                        <a:effectLst/>
                        <a:latin typeface="#9Slide05 Israquella" pitchFamily="2" charset="0"/>
                        <a:ea typeface="Arial" panose="020B0604020202020204" pitchFamily="34"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4"/>
          <a:stretch>
            <a:fillRect/>
          </a:stretch>
        </p:blipFill>
        <p:spPr>
          <a:xfrm>
            <a:off x="9154976" y="2656378"/>
            <a:ext cx="2947004" cy="1650456"/>
          </a:xfrm>
          <a:prstGeom prst="rect">
            <a:avLst/>
          </a:prstGeom>
        </p:spPr>
      </p:pic>
      <p:sp>
        <p:nvSpPr>
          <p:cNvPr id="7" name="Rectangle 6"/>
          <p:cNvSpPr/>
          <p:nvPr/>
        </p:nvSpPr>
        <p:spPr>
          <a:xfrm>
            <a:off x="4823948" y="4587617"/>
            <a:ext cx="7278032" cy="1938992"/>
          </a:xfrm>
          <a:prstGeom prst="rect">
            <a:avLst/>
          </a:prstGeom>
        </p:spPr>
        <p:txBody>
          <a:bodyPr wrap="square">
            <a:spAutoFit/>
          </a:bodyPr>
          <a:lstStyle/>
          <a:p>
            <a:pPr algn="just"/>
            <a:r>
              <a:rPr lang="vi-VN" sz="2400" b="1" dirty="0">
                <a:solidFill>
                  <a:srgbClr val="C00000"/>
                </a:solidFill>
                <a:latin typeface="#9Slide05 SVNTaiga" pitchFamily="2" charset="0"/>
                <a:ea typeface="Courier New" panose="02070309020205020404" pitchFamily="49" charset="0"/>
              </a:rPr>
              <a:t>Cạnh nhà Phúc có một bà cụ neo đơn</a:t>
            </a:r>
            <a:r>
              <a:rPr lang="vi-VN" sz="2400" b="1">
                <a:solidFill>
                  <a:srgbClr val="C00000"/>
                </a:solidFill>
                <a:latin typeface="#9Slide05 SVNTaiga" pitchFamily="2" charset="0"/>
                <a:ea typeface="Courier New" panose="02070309020205020404" pitchFamily="49" charset="0"/>
              </a:rPr>
              <a:t>. </a:t>
            </a:r>
            <a:endParaRPr lang="en-US" sz="2400" b="1" smtClean="0">
              <a:solidFill>
                <a:srgbClr val="C00000"/>
              </a:solidFill>
              <a:latin typeface="#9Slide05 SVNTaiga" pitchFamily="2" charset="0"/>
              <a:ea typeface="Courier New" panose="02070309020205020404" pitchFamily="49" charset="0"/>
            </a:endParaRPr>
          </a:p>
          <a:p>
            <a:pPr algn="just"/>
            <a:r>
              <a:rPr lang="vi-VN" sz="2400" b="1" smtClean="0">
                <a:solidFill>
                  <a:srgbClr val="C00000"/>
                </a:solidFill>
                <a:latin typeface="#9Slide05 SVNTaiga" pitchFamily="2" charset="0"/>
                <a:ea typeface="Courier New" panose="02070309020205020404" pitchFamily="49" charset="0"/>
              </a:rPr>
              <a:t>Phúc </a:t>
            </a:r>
            <a:r>
              <a:rPr lang="vi-VN" sz="2400" b="1" dirty="0">
                <a:solidFill>
                  <a:srgbClr val="C00000"/>
                </a:solidFill>
                <a:latin typeface="#9Slide05 SVNTaiga" pitchFamily="2" charset="0"/>
                <a:ea typeface="Courier New" panose="02070309020205020404" pitchFamily="49" charset="0"/>
              </a:rPr>
              <a:t>thường sang chơi với cụ mỗi khi rảnh rỗi. Cuối tuần được nghỉ, Phúc rủ các bạn hàng xóm sang quét dọn nhà cửa, nhổ cỏ vườn và nói chuyện để cụ đỡ buồn.</a:t>
            </a:r>
            <a:endParaRPr lang="en-US" sz="2400" b="1" dirty="0">
              <a:solidFill>
                <a:srgbClr val="C00000"/>
              </a:solidFill>
              <a:latin typeface="#9Slide05 SVNTaiga" pitchFamily="2" charset="0"/>
            </a:endParaRPr>
          </a:p>
        </p:txBody>
      </p:sp>
      <p:pic>
        <p:nvPicPr>
          <p:cNvPr id="4102" name="Picture 6" descr="Sóc Nhí - xem tranh - Họa sĩ nhí - Xem tranh - General hand protection  environmental because a planet green - clean - beautiful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41" y="4237345"/>
            <a:ext cx="3803093" cy="2515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2141554638"/>
              </p:ext>
            </p:extLst>
          </p:nvPr>
        </p:nvGraphicFramePr>
        <p:xfrm>
          <a:off x="5765242" y="0"/>
          <a:ext cx="5982789" cy="841248"/>
        </p:xfrm>
        <a:graphic>
          <a:graphicData uri="http://schemas.openxmlformats.org/drawingml/2006/table">
            <a:tbl>
              <a:tblPr>
                <a:tableStyleId>{5C22544A-7EE6-4342-B048-85BDC9FD1C3A}</a:tableStyleId>
              </a:tblPr>
              <a:tblGrid>
                <a:gridCol w="5982789">
                  <a:extLst>
                    <a:ext uri="{9D8B030D-6E8A-4147-A177-3AD203B41FA5}">
                      <a16:colId xmlns="" xmlns:a16="http://schemas.microsoft.com/office/drawing/2014/main" val="20000"/>
                    </a:ext>
                  </a:extLst>
                </a:gridCol>
              </a:tblGrid>
              <a:tr h="205740">
                <a:tc>
                  <a:txBody>
                    <a:bodyPr/>
                    <a:lstStyle/>
                    <a:p>
                      <a:pPr marL="0" marR="0" algn="l">
                        <a:lnSpc>
                          <a:spcPct val="115000"/>
                        </a:lnSpc>
                        <a:spcBef>
                          <a:spcPts val="0"/>
                        </a:spcBef>
                        <a:spcAft>
                          <a:spcPts val="0"/>
                        </a:spcAft>
                      </a:pPr>
                      <a:r>
                        <a:rPr lang="vi-VN" sz="2400" b="1" dirty="0">
                          <a:solidFill>
                            <a:srgbClr val="FF0000"/>
                          </a:solidFill>
                          <a:effectLst/>
                          <a:latin typeface="#9Slide05 Israquella" pitchFamily="2" charset="0"/>
                        </a:rPr>
                        <a:t>Em đồng tình hoặc không đồng tình với việc làm của bạn nào dưới đây? Vì sao?</a:t>
                      </a:r>
                      <a:endParaRPr lang="en-US" sz="2400" b="1" dirty="0">
                        <a:solidFill>
                          <a:srgbClr val="FF0000"/>
                        </a:solidFill>
                        <a:effectLst/>
                        <a:latin typeface="#9Slide05 Israquella" pitchFamily="2" charset="0"/>
                        <a:ea typeface="Arial" panose="020B0604020202020204" pitchFamily="34" charset="0"/>
                      </a:endParaRPr>
                    </a:p>
                  </a:txBody>
                  <a:tcPr marL="0" marR="0" marT="0" marB="0"/>
                </a:tc>
                <a:extLst>
                  <a:ext uri="{0D108BD9-81ED-4DB2-BD59-A6C34878D82A}">
                    <a16:rowId xmlns=""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8"/>
            <a:ext cx="6588568" cy="6312964"/>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5400415"/>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88710430"/>
              </p:ext>
            </p:extLst>
          </p:nvPr>
        </p:nvGraphicFramePr>
        <p:xfrm>
          <a:off x="486787" y="2303764"/>
          <a:ext cx="4971951" cy="3785616"/>
        </p:xfrm>
        <a:graphic>
          <a:graphicData uri="http://schemas.openxmlformats.org/drawingml/2006/table">
            <a:tbl>
              <a:tblPr>
                <a:tableStyleId>{5C22544A-7EE6-4342-B048-85BDC9FD1C3A}</a:tableStyleId>
              </a:tblPr>
              <a:tblGrid>
                <a:gridCol w="4971951">
                  <a:extLst>
                    <a:ext uri="{9D8B030D-6E8A-4147-A177-3AD203B41FA5}">
                      <a16:colId xmlns="" xmlns:a16="http://schemas.microsoft.com/office/drawing/2014/main" val="20000"/>
                    </a:ext>
                  </a:extLst>
                </a:gridCol>
              </a:tblGrid>
              <a:tr h="990600">
                <a:tc>
                  <a:txBody>
                    <a:bodyPr/>
                    <a:lstStyle/>
                    <a:p>
                      <a:pPr marL="203200" marR="0" indent="-203200" algn="ctr">
                        <a:lnSpc>
                          <a:spcPct val="115000"/>
                        </a:lnSpc>
                        <a:spcBef>
                          <a:spcPts val="0"/>
                        </a:spcBef>
                        <a:spcAft>
                          <a:spcPts val="0"/>
                        </a:spcAft>
                      </a:pPr>
                      <a:r>
                        <a:rPr lang="vi-VN" sz="3600" dirty="0">
                          <a:solidFill>
                            <a:srgbClr val="0000FF"/>
                          </a:solidFill>
                          <a:effectLst/>
                          <a:latin typeface="+mj-lt"/>
                        </a:rPr>
                        <a:t>Bố mẹ cho em tiền ủng hộ những người </a:t>
                      </a:r>
                      <a:r>
                        <a:rPr lang="vi-VN" sz="3600">
                          <a:solidFill>
                            <a:srgbClr val="0000FF"/>
                          </a:solidFill>
                          <a:effectLst/>
                          <a:latin typeface="+mj-lt"/>
                        </a:rPr>
                        <a:t>có </a:t>
                      </a:r>
                      <a:endParaRPr lang="en-US" sz="3600" smtClean="0">
                        <a:solidFill>
                          <a:srgbClr val="0000FF"/>
                        </a:solidFill>
                        <a:effectLst/>
                        <a:latin typeface="+mj-lt"/>
                      </a:endParaRPr>
                    </a:p>
                    <a:p>
                      <a:pPr marL="203200" marR="0" indent="-203200" algn="ctr">
                        <a:lnSpc>
                          <a:spcPct val="115000"/>
                        </a:lnSpc>
                        <a:spcBef>
                          <a:spcPts val="0"/>
                        </a:spcBef>
                        <a:spcAft>
                          <a:spcPts val="0"/>
                        </a:spcAft>
                      </a:pPr>
                      <a:r>
                        <a:rPr lang="vi-VN" sz="3600" smtClean="0">
                          <a:solidFill>
                            <a:srgbClr val="0000FF"/>
                          </a:solidFill>
                          <a:effectLst/>
                          <a:latin typeface="+mj-lt"/>
                        </a:rPr>
                        <a:t>hoàn </a:t>
                      </a:r>
                      <a:r>
                        <a:rPr lang="vi-VN" sz="3600" dirty="0">
                          <a:solidFill>
                            <a:srgbClr val="0000FF"/>
                          </a:solidFill>
                          <a:effectLst/>
                          <a:latin typeface="+mj-lt"/>
                        </a:rPr>
                        <a:t>cảnh khó </a:t>
                      </a:r>
                      <a:r>
                        <a:rPr lang="vi-VN" sz="3600">
                          <a:solidFill>
                            <a:srgbClr val="0000FF"/>
                          </a:solidFill>
                          <a:effectLst/>
                          <a:latin typeface="+mj-lt"/>
                        </a:rPr>
                        <a:t>khăn </a:t>
                      </a:r>
                      <a:endParaRPr lang="en-US" sz="3600" smtClean="0">
                        <a:solidFill>
                          <a:srgbClr val="0000FF"/>
                        </a:solidFill>
                        <a:effectLst/>
                        <a:latin typeface="+mj-lt"/>
                      </a:endParaRPr>
                    </a:p>
                    <a:p>
                      <a:pPr marL="203200" marR="0" indent="-203200" algn="ctr">
                        <a:lnSpc>
                          <a:spcPct val="115000"/>
                        </a:lnSpc>
                        <a:spcBef>
                          <a:spcPts val="0"/>
                        </a:spcBef>
                        <a:spcAft>
                          <a:spcPts val="0"/>
                        </a:spcAft>
                      </a:pPr>
                      <a:r>
                        <a:rPr lang="vi-VN" sz="3600" smtClean="0">
                          <a:solidFill>
                            <a:srgbClr val="0000FF"/>
                          </a:solidFill>
                          <a:effectLst/>
                          <a:latin typeface="+mj-lt"/>
                        </a:rPr>
                        <a:t>nhưng </a:t>
                      </a:r>
                      <a:r>
                        <a:rPr lang="vi-VN" sz="3600" dirty="0">
                          <a:solidFill>
                            <a:srgbClr val="0000FF"/>
                          </a:solidFill>
                          <a:effectLst/>
                          <a:latin typeface="+mj-lt"/>
                        </a:rPr>
                        <a:t>bạn rủ </a:t>
                      </a:r>
                      <a:r>
                        <a:rPr lang="vi-VN" sz="3600">
                          <a:solidFill>
                            <a:srgbClr val="0000FF"/>
                          </a:solidFill>
                          <a:effectLst/>
                          <a:latin typeface="+mj-lt"/>
                        </a:rPr>
                        <a:t>em </a:t>
                      </a:r>
                      <a:endParaRPr lang="en-US" sz="3600" smtClean="0">
                        <a:solidFill>
                          <a:srgbClr val="0000FF"/>
                        </a:solidFill>
                        <a:effectLst/>
                        <a:latin typeface="+mj-lt"/>
                      </a:endParaRPr>
                    </a:p>
                    <a:p>
                      <a:pPr marL="203200" marR="0" indent="-203200" algn="ctr">
                        <a:lnSpc>
                          <a:spcPct val="115000"/>
                        </a:lnSpc>
                        <a:spcBef>
                          <a:spcPts val="0"/>
                        </a:spcBef>
                        <a:spcAft>
                          <a:spcPts val="0"/>
                        </a:spcAft>
                      </a:pPr>
                      <a:r>
                        <a:rPr lang="vi-VN" sz="3600" smtClean="0">
                          <a:solidFill>
                            <a:srgbClr val="0000FF"/>
                          </a:solidFill>
                          <a:effectLst/>
                          <a:latin typeface="+mj-lt"/>
                        </a:rPr>
                        <a:t>dùng </a:t>
                      </a:r>
                      <a:r>
                        <a:rPr lang="vi-VN" sz="3600" dirty="0">
                          <a:solidFill>
                            <a:srgbClr val="0000FF"/>
                          </a:solidFill>
                          <a:effectLst/>
                          <a:latin typeface="+mj-lt"/>
                        </a:rPr>
                        <a:t>số tiền </a:t>
                      </a:r>
                      <a:r>
                        <a:rPr lang="vi-VN" sz="3600">
                          <a:solidFill>
                            <a:srgbClr val="0000FF"/>
                          </a:solidFill>
                          <a:effectLst/>
                          <a:latin typeface="+mj-lt"/>
                        </a:rPr>
                        <a:t>đó </a:t>
                      </a:r>
                      <a:endParaRPr lang="en-US" sz="3600" smtClean="0">
                        <a:solidFill>
                          <a:srgbClr val="0000FF"/>
                        </a:solidFill>
                        <a:effectLst/>
                        <a:latin typeface="+mj-lt"/>
                      </a:endParaRPr>
                    </a:p>
                    <a:p>
                      <a:pPr marL="203200" marR="0" indent="-203200" algn="ctr">
                        <a:lnSpc>
                          <a:spcPct val="115000"/>
                        </a:lnSpc>
                        <a:spcBef>
                          <a:spcPts val="0"/>
                        </a:spcBef>
                        <a:spcAft>
                          <a:spcPts val="0"/>
                        </a:spcAft>
                      </a:pPr>
                      <a:r>
                        <a:rPr lang="vi-VN" sz="3600" smtClean="0">
                          <a:solidFill>
                            <a:srgbClr val="0000FF"/>
                          </a:solidFill>
                          <a:effectLst/>
                          <a:latin typeface="+mj-lt"/>
                        </a:rPr>
                        <a:t>để </a:t>
                      </a:r>
                      <a:r>
                        <a:rPr lang="vi-VN" sz="3600" dirty="0">
                          <a:solidFill>
                            <a:srgbClr val="0000FF"/>
                          </a:solidFill>
                          <a:effectLst/>
                          <a:latin typeface="+mj-lt"/>
                        </a:rPr>
                        <a:t>chơi điện tử.</a:t>
                      </a:r>
                      <a:endParaRPr lang="en-US" sz="3600" dirty="0">
                        <a:solidFill>
                          <a:srgbClr val="0000FF"/>
                        </a:solidFill>
                        <a:effectLst/>
                        <a:latin typeface="+mj-lt"/>
                        <a:ea typeface="Arial" panose="020B0604020202020204" pitchFamily="34" charset="0"/>
                      </a:endParaRPr>
                    </a:p>
                  </a:txBody>
                  <a:tcPr marL="0" marR="0" marT="0" marB="0">
                    <a:noFill/>
                  </a:tcPr>
                </a:tc>
                <a:extLst>
                  <a:ext uri="{0D108BD9-81ED-4DB2-BD59-A6C34878D82A}">
                    <a16:rowId xmlns=""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84001273"/>
              </p:ext>
            </p:extLst>
          </p:nvPr>
        </p:nvGraphicFramePr>
        <p:xfrm>
          <a:off x="6360889" y="2567304"/>
          <a:ext cx="5714570" cy="3665868"/>
        </p:xfrm>
        <a:graphic>
          <a:graphicData uri="http://schemas.openxmlformats.org/drawingml/2006/table">
            <a:tbl>
              <a:tblPr/>
              <a:tblGrid>
                <a:gridCol w="5714570">
                  <a:extLst>
                    <a:ext uri="{9D8B030D-6E8A-4147-A177-3AD203B41FA5}">
                      <a16:colId xmlns="" xmlns:a16="http://schemas.microsoft.com/office/drawing/2014/main" val="20000"/>
                    </a:ext>
                  </a:extLst>
                </a:gridCol>
              </a:tblGrid>
              <a:tr h="3665868">
                <a:tc>
                  <a:txBody>
                    <a:bodyPr/>
                    <a:lstStyle/>
                    <a:p>
                      <a:pPr marL="190500" marR="0" indent="-190500" algn="ctr">
                        <a:lnSpc>
                          <a:spcPct val="115000"/>
                        </a:lnSpc>
                        <a:spcBef>
                          <a:spcPts val="0"/>
                        </a:spcBef>
                        <a:spcAft>
                          <a:spcPts val="0"/>
                        </a:spcAft>
                      </a:pPr>
                      <a:r>
                        <a:rPr lang="vi-VN" sz="3200" b="1" dirty="0">
                          <a:effectLst/>
                          <a:latin typeface="+mj-lt"/>
                          <a:ea typeface="Arial" panose="020B0604020202020204" pitchFamily="34" charset="0"/>
                        </a:rPr>
                        <a:t>Gia đình bạn </a:t>
                      </a:r>
                      <a:r>
                        <a:rPr lang="vi-VN" sz="3200" b="1">
                          <a:effectLst/>
                          <a:latin typeface="+mj-lt"/>
                          <a:ea typeface="Arial" panose="020B0604020202020204" pitchFamily="34" charset="0"/>
                        </a:rPr>
                        <a:t>Hoa </a:t>
                      </a:r>
                      <a:r>
                        <a:rPr lang="vi-VN" sz="3200" b="1" smtClean="0">
                          <a:effectLst/>
                          <a:latin typeface="+mj-lt"/>
                          <a:ea typeface="Arial" panose="020B0604020202020204" pitchFamily="34" charset="0"/>
                        </a:rPr>
                        <a:t>rất</a:t>
                      </a:r>
                      <a:r>
                        <a:rPr lang="en-US" sz="3200" b="1" baseline="0" smtClean="0">
                          <a:effectLst/>
                          <a:latin typeface="+mj-lt"/>
                          <a:ea typeface="Arial" panose="020B0604020202020204" pitchFamily="34" charset="0"/>
                        </a:rPr>
                        <a:t> </a:t>
                      </a:r>
                      <a:r>
                        <a:rPr lang="vi-VN" sz="3200" b="1" smtClean="0">
                          <a:effectLst/>
                          <a:latin typeface="+mj-lt"/>
                          <a:ea typeface="Arial" panose="020B0604020202020204" pitchFamily="34" charset="0"/>
                        </a:rPr>
                        <a:t>khó </a:t>
                      </a:r>
                      <a:r>
                        <a:rPr lang="vi-VN" sz="3200" b="1" dirty="0">
                          <a:effectLst/>
                          <a:latin typeface="+mj-lt"/>
                          <a:ea typeface="Arial" panose="020B0604020202020204" pitchFamily="34" charset="0"/>
                        </a:rPr>
                        <a:t>khăn, mẹ bạn bị bệnh hiểm nghèo. Lớp em tổ chức đi thăm</a:t>
                      </a:r>
                      <a:r>
                        <a:rPr lang="vi-VN" sz="3200" b="1">
                          <a:effectLst/>
                          <a:latin typeface="+mj-lt"/>
                          <a:ea typeface="Arial" panose="020B0604020202020204" pitchFamily="34" charset="0"/>
                        </a:rPr>
                        <a:t>, </a:t>
                      </a:r>
                      <a:endParaRPr lang="en-US" sz="3200" b="1" smtClean="0">
                        <a:effectLst/>
                        <a:latin typeface="+mj-lt"/>
                        <a:ea typeface="Arial" panose="020B0604020202020204" pitchFamily="34" charset="0"/>
                      </a:endParaRPr>
                    </a:p>
                    <a:p>
                      <a:pPr marL="190500" marR="0" indent="-190500" algn="ctr">
                        <a:lnSpc>
                          <a:spcPct val="115000"/>
                        </a:lnSpc>
                        <a:spcBef>
                          <a:spcPts val="0"/>
                        </a:spcBef>
                        <a:spcAft>
                          <a:spcPts val="0"/>
                        </a:spcAft>
                      </a:pPr>
                      <a:r>
                        <a:rPr lang="vi-VN" sz="3200" b="1" smtClean="0">
                          <a:effectLst/>
                          <a:latin typeface="+mj-lt"/>
                          <a:ea typeface="Arial" panose="020B0604020202020204" pitchFamily="34" charset="0"/>
                        </a:rPr>
                        <a:t>tặng </a:t>
                      </a:r>
                      <a:r>
                        <a:rPr lang="vi-VN" sz="3200" b="1" dirty="0">
                          <a:effectLst/>
                          <a:latin typeface="+mj-lt"/>
                          <a:ea typeface="Arial" panose="020B0604020202020204" pitchFamily="34" charset="0"/>
                        </a:rPr>
                        <a:t>quà, động viên </a:t>
                      </a:r>
                      <a:r>
                        <a:rPr lang="vi-VN" sz="3200" b="1">
                          <a:effectLst/>
                          <a:latin typeface="+mj-lt"/>
                          <a:ea typeface="Arial" panose="020B0604020202020204" pitchFamily="34" charset="0"/>
                        </a:rPr>
                        <a:t>Hoa </a:t>
                      </a:r>
                      <a:endParaRPr lang="en-US" sz="3200" b="1" smtClean="0">
                        <a:effectLst/>
                        <a:latin typeface="+mj-lt"/>
                        <a:ea typeface="Arial" panose="020B0604020202020204" pitchFamily="34" charset="0"/>
                      </a:endParaRPr>
                    </a:p>
                    <a:p>
                      <a:pPr marL="190500" marR="0" indent="-190500" algn="ctr">
                        <a:lnSpc>
                          <a:spcPct val="115000"/>
                        </a:lnSpc>
                        <a:spcBef>
                          <a:spcPts val="0"/>
                        </a:spcBef>
                        <a:spcAft>
                          <a:spcPts val="0"/>
                        </a:spcAft>
                      </a:pPr>
                      <a:r>
                        <a:rPr lang="vi-VN" sz="3200" b="1" smtClean="0">
                          <a:effectLst/>
                          <a:latin typeface="+mj-lt"/>
                          <a:ea typeface="Arial" panose="020B0604020202020204" pitchFamily="34" charset="0"/>
                        </a:rPr>
                        <a:t>nhưng </a:t>
                      </a:r>
                      <a:r>
                        <a:rPr lang="vi-VN" sz="3200" b="1" dirty="0">
                          <a:effectLst/>
                          <a:latin typeface="+mj-lt"/>
                          <a:ea typeface="Arial" panose="020B0604020202020204" pitchFamily="34" charset="0"/>
                        </a:rPr>
                        <a:t>một số bạn trong lớp không muốn tham gia.</a:t>
                      </a:r>
                      <a:endParaRPr lang="en-US" sz="3200" b="1" dirty="0">
                        <a:effectLst/>
                        <a:latin typeface="+mj-lt"/>
                        <a:ea typeface="Arial" panose="020B0604020202020204" pitchFamily="34" charset="0"/>
                      </a:endParaRPr>
                    </a:p>
                  </a:txBody>
                  <a:tcPr marL="0" marR="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286356" y="2071820"/>
            <a:ext cx="7063055" cy="3427157"/>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vi-VN" sz="2800" b="1" dirty="0">
                <a:solidFill>
                  <a:prstClr val="black"/>
                </a:solidFill>
                <a:latin typeface="Amazone" panose="03020702060507090A04" pitchFamily="66" charset="0"/>
                <a:ea typeface="Cambria" panose="02040503050406030204" pitchFamily="18" charset="0"/>
                <a:cs typeface="Cambria" panose="02040503050406030204" pitchFamily="18" charset="0"/>
              </a:rPr>
              <a:t>Em hãy thực hiện một việc làm thể hiện tình yêu thương đối với người thân trong gia đình và chia sẻ trước lớp.</a:t>
            </a:r>
            <a:endParaRPr lang="en-US" sz="2800" b="1" dirty="0">
              <a:solidFill>
                <a:prstClr val="black"/>
              </a:solidFill>
              <a:latin typeface="Amazone" panose="03020702060507090A04" pitchFamily="66" charset="0"/>
              <a:ea typeface="Cambria" panose="02040503050406030204" pitchFamily="18" charset="0"/>
              <a:cs typeface="Cambria" panose="02040503050406030204" pitchFamily="18" charset="0"/>
            </a:endParaRPr>
          </a:p>
          <a:p>
            <a:pPr marL="342900" indent="-342900" algn="just">
              <a:lnSpc>
                <a:spcPct val="127000"/>
              </a:lnSpc>
              <a:spcAft>
                <a:spcPts val="11300"/>
              </a:spcAft>
              <a:buClr>
                <a:srgbClr val="000000"/>
              </a:buClr>
              <a:buSzPts val="1000"/>
              <a:buFont typeface="Symbol" panose="05050102010706020507" pitchFamily="18" charset="2"/>
              <a:buChar char="-"/>
              <a:tabLst>
                <a:tab pos="544830" algn="l"/>
              </a:tabLst>
            </a:pPr>
            <a:r>
              <a:rPr lang="vi-VN" sz="2800" b="1" dirty="0">
                <a:solidFill>
                  <a:prstClr val="black"/>
                </a:solidFill>
                <a:latin typeface="Amazone" panose="03020702060507090A04" pitchFamily="66" charset="0"/>
                <a:ea typeface="Cambria" panose="02040503050406030204" pitchFamily="18" charset="0"/>
                <a:cs typeface="Cambria" panose="02040503050406030204" pitchFamily="18" charset="0"/>
              </a:rPr>
              <a:t>Em hãy thực hiện một hành động hay một lời nói cụ thể thể hiện tình yêu thương với bạn bè, thầy cô trong lớp em.</a:t>
            </a:r>
            <a:endParaRPr lang="en-US" sz="2800" b="1" dirty="0">
              <a:solidFill>
                <a:prstClr val="black"/>
              </a:solidFill>
              <a:latin typeface="Amazone" panose="03020702060507090A04" pitchFamily="66" charset="0"/>
              <a:ea typeface="Cambria" panose="02040503050406030204" pitchFamily="18" charset="0"/>
              <a:cs typeface="Cambria" panose="02040503050406030204"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6" y="210926"/>
            <a:ext cx="7368701"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vi-VN" sz="2800" b="1" smtClean="0">
                <a:solidFill>
                  <a:srgbClr val="FF0000"/>
                </a:solidFill>
                <a:latin typeface="Aztek" panose="02020800000000000000" pitchFamily="18" charset="0"/>
                <a:ea typeface="Aztek" panose="02020800000000000000" pitchFamily="18" charset="0"/>
                <a:cs typeface="Aztek" panose="02020800000000000000" pitchFamily="18" charset="0"/>
              </a:rPr>
              <a:t>Thực </a:t>
            </a:r>
            <a:r>
              <a:rPr lang="vi-VN" sz="2800" b="1" dirty="0">
                <a:solidFill>
                  <a:srgbClr val="FF0000"/>
                </a:solidFill>
                <a:latin typeface="Aztek" panose="02020800000000000000" pitchFamily="18" charset="0"/>
                <a:ea typeface="Aztek" panose="02020800000000000000" pitchFamily="18" charset="0"/>
                <a:cs typeface="Aztek" panose="02020800000000000000" pitchFamily="18" charset="0"/>
              </a:rPr>
              <a:t>hiện hành động yêu thương.</a:t>
            </a:r>
            <a:endParaRPr lang="en-US" sz="2800" b="1" dirty="0">
              <a:solidFill>
                <a:srgbClr val="FF0000"/>
              </a:solidFill>
              <a:latin typeface="Aztek" panose="02020800000000000000" pitchFamily="18" charset="0"/>
              <a:ea typeface="Aztek" panose="02020800000000000000" pitchFamily="18" charset="0"/>
              <a:cs typeface="Aztek" panose="02020800000000000000" pitchFamily="18"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IV.</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Vận</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dụng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551747" y="1987550"/>
            <a:ext cx="6663096" cy="5254815"/>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6648994"/>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312865160"/>
              </p:ext>
            </p:extLst>
          </p:nvPr>
        </p:nvGraphicFramePr>
        <p:xfrm>
          <a:off x="445780" y="2884959"/>
          <a:ext cx="4511704" cy="3379851"/>
        </p:xfrm>
        <a:graphic>
          <a:graphicData uri="http://schemas.openxmlformats.org/drawingml/2006/table">
            <a:tbl>
              <a:tblPr/>
              <a:tblGrid>
                <a:gridCol w="4511704">
                  <a:extLst>
                    <a:ext uri="{9D8B030D-6E8A-4147-A177-3AD203B41FA5}">
                      <a16:colId xmlns="" xmlns:a16="http://schemas.microsoft.com/office/drawing/2014/main" val="20000"/>
                    </a:ext>
                  </a:extLst>
                </a:gridCol>
              </a:tblGrid>
              <a:tr h="1214845">
                <a:tc>
                  <a:txBody>
                    <a:bodyPr/>
                    <a:lstStyle/>
                    <a:p>
                      <a:pPr marL="0" marR="0" lvl="0" indent="0" algn="ctr">
                        <a:lnSpc>
                          <a:spcPct val="109000"/>
                        </a:lnSpc>
                        <a:spcBef>
                          <a:spcPts val="0"/>
                        </a:spcBef>
                        <a:spcAft>
                          <a:spcPts val="500"/>
                        </a:spcAft>
                        <a:buClr>
                          <a:srgbClr val="000000"/>
                        </a:buClr>
                        <a:buSzPts val="1200"/>
                        <a:buFont typeface="+mj-lt"/>
                        <a:buNone/>
                        <a:tabLst>
                          <a:tab pos="259080" algn="l"/>
                        </a:tabLst>
                      </a:pPr>
                      <a:r>
                        <a:rPr lang="vi-VN" sz="32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Em hãy vẽ </a:t>
                      </a:r>
                      <a:r>
                        <a:rPr lang="vi-VN" sz="3200" b="1" u="none" strike="noStrike" spc="0">
                          <a:solidFill>
                            <a:srgbClr val="0000FF"/>
                          </a:solidFill>
                          <a:effectLst/>
                          <a:latin typeface="#9Slide05 IcielSanelma" pitchFamily="2" charset="0"/>
                          <a:ea typeface="Arial" panose="020B0604020202020204" pitchFamily="34" charset="0"/>
                          <a:cs typeface="Arial" panose="020B0604020202020204" pitchFamily="34" charset="0"/>
                        </a:rPr>
                        <a:t>một </a:t>
                      </a:r>
                      <a:endParaRPr lang="en-US"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endParaRPr>
                    </a:p>
                    <a:p>
                      <a:pPr marL="0" marR="0" lvl="0" indent="0" algn="ctr">
                        <a:lnSpc>
                          <a:spcPct val="109000"/>
                        </a:lnSpc>
                        <a:spcBef>
                          <a:spcPts val="0"/>
                        </a:spcBef>
                        <a:spcAft>
                          <a:spcPts val="500"/>
                        </a:spcAft>
                        <a:buClr>
                          <a:srgbClr val="000000"/>
                        </a:buClr>
                        <a:buSzPts val="1200"/>
                        <a:buFont typeface="+mj-lt"/>
                        <a:buNone/>
                        <a:tabLst>
                          <a:tab pos="259080" algn="l"/>
                        </a:tabLst>
                      </a:pPr>
                      <a:r>
                        <a:rPr lang="vi-VN"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rPr>
                        <a:t>bức </a:t>
                      </a:r>
                      <a:r>
                        <a:rPr lang="vi-VN" sz="32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tranh </a:t>
                      </a:r>
                      <a:r>
                        <a:rPr lang="vi-VN" sz="3200" b="1" u="none" strike="noStrike" spc="0">
                          <a:solidFill>
                            <a:srgbClr val="0000FF"/>
                          </a:solidFill>
                          <a:effectLst/>
                          <a:latin typeface="#9Slide05 IcielSanelma" pitchFamily="2" charset="0"/>
                          <a:ea typeface="Arial" panose="020B0604020202020204" pitchFamily="34" charset="0"/>
                          <a:cs typeface="Arial" panose="020B0604020202020204" pitchFamily="34" charset="0"/>
                        </a:rPr>
                        <a:t>mang </a:t>
                      </a:r>
                      <a:endParaRPr lang="en-US"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endParaRPr>
                    </a:p>
                    <a:p>
                      <a:pPr marL="0" marR="0" lvl="0" indent="0" algn="ctr">
                        <a:lnSpc>
                          <a:spcPct val="109000"/>
                        </a:lnSpc>
                        <a:spcBef>
                          <a:spcPts val="0"/>
                        </a:spcBef>
                        <a:spcAft>
                          <a:spcPts val="500"/>
                        </a:spcAft>
                        <a:buClr>
                          <a:srgbClr val="000000"/>
                        </a:buClr>
                        <a:buSzPts val="1200"/>
                        <a:buFont typeface="+mj-lt"/>
                        <a:buNone/>
                        <a:tabLst>
                          <a:tab pos="259080" algn="l"/>
                        </a:tabLst>
                      </a:pPr>
                      <a:r>
                        <a:rPr lang="vi-VN"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rPr>
                        <a:t>thông </a:t>
                      </a:r>
                      <a:r>
                        <a:rPr lang="vi-VN" sz="32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điệp yêu thương con </a:t>
                      </a:r>
                      <a:r>
                        <a:rPr lang="vi-VN" sz="3200" b="1" u="none" strike="noStrike" spc="0">
                          <a:solidFill>
                            <a:srgbClr val="0000FF"/>
                          </a:solidFill>
                          <a:effectLst/>
                          <a:latin typeface="#9Slide05 IcielSanelma" pitchFamily="2" charset="0"/>
                          <a:ea typeface="Arial" panose="020B0604020202020204" pitchFamily="34" charset="0"/>
                          <a:cs typeface="Arial" panose="020B0604020202020204" pitchFamily="34" charset="0"/>
                        </a:rPr>
                        <a:t>người </a:t>
                      </a:r>
                      <a:r>
                        <a:rPr lang="vi-VN"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rPr>
                        <a:t>đ</a:t>
                      </a:r>
                      <a:r>
                        <a:rPr lang="en-US"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rPr>
                        <a:t>ể</a:t>
                      </a:r>
                      <a:r>
                        <a:rPr lang="vi-VN"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rPr>
                        <a:t> </a:t>
                      </a:r>
                      <a:endParaRPr lang="en-US"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endParaRPr>
                    </a:p>
                    <a:p>
                      <a:pPr marL="0" marR="0" lvl="0" indent="0" algn="ctr">
                        <a:lnSpc>
                          <a:spcPct val="109000"/>
                        </a:lnSpc>
                        <a:spcBef>
                          <a:spcPts val="0"/>
                        </a:spcBef>
                        <a:spcAft>
                          <a:spcPts val="500"/>
                        </a:spcAft>
                        <a:buClr>
                          <a:srgbClr val="000000"/>
                        </a:buClr>
                        <a:buSzPts val="1200"/>
                        <a:buFont typeface="+mj-lt"/>
                        <a:buNone/>
                        <a:tabLst>
                          <a:tab pos="259080" algn="l"/>
                        </a:tabLst>
                      </a:pPr>
                      <a:r>
                        <a:rPr lang="vi-VN" sz="3200" b="1" u="none" strike="noStrike" spc="0" smtClean="0">
                          <a:solidFill>
                            <a:srgbClr val="0000FF"/>
                          </a:solidFill>
                          <a:effectLst/>
                          <a:latin typeface="#9Slide05 IcielSanelma" pitchFamily="2" charset="0"/>
                          <a:ea typeface="Arial" panose="020B0604020202020204" pitchFamily="34" charset="0"/>
                          <a:cs typeface="Arial" panose="020B0604020202020204" pitchFamily="34" charset="0"/>
                        </a:rPr>
                        <a:t>giới </a:t>
                      </a:r>
                      <a:r>
                        <a:rPr lang="vi-VN" sz="32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rPr>
                        <a:t>thiệu với bạn bè trong nước và quốc tế.</a:t>
                      </a:r>
                      <a:endParaRPr lang="en-US" sz="32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64286156"/>
              </p:ext>
            </p:extLst>
          </p:nvPr>
        </p:nvGraphicFramePr>
        <p:xfrm>
          <a:off x="5223353" y="1963307"/>
          <a:ext cx="5361139" cy="3986784"/>
        </p:xfrm>
        <a:graphic>
          <a:graphicData uri="http://schemas.openxmlformats.org/drawingml/2006/table">
            <a:tbl>
              <a:tblPr/>
              <a:tblGrid>
                <a:gridCol w="5361139">
                  <a:extLst>
                    <a:ext uri="{9D8B030D-6E8A-4147-A177-3AD203B41FA5}">
                      <a16:colId xmlns="" xmlns:a16="http://schemas.microsoft.com/office/drawing/2014/main" val="20000"/>
                    </a:ext>
                  </a:extLst>
                </a:gridCol>
              </a:tblGrid>
              <a:tr h="830580">
                <a:tc>
                  <a:txBody>
                    <a:bodyPr/>
                    <a:lstStyle/>
                    <a:p>
                      <a:pPr marL="0" marR="0" lvl="0" indent="0" algn="ctr">
                        <a:lnSpc>
                          <a:spcPct val="109000"/>
                        </a:lnSpc>
                        <a:spcBef>
                          <a:spcPts val="0"/>
                        </a:spcBef>
                        <a:spcAft>
                          <a:spcPts val="0"/>
                        </a:spcAft>
                        <a:buClr>
                          <a:srgbClr val="000000"/>
                        </a:buClr>
                        <a:buSzPts val="1200"/>
                        <a:buFont typeface="+mj-lt"/>
                        <a:buNone/>
                        <a:tabLst>
                          <a:tab pos="259080" algn="l"/>
                        </a:tabLst>
                      </a:pPr>
                      <a:r>
                        <a:rPr lang="vi-VN" sz="4000" b="1" u="none" strike="noStrike" spc="0" dirty="0">
                          <a:effectLst/>
                          <a:latin typeface="#9Slide05 Israquella" pitchFamily="2" charset="0"/>
                          <a:ea typeface="Arial" panose="020B0604020202020204" pitchFamily="34" charset="0"/>
                          <a:cs typeface="Arial" panose="020B0604020202020204" pitchFamily="34" charset="0"/>
                        </a:rPr>
                        <a:t>Em hãy lập kế hoạch và thực hiện </a:t>
                      </a:r>
                      <a:r>
                        <a:rPr lang="vi-VN" sz="4000" b="1" u="none" strike="noStrike" spc="0">
                          <a:effectLst/>
                          <a:latin typeface="#9Slide05 Israquella" pitchFamily="2" charset="0"/>
                          <a:ea typeface="Arial" panose="020B0604020202020204" pitchFamily="34" charset="0"/>
                          <a:cs typeface="Arial" panose="020B0604020202020204" pitchFamily="34" charset="0"/>
                        </a:rPr>
                        <a:t>việc </a:t>
                      </a:r>
                      <a:endParaRPr lang="en-US" sz="4000" b="1" u="none" strike="noStrike" spc="0" smtClean="0">
                        <a:effectLst/>
                        <a:latin typeface="#9Slide05 Israquella" pitchFamily="2" charset="0"/>
                        <a:ea typeface="Arial" panose="020B0604020202020204" pitchFamily="34" charset="0"/>
                        <a:cs typeface="Arial" panose="020B0604020202020204" pitchFamily="34" charset="0"/>
                      </a:endParaRPr>
                    </a:p>
                    <a:p>
                      <a:pPr marL="0" marR="0" lvl="0" indent="0" algn="ctr">
                        <a:lnSpc>
                          <a:spcPct val="109000"/>
                        </a:lnSpc>
                        <a:spcBef>
                          <a:spcPts val="0"/>
                        </a:spcBef>
                        <a:spcAft>
                          <a:spcPts val="0"/>
                        </a:spcAft>
                        <a:buClr>
                          <a:srgbClr val="000000"/>
                        </a:buClr>
                        <a:buSzPts val="1200"/>
                        <a:buFont typeface="+mj-lt"/>
                        <a:buNone/>
                        <a:tabLst>
                          <a:tab pos="259080" algn="l"/>
                        </a:tabLst>
                      </a:pPr>
                      <a:r>
                        <a:rPr lang="vi-VN" sz="4000" b="1" u="none" strike="noStrike" spc="0" smtClean="0">
                          <a:effectLst/>
                          <a:latin typeface="#9Slide05 Israquella" pitchFamily="2" charset="0"/>
                          <a:ea typeface="Arial" panose="020B0604020202020204" pitchFamily="34" charset="0"/>
                          <a:cs typeface="Arial" panose="020B0604020202020204" pitchFamily="34" charset="0"/>
                        </a:rPr>
                        <a:t>giúp </a:t>
                      </a:r>
                      <a:r>
                        <a:rPr lang="vi-VN" sz="4000" b="1" u="none" strike="noStrike" spc="0" dirty="0">
                          <a:effectLst/>
                          <a:latin typeface="#9Slide05 Israquella" pitchFamily="2" charset="0"/>
                          <a:ea typeface="Arial" panose="020B0604020202020204" pitchFamily="34" charset="0"/>
                          <a:cs typeface="Arial" panose="020B0604020202020204" pitchFamily="34" charset="0"/>
                        </a:rPr>
                        <a:t>đỡ một bạn trong lớp/ </a:t>
                      </a:r>
                      <a:r>
                        <a:rPr lang="vi-VN" sz="4000" b="1" u="none" strike="noStrike" spc="0">
                          <a:effectLst/>
                          <a:latin typeface="#9Slide05 Israquella" pitchFamily="2" charset="0"/>
                          <a:ea typeface="Arial" panose="020B0604020202020204" pitchFamily="34" charset="0"/>
                          <a:cs typeface="Arial" panose="020B0604020202020204" pitchFamily="34" charset="0"/>
                        </a:rPr>
                        <a:t>trường </a:t>
                      </a:r>
                      <a:endParaRPr lang="en-US" sz="4000" b="1" u="none" strike="noStrike" spc="0" smtClean="0">
                        <a:effectLst/>
                        <a:latin typeface="#9Slide05 Israquella" pitchFamily="2" charset="0"/>
                        <a:ea typeface="Arial" panose="020B0604020202020204" pitchFamily="34" charset="0"/>
                        <a:cs typeface="Arial" panose="020B0604020202020204" pitchFamily="34" charset="0"/>
                      </a:endParaRPr>
                    </a:p>
                    <a:p>
                      <a:pPr marL="0" marR="0" lvl="0" indent="0" algn="ctr">
                        <a:lnSpc>
                          <a:spcPct val="109000"/>
                        </a:lnSpc>
                        <a:spcBef>
                          <a:spcPts val="0"/>
                        </a:spcBef>
                        <a:spcAft>
                          <a:spcPts val="0"/>
                        </a:spcAft>
                        <a:buClr>
                          <a:srgbClr val="000000"/>
                        </a:buClr>
                        <a:buSzPts val="1200"/>
                        <a:buFont typeface="+mj-lt"/>
                        <a:buNone/>
                        <a:tabLst>
                          <a:tab pos="259080" algn="l"/>
                        </a:tabLst>
                      </a:pPr>
                      <a:r>
                        <a:rPr lang="vi-VN" sz="4000" b="1" u="none" strike="noStrike" spc="0" smtClean="0">
                          <a:effectLst/>
                          <a:latin typeface="#9Slide05 Israquella" pitchFamily="2" charset="0"/>
                          <a:ea typeface="Arial" panose="020B0604020202020204" pitchFamily="34" charset="0"/>
                          <a:cs typeface="Arial" panose="020B0604020202020204" pitchFamily="34" charset="0"/>
                        </a:rPr>
                        <a:t>có </a:t>
                      </a:r>
                      <a:r>
                        <a:rPr lang="vi-VN" sz="4000" b="1" u="none" strike="noStrike" spc="0" dirty="0">
                          <a:effectLst/>
                          <a:latin typeface="#9Slide05 Israquella" pitchFamily="2" charset="0"/>
                          <a:ea typeface="Arial" panose="020B0604020202020204" pitchFamily="34" charset="0"/>
                          <a:cs typeface="Arial" panose="020B0604020202020204" pitchFamily="34" charset="0"/>
                        </a:rPr>
                        <a:t>hoàn </a:t>
                      </a:r>
                      <a:r>
                        <a:rPr lang="vi-VN" sz="4000" b="1" u="none" strike="noStrike" spc="0">
                          <a:effectLst/>
                          <a:latin typeface="#9Slide05 Israquella" pitchFamily="2" charset="0"/>
                          <a:ea typeface="Arial" panose="020B0604020202020204" pitchFamily="34" charset="0"/>
                          <a:cs typeface="Arial" panose="020B0604020202020204" pitchFamily="34" charset="0"/>
                        </a:rPr>
                        <a:t>cảnh </a:t>
                      </a:r>
                      <a:endParaRPr lang="en-US" sz="4000" b="1" u="none" strike="noStrike" spc="0" smtClean="0">
                        <a:effectLst/>
                        <a:latin typeface="#9Slide05 Israquella" pitchFamily="2" charset="0"/>
                        <a:ea typeface="Arial" panose="020B0604020202020204" pitchFamily="34" charset="0"/>
                        <a:cs typeface="Arial" panose="020B0604020202020204" pitchFamily="34" charset="0"/>
                      </a:endParaRPr>
                    </a:p>
                    <a:p>
                      <a:pPr marL="0" marR="0" lvl="0" indent="0" algn="ctr">
                        <a:lnSpc>
                          <a:spcPct val="109000"/>
                        </a:lnSpc>
                        <a:spcBef>
                          <a:spcPts val="0"/>
                        </a:spcBef>
                        <a:spcAft>
                          <a:spcPts val="0"/>
                        </a:spcAft>
                        <a:buClr>
                          <a:srgbClr val="000000"/>
                        </a:buClr>
                        <a:buSzPts val="1200"/>
                        <a:buFont typeface="+mj-lt"/>
                        <a:buNone/>
                        <a:tabLst>
                          <a:tab pos="259080" algn="l"/>
                        </a:tabLst>
                      </a:pPr>
                      <a:r>
                        <a:rPr lang="vi-VN" sz="4000" b="1" u="none" strike="noStrike" spc="0" smtClean="0">
                          <a:effectLst/>
                          <a:latin typeface="#9Slide05 Israquella" pitchFamily="2" charset="0"/>
                          <a:ea typeface="Arial" panose="020B0604020202020204" pitchFamily="34" charset="0"/>
                          <a:cs typeface="Arial" panose="020B0604020202020204" pitchFamily="34" charset="0"/>
                        </a:rPr>
                        <a:t>khó </a:t>
                      </a:r>
                      <a:r>
                        <a:rPr lang="vi-VN" sz="4000" b="1" u="none" strike="noStrike" spc="0" dirty="0">
                          <a:effectLst/>
                          <a:latin typeface="#9Slide05 Israquella" pitchFamily="2" charset="0"/>
                          <a:ea typeface="Arial" panose="020B0604020202020204" pitchFamily="34" charset="0"/>
                          <a:cs typeface="Arial" panose="020B0604020202020204" pitchFamily="34" charset="0"/>
                        </a:rPr>
                        <a:t>khăn.</a:t>
                      </a:r>
                      <a:endParaRPr lang="en-US" sz="4000" b="1" u="none" strike="noStrike" spc="0" dirty="0">
                        <a:effectLst/>
                        <a:latin typeface="#9Slide05 Israquell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Khởi</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động</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374864" y="3240736"/>
            <a:ext cx="5255015" cy="2585323"/>
          </a:xfrm>
          <a:prstGeom prst="rect">
            <a:avLst/>
          </a:prstGeom>
          <a:noFill/>
        </p:spPr>
        <p:txBody>
          <a:bodyPr wrap="square" rtlCol="0">
            <a:spAutoFit/>
          </a:bodyPr>
          <a:lstStyle/>
          <a:p>
            <a:pPr algn="ctr" defTabSz="457200"/>
            <a:r>
              <a:rPr lang="en-US" altLang="zh-CN" sz="5400" b="1">
                <a:solidFill>
                  <a:srgbClr val="FF0000"/>
                </a:solidFill>
                <a:latin typeface="SVN-Wallington" panose="00000500000000000000" pitchFamily="2" charset="0"/>
                <a:ea typeface="华康海报体W12" panose="040B0C09000000000000" pitchFamily="81" charset="-122"/>
                <a:cs typeface="Times New Roman" pitchFamily="18" charset="0"/>
              </a:rPr>
              <a:t>Xin </a:t>
            </a:r>
            <a:r>
              <a:rPr lang="en-US" altLang="zh-CN" sz="5400" b="1" smtClean="0">
                <a:solidFill>
                  <a:srgbClr val="FF0000"/>
                </a:solidFill>
                <a:latin typeface="SVN-Wallington" panose="00000500000000000000" pitchFamily="2" charset="0"/>
                <a:ea typeface="华康海报体W12" panose="040B0C09000000000000" pitchFamily="81" charset="-122"/>
                <a:cs typeface="Times New Roman" pitchFamily="18" charset="0"/>
              </a:rPr>
              <a:t>chào</a:t>
            </a:r>
          </a:p>
          <a:p>
            <a:pPr algn="ctr" defTabSz="457200"/>
            <a:r>
              <a:rPr lang="en-US" altLang="zh-CN" sz="5400" b="1" smtClean="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5400" b="1" dirty="0" err="1">
                <a:solidFill>
                  <a:srgbClr val="FF0000"/>
                </a:solidFill>
                <a:latin typeface="SVN-Wallington" panose="00000500000000000000" pitchFamily="2" charset="0"/>
                <a:ea typeface="华康海报体W12" panose="040B0C09000000000000" pitchFamily="81" charset="-122"/>
                <a:cs typeface="Times New Roman" pitchFamily="18" charset="0"/>
              </a:rPr>
              <a:t>và</a:t>
            </a:r>
            <a:r>
              <a:rPr lang="en-US" altLang="zh-CN" sz="54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5400" b="1" err="1">
                <a:solidFill>
                  <a:srgbClr val="FF0000"/>
                </a:solidFill>
                <a:latin typeface="SVN-Wallington" panose="00000500000000000000" pitchFamily="2" charset="0"/>
                <a:ea typeface="华康海报体W12" panose="040B0C09000000000000" pitchFamily="81" charset="-122"/>
                <a:cs typeface="Times New Roman" pitchFamily="18" charset="0"/>
              </a:rPr>
              <a:t>hẹn</a:t>
            </a:r>
            <a:r>
              <a:rPr lang="en-US" altLang="zh-CN" sz="5400" b="1">
                <a:solidFill>
                  <a:srgbClr val="FF0000"/>
                </a:solidFill>
                <a:latin typeface="SVN-Wallington" panose="00000500000000000000" pitchFamily="2" charset="0"/>
                <a:ea typeface="华康海报体W12" panose="040B0C09000000000000" pitchFamily="81" charset="-122"/>
                <a:cs typeface="Times New Roman" pitchFamily="18" charset="0"/>
              </a:rPr>
              <a:t> </a:t>
            </a:r>
            <a:endParaRPr lang="en-US" altLang="zh-CN" sz="5400" b="1" smtClean="0">
              <a:solidFill>
                <a:srgbClr val="FF0000"/>
              </a:solidFill>
              <a:latin typeface="SVN-Wallington" panose="00000500000000000000" pitchFamily="2" charset="0"/>
              <a:ea typeface="华康海报体W12" panose="040B0C09000000000000" pitchFamily="81" charset="-122"/>
              <a:cs typeface="Times New Roman" pitchFamily="18" charset="0"/>
            </a:endParaRPr>
          </a:p>
          <a:p>
            <a:pPr algn="ctr" defTabSz="457200"/>
            <a:r>
              <a:rPr lang="en-US" altLang="zh-CN" sz="5400" b="1" smtClean="0">
                <a:solidFill>
                  <a:srgbClr val="FF0000"/>
                </a:solidFill>
                <a:latin typeface="SVN-Wallington" panose="00000500000000000000" pitchFamily="2" charset="0"/>
                <a:ea typeface="华康海报体W12" panose="040B0C09000000000000" pitchFamily="81" charset="-122"/>
                <a:cs typeface="Times New Roman" pitchFamily="18" charset="0"/>
              </a:rPr>
              <a:t>gặp </a:t>
            </a:r>
            <a:r>
              <a:rPr lang="en-US" altLang="zh-CN" sz="5400" b="1" dirty="0" err="1">
                <a:solidFill>
                  <a:srgbClr val="FF0000"/>
                </a:solidFill>
                <a:latin typeface="SVN-Wallington" panose="00000500000000000000" pitchFamily="2" charset="0"/>
                <a:ea typeface="华康海报体W12" panose="040B0C09000000000000" pitchFamily="81" charset="-122"/>
                <a:cs typeface="Times New Roman" pitchFamily="18" charset="0"/>
              </a:rPr>
              <a:t>lại</a:t>
            </a:r>
            <a:r>
              <a:rPr lang="en-US" altLang="zh-CN" sz="5400" b="1" dirty="0">
                <a:solidFill>
                  <a:srgbClr val="FF0000"/>
                </a:solidFill>
                <a:latin typeface="SVN-Wallington" panose="00000500000000000000" pitchFamily="2" charset="0"/>
                <a:ea typeface="华康海报体W12" panose="040B0C09000000000000" pitchFamily="81" charset="-122"/>
                <a:cs typeface="Times New Roman" pitchFamily="18" charset="0"/>
              </a:rPr>
              <a:t>!</a:t>
            </a:r>
            <a:endParaRPr lang="zh-CN" altLang="en-US" sz="54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478510" cy="4361036"/>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1460993" y="86473"/>
            <a:ext cx="9144000" cy="251460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28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28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28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28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KÌ PHÙNG ĐỊCH THỦ</a:t>
            </a:r>
            <a:r>
              <a:rPr lang="vi-VN" sz="28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t>
            </a:r>
            <a:r>
              <a:rPr lang="en-US" sz="28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p>
        </p:txBody>
      </p:sp>
      <p:sp>
        <p:nvSpPr>
          <p:cNvPr id="6" name="Text Box 33"/>
          <p:cNvSpPr txBox="1">
            <a:spLocks noChangeArrowheads="1"/>
          </p:cNvSpPr>
          <p:nvPr/>
        </p:nvSpPr>
        <p:spPr bwMode="auto">
          <a:xfrm>
            <a:off x="1248159" y="2741644"/>
            <a:ext cx="9569669" cy="1323439"/>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4000" b="1" dirty="0" err="1">
                <a:solidFill>
                  <a:srgbClr val="FF00FF"/>
                </a:solidFill>
                <a:latin typeface="Amazone" panose="03020702060507090A04" pitchFamily="66" charset="0"/>
              </a:rPr>
              <a:t>Tìm</a:t>
            </a:r>
            <a:r>
              <a:rPr lang="en-US" altLang="en-US" sz="4000" b="1" dirty="0">
                <a:solidFill>
                  <a:srgbClr val="FF00FF"/>
                </a:solidFill>
                <a:latin typeface="Amazone" panose="03020702060507090A04" pitchFamily="66" charset="0"/>
              </a:rPr>
              <a:t> ca </a:t>
            </a:r>
            <a:r>
              <a:rPr lang="en-US" altLang="en-US" sz="4000" b="1" dirty="0" err="1">
                <a:solidFill>
                  <a:srgbClr val="FF00FF"/>
                </a:solidFill>
                <a:latin typeface="Amazone" panose="03020702060507090A04" pitchFamily="66" charset="0"/>
              </a:rPr>
              <a:t>dao</a:t>
            </a:r>
            <a:r>
              <a:rPr lang="en-US" altLang="en-US" sz="4000" b="1" dirty="0">
                <a:solidFill>
                  <a:srgbClr val="FF00FF"/>
                </a:solidFill>
                <a:latin typeface="Amazone" panose="03020702060507090A04" pitchFamily="66" charset="0"/>
              </a:rPr>
              <a:t>, </a:t>
            </a:r>
            <a:r>
              <a:rPr lang="en-US" altLang="en-US" sz="4000" b="1" dirty="0" err="1">
                <a:solidFill>
                  <a:srgbClr val="FF00FF"/>
                </a:solidFill>
                <a:latin typeface="Amazone" panose="03020702060507090A04" pitchFamily="66" charset="0"/>
              </a:rPr>
              <a:t>tục</a:t>
            </a:r>
            <a:r>
              <a:rPr lang="en-US" altLang="en-US" sz="4000" b="1" dirty="0">
                <a:solidFill>
                  <a:srgbClr val="FF00FF"/>
                </a:solidFill>
                <a:latin typeface="Amazone" panose="03020702060507090A04" pitchFamily="66" charset="0"/>
              </a:rPr>
              <a:t> </a:t>
            </a:r>
            <a:r>
              <a:rPr lang="en-US" altLang="en-US" sz="4000" b="1" dirty="0" err="1">
                <a:solidFill>
                  <a:srgbClr val="FF00FF"/>
                </a:solidFill>
                <a:latin typeface="Amazone" panose="03020702060507090A04" pitchFamily="66" charset="0"/>
              </a:rPr>
              <a:t>ngữ</a:t>
            </a:r>
            <a:r>
              <a:rPr lang="vi-VN" altLang="en-US" sz="4000" b="1" dirty="0">
                <a:solidFill>
                  <a:srgbClr val="FF00FF"/>
                </a:solidFill>
                <a:latin typeface="Amazone" panose="03020702060507090A04" pitchFamily="66" charset="0"/>
              </a:rPr>
              <a:t>, châm ngôn</a:t>
            </a:r>
            <a:r>
              <a:rPr lang="en-US" altLang="en-US" sz="4000" b="1" dirty="0">
                <a:solidFill>
                  <a:srgbClr val="FF00FF"/>
                </a:solidFill>
                <a:latin typeface="Amazone" panose="03020702060507090A04" pitchFamily="66" charset="0"/>
              </a:rPr>
              <a:t> </a:t>
            </a:r>
            <a:r>
              <a:rPr lang="en-US" altLang="en-US" sz="4000" b="1" err="1">
                <a:solidFill>
                  <a:srgbClr val="FF00FF"/>
                </a:solidFill>
                <a:latin typeface="Amazone" panose="03020702060507090A04" pitchFamily="66" charset="0"/>
              </a:rPr>
              <a:t>về</a:t>
            </a:r>
            <a:r>
              <a:rPr lang="en-US" altLang="en-US" sz="4000" b="1">
                <a:solidFill>
                  <a:srgbClr val="FF00FF"/>
                </a:solidFill>
                <a:latin typeface="Amazone" panose="03020702060507090A04" pitchFamily="66" charset="0"/>
              </a:rPr>
              <a:t>  </a:t>
            </a:r>
            <a:endParaRPr lang="en-US" altLang="en-US" sz="4000" b="1" smtClean="0">
              <a:solidFill>
                <a:srgbClr val="FF00FF"/>
              </a:solidFill>
              <a:latin typeface="Amazone" panose="03020702060507090A04" pitchFamily="66" charset="0"/>
            </a:endParaRPr>
          </a:p>
          <a:p>
            <a:pPr algn="ctr" fontAlgn="base">
              <a:spcBef>
                <a:spcPct val="0"/>
              </a:spcBef>
              <a:spcAft>
                <a:spcPct val="0"/>
              </a:spcAft>
              <a:buFontTx/>
              <a:buNone/>
            </a:pPr>
            <a:r>
              <a:rPr lang="en-US" altLang="en-US" sz="4000" b="1" smtClean="0">
                <a:solidFill>
                  <a:srgbClr val="FF00FF"/>
                </a:solidFill>
                <a:latin typeface="Amazone" panose="03020702060507090A04" pitchFamily="66" charset="0"/>
              </a:rPr>
              <a:t>yêu </a:t>
            </a:r>
            <a:r>
              <a:rPr lang="en-US" altLang="en-US" sz="4000" b="1" dirty="0" err="1">
                <a:solidFill>
                  <a:srgbClr val="FF00FF"/>
                </a:solidFill>
                <a:latin typeface="Amazone" panose="03020702060507090A04" pitchFamily="66" charset="0"/>
              </a:rPr>
              <a:t>thương</a:t>
            </a:r>
            <a:r>
              <a:rPr lang="en-US" altLang="en-US" sz="4000" b="1" dirty="0">
                <a:solidFill>
                  <a:srgbClr val="FF00FF"/>
                </a:solidFill>
                <a:latin typeface="Amazone" panose="03020702060507090A04" pitchFamily="66" charset="0"/>
              </a:rPr>
              <a:t> con </a:t>
            </a:r>
            <a:r>
              <a:rPr lang="en-US" altLang="en-US" sz="4000" b="1" dirty="0" err="1">
                <a:solidFill>
                  <a:srgbClr val="FF00FF"/>
                </a:solidFill>
                <a:latin typeface="Amazone" panose="03020702060507090A04" pitchFamily="66" charset="0"/>
              </a:rPr>
              <a:t>người</a:t>
            </a:r>
            <a:endParaRPr lang="en-US" altLang="en-US" sz="4000" b="1" dirty="0">
              <a:solidFill>
                <a:srgbClr val="FF00FF"/>
              </a:solidFill>
              <a:latin typeface="Amazone" panose="03020702060507090A04" pitchFamily="66" charset="0"/>
            </a:endParaRPr>
          </a:p>
        </p:txBody>
      </p:sp>
      <p:sp>
        <p:nvSpPr>
          <p:cNvPr id="7" name="Rectangle 6"/>
          <p:cNvSpPr/>
          <p:nvPr/>
        </p:nvSpPr>
        <p:spPr>
          <a:xfrm>
            <a:off x="1645920" y="4099517"/>
            <a:ext cx="9387840" cy="2677656"/>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LUẬT CHƠI</a:t>
            </a:r>
            <a:r>
              <a:rPr lang="en-US" sz="2400" dirty="0">
                <a:solidFill>
                  <a:srgbClr val="FF0000"/>
                </a:solidFill>
                <a:latin typeface="Times New Roman" panose="02020603050405020304" pitchFamily="18" charset="0"/>
                <a:cs typeface="Times New Roman" panose="02020603050405020304" pitchFamily="18" charset="0"/>
              </a:rPr>
              <a:t>: </a:t>
            </a:r>
          </a:p>
          <a:p>
            <a:r>
              <a:rPr lang="en-US" sz="2400" b="1" dirty="0">
                <a:solidFill>
                  <a:prstClr val="black"/>
                </a:solidFill>
                <a:latin typeface="SVN-Vanilla Daisy Pro" panose="00000500000000000000" pitchFamily="2" charset="0"/>
                <a:cs typeface="Times New Roman" panose="02020603050405020304" pitchFamily="18" charset="0"/>
              </a:rPr>
              <a:t>- </a:t>
            </a:r>
            <a:r>
              <a:rPr lang="en-US" sz="2400" b="1" dirty="0" err="1">
                <a:solidFill>
                  <a:srgbClr val="0000FF"/>
                </a:solidFill>
                <a:latin typeface="Times" panose="02020603050405020304" pitchFamily="18" charset="0"/>
                <a:cs typeface="Times" panose="02020603050405020304" pitchFamily="18" charset="0"/>
              </a:rPr>
              <a:t>Số</a:t>
            </a:r>
            <a:r>
              <a:rPr lang="en-US" sz="2400" b="1" dirty="0">
                <a:solidFill>
                  <a:srgbClr val="0000FF"/>
                </a:solidFill>
                <a:latin typeface="Times" panose="02020603050405020304" pitchFamily="18" charset="0"/>
                <a:cs typeface="Times" panose="02020603050405020304" pitchFamily="18" charset="0"/>
              </a:rPr>
              <a:t> </a:t>
            </a:r>
            <a:r>
              <a:rPr lang="en-US" sz="2400" b="1" dirty="0" err="1">
                <a:solidFill>
                  <a:srgbClr val="0000FF"/>
                </a:solidFill>
                <a:latin typeface="Times" panose="02020603050405020304" pitchFamily="18" charset="0"/>
                <a:cs typeface="Times" panose="02020603050405020304" pitchFamily="18" charset="0"/>
              </a:rPr>
              <a:t>người</a:t>
            </a:r>
            <a:r>
              <a:rPr lang="en-US" sz="2400" b="1" dirty="0">
                <a:solidFill>
                  <a:srgbClr val="0000FF"/>
                </a:solidFill>
                <a:latin typeface="Times" panose="02020603050405020304" pitchFamily="18" charset="0"/>
                <a:cs typeface="Times" panose="02020603050405020304" pitchFamily="18" charset="0"/>
              </a:rPr>
              <a:t> </a:t>
            </a:r>
            <a:r>
              <a:rPr lang="en-US" sz="2400" b="1" dirty="0" err="1">
                <a:solidFill>
                  <a:srgbClr val="0000FF"/>
                </a:solidFill>
                <a:latin typeface="Times" panose="02020603050405020304" pitchFamily="18" charset="0"/>
                <a:cs typeface="Times" panose="02020603050405020304" pitchFamily="18" charset="0"/>
              </a:rPr>
              <a:t>tham</a:t>
            </a:r>
            <a:r>
              <a:rPr lang="en-US" sz="2400" b="1" dirty="0">
                <a:solidFill>
                  <a:srgbClr val="0000FF"/>
                </a:solidFill>
                <a:latin typeface="Times" panose="02020603050405020304" pitchFamily="18" charset="0"/>
                <a:cs typeface="Times" panose="02020603050405020304" pitchFamily="18" charset="0"/>
              </a:rPr>
              <a:t> </a:t>
            </a:r>
            <a:r>
              <a:rPr lang="en-US" sz="2400" b="1" dirty="0" err="1">
                <a:solidFill>
                  <a:srgbClr val="0000FF"/>
                </a:solidFill>
                <a:latin typeface="Times" panose="02020603050405020304" pitchFamily="18" charset="0"/>
                <a:cs typeface="Times" panose="02020603050405020304" pitchFamily="18" charset="0"/>
              </a:rPr>
              <a:t>gia</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cả</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lớp</a:t>
            </a:r>
            <a:endParaRPr lang="en-US" sz="2400" b="1" dirty="0">
              <a:solidFill>
                <a:prstClr val="black"/>
              </a:solidFill>
              <a:latin typeface="Times" panose="02020603050405020304" pitchFamily="18" charset="0"/>
              <a:cs typeface="Times" panose="02020603050405020304" pitchFamily="18" charset="0"/>
            </a:endParaRPr>
          </a:p>
          <a:p>
            <a:pPr marL="342900" indent="-342900">
              <a:buFontTx/>
              <a:buChar char="-"/>
            </a:pPr>
            <a:r>
              <a:rPr lang="en-US" sz="2400" b="1" smtClean="0">
                <a:solidFill>
                  <a:srgbClr val="0000FF"/>
                </a:solidFill>
                <a:latin typeface="Times" panose="02020603050405020304" pitchFamily="18" charset="0"/>
                <a:cs typeface="Times" panose="02020603050405020304" pitchFamily="18" charset="0"/>
              </a:rPr>
              <a:t>Cách </a:t>
            </a:r>
            <a:r>
              <a:rPr lang="en-US" sz="2400" b="1" dirty="0" err="1">
                <a:solidFill>
                  <a:srgbClr val="0000FF"/>
                </a:solidFill>
                <a:latin typeface="Times" panose="02020603050405020304" pitchFamily="18" charset="0"/>
                <a:cs typeface="Times" panose="02020603050405020304" pitchFamily="18" charset="0"/>
              </a:rPr>
              <a:t>thức</a:t>
            </a:r>
            <a:r>
              <a:rPr lang="en-US" sz="2400" b="1" dirty="0">
                <a:solidFill>
                  <a:srgbClr val="0000FF"/>
                </a:solidFill>
                <a:latin typeface="Times" panose="02020603050405020304" pitchFamily="18" charset="0"/>
                <a:cs typeface="Times" panose="02020603050405020304" pitchFamily="18" charset="0"/>
              </a:rPr>
              <a:t>:</a:t>
            </a:r>
            <a:r>
              <a:rPr lang="en-US" sz="2400" b="1" dirty="0">
                <a:solidFill>
                  <a:prstClr val="black"/>
                </a:solidFill>
                <a:latin typeface="Times" panose="02020603050405020304" pitchFamily="18" charset="0"/>
                <a:cs typeface="Times" panose="02020603050405020304" pitchFamily="18" charset="0"/>
              </a:rPr>
              <a:t> Chia </a:t>
            </a:r>
            <a:r>
              <a:rPr lang="en-US" sz="2400" b="1" dirty="0" err="1">
                <a:solidFill>
                  <a:prstClr val="black"/>
                </a:solidFill>
                <a:latin typeface="Times" panose="02020603050405020304" pitchFamily="18" charset="0"/>
                <a:cs typeface="Times" panose="02020603050405020304" pitchFamily="18" charset="0"/>
              </a:rPr>
              <a:t>lớp</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làm</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hai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đội</a:t>
            </a:r>
            <a:r>
              <a:rPr lang="en-US" sz="2400" b="1" dirty="0">
                <a:solidFill>
                  <a:prstClr val="black"/>
                </a:solidFill>
                <a:latin typeface="Times" panose="02020603050405020304" pitchFamily="18" charset="0"/>
                <a:cs typeface="Times" panose="02020603050405020304" pitchFamily="18" charset="0"/>
              </a:rPr>
              <a:t>(</a:t>
            </a:r>
            <a:r>
              <a:rPr lang="en-US" sz="2400" b="1" dirty="0" err="1">
                <a:solidFill>
                  <a:prstClr val="black"/>
                </a:solidFill>
                <a:latin typeface="Times" panose="02020603050405020304" pitchFamily="18" charset="0"/>
                <a:cs typeface="Times" panose="02020603050405020304" pitchFamily="18" charset="0"/>
              </a:rPr>
              <a:t>hoặc</a:t>
            </a:r>
            <a:r>
              <a:rPr lang="en-US" sz="2400" b="1" dirty="0">
                <a:solidFill>
                  <a:prstClr val="black"/>
                </a:solidFill>
                <a:latin typeface="Times" panose="02020603050405020304" pitchFamily="18" charset="0"/>
                <a:cs typeface="Times" panose="02020603050405020304" pitchFamily="18" charset="0"/>
              </a:rPr>
              <a:t> 3</a:t>
            </a:r>
            <a:r>
              <a:rPr lang="en-US" sz="2400" b="1">
                <a:solidFill>
                  <a:prstClr val="black"/>
                </a:solidFill>
                <a:latin typeface="Times" panose="02020603050405020304" pitchFamily="18" charset="0"/>
                <a:cs typeface="Times" panose="02020603050405020304" pitchFamily="18" charset="0"/>
              </a:rPr>
              <a:t>) </a:t>
            </a:r>
            <a:endParaRPr lang="en-US" sz="2400" b="1" smtClean="0">
              <a:solidFill>
                <a:prstClr val="black"/>
              </a:solidFill>
              <a:latin typeface="Times" panose="02020603050405020304" pitchFamily="18" charset="0"/>
              <a:cs typeface="Times" panose="02020603050405020304" pitchFamily="18" charset="0"/>
            </a:endParaRPr>
          </a:p>
          <a:p>
            <a:r>
              <a:rPr lang="en-US" sz="2400" b="1" smtClean="0">
                <a:solidFill>
                  <a:prstClr val="black"/>
                </a:solidFill>
                <a:latin typeface="Times" panose="02020603050405020304" pitchFamily="18" charset="0"/>
                <a:cs typeface="Times" panose="02020603050405020304" pitchFamily="18" charset="0"/>
              </a:rPr>
              <a:t>+ Mỗi </a:t>
            </a:r>
            <a:r>
              <a:rPr lang="en-US" sz="2400" b="1" dirty="0" err="1">
                <a:solidFill>
                  <a:prstClr val="black"/>
                </a:solidFill>
                <a:latin typeface="Times" panose="02020603050405020304" pitchFamily="18" charset="0"/>
                <a:cs typeface="Times" panose="02020603050405020304" pitchFamily="18" charset="0"/>
              </a:rPr>
              <a:t>dãy</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cử</a:t>
            </a:r>
            <a:r>
              <a:rPr lang="en-US" sz="2400" b="1" dirty="0">
                <a:solidFill>
                  <a:prstClr val="black"/>
                </a:solidFill>
                <a:latin typeface="Times" panose="02020603050405020304" pitchFamily="18" charset="0"/>
                <a:cs typeface="Times" panose="02020603050405020304" pitchFamily="18" charset="0"/>
              </a:rPr>
              <a:t> </a:t>
            </a:r>
            <a:r>
              <a:rPr lang="en-US" sz="2400" b="1">
                <a:solidFill>
                  <a:prstClr val="black"/>
                </a:solidFill>
                <a:latin typeface="Times" panose="02020603050405020304" pitchFamily="18" charset="0"/>
                <a:cs typeface="Times" panose="02020603050405020304" pitchFamily="18" charset="0"/>
              </a:rPr>
              <a:t>1 </a:t>
            </a:r>
            <a:r>
              <a:rPr lang="en-US" sz="2400" b="1" smtClean="0">
                <a:solidFill>
                  <a:prstClr val="black"/>
                </a:solidFill>
                <a:latin typeface="Times" panose="02020603050405020304" pitchFamily="18" charset="0"/>
                <a:cs typeface="Times" panose="02020603050405020304" pitchFamily="18" charset="0"/>
              </a:rPr>
              <a:t>đại </a:t>
            </a:r>
            <a:r>
              <a:rPr lang="en-US" sz="2400" b="1" dirty="0" err="1">
                <a:solidFill>
                  <a:prstClr val="black"/>
                </a:solidFill>
                <a:latin typeface="Times" panose="02020603050405020304" pitchFamily="18" charset="0"/>
                <a:cs typeface="Times" panose="02020603050405020304" pitchFamily="18" charset="0"/>
              </a:rPr>
              <a:t>diện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Lần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lượt</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đọc</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câu</a:t>
            </a:r>
            <a:r>
              <a:rPr lang="en-US" sz="2400" b="1" dirty="0">
                <a:solidFill>
                  <a:prstClr val="black"/>
                </a:solidFill>
                <a:latin typeface="Times" panose="02020603050405020304" pitchFamily="18" charset="0"/>
                <a:cs typeface="Times" panose="02020603050405020304" pitchFamily="18" charset="0"/>
              </a:rPr>
              <a:t> ca </a:t>
            </a:r>
            <a:r>
              <a:rPr lang="en-US" sz="2400" b="1" dirty="0" err="1">
                <a:solidFill>
                  <a:prstClr val="black"/>
                </a:solidFill>
                <a:latin typeface="Times" panose="02020603050405020304" pitchFamily="18" charset="0"/>
                <a:cs typeface="Times" panose="02020603050405020304" pitchFamily="18" charset="0"/>
              </a:rPr>
              <a:t>dao</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tục</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ngữ</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châm</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ngôn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về</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truyền</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thống</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tốt</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đẹp</a:t>
            </a:r>
            <a:r>
              <a:rPr lang="en-US" sz="2400" b="1">
                <a:solidFill>
                  <a:prstClr val="black"/>
                </a:solidFill>
                <a:latin typeface="Times" panose="02020603050405020304" pitchFamily="18" charset="0"/>
                <a:cs typeface="Times" panose="02020603050405020304" pitchFamily="18" charset="0"/>
              </a:rPr>
              <a:t>. </a:t>
            </a:r>
            <a:endParaRPr lang="en-US" sz="2400" b="1" smtClean="0">
              <a:solidFill>
                <a:prstClr val="black"/>
              </a:solidFill>
              <a:latin typeface="Times" panose="02020603050405020304" pitchFamily="18" charset="0"/>
              <a:cs typeface="Times" panose="02020603050405020304" pitchFamily="18" charset="0"/>
            </a:endParaRPr>
          </a:p>
          <a:p>
            <a:r>
              <a:rPr lang="en-US" sz="2400" b="1" i="1" smtClean="0">
                <a:solidFill>
                  <a:srgbClr val="FF0000"/>
                </a:solidFill>
                <a:latin typeface="Times" panose="02020603050405020304" pitchFamily="18" charset="0"/>
                <a:cs typeface="Times" panose="02020603050405020304" pitchFamily="18" charset="0"/>
              </a:rPr>
              <a:t>(</a:t>
            </a:r>
            <a:r>
              <a:rPr lang="en-US" sz="2400" b="1" i="1" dirty="0" err="1">
                <a:solidFill>
                  <a:srgbClr val="FF0000"/>
                </a:solidFill>
                <a:latin typeface="Times" panose="02020603050405020304" pitchFamily="18" charset="0"/>
                <a:cs typeface="Times" panose="02020603050405020304" pitchFamily="18" charset="0"/>
              </a:rPr>
              <a:t>Không</a:t>
            </a:r>
            <a:r>
              <a:rPr lang="en-US" sz="2400" b="1" i="1" dirty="0">
                <a:solidFill>
                  <a:srgbClr val="FF0000"/>
                </a:solidFill>
                <a:latin typeface="Times" panose="02020603050405020304" pitchFamily="18" charset="0"/>
                <a:cs typeface="Times" panose="02020603050405020304" pitchFamily="18" charset="0"/>
              </a:rPr>
              <a:t> </a:t>
            </a:r>
            <a:r>
              <a:rPr lang="en-US" sz="2400" b="1" i="1" dirty="0" err="1">
                <a:solidFill>
                  <a:srgbClr val="FF0000"/>
                </a:solidFill>
                <a:latin typeface="Times" panose="02020603050405020304" pitchFamily="18" charset="0"/>
                <a:cs typeface="Times" panose="02020603050405020304" pitchFamily="18" charset="0"/>
              </a:rPr>
              <a:t>được</a:t>
            </a:r>
            <a:r>
              <a:rPr lang="en-US" sz="2400" b="1" i="1" dirty="0">
                <a:solidFill>
                  <a:srgbClr val="FF0000"/>
                </a:solidFill>
                <a:latin typeface="Times" panose="02020603050405020304" pitchFamily="18" charset="0"/>
                <a:cs typeface="Times" panose="02020603050405020304" pitchFamily="18" charset="0"/>
              </a:rPr>
              <a:t> </a:t>
            </a:r>
            <a:r>
              <a:rPr lang="en-US" sz="2400" b="1" i="1" dirty="0" err="1">
                <a:solidFill>
                  <a:srgbClr val="FF0000"/>
                </a:solidFill>
                <a:latin typeface="Times" panose="02020603050405020304" pitchFamily="18" charset="0"/>
                <a:cs typeface="Times" panose="02020603050405020304" pitchFamily="18" charset="0"/>
              </a:rPr>
              <a:t>đọc</a:t>
            </a:r>
            <a:r>
              <a:rPr lang="en-US" sz="2400" b="1" i="1" dirty="0">
                <a:solidFill>
                  <a:srgbClr val="FF0000"/>
                </a:solidFill>
                <a:latin typeface="Times" panose="02020603050405020304" pitchFamily="18" charset="0"/>
                <a:cs typeface="Times" panose="02020603050405020304" pitchFamily="18" charset="0"/>
              </a:rPr>
              <a:t> </a:t>
            </a:r>
            <a:r>
              <a:rPr lang="en-US" sz="2400" b="1" i="1" dirty="0" err="1">
                <a:solidFill>
                  <a:srgbClr val="FF0000"/>
                </a:solidFill>
                <a:latin typeface="Times" panose="02020603050405020304" pitchFamily="18" charset="0"/>
                <a:cs typeface="Times" panose="02020603050405020304" pitchFamily="18" charset="0"/>
              </a:rPr>
              <a:t>lặp</a:t>
            </a:r>
            <a:r>
              <a:rPr lang="en-US" sz="2400" b="1" i="1" dirty="0">
                <a:solidFill>
                  <a:srgbClr val="FF0000"/>
                </a:solidFill>
                <a:latin typeface="Times" panose="02020603050405020304" pitchFamily="18" charset="0"/>
                <a:cs typeface="Times" panose="02020603050405020304" pitchFamily="18" charset="0"/>
              </a:rPr>
              <a:t> </a:t>
            </a:r>
            <a:r>
              <a:rPr lang="en-US" sz="2400" b="1" i="1" dirty="0" err="1">
                <a:solidFill>
                  <a:srgbClr val="FF0000"/>
                </a:solidFill>
                <a:latin typeface="Times" panose="02020603050405020304" pitchFamily="18" charset="0"/>
                <a:cs typeface="Times" panose="02020603050405020304" pitchFamily="18" charset="0"/>
              </a:rPr>
              <a:t>lại</a:t>
            </a:r>
            <a:r>
              <a:rPr lang="en-US" sz="2400" b="1" i="1" dirty="0">
                <a:solidFill>
                  <a:srgbClr val="FF0000"/>
                </a:solidFill>
                <a:latin typeface="Times" panose="02020603050405020304" pitchFamily="18" charset="0"/>
                <a:cs typeface="Times" panose="02020603050405020304" pitchFamily="18" charset="0"/>
              </a:rPr>
              <a:t> </a:t>
            </a:r>
            <a:r>
              <a:rPr lang="en-US" sz="2400" b="1" i="1" dirty="0" err="1">
                <a:solidFill>
                  <a:srgbClr val="FF0000"/>
                </a:solidFill>
                <a:latin typeface="Times" panose="02020603050405020304" pitchFamily="18" charset="0"/>
                <a:cs typeface="Times" panose="02020603050405020304" pitchFamily="18" charset="0"/>
              </a:rPr>
              <a:t>câu</a:t>
            </a:r>
            <a:r>
              <a:rPr lang="en-US" sz="2400" b="1" i="1" dirty="0">
                <a:solidFill>
                  <a:srgbClr val="FF0000"/>
                </a:solidFill>
                <a:latin typeface="Times" panose="02020603050405020304" pitchFamily="18" charset="0"/>
                <a:cs typeface="Times" panose="02020603050405020304" pitchFamily="18" charset="0"/>
              </a:rPr>
              <a:t> </a:t>
            </a:r>
            <a:r>
              <a:rPr lang="en-US" sz="2400" b="1" i="1" dirty="0" err="1">
                <a:solidFill>
                  <a:srgbClr val="FF0000"/>
                </a:solidFill>
                <a:latin typeface="Times" panose="02020603050405020304" pitchFamily="18" charset="0"/>
                <a:cs typeface="Times" panose="02020603050405020304" pitchFamily="18" charset="0"/>
              </a:rPr>
              <a:t>của</a:t>
            </a:r>
            <a:r>
              <a:rPr lang="en-US" sz="2400" b="1" i="1" dirty="0">
                <a:solidFill>
                  <a:srgbClr val="FF0000"/>
                </a:solidFill>
                <a:latin typeface="Times" panose="02020603050405020304" pitchFamily="18" charset="0"/>
                <a:cs typeface="Times" panose="02020603050405020304" pitchFamily="18" charset="0"/>
              </a:rPr>
              <a:t> </a:t>
            </a:r>
            <a:r>
              <a:rPr lang="en-US" sz="2400" b="1" i="1" dirty="0" err="1">
                <a:solidFill>
                  <a:srgbClr val="FF0000"/>
                </a:solidFill>
                <a:latin typeface="Times" panose="02020603050405020304" pitchFamily="18" charset="0"/>
                <a:cs typeface="Times" panose="02020603050405020304" pitchFamily="18" charset="0"/>
              </a:rPr>
              <a:t>người</a:t>
            </a:r>
            <a:r>
              <a:rPr lang="en-US" sz="2400" b="1" i="1" dirty="0">
                <a:solidFill>
                  <a:srgbClr val="FF0000"/>
                </a:solidFill>
                <a:latin typeface="Times" panose="02020603050405020304" pitchFamily="18" charset="0"/>
                <a:cs typeface="Times" panose="02020603050405020304" pitchFamily="18" charset="0"/>
              </a:rPr>
              <a:t> </a:t>
            </a:r>
            <a:r>
              <a:rPr lang="en-US" sz="2400" b="1" i="1" err="1">
                <a:solidFill>
                  <a:srgbClr val="FF0000"/>
                </a:solidFill>
                <a:latin typeface="Times" panose="02020603050405020304" pitchFamily="18" charset="0"/>
                <a:cs typeface="Times" panose="02020603050405020304" pitchFamily="18" charset="0"/>
              </a:rPr>
              <a:t>khác</a:t>
            </a:r>
            <a:r>
              <a:rPr lang="en-US" sz="2400" b="1" i="1" smtClean="0">
                <a:solidFill>
                  <a:srgbClr val="FF0000"/>
                </a:solidFill>
                <a:latin typeface="Times" panose="02020603050405020304" pitchFamily="18" charset="0"/>
                <a:cs typeface="Times" panose="02020603050405020304" pitchFamily="18" charset="0"/>
              </a:rPr>
              <a:t>.)</a:t>
            </a:r>
          </a:p>
          <a:p>
            <a:r>
              <a:rPr lang="en-US" sz="2400" b="1" smtClean="0">
                <a:solidFill>
                  <a:prstClr val="black"/>
                </a:solidFill>
                <a:latin typeface="Times" panose="02020603050405020304" pitchFamily="18" charset="0"/>
                <a:cs typeface="Times" panose="02020603050405020304" pitchFamily="18" charset="0"/>
              </a:rPr>
              <a:t>+ Đến </a:t>
            </a:r>
            <a:r>
              <a:rPr lang="en-US" sz="2400" b="1" dirty="0" err="1">
                <a:solidFill>
                  <a:prstClr val="black"/>
                </a:solidFill>
                <a:latin typeface="Times" panose="02020603050405020304" pitchFamily="18" charset="0"/>
                <a:cs typeface="Times" panose="02020603050405020304" pitchFamily="18" charset="0"/>
              </a:rPr>
              <a:t>lượt</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đội</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nào</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không</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đọc</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được</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sẽ</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bị</a:t>
            </a:r>
            <a:r>
              <a:rPr lang="en-US" sz="2400" b="1" dirty="0">
                <a:solidFill>
                  <a:prstClr val="black"/>
                </a:solidFill>
                <a:latin typeface="Times" panose="02020603050405020304" pitchFamily="18" charset="0"/>
                <a:cs typeface="Times" panose="02020603050405020304" pitchFamily="18" charset="0"/>
              </a:rPr>
              <a:t> </a:t>
            </a:r>
            <a:r>
              <a:rPr lang="en-US" sz="2400" b="1" dirty="0" err="1">
                <a:solidFill>
                  <a:prstClr val="black"/>
                </a:solidFill>
                <a:latin typeface="Times" panose="02020603050405020304" pitchFamily="18" charset="0"/>
                <a:cs typeface="Times" panose="02020603050405020304" pitchFamily="18" charset="0"/>
              </a:rPr>
              <a:t>loại</a:t>
            </a:r>
            <a:r>
              <a:rPr lang="en-US" sz="2400" b="1" dirty="0">
                <a:solidFill>
                  <a:prstClr val="black"/>
                </a:solidFill>
                <a:latin typeface="Times" panose="02020603050405020304" pitchFamily="18" charset="0"/>
                <a:cs typeface="Times" panose="02020603050405020304" pitchFamily="18" charset="0"/>
              </a:rPr>
              <a:t>. </a:t>
            </a:r>
          </a:p>
        </p:txBody>
      </p:sp>
      <p:pic>
        <p:nvPicPr>
          <p:cNvPr id="8" name="Picture 7"/>
          <p:cNvPicPr>
            <a:picLocks noChangeAspect="1"/>
          </p:cNvPicPr>
          <p:nvPr/>
        </p:nvPicPr>
        <p:blipFill>
          <a:blip r:embed="rId2"/>
          <a:stretch>
            <a:fillRect/>
          </a:stretch>
        </p:blipFill>
        <p:spPr>
          <a:xfrm>
            <a:off x="9842864" y="2498982"/>
            <a:ext cx="2516829" cy="4359018"/>
          </a:xfrm>
          <a:prstGeom prst="rect">
            <a:avLst/>
          </a:prstGeom>
        </p:spPr>
      </p:pic>
      <p:pic>
        <p:nvPicPr>
          <p:cNvPr id="10"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4849" y="3676337"/>
            <a:ext cx="1782022" cy="9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179340" y="2509124"/>
            <a:ext cx="2150029" cy="2112622"/>
          </a:xfrm>
          <a:prstGeom prst="rect">
            <a:avLst/>
          </a:prstGeom>
        </p:spPr>
      </p:pic>
      <p:pic>
        <p:nvPicPr>
          <p:cNvPr id="12" name="Picture 11"/>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p>
          <a:p>
            <a:pPr algn="ctr" fontAlgn="base">
              <a:lnSpc>
                <a:spcPct val="150000"/>
              </a:lnSpc>
              <a:spcBef>
                <a:spcPct val="0"/>
              </a:spcBef>
              <a:spcAft>
                <a:spcPct val="0"/>
              </a:spcAft>
              <a:buFontTx/>
              <a:buNone/>
            </a:pPr>
            <a:r>
              <a:rPr lang="en-US"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rPr>
              <a:t>THẨM THẤU ÂM NHẠC</a:t>
            </a:r>
            <a:endParaRPr lang="it-IT" altLang="en-US" sz="4400" b="1" dirty="0">
              <a:solidFill>
                <a:srgbClr val="FF0000"/>
              </a:solidFill>
              <a:latin typeface="SVN-Vanilla Daisy Pro" panose="00000500000000000000" pitchFamily="2" charset="0"/>
              <a:ea typeface="微软雅黑" panose="020B0503020204020204" pitchFamily="34" charset="-122"/>
              <a:cs typeface="Times New Roman" panose="02020603050405020304" pitchFamily="18" charset="0"/>
            </a:endParaRPr>
          </a:p>
        </p:txBody>
      </p:sp>
      <p:pic>
        <p:nvPicPr>
          <p:cNvPr id="7" name="Shape 51"/>
          <p:cNvPicPr/>
          <p:nvPr/>
        </p:nvPicPr>
        <p:blipFill>
          <a:blip r:embed="rId3"/>
          <a:stretch/>
        </p:blipFill>
        <p:spPr>
          <a:xfrm>
            <a:off x="2832788" y="1849434"/>
            <a:ext cx="5552578" cy="2515910"/>
          </a:xfrm>
          <a:prstGeom prst="rect">
            <a:avLst/>
          </a:prstGeom>
        </p:spPr>
      </p:pic>
      <p:sp>
        <p:nvSpPr>
          <p:cNvPr id="3" name="Rectangle 2"/>
          <p:cNvSpPr/>
          <p:nvPr/>
        </p:nvSpPr>
        <p:spPr>
          <a:xfrm>
            <a:off x="1421459" y="4434472"/>
            <a:ext cx="10770541" cy="1859548"/>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Xem</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video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Thương</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lắm</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miền</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Trung</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ơi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và</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trả</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lời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câu</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 </a:t>
            </a:r>
            <a:r>
              <a:rPr lang="en-US" sz="2800" dirty="0" err="1">
                <a:solidFill>
                  <a:srgbClr val="1D02DA"/>
                </a:solidFill>
                <a:latin typeface="#9Slide05 Habano" panose="02040603050506020204" pitchFamily="18" charset="0"/>
                <a:ea typeface="Arial" panose="020B0604020202020204" pitchFamily="34" charset="0"/>
                <a:cs typeface="Times" panose="02020603050405020304" pitchFamily="18" charset="0"/>
              </a:rPr>
              <a:t>hỏi</a:t>
            </a:r>
            <a:r>
              <a:rPr lang="en-US" sz="2800" dirty="0">
                <a:solidFill>
                  <a:srgbClr val="1D02DA"/>
                </a:solidFill>
                <a:latin typeface="#9Slide05 Habano" panose="02040603050506020204" pitchFamily="18" charset="0"/>
                <a:ea typeface="Arial" panose="020B0604020202020204" pitchFamily="34" charset="0"/>
                <a:cs typeface="Times" panose="02020603050405020304" pitchFamily="18" charset="0"/>
              </a:rPr>
              <a:t>:</a:t>
            </a:r>
          </a:p>
          <a:p>
            <a:pPr marR="0" lvl="0" algn="just">
              <a:lnSpc>
                <a:spcPct val="112000"/>
              </a:lnSpc>
              <a:spcBef>
                <a:spcPts val="0"/>
              </a:spcBef>
              <a:spcAft>
                <a:spcPts val="200"/>
              </a:spcAft>
              <a:buClr>
                <a:srgbClr val="1D02DA"/>
              </a:buClr>
              <a:buSzPts val="1000"/>
              <a:tabLst>
                <a:tab pos="334645" algn="l"/>
              </a:tabLst>
            </a:pPr>
            <a:r>
              <a:rPr lang="en-US" sz="2400" dirty="0">
                <a:solidFill>
                  <a:srgbClr val="1D02DA"/>
                </a:solidFill>
                <a:latin typeface="#9Slide05 IcielSanelma" pitchFamily="2" charset="0"/>
                <a:ea typeface="Arial" panose="020B0604020202020204" pitchFamily="34" charset="0"/>
                <a:cs typeface="Times" panose="02020603050405020304" pitchFamily="18" charset="0"/>
              </a:rPr>
              <a:t>1. </a:t>
            </a:r>
            <a:r>
              <a:rPr lang="vi-VN" sz="2400" dirty="0">
                <a:solidFill>
                  <a:srgbClr val="1D02DA"/>
                </a:solidFill>
                <a:latin typeface="#9Slide05 IcielSanelma" pitchFamily="2" charset="0"/>
                <a:ea typeface="Arial" panose="020B0604020202020204" pitchFamily="34" charset="0"/>
                <a:cs typeface="Times" panose="02020603050405020304" pitchFamily="18" charset="0"/>
              </a:rPr>
              <a:t>Hình ảnh gợi em nhớ tới sự việc nào xảy ra ở nước ta?</a:t>
            </a:r>
            <a:endParaRPr lang="en-US" sz="2400" dirty="0">
              <a:latin typeface="#9Slide05 IcielSanelma" pitchFamily="2" charset="0"/>
              <a:ea typeface="Arial" panose="020B0604020202020204" pitchFamily="34" charset="0"/>
              <a:cs typeface="Times" panose="02020603050405020304" pitchFamily="18" charset="0"/>
            </a:endParaRPr>
          </a:p>
          <a:p>
            <a:pPr marR="0" lvl="0" algn="just">
              <a:lnSpc>
                <a:spcPct val="115000"/>
              </a:lnSpc>
              <a:spcBef>
                <a:spcPts val="0"/>
              </a:spcBef>
              <a:spcAft>
                <a:spcPts val="200"/>
              </a:spcAft>
              <a:buClr>
                <a:srgbClr val="1D02DA"/>
              </a:buClr>
              <a:buSzPts val="1000"/>
              <a:tabLst>
                <a:tab pos="328930" algn="l"/>
              </a:tabLst>
            </a:pPr>
            <a:r>
              <a:rPr lang="en-US" sz="2400" dirty="0">
                <a:solidFill>
                  <a:srgbClr val="1D02DA"/>
                </a:solidFill>
                <a:latin typeface="#9Slide05 IcielSanelma" pitchFamily="2" charset="0"/>
                <a:ea typeface="Arial" panose="020B0604020202020204" pitchFamily="34" charset="0"/>
                <a:cs typeface="Times" panose="02020603050405020304" pitchFamily="18" charset="0"/>
              </a:rPr>
              <a:t>2. </a:t>
            </a:r>
            <a:r>
              <a:rPr lang="vi-VN" sz="2400" dirty="0">
                <a:solidFill>
                  <a:srgbClr val="1D02DA"/>
                </a:solidFill>
                <a:latin typeface="#9Slide05 IcielSanelma" pitchFamily="2" charset="0"/>
                <a:ea typeface="Arial" panose="020B0604020202020204" pitchFamily="34" charset="0"/>
                <a:cs typeface="Times" panose="02020603050405020304" pitchFamily="18" charset="0"/>
              </a:rPr>
              <a:t>Trước sự việc đó, Nhà nước và Nhân dân ta đã có những hành động gì?</a:t>
            </a:r>
            <a:endParaRPr lang="en-US" sz="2400" dirty="0">
              <a:latin typeface="#9Slide05 IcielSanelma" pitchFamily="2" charset="0"/>
              <a:ea typeface="Arial" panose="020B0604020202020204" pitchFamily="34" charset="0"/>
              <a:cs typeface="Times" panose="02020603050405020304" pitchFamily="18" charset="0"/>
            </a:endParaRPr>
          </a:p>
          <a:p>
            <a:r>
              <a:rPr lang="en-US" sz="2400" dirty="0">
                <a:solidFill>
                  <a:srgbClr val="1D02DA"/>
                </a:solidFill>
                <a:latin typeface="#9Slide05 IcielSanelma" pitchFamily="2" charset="0"/>
                <a:ea typeface="Courier New" panose="02070309020205020404" pitchFamily="49" charset="0"/>
                <a:cs typeface="Times" panose="02020603050405020304" pitchFamily="18" charset="0"/>
              </a:rPr>
              <a:t>3. </a:t>
            </a:r>
            <a:r>
              <a:rPr lang="vi-VN" sz="2400" dirty="0">
                <a:solidFill>
                  <a:srgbClr val="1D02DA"/>
                </a:solidFill>
                <a:latin typeface="#9Slide05 IcielSanelma" pitchFamily="2" charset="0"/>
                <a:ea typeface="Courier New" panose="02070309020205020404" pitchFamily="49" charset="0"/>
                <a:cs typeface="Times" panose="02020603050405020304" pitchFamily="18" charset="0"/>
              </a:rPr>
              <a:t>Em hãy chia sẻ cảm xúc của mình trước những hành động đó</a:t>
            </a:r>
            <a:r>
              <a:rPr lang="en-US" sz="2400" dirty="0">
                <a:solidFill>
                  <a:srgbClr val="1D02DA"/>
                </a:solidFill>
                <a:latin typeface="#9Slide05 IcielSanelma" pitchFamily="2" charset="0"/>
                <a:ea typeface="Courier New" panose="02070309020205020404" pitchFamily="49" charset="0"/>
                <a:cs typeface="Times" panose="02020603050405020304" pitchFamily="18" charset="0"/>
              </a:rPr>
              <a:t>.</a:t>
            </a:r>
            <a:endParaRPr lang="en-US" sz="2400" dirty="0">
              <a:latin typeface="#9Slide05 IcielSanelma" pitchFamily="2"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II.</a:t>
            </a:r>
          </a:p>
          <a:p>
            <a:pPr algn="ctr" defTabSz="457200"/>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Khám</a:t>
            </a:r>
            <a:r>
              <a:rPr lang="en-US" altLang="zh-CN" sz="6600" b="1" dirty="0">
                <a:solidFill>
                  <a:srgbClr val="FF0000"/>
                </a:solidFill>
                <a:latin typeface="SVN-Wallington" panose="00000500000000000000" pitchFamily="2" charset="0"/>
                <a:ea typeface="华康海报体W12" panose="040B0C09000000000000" pitchFamily="81" charset="-122"/>
                <a:cs typeface="Times New Roman" pitchFamily="18" charset="0"/>
              </a:rPr>
              <a:t> </a:t>
            </a:r>
            <a:r>
              <a:rPr lang="en-US" altLang="zh-CN" sz="6600" b="1" dirty="0" err="1">
                <a:solidFill>
                  <a:srgbClr val="FF0000"/>
                </a:solidFill>
                <a:latin typeface="SVN-Wallington" panose="00000500000000000000" pitchFamily="2" charset="0"/>
                <a:ea typeface="华康海报体W12" panose="040B0C09000000000000" pitchFamily="81" charset="-122"/>
                <a:cs typeface="Times New Roman" pitchFamily="18" charset="0"/>
              </a:rPr>
              <a:t>phá</a:t>
            </a:r>
            <a:endParaRPr lang="zh-CN" altLang="en-US" sz="6600" b="1" dirty="0">
              <a:solidFill>
                <a:srgbClr val="FF0000"/>
              </a:solidFill>
              <a:latin typeface="SVN-Wallington" panose="00000500000000000000" pitchFamily="2"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2:</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a:solidFill>
                    <a:srgbClr val="FF0000"/>
                  </a:solidFill>
                  <a:latin typeface="#9Slide05 Fourth" panose="00000500000000000000" pitchFamily="2" charset="0"/>
                  <a:ea typeface="Helvetica Neue"/>
                  <a:cs typeface="Helvetica Neue"/>
                </a:rPr>
                <a:t>YÊU THƯƠNG CON NGƯỜI </a:t>
              </a:r>
              <a:r>
                <a:rPr lang="en-US" altLang="en-US" sz="4400" b="1" dirty="0">
                  <a:solidFill>
                    <a:srgbClr val="0000FF"/>
                  </a:solidFill>
                  <a:latin typeface="#9Slide05 Fourth" panose="00000500000000000000" pitchFamily="2" charset="0"/>
                  <a:ea typeface="Helvetica Neue"/>
                  <a:cs typeface="Helvetica Neue"/>
                </a:rPr>
                <a:t>KNTT</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209406" y="2353881"/>
            <a:ext cx="6035040" cy="1944122"/>
          </a:xfrm>
          <a:prstGeom prst="rect">
            <a:avLst/>
          </a:prstGeom>
        </p:spPr>
        <p:txBody>
          <a:bodyPr wrap="square">
            <a:spAutoFit/>
          </a:bodyPr>
          <a:lstStyle/>
          <a:p>
            <a:pPr marR="0" lvl="0" algn="ctr">
              <a:lnSpc>
                <a:spcPct val="115000"/>
              </a:lnSpc>
              <a:spcBef>
                <a:spcPts val="0"/>
              </a:spcBef>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vi-VN" sz="3200" b="1" dirty="0">
                <a:solidFill>
                  <a:srgbClr val="FF0000"/>
                </a:solidFill>
                <a:latin typeface="#9Slide06 SVNSlow Attack" pitchFamily="2" charset="0"/>
                <a:ea typeface="Arial" panose="020B0604020202020204" pitchFamily="34" charset="0"/>
                <a:cs typeface="Arial" panose="020B0604020202020204" pitchFamily="34" charset="0"/>
              </a:rPr>
              <a:t>Yêu thương con người </a:t>
            </a:r>
            <a:endParaRPr lang="en-US" sz="3200" b="1" dirty="0">
              <a:solidFill>
                <a:srgbClr val="FF0000"/>
              </a:solidFill>
              <a:latin typeface="#9Slide06 SVNSlow Attack" pitchFamily="2" charset="0"/>
              <a:ea typeface="Arial" panose="020B0604020202020204" pitchFamily="34" charset="0"/>
              <a:cs typeface="Arial" panose="020B0604020202020204" pitchFamily="34" charset="0"/>
            </a:endParaRPr>
          </a:p>
          <a:p>
            <a:pPr marR="0" lvl="0" algn="ctr">
              <a:lnSpc>
                <a:spcPct val="115000"/>
              </a:lnSpc>
              <a:spcBef>
                <a:spcPts val="0"/>
              </a:spcBef>
              <a:spcAft>
                <a:spcPts val="500"/>
              </a:spcAft>
              <a:buClr>
                <a:srgbClr val="000000"/>
              </a:buClr>
              <a:buSzPts val="1200"/>
              <a:tabLst>
                <a:tab pos="252730" algn="l"/>
              </a:tabLst>
            </a:pPr>
            <a:r>
              <a:rPr lang="vi-VN" sz="3200" b="1" dirty="0">
                <a:solidFill>
                  <a:srgbClr val="FF0000"/>
                </a:solidFill>
                <a:latin typeface="#9Slide06 SVNSlow Attack" pitchFamily="2" charset="0"/>
                <a:ea typeface="Arial" panose="020B0604020202020204" pitchFamily="34" charset="0"/>
                <a:cs typeface="Arial" panose="020B0604020202020204" pitchFamily="34" charset="0"/>
              </a:rPr>
              <a:t>và biểu hiện c</a:t>
            </a:r>
            <a:r>
              <a:rPr lang="en-US" sz="3200" b="1" dirty="0">
                <a:solidFill>
                  <a:srgbClr val="FF0000"/>
                </a:solidFill>
                <a:latin typeface="#9Slide06 SVNSlow Attack" pitchFamily="2" charset="0"/>
                <a:ea typeface="Arial" panose="020B0604020202020204" pitchFamily="34" charset="0"/>
                <a:cs typeface="Arial" panose="020B0604020202020204" pitchFamily="34" charset="0"/>
              </a:rPr>
              <a:t>ủ</a:t>
            </a:r>
            <a:r>
              <a:rPr lang="vi-VN" sz="3200" b="1">
                <a:solidFill>
                  <a:srgbClr val="FF0000"/>
                </a:solidFill>
                <a:latin typeface="#9Slide06 SVNSlow Attack" pitchFamily="2" charset="0"/>
                <a:ea typeface="Arial" panose="020B0604020202020204" pitchFamily="34" charset="0"/>
                <a:cs typeface="Arial" panose="020B0604020202020204" pitchFamily="34" charset="0"/>
              </a:rPr>
              <a:t>a </a:t>
            </a:r>
            <a:endParaRPr lang="en-US" sz="3200" b="1" smtClean="0">
              <a:solidFill>
                <a:srgbClr val="FF0000"/>
              </a:solidFill>
              <a:latin typeface="#9Slide06 SVNSlow Attack" pitchFamily="2" charset="0"/>
              <a:ea typeface="Arial" panose="020B0604020202020204" pitchFamily="34" charset="0"/>
              <a:cs typeface="Arial" panose="020B0604020202020204" pitchFamily="34" charset="0"/>
            </a:endParaRPr>
          </a:p>
          <a:p>
            <a:pPr marR="0" lvl="0" algn="ctr">
              <a:lnSpc>
                <a:spcPct val="115000"/>
              </a:lnSpc>
              <a:spcBef>
                <a:spcPts val="0"/>
              </a:spcBef>
              <a:spcAft>
                <a:spcPts val="500"/>
              </a:spcAft>
              <a:buClr>
                <a:srgbClr val="000000"/>
              </a:buClr>
              <a:buSzPts val="1200"/>
              <a:tabLst>
                <a:tab pos="252730" algn="l"/>
              </a:tabLst>
            </a:pPr>
            <a:r>
              <a:rPr lang="vi-VN" sz="3200" b="1" smtClean="0">
                <a:solidFill>
                  <a:srgbClr val="FF0000"/>
                </a:solidFill>
                <a:latin typeface="#9Slide06 SVNSlow Attack" pitchFamily="2" charset="0"/>
                <a:ea typeface="Arial" panose="020B0604020202020204" pitchFamily="34" charset="0"/>
                <a:cs typeface="Arial" panose="020B0604020202020204" pitchFamily="34" charset="0"/>
              </a:rPr>
              <a:t>yêu </a:t>
            </a:r>
            <a:r>
              <a:rPr lang="vi-VN" sz="3200" b="1" dirty="0">
                <a:solidFill>
                  <a:srgbClr val="FF0000"/>
                </a:solidFill>
                <a:latin typeface="#9Slide06 SVNSlow Attack" pitchFamily="2" charset="0"/>
                <a:ea typeface="Arial" panose="020B0604020202020204" pitchFamily="34" charset="0"/>
                <a:cs typeface="Arial" panose="020B0604020202020204" pitchFamily="34" charset="0"/>
              </a:rPr>
              <a:t>thương con người</a:t>
            </a:r>
            <a:endParaRPr lang="en-US" sz="3200" u="none" strike="noStrike" spc="0" dirty="0">
              <a:solidFill>
                <a:srgbClr val="FF0000"/>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221873" y="-50055"/>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1873" y="522326"/>
            <a:ext cx="10956898" cy="3441968"/>
          </a:xfrm>
          <a:prstGeom prst="rect">
            <a:avLst/>
          </a:prstGeom>
        </p:spPr>
        <p:txBody>
          <a:bodyPr wrap="square">
            <a:spAutoFit/>
          </a:bodyPr>
          <a:lstStyle/>
          <a:p>
            <a:pPr indent="342900" algn="just">
              <a:spcAft>
                <a:spcPts val="200"/>
              </a:spcAft>
            </a:pPr>
            <a:r>
              <a:rPr lang="vi-VN" sz="2400" dirty="0">
                <a:latin typeface="+mj-lt"/>
                <a:ea typeface="Arial" panose="020B0604020202020204" pitchFamily="34" charset="0"/>
              </a:rPr>
              <a:t>Bé Nguyễn Hải An, 7 tuổi bi c</a:t>
            </a:r>
            <a:r>
              <a:rPr lang="en-US" sz="2400" dirty="0">
                <a:latin typeface="+mj-lt"/>
                <a:ea typeface="Arial" panose="020B0604020202020204" pitchFamily="34" charset="0"/>
              </a:rPr>
              <a:t>ă</a:t>
            </a:r>
            <a:r>
              <a:rPr lang="vi-VN" sz="2400" dirty="0">
                <a:latin typeface="+mj-lt"/>
                <a:ea typeface="Arial" panose="020B0604020202020204" pitchFamily="34" charset="0"/>
              </a:rPr>
              <a:t>n bệnh u thần kinh đệm cầu não lan toả - một c</a:t>
            </a:r>
            <a:r>
              <a:rPr lang="en-US" sz="2400" dirty="0">
                <a:latin typeface="+mj-lt"/>
                <a:ea typeface="Arial" panose="020B0604020202020204" pitchFamily="34" charset="0"/>
              </a:rPr>
              <a:t>ă</a:t>
            </a:r>
            <a:r>
              <a:rPr lang="vi-VN" sz="2400" dirty="0">
                <a:latin typeface="+mj-lt"/>
                <a:ea typeface="Arial" panose="020B0604020202020204" pitchFamily="34" charset="0"/>
              </a:rPr>
              <a:t>n bệnh hiện t</a:t>
            </a:r>
            <a:r>
              <a:rPr lang="en-US" sz="2400" dirty="0" err="1">
                <a:latin typeface="+mj-lt"/>
                <a:ea typeface="Arial" panose="020B0604020202020204" pitchFamily="34" charset="0"/>
              </a:rPr>
              <a:t>ại</a:t>
            </a:r>
            <a:r>
              <a:rPr lang="vi-VN" sz="2400" dirty="0">
                <a:latin typeface="+mj-lt"/>
                <a:ea typeface="Arial" panose="020B0604020202020204" pitchFamily="34" charset="0"/>
              </a:rPr>
              <a:t> chưa có phương pháp điều tri tối ưu. Thực hiện ưóc nguyện của bé khi còn sống, sau một thời gian điều tri t</a:t>
            </a:r>
            <a:r>
              <a:rPr lang="en-US" sz="2400" dirty="0" err="1">
                <a:latin typeface="+mj-lt"/>
                <a:ea typeface="Arial" panose="020B0604020202020204" pitchFamily="34" charset="0"/>
              </a:rPr>
              <a:t>ại</a:t>
            </a:r>
            <a:r>
              <a:rPr lang="vi-VN" sz="2400" dirty="0">
                <a:latin typeface="+mj-lt"/>
                <a:ea typeface="Arial" panose="020B0604020202020204" pitchFamily="34" charset="0"/>
              </a:rPr>
              <a:t> bệnh viện nhưng không qua khỏi, mẹ bé và gia đình đã quyết định hiến t</a:t>
            </a:r>
            <a:r>
              <a:rPr lang="en-US" sz="2400" dirty="0">
                <a:latin typeface="+mj-lt"/>
                <a:ea typeface="Arial" panose="020B0604020202020204" pitchFamily="34" charset="0"/>
              </a:rPr>
              <a:t>ạ</a:t>
            </a:r>
            <a:r>
              <a:rPr lang="vi-VN" sz="2400" dirty="0">
                <a:latin typeface="+mj-lt"/>
                <a:ea typeface="Arial" panose="020B0604020202020204" pitchFamily="34" charset="0"/>
              </a:rPr>
              <a:t>ng giác m</a:t>
            </a:r>
            <a:r>
              <a:rPr lang="en-US" sz="2400" dirty="0">
                <a:latin typeface="+mj-lt"/>
                <a:ea typeface="Arial" panose="020B0604020202020204" pitchFamily="34" charset="0"/>
              </a:rPr>
              <a:t>ạ</a:t>
            </a:r>
            <a:r>
              <a:rPr lang="vi-VN" sz="2400" dirty="0">
                <a:latin typeface="+mj-lt"/>
                <a:ea typeface="Arial" panose="020B0604020202020204" pitchFamily="34" charset="0"/>
              </a:rPr>
              <a:t>c của bé. Hai giác m</a:t>
            </a:r>
            <a:r>
              <a:rPr lang="en-US" sz="2400" dirty="0">
                <a:latin typeface="+mj-lt"/>
                <a:ea typeface="Arial" panose="020B0604020202020204" pitchFamily="34" charset="0"/>
              </a:rPr>
              <a:t>ạ</a:t>
            </a:r>
            <a:r>
              <a:rPr lang="vi-VN" sz="2400" dirty="0">
                <a:latin typeface="+mj-lt"/>
                <a:ea typeface="Arial" panose="020B0604020202020204" pitchFamily="34" charset="0"/>
              </a:rPr>
              <a:t>c của bé sau đó đã được ghép cho một cụ bà 73 tuổi và một người đàn ông 42 tuổi.</a:t>
            </a:r>
            <a:endParaRPr lang="en-US" sz="2400" dirty="0">
              <a:latin typeface="+mj-lt"/>
              <a:ea typeface="Arial" panose="020B0604020202020204" pitchFamily="34" charset="0"/>
            </a:endParaRPr>
          </a:p>
          <a:p>
            <a:r>
              <a:rPr lang="en-US" sz="2400">
                <a:solidFill>
                  <a:srgbClr val="000000"/>
                </a:solidFill>
                <a:latin typeface="+mj-lt"/>
                <a:ea typeface="Courier New" panose="02070309020205020404" pitchFamily="49" charset="0"/>
              </a:rPr>
              <a:t>  </a:t>
            </a:r>
            <a:r>
              <a:rPr lang="en-US" sz="2400" smtClean="0">
                <a:solidFill>
                  <a:srgbClr val="000000"/>
                </a:solidFill>
                <a:latin typeface="+mj-lt"/>
                <a:ea typeface="Courier New" panose="02070309020205020404" pitchFamily="49" charset="0"/>
              </a:rPr>
              <a:t>    </a:t>
            </a:r>
            <a:r>
              <a:rPr lang="vi-VN" sz="2400" smtClean="0">
                <a:solidFill>
                  <a:srgbClr val="000000"/>
                </a:solidFill>
                <a:latin typeface="+mj-lt"/>
                <a:ea typeface="Courier New" panose="02070309020205020404" pitchFamily="49" charset="0"/>
              </a:rPr>
              <a:t>Việc </a:t>
            </a:r>
            <a:r>
              <a:rPr lang="vi-VN" sz="2400" dirty="0">
                <a:solidFill>
                  <a:srgbClr val="000000"/>
                </a:solidFill>
                <a:latin typeface="+mj-lt"/>
                <a:ea typeface="Courier New" panose="02070309020205020404" pitchFamily="49" charset="0"/>
              </a:rPr>
              <a:t>mẹ bé và gia đình đã cố gắng vượt qua nỗi đau, quyết định thực hiện di nguyện của bé là </a:t>
            </a:r>
            <a:r>
              <a:rPr lang="vi-VN" sz="2400">
                <a:solidFill>
                  <a:srgbClr val="000000"/>
                </a:solidFill>
                <a:latin typeface="+mj-lt"/>
                <a:ea typeface="Courier New" panose="02070309020205020404" pitchFamily="49" charset="0"/>
              </a:rPr>
              <a:t>hiến </a:t>
            </a:r>
            <a:r>
              <a:rPr lang="en-US" sz="2400" smtClean="0">
                <a:solidFill>
                  <a:srgbClr val="000000"/>
                </a:solidFill>
                <a:latin typeface="+mj-lt"/>
                <a:ea typeface="Courier New" panose="02070309020205020404" pitchFamily="49" charset="0"/>
              </a:rPr>
              <a:t>tặ</a:t>
            </a:r>
            <a:r>
              <a:rPr lang="vi-VN" sz="2400" smtClean="0">
                <a:solidFill>
                  <a:srgbClr val="000000"/>
                </a:solidFill>
                <a:latin typeface="+mj-lt"/>
                <a:ea typeface="Courier New" panose="02070309020205020404" pitchFamily="49" charset="0"/>
              </a:rPr>
              <a:t>ng </a:t>
            </a:r>
            <a:r>
              <a:rPr lang="vi-VN" sz="2400" dirty="0">
                <a:solidFill>
                  <a:srgbClr val="000000"/>
                </a:solidFill>
                <a:latin typeface="+mj-lt"/>
                <a:ea typeface="Courier New" panose="02070309020205020404" pitchFamily="49" charset="0"/>
              </a:rPr>
              <a:t>giác mọc để</a:t>
            </a:r>
            <a:r>
              <a:rPr lang="en-US" sz="2400" dirty="0">
                <a:solidFill>
                  <a:srgbClr val="000000"/>
                </a:solidFill>
                <a:latin typeface="+mj-lt"/>
                <a:ea typeface="Courier New" panose="02070309020205020404" pitchFamily="49" charset="0"/>
              </a:rPr>
              <a:t> t</a:t>
            </a:r>
            <a:r>
              <a:rPr lang="vi-VN" sz="2400" dirty="0">
                <a:solidFill>
                  <a:srgbClr val="000000"/>
                </a:solidFill>
                <a:latin typeface="+mj-lt"/>
                <a:ea typeface="Courier New" panose="02070309020205020404" pitchFamily="49" charset="0"/>
              </a:rPr>
              <a:t>rao ánh sáng cho người khác vói mục đích c</a:t>
            </a:r>
            <a:r>
              <a:rPr lang="en-US" sz="2400" dirty="0">
                <a:solidFill>
                  <a:srgbClr val="000000"/>
                </a:solidFill>
                <a:latin typeface="+mj-lt"/>
                <a:ea typeface="Courier New" panose="02070309020205020404" pitchFamily="49" charset="0"/>
              </a:rPr>
              <a:t>ứ</a:t>
            </a:r>
            <a:r>
              <a:rPr lang="vi-VN" sz="2400" dirty="0">
                <a:solidFill>
                  <a:srgbClr val="000000"/>
                </a:solidFill>
                <a:latin typeface="+mj-lt"/>
                <a:ea typeface="Courier New" panose="02070309020205020404" pitchFamily="49" charset="0"/>
              </a:rPr>
              <a:t>u người, làm việc thiện đã</a:t>
            </a:r>
            <a:r>
              <a:rPr lang="en-US" sz="2400" dirty="0">
                <a:solidFill>
                  <a:srgbClr val="000000"/>
                </a:solidFill>
                <a:latin typeface="+mj-lt"/>
                <a:ea typeface="Courier New" panose="02070309020205020404" pitchFamily="49" charset="0"/>
              </a:rPr>
              <a:t> </a:t>
            </a:r>
            <a:r>
              <a:rPr lang="vi-VN" sz="2400" dirty="0">
                <a:solidFill>
                  <a:srgbClr val="000000"/>
                </a:solidFill>
                <a:latin typeface="+mj-lt"/>
                <a:ea typeface="Courier New" panose="02070309020205020404" pitchFamily="49" charset="0"/>
              </a:rPr>
              <a:t>viết nên câu chuyện đẹp về lòng nhân ái, biết sống vì người khác, đem l</a:t>
            </a:r>
            <a:r>
              <a:rPr lang="en-US" sz="2400" dirty="0">
                <a:solidFill>
                  <a:srgbClr val="000000"/>
                </a:solidFill>
                <a:latin typeface="+mj-lt"/>
                <a:ea typeface="Courier New" panose="02070309020205020404" pitchFamily="49" charset="0"/>
              </a:rPr>
              <a:t>ạ</a:t>
            </a:r>
            <a:r>
              <a:rPr lang="vi-VN" sz="2400">
                <a:solidFill>
                  <a:srgbClr val="000000"/>
                </a:solidFill>
                <a:latin typeface="+mj-lt"/>
                <a:ea typeface="Courier New" panose="02070309020205020404" pitchFamily="49" charset="0"/>
              </a:rPr>
              <a:t>i </a:t>
            </a:r>
            <a:r>
              <a:rPr lang="vi-VN" sz="2400" smtClean="0">
                <a:solidFill>
                  <a:srgbClr val="000000"/>
                </a:solidFill>
                <a:latin typeface="+mj-lt"/>
                <a:ea typeface="Courier New" panose="02070309020205020404" pitchFamily="49" charset="0"/>
              </a:rPr>
              <a:t>h</a:t>
            </a:r>
            <a:r>
              <a:rPr lang="en-US" sz="2400">
                <a:solidFill>
                  <a:srgbClr val="000000"/>
                </a:solidFill>
                <a:latin typeface="+mj-lt"/>
                <a:ea typeface="Courier New" panose="02070309020205020404" pitchFamily="49" charset="0"/>
              </a:rPr>
              <a:t>ạ</a:t>
            </a:r>
            <a:r>
              <a:rPr lang="vi-VN" sz="2400" smtClean="0">
                <a:solidFill>
                  <a:srgbClr val="000000"/>
                </a:solidFill>
                <a:latin typeface="+mj-lt"/>
                <a:ea typeface="Courier New" panose="02070309020205020404" pitchFamily="49" charset="0"/>
              </a:rPr>
              <a:t>nh </a:t>
            </a:r>
            <a:r>
              <a:rPr lang="vi-VN" sz="2400" dirty="0">
                <a:solidFill>
                  <a:srgbClr val="000000"/>
                </a:solidFill>
                <a:latin typeface="+mj-lt"/>
                <a:ea typeface="Courier New" panose="02070309020205020404" pitchFamily="49" charset="0"/>
              </a:rPr>
              <a:t>phúc cho người khác để sự sống mãi tiếp nối, trường tồn.</a:t>
            </a:r>
            <a:r>
              <a:rPr lang="vi-VN" sz="2400" i="1" dirty="0">
                <a:solidFill>
                  <a:srgbClr val="000000"/>
                </a:solidFill>
                <a:latin typeface="+mj-lt"/>
                <a:ea typeface="Courier New" panose="02070309020205020404" pitchFamily="49" charset="0"/>
              </a:rPr>
              <a:t>.</a:t>
            </a:r>
            <a:endParaRPr lang="en-US" sz="2400" dirty="0">
              <a:latin typeface="+mj-lt"/>
            </a:endParaRPr>
          </a:p>
        </p:txBody>
      </p:sp>
      <p:sp>
        <p:nvSpPr>
          <p:cNvPr id="8" name="Rectangle 7"/>
          <p:cNvSpPr/>
          <p:nvPr/>
        </p:nvSpPr>
        <p:spPr>
          <a:xfrm>
            <a:off x="3185875" y="4095788"/>
            <a:ext cx="9006125" cy="2677656"/>
          </a:xfrm>
          <a:prstGeom prst="rect">
            <a:avLst/>
          </a:prstGeom>
        </p:spPr>
        <p:txBody>
          <a:bodyPr wrap="square">
            <a:spAutoFit/>
          </a:bodyPr>
          <a:lstStyle/>
          <a:p>
            <a:r>
              <a:rPr lang="vi-VN" sz="2400" dirty="0">
                <a:latin typeface="+mj-lt"/>
                <a:ea typeface="Arial" panose="020B0604020202020204" pitchFamily="34" charset="0"/>
              </a:rPr>
              <a:t>Cô Thuỳ Dương, mẹ của bé chia </a:t>
            </a:r>
            <a:r>
              <a:rPr lang="vi-VN" sz="2400" i="1" dirty="0">
                <a:latin typeface="+mj-lt"/>
                <a:ea typeface="Arial" panose="020B0604020202020204" pitchFamily="34" charset="0"/>
              </a:rPr>
              <a:t>sẻ: “Việc</a:t>
            </a:r>
            <a:r>
              <a:rPr lang="vi-VN" sz="2400" dirty="0">
                <a:latin typeface="+mj-lt"/>
                <a:ea typeface="Arial" panose="020B0604020202020204" pitchFamily="34" charset="0"/>
              </a:rPr>
              <a:t> </a:t>
            </a:r>
            <a:r>
              <a:rPr lang="vi-VN" sz="2400">
                <a:latin typeface="+mj-lt"/>
                <a:ea typeface="Arial" panose="020B0604020202020204" pitchFamily="34" charset="0"/>
              </a:rPr>
              <a:t>hiến </a:t>
            </a:r>
            <a:r>
              <a:rPr lang="vi-VN" sz="2400" smtClean="0">
                <a:latin typeface="+mj-lt"/>
                <a:ea typeface="Arial" panose="020B0604020202020204" pitchFamily="34" charset="0"/>
              </a:rPr>
              <a:t>t</a:t>
            </a:r>
            <a:r>
              <a:rPr lang="en-US" sz="2400" smtClean="0">
                <a:latin typeface="+mj-lt"/>
                <a:ea typeface="Arial" panose="020B0604020202020204" pitchFamily="34" charset="0"/>
              </a:rPr>
              <a:t>ặ</a:t>
            </a:r>
            <a:r>
              <a:rPr lang="vi-VN" sz="2400" smtClean="0">
                <a:latin typeface="+mj-lt"/>
                <a:ea typeface="Arial" panose="020B0604020202020204" pitchFamily="34" charset="0"/>
              </a:rPr>
              <a:t>ng </a:t>
            </a:r>
            <a:r>
              <a:rPr lang="vi-VN" sz="2400" dirty="0">
                <a:latin typeface="+mj-lt"/>
                <a:ea typeface="Arial" panose="020B0604020202020204" pitchFamily="34" charset="0"/>
              </a:rPr>
              <a:t>nội t</a:t>
            </a:r>
            <a:r>
              <a:rPr lang="en-US" sz="2400" dirty="0">
                <a:latin typeface="+mj-lt"/>
                <a:ea typeface="Arial" panose="020B0604020202020204" pitchFamily="34" charset="0"/>
              </a:rPr>
              <a:t>ạ</a:t>
            </a:r>
            <a:r>
              <a:rPr lang="vi-VN" sz="2400" dirty="0">
                <a:latin typeface="+mj-lt"/>
                <a:ea typeface="Arial" panose="020B0604020202020204" pitchFamily="34" charset="0"/>
              </a:rPr>
              <a:t>ng là di nguyện của con. Lúc con còn t</a:t>
            </a:r>
            <a:r>
              <a:rPr lang="en-US" sz="2400" dirty="0">
                <a:latin typeface="+mj-lt"/>
                <a:ea typeface="Arial" panose="020B0604020202020204" pitchFamily="34" charset="0"/>
              </a:rPr>
              <a:t>ỉ</a:t>
            </a:r>
            <a:r>
              <a:rPr lang="vi-VN" sz="2400" dirty="0">
                <a:latin typeface="+mj-lt"/>
                <a:ea typeface="Arial" panose="020B0604020202020204" pitchFamily="34" charset="0"/>
              </a:rPr>
              <a:t>nh táo, hai mẹ con hay thủ </a:t>
            </a:r>
            <a:r>
              <a:rPr lang="en-US" sz="2400" dirty="0" err="1">
                <a:latin typeface="+mj-lt"/>
                <a:ea typeface="Arial" panose="020B0604020202020204" pitchFamily="34" charset="0"/>
              </a:rPr>
              <a:t>thỉ</a:t>
            </a:r>
            <a:r>
              <a:rPr lang="en-US" sz="2400" dirty="0">
                <a:latin typeface="+mj-lt"/>
                <a:ea typeface="Arial" panose="020B0604020202020204" pitchFamily="34" charset="0"/>
              </a:rPr>
              <a:t> </a:t>
            </a:r>
            <a:r>
              <a:rPr lang="vi-VN" sz="2400" dirty="0">
                <a:latin typeface="+mj-lt"/>
                <a:ea typeface="Arial" panose="020B0604020202020204" pitchFamily="34" charset="0"/>
              </a:rPr>
              <a:t>và bé đã nói ra mong muốn của mình về hiến t</a:t>
            </a:r>
            <a:r>
              <a:rPr lang="en-US" sz="2400" dirty="0">
                <a:latin typeface="+mj-lt"/>
                <a:ea typeface="Arial" panose="020B0604020202020204" pitchFamily="34" charset="0"/>
              </a:rPr>
              <a:t>ạ</a:t>
            </a:r>
            <a:r>
              <a:rPr lang="vi-VN" sz="2400" dirty="0">
                <a:latin typeface="+mj-lt"/>
                <a:ea typeface="Arial" panose="020B0604020202020204" pitchFamily="34" charset="0"/>
              </a:rPr>
              <a:t>ng,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t</a:t>
            </a:r>
            <a:r>
              <a:rPr lang="en-US" sz="2400" dirty="0">
                <a:latin typeface="+mj-lt"/>
                <a:ea typeface="Arial" panose="020B0604020202020204" pitchFamily="34" charset="0"/>
              </a:rPr>
              <a:t>ạ</a:t>
            </a:r>
            <a:r>
              <a:rPr lang="vi-VN" sz="2400" dirty="0">
                <a:latin typeface="+mj-lt"/>
                <a:ea typeface="Arial" panose="020B0604020202020204" pitchFamily="34" charset="0"/>
              </a:rPr>
              <a:t>ng sau khi qua đời.</a:t>
            </a:r>
            <a:endParaRPr lang="en-US" sz="2400" dirty="0">
              <a:effectLst/>
              <a:latin typeface="+mj-lt"/>
              <a:ea typeface="Arial" panose="020B0604020202020204" pitchFamily="34" charset="0"/>
            </a:endParaRPr>
          </a:p>
        </p:txBody>
      </p:sp>
      <p:pic>
        <p:nvPicPr>
          <p:cNvPr id="13" name="Shape 53"/>
          <p:cNvPicPr/>
          <p:nvPr/>
        </p:nvPicPr>
        <p:blipFill>
          <a:blip r:embed="rId2"/>
          <a:stretch/>
        </p:blipFill>
        <p:spPr>
          <a:xfrm>
            <a:off x="221873" y="3964294"/>
            <a:ext cx="2964002" cy="2809150"/>
          </a:xfrm>
          <a:prstGeom prst="rect">
            <a:avLst/>
          </a:prstGeom>
        </p:spPr>
      </p:pic>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715587" y="2186247"/>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r>
              <a:rPr lang="en-US" sz="2800" b="1" smtClean="0">
                <a:solidFill>
                  <a:prstClr val="black"/>
                </a:solidFill>
                <a:latin typeface="Times" panose="02020603050405020304" pitchFamily="18" charset="0"/>
                <a:cs typeface="Times" panose="02020603050405020304" pitchFamily="18" charset="0"/>
              </a:rPr>
              <a:t>Bé </a:t>
            </a:r>
            <a:r>
              <a:rPr lang="en-US" sz="2800" b="1" dirty="0" err="1">
                <a:solidFill>
                  <a:prstClr val="black"/>
                </a:solidFill>
                <a:latin typeface="Times" panose="02020603050405020304" pitchFamily="18" charset="0"/>
                <a:cs typeface="Times" panose="02020603050405020304" pitchFamily="18" charset="0"/>
              </a:rPr>
              <a:t>Hải</a:t>
            </a:r>
            <a:r>
              <a:rPr lang="en-US" sz="2800" b="1" dirty="0">
                <a:solidFill>
                  <a:prstClr val="black"/>
                </a:solidFill>
                <a:latin typeface="Times" panose="02020603050405020304" pitchFamily="18" charset="0"/>
                <a:cs typeface="Times" panose="02020603050405020304" pitchFamily="18" charset="0"/>
              </a:rPr>
              <a:t> </a:t>
            </a:r>
            <a:r>
              <a:rPr lang="en-US" sz="2800" b="1">
                <a:solidFill>
                  <a:prstClr val="black"/>
                </a:solidFill>
                <a:latin typeface="Times" panose="02020603050405020304" pitchFamily="18" charset="0"/>
                <a:cs typeface="Times" panose="02020603050405020304" pitchFamily="18" charset="0"/>
              </a:rPr>
              <a:t>An </a:t>
            </a:r>
            <a:endParaRPr lang="en-US" sz="2800" b="1" smtClean="0">
              <a:solidFill>
                <a:prstClr val="black"/>
              </a:solidFill>
              <a:latin typeface="Times" panose="02020603050405020304" pitchFamily="18" charset="0"/>
              <a:cs typeface="Times" panose="02020603050405020304" pitchFamily="18" charset="0"/>
            </a:endParaRPr>
          </a:p>
          <a:p>
            <a:pPr algn="ctr"/>
            <a:r>
              <a:rPr lang="en-US" sz="2800" b="1" smtClean="0">
                <a:solidFill>
                  <a:prstClr val="black"/>
                </a:solidFill>
                <a:latin typeface="Times" panose="02020603050405020304" pitchFamily="18" charset="0"/>
                <a:cs typeface="Times" panose="02020603050405020304" pitchFamily="18" charset="0"/>
              </a:rPr>
              <a:t>có </a:t>
            </a:r>
            <a:r>
              <a:rPr lang="en-US" sz="2800" b="1" dirty="0" err="1">
                <a:solidFill>
                  <a:prstClr val="black"/>
                </a:solidFill>
                <a:latin typeface="Times" panose="02020603050405020304" pitchFamily="18" charset="0"/>
                <a:cs typeface="Times" panose="02020603050405020304" pitchFamily="18" charset="0"/>
              </a:rPr>
              <a:t>ước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a:solidFill>
                  <a:prstClr val="black"/>
                </a:solidFill>
                <a:latin typeface="Times" panose="02020603050405020304" pitchFamily="18" charset="0"/>
                <a:cs typeface="Times" panose="02020603050405020304" pitchFamily="18" charset="0"/>
              </a:rPr>
              <a:t>? </a:t>
            </a:r>
            <a:endParaRPr lang="en-US" sz="2800" b="1" smtClean="0">
              <a:solidFill>
                <a:prstClr val="black"/>
              </a:solidFill>
              <a:latin typeface="Times" panose="02020603050405020304" pitchFamily="18" charset="0"/>
              <a:cs typeface="Times" panose="02020603050405020304" pitchFamily="18" charset="0"/>
            </a:endParaRPr>
          </a:p>
          <a:p>
            <a:pPr algn="ctr"/>
            <a:r>
              <a:rPr lang="en-US" sz="2800" b="1" smtClean="0">
                <a:solidFill>
                  <a:prstClr val="black"/>
                </a:solidFill>
                <a:latin typeface="Times" panose="02020603050405020304" pitchFamily="18" charset="0"/>
                <a:cs typeface="Times" panose="02020603050405020304" pitchFamily="18" charset="0"/>
              </a:rPr>
              <a:t>Ước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đó</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mang</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lại</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điều</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gì</a:t>
            </a:r>
            <a:r>
              <a:rPr lang="en-US" sz="2800" b="1" dirty="0">
                <a:solidFill>
                  <a:prstClr val="black"/>
                </a:solidFill>
                <a:latin typeface="Times" panose="02020603050405020304" pitchFamily="18" charset="0"/>
                <a:cs typeface="Times" panose="02020603050405020304" pitchFamily="18" charset="0"/>
              </a:rPr>
              <a:t>?</a:t>
            </a:r>
            <a:endParaRPr lang="en-US" sz="2800"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751993" y="2226889"/>
            <a:ext cx="3634741"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r>
              <a:rPr lang="en-US" sz="2800" b="1" dirty="0">
                <a:solidFill>
                  <a:prstClr val="black"/>
                </a:solidFill>
                <a:latin typeface="SVN-Vanilla Daisy Pro" panose="00000500000000000000" pitchFamily="2" charset="0"/>
                <a:cs typeface="Times" panose="02020603050405020304" pitchFamily="18" charset="0"/>
              </a:rPr>
              <a:t>2</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Nhận</a:t>
            </a:r>
            <a:r>
              <a:rPr lang="en-US" sz="2800" b="1" dirty="0">
                <a:solidFill>
                  <a:prstClr val="black"/>
                </a:solidFill>
                <a:latin typeface="Times" panose="02020603050405020304" pitchFamily="18" charset="0"/>
                <a:cs typeface="Times" panose="02020603050405020304" pitchFamily="18" charset="0"/>
              </a:rPr>
              <a:t> </a:t>
            </a:r>
            <a:r>
              <a:rPr lang="en-US" sz="2800" b="1" err="1">
                <a:solidFill>
                  <a:prstClr val="black"/>
                </a:solidFill>
                <a:latin typeface="Times" panose="02020603050405020304" pitchFamily="18" charset="0"/>
                <a:cs typeface="Times" panose="02020603050405020304" pitchFamily="18" charset="0"/>
              </a:rPr>
              <a:t>xét</a:t>
            </a:r>
            <a:r>
              <a:rPr lang="en-US" sz="2800" b="1">
                <a:solidFill>
                  <a:prstClr val="black"/>
                </a:solidFill>
                <a:latin typeface="Times" panose="02020603050405020304" pitchFamily="18" charset="0"/>
                <a:cs typeface="Times" panose="02020603050405020304" pitchFamily="18" charset="0"/>
              </a:rPr>
              <a:t> </a:t>
            </a:r>
            <a:endParaRPr lang="en-US" sz="2800" b="1" smtClean="0">
              <a:solidFill>
                <a:prstClr val="black"/>
              </a:solidFill>
              <a:latin typeface="Times" panose="02020603050405020304" pitchFamily="18" charset="0"/>
              <a:cs typeface="Times" panose="02020603050405020304" pitchFamily="18" charset="0"/>
            </a:endParaRPr>
          </a:p>
          <a:p>
            <a:pPr algn="ctr"/>
            <a:r>
              <a:rPr lang="en-US" sz="2800" b="1" smtClean="0">
                <a:solidFill>
                  <a:prstClr val="black"/>
                </a:solidFill>
                <a:latin typeface="Times" panose="02020603050405020304" pitchFamily="18" charset="0"/>
                <a:cs typeface="Times" panose="02020603050405020304" pitchFamily="18" charset="0"/>
              </a:rPr>
              <a:t>ước </a:t>
            </a:r>
            <a:r>
              <a:rPr lang="en-US" sz="2800" b="1" dirty="0" err="1">
                <a:solidFill>
                  <a:prstClr val="black"/>
                </a:solidFill>
                <a:latin typeface="Times" panose="02020603050405020304" pitchFamily="18" charset="0"/>
                <a:cs typeface="Times" panose="02020603050405020304" pitchFamily="18" charset="0"/>
              </a:rPr>
              <a:t>nguyện</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của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Hải</a:t>
            </a:r>
            <a:r>
              <a:rPr lang="en-US" sz="2800" b="1" dirty="0">
                <a:solidFill>
                  <a:prstClr val="black"/>
                </a:solidFill>
                <a:latin typeface="Times" panose="02020603050405020304" pitchFamily="18" charset="0"/>
                <a:cs typeface="Times" panose="02020603050405020304" pitchFamily="18" charset="0"/>
              </a:rPr>
              <a:t> An </a:t>
            </a:r>
            <a:r>
              <a:rPr lang="en-US" sz="2800" b="1" dirty="0" err="1">
                <a:solidFill>
                  <a:prstClr val="black"/>
                </a:solidFill>
                <a:latin typeface="Times" panose="02020603050405020304" pitchFamily="18" charset="0"/>
                <a:cs typeface="Times" panose="02020603050405020304" pitchFamily="18" charset="0"/>
              </a:rPr>
              <a:t>và</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việc</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làm</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của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gia</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đình</a:t>
            </a:r>
            <a:r>
              <a:rPr lang="en-US" sz="2800" b="1" dirty="0">
                <a:solidFill>
                  <a:prstClr val="black"/>
                </a:solidFill>
                <a:latin typeface="Times" panose="02020603050405020304" pitchFamily="18" charset="0"/>
                <a:cs typeface="Times" panose="02020603050405020304" pitchFamily="18" charset="0"/>
              </a:rPr>
              <a:t> </a:t>
            </a:r>
            <a:r>
              <a:rPr lang="en-US" sz="2800" b="1" dirty="0" err="1">
                <a:solidFill>
                  <a:prstClr val="black"/>
                </a:solidFill>
                <a:latin typeface="Times" panose="02020603050405020304" pitchFamily="18" charset="0"/>
                <a:cs typeface="Times" panose="02020603050405020304" pitchFamily="18" charset="0"/>
              </a:rPr>
              <a:t>bé</a:t>
            </a:r>
            <a:r>
              <a:rPr lang="en-US" sz="2800" b="1" dirty="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4605021" y="4629727"/>
            <a:ext cx="3479452" cy="212205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386733" y="4629727"/>
            <a:ext cx="3683633" cy="181863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886478"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r>
              <a:rPr lang="en-US" sz="2800" b="1" dirty="0">
                <a:solidFill>
                  <a:prstClr val="black"/>
                </a:solidFill>
                <a:latin typeface="Times" panose="02020603050405020304" pitchFamily="18" charset="0"/>
                <a:cs typeface="Times" panose="02020603050405020304" pitchFamily="18" charset="0"/>
              </a:rPr>
              <a:t>3</a:t>
            </a:r>
            <a:r>
              <a:rPr lang="en-US" sz="2800" b="1">
                <a:solidFill>
                  <a:prstClr val="black"/>
                </a:solidFill>
                <a:latin typeface="Times" panose="02020603050405020304" pitchFamily="18" charset="0"/>
                <a:cs typeface="Times" panose="02020603050405020304" pitchFamily="18" charset="0"/>
              </a:rPr>
              <a:t>. </a:t>
            </a:r>
            <a:r>
              <a:rPr lang="en-US" sz="2800" b="1" smtClean="0">
                <a:solidFill>
                  <a:prstClr val="black"/>
                </a:solidFill>
                <a:latin typeface="Times" panose="02020603050405020304" pitchFamily="18" charset="0"/>
                <a:cs typeface="Times" panose="02020603050405020304" pitchFamily="18" charset="0"/>
              </a:rPr>
              <a:t>Qua đó em rút ra bài học gì?</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SVN-Vanilla Daisy Pro" panose="00000500000000000000" pitchFamily="2" charset="0"/>
                <a:ea typeface="Times New Roman" panose="02020603050405020304" pitchFamily="18" charset="0"/>
              </a:rPr>
              <a:t>PHIẾU BÀI TẬP</a:t>
            </a:r>
          </a:p>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65488" y="2100348"/>
            <a:ext cx="3538973" cy="45069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r>
              <a:rPr lang="en-US" sz="2800" b="1" smtClean="0">
                <a:solidFill>
                  <a:prstClr val="black"/>
                </a:solidFill>
                <a:latin typeface="Times" panose="02020603050405020304" pitchFamily="18" charset="0"/>
                <a:cs typeface="Times" panose="02020603050405020304" pitchFamily="18" charset="0"/>
              </a:rPr>
              <a:t>Ước nguyện…</a:t>
            </a:r>
            <a:endParaRPr lang="en-US" sz="2800" b="1" dirty="0">
              <a:solidFill>
                <a:prstClr val="black"/>
              </a:solidFill>
              <a:latin typeface="Times" panose="02020603050405020304" pitchFamily="18" charset="0"/>
              <a:cs typeface="Times" panose="02020603050405020304"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418113" y="2100348"/>
            <a:ext cx="3596379" cy="450696"/>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r>
              <a:rPr lang="en-US" sz="2800" b="1" dirty="0">
                <a:solidFill>
                  <a:prstClr val="black"/>
                </a:solidFill>
                <a:latin typeface="Times" panose="02020603050405020304" pitchFamily="18" charset="0"/>
                <a:cs typeface="Times" panose="02020603050405020304" pitchFamily="18" charset="0"/>
              </a:rPr>
              <a:t>2. </a:t>
            </a:r>
            <a:r>
              <a:rPr lang="en-US" sz="2800" b="1" dirty="0" err="1">
                <a:solidFill>
                  <a:prstClr val="black"/>
                </a:solidFill>
                <a:latin typeface="Times" panose="02020603050405020304" pitchFamily="18" charset="0"/>
                <a:cs typeface="Times" panose="02020603050405020304" pitchFamily="18" charset="0"/>
              </a:rPr>
              <a:t>Nhận</a:t>
            </a:r>
            <a:r>
              <a:rPr lang="en-US" sz="2800" b="1" dirty="0">
                <a:solidFill>
                  <a:prstClr val="black"/>
                </a:solidFill>
                <a:latin typeface="Times" panose="02020603050405020304" pitchFamily="18" charset="0"/>
                <a:cs typeface="Times" panose="02020603050405020304" pitchFamily="18" charset="0"/>
              </a:rPr>
              <a:t> </a:t>
            </a:r>
            <a:r>
              <a:rPr lang="en-US" sz="2800" b="1" err="1">
                <a:solidFill>
                  <a:prstClr val="black"/>
                </a:solidFill>
                <a:latin typeface="Times" panose="02020603050405020304" pitchFamily="18" charset="0"/>
                <a:cs typeface="Times" panose="02020603050405020304" pitchFamily="18" charset="0"/>
              </a:rPr>
              <a:t>xét</a:t>
            </a:r>
            <a:r>
              <a:rPr lang="en-US" sz="2800" b="1">
                <a:solidFill>
                  <a:prstClr val="black"/>
                </a:solidFill>
                <a:latin typeface="Times" panose="02020603050405020304" pitchFamily="18" charset="0"/>
                <a:cs typeface="Times" panose="02020603050405020304" pitchFamily="18" charset="0"/>
              </a:rPr>
              <a:t> </a:t>
            </a:r>
            <a:r>
              <a:rPr lang="en-US" sz="2800" b="1" smtClean="0">
                <a:solidFill>
                  <a:prstClr val="black"/>
                </a:solidFill>
                <a:latin typeface="Times" panose="02020603050405020304" pitchFamily="18" charset="0"/>
                <a:cs typeface="Times" panose="02020603050405020304" pitchFamily="18" charset="0"/>
              </a:rPr>
              <a:t>…?</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130989" y="3214536"/>
            <a:ext cx="3263395" cy="356937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862404" y="2781068"/>
            <a:ext cx="4507919" cy="414708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838343" y="3343499"/>
            <a:ext cx="3166274" cy="263717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flipH="1">
            <a:off x="1869989" y="2442769"/>
            <a:ext cx="4073" cy="70721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p:cNvCxnSpPr>
          <p:nvPr/>
        </p:nvCxnSpPr>
        <p:spPr>
          <a:xfrm flipH="1">
            <a:off x="6203246" y="2618530"/>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468749" y="2576607"/>
            <a:ext cx="34494" cy="766891"/>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51304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r>
              <a:rPr lang="en-US" sz="2800" b="1" dirty="0">
                <a:solidFill>
                  <a:prstClr val="black"/>
                </a:solidFill>
                <a:latin typeface="Times" panose="02020603050405020304" pitchFamily="18" charset="0"/>
                <a:cs typeface="Times" panose="02020603050405020304" pitchFamily="18" charset="0"/>
              </a:rPr>
              <a:t>3</a:t>
            </a:r>
            <a:r>
              <a:rPr lang="en-US" sz="2800" b="1">
                <a:solidFill>
                  <a:prstClr val="black"/>
                </a:solidFill>
                <a:latin typeface="Times" panose="02020603050405020304" pitchFamily="18" charset="0"/>
                <a:cs typeface="Times" panose="02020603050405020304" pitchFamily="18" charset="0"/>
              </a:rPr>
              <a:t>. </a:t>
            </a:r>
            <a:r>
              <a:rPr lang="en-US" sz="2800" b="1" smtClean="0">
                <a:solidFill>
                  <a:prstClr val="black"/>
                </a:solidFill>
                <a:latin typeface="Times" panose="02020603050405020304" pitchFamily="18" charset="0"/>
                <a:cs typeface="Times" panose="02020603050405020304" pitchFamily="18" charset="0"/>
              </a:rPr>
              <a:t>Bài học…</a:t>
            </a: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2" name="Rectangle 1"/>
          <p:cNvSpPr/>
          <p:nvPr/>
        </p:nvSpPr>
        <p:spPr>
          <a:xfrm>
            <a:off x="-48526" y="3343499"/>
            <a:ext cx="3253286" cy="3323987"/>
          </a:xfrm>
          <a:prstGeom prst="rect">
            <a:avLst/>
          </a:prstGeom>
        </p:spPr>
        <p:txBody>
          <a:bodyPr wrap="square">
            <a:spAutoFit/>
          </a:bodyPr>
          <a:lstStyle/>
          <a:p>
            <a:pPr marL="292100" marR="0" algn="ctr">
              <a:lnSpc>
                <a:spcPct val="125000"/>
              </a:lnSpc>
              <a:spcBef>
                <a:spcPts val="0"/>
              </a:spcBef>
              <a:spcAft>
                <a:spcPts val="0"/>
              </a:spcAft>
            </a:pPr>
            <a:r>
              <a:rPr lang="en-US" sz="2400" b="1" dirty="0">
                <a:solidFill>
                  <a:srgbClr val="353635"/>
                </a:solidFill>
                <a:latin typeface="Times" panose="02020603050405020304" pitchFamily="18" charset="0"/>
                <a:ea typeface="Times New Roman" panose="02020603050405020304" pitchFamily="18" charset="0"/>
                <a:cs typeface="Times" panose="02020603050405020304" pitchFamily="18" charset="0"/>
              </a:rPr>
              <a:t>Ư</a:t>
            </a:r>
            <a:r>
              <a:rPr lang="vi-VN" sz="2400" b="1">
                <a:solidFill>
                  <a:srgbClr val="353635"/>
                </a:solidFill>
                <a:latin typeface="Times" panose="02020603050405020304" pitchFamily="18" charset="0"/>
                <a:ea typeface="Times New Roman" panose="02020603050405020304" pitchFamily="18" charset="0"/>
                <a:cs typeface="Times" panose="02020603050405020304" pitchFamily="18" charset="0"/>
              </a:rPr>
              <a:t>ớc </a:t>
            </a:r>
            <a:r>
              <a:rPr lang="vi-VN" sz="2400" b="1" smtClean="0">
                <a:solidFill>
                  <a:srgbClr val="353635"/>
                </a:solidFill>
                <a:latin typeface="Times" panose="02020603050405020304" pitchFamily="18" charset="0"/>
                <a:ea typeface="Times New Roman" panose="02020603050405020304" pitchFamily="18" charset="0"/>
                <a:cs typeface="Times" panose="02020603050405020304" pitchFamily="18" charset="0"/>
              </a:rPr>
              <a:t>nguyện</a:t>
            </a:r>
            <a:r>
              <a:rPr lang="en-US" sz="2400" b="1" smtClean="0">
                <a:solidFill>
                  <a:srgbClr val="353635"/>
                </a:solidFill>
                <a:latin typeface="Times" panose="02020603050405020304" pitchFamily="18" charset="0"/>
                <a:ea typeface="Times New Roman" panose="02020603050405020304" pitchFamily="18" charset="0"/>
                <a:cs typeface="Times" panose="02020603050405020304" pitchFamily="18" charset="0"/>
              </a:rPr>
              <a:t>: </a:t>
            </a:r>
          </a:p>
          <a:p>
            <a:pPr marL="292100" marR="0" algn="ctr">
              <a:lnSpc>
                <a:spcPct val="125000"/>
              </a:lnSpc>
              <a:spcBef>
                <a:spcPts val="0"/>
              </a:spcBef>
              <a:spcAft>
                <a:spcPts val="0"/>
              </a:spcAft>
            </a:pPr>
            <a:r>
              <a:rPr lang="vi-VN" sz="2400" smtClean="0">
                <a:solidFill>
                  <a:srgbClr val="353635"/>
                </a:solidFill>
                <a:latin typeface="Times" panose="02020603050405020304" pitchFamily="18" charset="0"/>
                <a:ea typeface="Times New Roman" panose="02020603050405020304" pitchFamily="18" charset="0"/>
                <a:cs typeface="Times" panose="02020603050405020304" pitchFamily="18" charset="0"/>
              </a:rPr>
              <a:t>hiến </a:t>
            </a:r>
            <a:r>
              <a:rPr lang="vi-VN" sz="2400" dirty="0">
                <a:solidFill>
                  <a:srgbClr val="353635"/>
                </a:solidFill>
                <a:latin typeface="Times" panose="02020603050405020304" pitchFamily="18" charset="0"/>
                <a:ea typeface="Times New Roman" panose="02020603050405020304" pitchFamily="18" charset="0"/>
                <a:cs typeface="Times" panose="02020603050405020304" pitchFamily="18" charset="0"/>
              </a:rPr>
              <a:t>tặng giác </a:t>
            </a:r>
            <a:r>
              <a:rPr lang="vi-VN" sz="2400">
                <a:solidFill>
                  <a:srgbClr val="353635"/>
                </a:solidFill>
                <a:latin typeface="Times" panose="02020603050405020304" pitchFamily="18" charset="0"/>
                <a:ea typeface="Times New Roman" panose="02020603050405020304" pitchFamily="18" charset="0"/>
                <a:cs typeface="Times" panose="02020603050405020304" pitchFamily="18" charset="0"/>
              </a:rPr>
              <a:t>mạc </a:t>
            </a:r>
            <a:endParaRPr lang="en-US" sz="2400" smtClean="0">
              <a:solidFill>
                <a:srgbClr val="353635"/>
              </a:solidFill>
              <a:latin typeface="Times" panose="02020603050405020304" pitchFamily="18" charset="0"/>
              <a:ea typeface="Times New Roman" panose="02020603050405020304" pitchFamily="18" charset="0"/>
              <a:cs typeface="Times" panose="02020603050405020304" pitchFamily="18" charset="0"/>
            </a:endParaRPr>
          </a:p>
          <a:p>
            <a:pPr marL="292100" marR="0" algn="ctr">
              <a:lnSpc>
                <a:spcPct val="125000"/>
              </a:lnSpc>
              <a:spcBef>
                <a:spcPts val="0"/>
              </a:spcBef>
              <a:spcAft>
                <a:spcPts val="0"/>
              </a:spcAft>
            </a:pPr>
            <a:r>
              <a:rPr lang="vi-VN" sz="2400" smtClean="0">
                <a:solidFill>
                  <a:srgbClr val="353635"/>
                </a:solidFill>
                <a:latin typeface="Times" panose="02020603050405020304" pitchFamily="18" charset="0"/>
                <a:ea typeface="Times New Roman" panose="02020603050405020304" pitchFamily="18" charset="0"/>
                <a:cs typeface="Times" panose="02020603050405020304" pitchFamily="18" charset="0"/>
              </a:rPr>
              <a:t>để </a:t>
            </a:r>
            <a:r>
              <a:rPr lang="vi-VN" sz="2400" dirty="0">
                <a:solidFill>
                  <a:srgbClr val="353635"/>
                </a:solidFill>
                <a:latin typeface="Times" panose="02020603050405020304" pitchFamily="18" charset="0"/>
                <a:ea typeface="Times New Roman" panose="02020603050405020304" pitchFamily="18" charset="0"/>
                <a:cs typeface="Times" panose="02020603050405020304" pitchFamily="18" charset="0"/>
              </a:rPr>
              <a:t>trao ánh </a:t>
            </a:r>
            <a:r>
              <a:rPr lang="vi-VN" sz="2400">
                <a:solidFill>
                  <a:srgbClr val="353635"/>
                </a:solidFill>
                <a:latin typeface="Times" panose="02020603050405020304" pitchFamily="18" charset="0"/>
                <a:ea typeface="Times New Roman" panose="02020603050405020304" pitchFamily="18" charset="0"/>
                <a:cs typeface="Times" panose="02020603050405020304" pitchFamily="18" charset="0"/>
              </a:rPr>
              <a:t>sáng </a:t>
            </a:r>
            <a:endParaRPr lang="en-US" sz="2400" smtClean="0">
              <a:solidFill>
                <a:srgbClr val="353635"/>
              </a:solidFill>
              <a:latin typeface="Times" panose="02020603050405020304" pitchFamily="18" charset="0"/>
              <a:ea typeface="Times New Roman" panose="02020603050405020304" pitchFamily="18" charset="0"/>
              <a:cs typeface="Times" panose="02020603050405020304" pitchFamily="18" charset="0"/>
            </a:endParaRPr>
          </a:p>
          <a:p>
            <a:pPr marL="292100" marR="0" algn="ctr">
              <a:lnSpc>
                <a:spcPct val="125000"/>
              </a:lnSpc>
              <a:spcBef>
                <a:spcPts val="0"/>
              </a:spcBef>
              <a:spcAft>
                <a:spcPts val="0"/>
              </a:spcAft>
            </a:pPr>
            <a:r>
              <a:rPr lang="vi-VN" sz="2400" smtClean="0">
                <a:solidFill>
                  <a:srgbClr val="353635"/>
                </a:solidFill>
                <a:latin typeface="Times" panose="02020603050405020304" pitchFamily="18" charset="0"/>
                <a:ea typeface="Times New Roman" panose="02020603050405020304" pitchFamily="18" charset="0"/>
                <a:cs typeface="Times" panose="02020603050405020304" pitchFamily="18" charset="0"/>
              </a:rPr>
              <a:t>cho </a:t>
            </a:r>
            <a:r>
              <a:rPr lang="vi-VN" sz="2400" dirty="0">
                <a:solidFill>
                  <a:srgbClr val="353635"/>
                </a:solidFill>
                <a:latin typeface="Times" panose="02020603050405020304" pitchFamily="18" charset="0"/>
                <a:ea typeface="Times New Roman" panose="02020603050405020304" pitchFamily="18" charset="0"/>
                <a:cs typeface="Times" panose="02020603050405020304" pitchFamily="18" charset="0"/>
              </a:rPr>
              <a:t>người </a:t>
            </a:r>
            <a:r>
              <a:rPr lang="vi-VN" sz="2400">
                <a:solidFill>
                  <a:srgbClr val="353635"/>
                </a:solidFill>
                <a:latin typeface="Times" panose="02020603050405020304" pitchFamily="18" charset="0"/>
                <a:ea typeface="Times New Roman" panose="02020603050405020304" pitchFamily="18" charset="0"/>
                <a:cs typeface="Times" panose="02020603050405020304" pitchFamily="18" charset="0"/>
              </a:rPr>
              <a:t>khác </a:t>
            </a:r>
            <a:endParaRPr lang="en-US" sz="2400" smtClean="0">
              <a:solidFill>
                <a:srgbClr val="353635"/>
              </a:solidFill>
              <a:latin typeface="Times" panose="02020603050405020304" pitchFamily="18" charset="0"/>
              <a:ea typeface="Times New Roman" panose="02020603050405020304" pitchFamily="18" charset="0"/>
              <a:cs typeface="Times" panose="02020603050405020304" pitchFamily="18" charset="0"/>
            </a:endParaRPr>
          </a:p>
          <a:p>
            <a:pPr marL="292100" marR="0" algn="ctr">
              <a:lnSpc>
                <a:spcPct val="125000"/>
              </a:lnSpc>
              <a:spcBef>
                <a:spcPts val="0"/>
              </a:spcBef>
              <a:spcAft>
                <a:spcPts val="0"/>
              </a:spcAft>
            </a:pPr>
            <a:r>
              <a:rPr lang="vi-VN" sz="2400" smtClean="0">
                <a:solidFill>
                  <a:srgbClr val="353635"/>
                </a:solidFill>
                <a:latin typeface="Times" panose="02020603050405020304" pitchFamily="18" charset="0"/>
                <a:ea typeface="Times New Roman" panose="02020603050405020304" pitchFamily="18" charset="0"/>
                <a:cs typeface="Times" panose="02020603050405020304" pitchFamily="18" charset="0"/>
              </a:rPr>
              <a:t>với </a:t>
            </a:r>
            <a:r>
              <a:rPr lang="vi-VN" sz="2400" dirty="0">
                <a:solidFill>
                  <a:srgbClr val="353635"/>
                </a:solidFill>
                <a:latin typeface="Times" panose="02020603050405020304" pitchFamily="18" charset="0"/>
                <a:ea typeface="Times New Roman" panose="02020603050405020304" pitchFamily="18" charset="0"/>
                <a:cs typeface="Times" panose="02020603050405020304" pitchFamily="18" charset="0"/>
              </a:rPr>
              <a:t>mục </a:t>
            </a:r>
            <a:r>
              <a:rPr lang="vi-VN" sz="2400">
                <a:solidFill>
                  <a:srgbClr val="353635"/>
                </a:solidFill>
                <a:latin typeface="Times" panose="02020603050405020304" pitchFamily="18" charset="0"/>
                <a:ea typeface="Times New Roman" panose="02020603050405020304" pitchFamily="18" charset="0"/>
                <a:cs typeface="Times" panose="02020603050405020304" pitchFamily="18" charset="0"/>
              </a:rPr>
              <a:t>đích </a:t>
            </a:r>
            <a:endParaRPr lang="en-US" sz="2400" smtClean="0">
              <a:solidFill>
                <a:srgbClr val="353635"/>
              </a:solidFill>
              <a:latin typeface="Times" panose="02020603050405020304" pitchFamily="18" charset="0"/>
              <a:ea typeface="Times New Roman" panose="02020603050405020304" pitchFamily="18" charset="0"/>
              <a:cs typeface="Times" panose="02020603050405020304" pitchFamily="18" charset="0"/>
            </a:endParaRPr>
          </a:p>
          <a:p>
            <a:pPr marL="292100" marR="0" algn="ctr">
              <a:lnSpc>
                <a:spcPct val="125000"/>
              </a:lnSpc>
              <a:spcBef>
                <a:spcPts val="0"/>
              </a:spcBef>
              <a:spcAft>
                <a:spcPts val="0"/>
              </a:spcAft>
            </a:pPr>
            <a:r>
              <a:rPr lang="vi-VN" sz="2400" smtClean="0">
                <a:solidFill>
                  <a:srgbClr val="353635"/>
                </a:solidFill>
                <a:latin typeface="Times" panose="02020603050405020304" pitchFamily="18" charset="0"/>
                <a:ea typeface="Times New Roman" panose="02020603050405020304" pitchFamily="18" charset="0"/>
                <a:cs typeface="Times" panose="02020603050405020304" pitchFamily="18" charset="0"/>
              </a:rPr>
              <a:t>cứu </a:t>
            </a:r>
            <a:r>
              <a:rPr lang="vi-VN" sz="2400" dirty="0">
                <a:solidFill>
                  <a:srgbClr val="353635"/>
                </a:solidFill>
                <a:latin typeface="Times" panose="02020603050405020304" pitchFamily="18" charset="0"/>
                <a:ea typeface="Times New Roman" panose="02020603050405020304" pitchFamily="18" charset="0"/>
                <a:cs typeface="Times" panose="02020603050405020304" pitchFamily="18" charset="0"/>
              </a:rPr>
              <a:t>người</a:t>
            </a:r>
            <a:r>
              <a:rPr lang="vi-VN" sz="2400">
                <a:solidFill>
                  <a:srgbClr val="353635"/>
                </a:solidFill>
                <a:latin typeface="Times" panose="02020603050405020304" pitchFamily="18" charset="0"/>
                <a:ea typeface="Times New Roman" panose="02020603050405020304" pitchFamily="18" charset="0"/>
                <a:cs typeface="Times" panose="02020603050405020304" pitchFamily="18" charset="0"/>
              </a:rPr>
              <a:t>, </a:t>
            </a:r>
            <a:endParaRPr lang="en-US" sz="2400" smtClean="0">
              <a:solidFill>
                <a:srgbClr val="353635"/>
              </a:solidFill>
              <a:latin typeface="Times" panose="02020603050405020304" pitchFamily="18" charset="0"/>
              <a:ea typeface="Times New Roman" panose="02020603050405020304" pitchFamily="18" charset="0"/>
              <a:cs typeface="Times" panose="02020603050405020304" pitchFamily="18" charset="0"/>
            </a:endParaRPr>
          </a:p>
          <a:p>
            <a:pPr marL="292100" marR="0" algn="ctr">
              <a:lnSpc>
                <a:spcPct val="125000"/>
              </a:lnSpc>
              <a:spcBef>
                <a:spcPts val="0"/>
              </a:spcBef>
              <a:spcAft>
                <a:spcPts val="0"/>
              </a:spcAft>
            </a:pPr>
            <a:r>
              <a:rPr lang="vi-VN" sz="2400" smtClean="0">
                <a:solidFill>
                  <a:srgbClr val="353635"/>
                </a:solidFill>
                <a:latin typeface="Times" panose="02020603050405020304" pitchFamily="18" charset="0"/>
                <a:ea typeface="Times New Roman" panose="02020603050405020304" pitchFamily="18" charset="0"/>
                <a:cs typeface="Times" panose="02020603050405020304" pitchFamily="18" charset="0"/>
              </a:rPr>
              <a:t>làm </a:t>
            </a:r>
            <a:r>
              <a:rPr lang="vi-VN" sz="2400" dirty="0">
                <a:solidFill>
                  <a:srgbClr val="353635"/>
                </a:solidFill>
                <a:latin typeface="Times" panose="02020603050405020304" pitchFamily="18" charset="0"/>
                <a:ea typeface="Times New Roman" panose="02020603050405020304" pitchFamily="18" charset="0"/>
                <a:cs typeface="Times" panose="02020603050405020304" pitchFamily="18" charset="0"/>
              </a:rPr>
              <a:t>việc thiện.</a:t>
            </a:r>
            <a:endParaRPr lang="en-US" sz="24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sp>
        <p:nvSpPr>
          <p:cNvPr id="3" name="Rectangle 2"/>
          <p:cNvSpPr/>
          <p:nvPr/>
        </p:nvSpPr>
        <p:spPr>
          <a:xfrm>
            <a:off x="3978875" y="3020332"/>
            <a:ext cx="4275439" cy="3477875"/>
          </a:xfrm>
          <a:prstGeom prst="rect">
            <a:avLst/>
          </a:prstGeom>
        </p:spPr>
        <p:txBody>
          <a:bodyPr wrap="square">
            <a:spAutoFit/>
          </a:bodyPr>
          <a:lstStyle/>
          <a:p>
            <a:pPr algn="ctr"/>
            <a:r>
              <a:rPr lang="vi-VN" sz="2000" i="1" dirty="0">
                <a:latin typeface="Times" panose="02020603050405020304" pitchFamily="18" charset="0"/>
                <a:ea typeface="Courier New" panose="02070309020205020404" pitchFamily="49" charset="0"/>
                <a:cs typeface="Times" panose="02020603050405020304" pitchFamily="18" charset="0"/>
              </a:rPr>
              <a:t>Ước nguyện đó thật cao cả, lớn </a:t>
            </a:r>
            <a:r>
              <a:rPr lang="vi-VN" sz="2000" i="1">
                <a:latin typeface="Times" panose="02020603050405020304" pitchFamily="18" charset="0"/>
                <a:ea typeface="Courier New" panose="02070309020205020404" pitchFamily="49" charset="0"/>
                <a:cs typeface="Times" panose="02020603050405020304" pitchFamily="18" charset="0"/>
              </a:rPr>
              <a:t>lao </a:t>
            </a:r>
            <a:endParaRPr lang="en-US" sz="2000" i="1" smtClean="0">
              <a:latin typeface="Times" panose="02020603050405020304" pitchFamily="18" charset="0"/>
              <a:ea typeface="Courier New" panose="02070309020205020404" pitchFamily="49" charset="0"/>
              <a:cs typeface="Times" panose="02020603050405020304" pitchFamily="18" charset="0"/>
            </a:endParaRPr>
          </a:p>
          <a:p>
            <a:pPr algn="ctr"/>
            <a:r>
              <a:rPr lang="vi-VN" sz="2000" smtClean="0">
                <a:solidFill>
                  <a:srgbClr val="000000"/>
                </a:solidFill>
                <a:latin typeface="Times" panose="02020603050405020304" pitchFamily="18" charset="0"/>
                <a:ea typeface="Courier New" panose="02070309020205020404" pitchFamily="49" charset="0"/>
                <a:cs typeface="Times" panose="02020603050405020304" pitchFamily="18" charset="0"/>
              </a:rPr>
              <a:t>và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việc làm </a:t>
            </a:r>
            <a:r>
              <a:rPr lang="vi-VN" sz="2000">
                <a:solidFill>
                  <a:srgbClr val="000000"/>
                </a:solidFill>
                <a:latin typeface="Times" panose="02020603050405020304" pitchFamily="18" charset="0"/>
                <a:ea typeface="Courier New" panose="02070309020205020404" pitchFamily="49" charset="0"/>
                <a:cs typeface="Times" panose="02020603050405020304" pitchFamily="18" charset="0"/>
              </a:rPr>
              <a:t>đó </a:t>
            </a:r>
            <a:endParaRPr lang="en-US" sz="200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b="1" i="1" smtClean="0">
                <a:solidFill>
                  <a:srgbClr val="FF0000"/>
                </a:solidFill>
                <a:latin typeface="Times" panose="02020603050405020304" pitchFamily="18" charset="0"/>
                <a:ea typeface="Courier New" panose="02070309020205020404" pitchFamily="49" charset="0"/>
                <a:cs typeface="Times" panose="02020603050405020304" pitchFamily="18" charset="0"/>
              </a:rPr>
              <a:t>viết </a:t>
            </a:r>
            <a:r>
              <a:rPr lang="vi-VN" sz="2000" b="1" i="1" dirty="0">
                <a:solidFill>
                  <a:srgbClr val="FF0000"/>
                </a:solidFill>
                <a:latin typeface="Times" panose="02020603050405020304" pitchFamily="18" charset="0"/>
                <a:ea typeface="Courier New" panose="02070309020205020404" pitchFamily="49" charset="0"/>
                <a:cs typeface="Times" panose="02020603050405020304" pitchFamily="18" charset="0"/>
              </a:rPr>
              <a:t>nên c</a:t>
            </a:r>
            <a:r>
              <a:rPr lang="en-US" sz="2000" b="1" i="1" dirty="0">
                <a:solidFill>
                  <a:srgbClr val="FF0000"/>
                </a:solidFill>
                <a:latin typeface="Times" panose="02020603050405020304" pitchFamily="18" charset="0"/>
                <a:ea typeface="Courier New" panose="02070309020205020404" pitchFamily="49" charset="0"/>
                <a:cs typeface="Times" panose="02020603050405020304" pitchFamily="18" charset="0"/>
              </a:rPr>
              <a:t>â</a:t>
            </a:r>
            <a:r>
              <a:rPr lang="vi-VN" sz="2000" b="1" i="1" dirty="0">
                <a:solidFill>
                  <a:srgbClr val="FF0000"/>
                </a:solidFill>
                <a:latin typeface="Times" panose="02020603050405020304" pitchFamily="18" charset="0"/>
                <a:ea typeface="Courier New" panose="02070309020205020404" pitchFamily="49" charset="0"/>
                <a:cs typeface="Times" panose="02020603050405020304" pitchFamily="18" charset="0"/>
              </a:rPr>
              <a:t>u chuyện đẹp </a:t>
            </a:r>
            <a:r>
              <a:rPr lang="vi-VN" sz="2000" b="1" i="1">
                <a:solidFill>
                  <a:srgbClr val="FF0000"/>
                </a:solidFill>
                <a:latin typeface="Times" panose="02020603050405020304" pitchFamily="18" charset="0"/>
                <a:ea typeface="Courier New" panose="02070309020205020404" pitchFamily="49" charset="0"/>
                <a:cs typeface="Times" panose="02020603050405020304" pitchFamily="18" charset="0"/>
              </a:rPr>
              <a:t>về </a:t>
            </a:r>
            <a:endParaRPr lang="en-US" sz="2000" b="1" i="1" smtClean="0">
              <a:solidFill>
                <a:srgbClr val="FF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b="1" i="1" smtClean="0">
                <a:solidFill>
                  <a:srgbClr val="FF0000"/>
                </a:solidFill>
                <a:latin typeface="Times" panose="02020603050405020304" pitchFamily="18" charset="0"/>
                <a:ea typeface="Courier New" panose="02070309020205020404" pitchFamily="49" charset="0"/>
                <a:cs typeface="Times" panose="02020603050405020304" pitchFamily="18" charset="0"/>
              </a:rPr>
              <a:t>lòng </a:t>
            </a:r>
            <a:r>
              <a:rPr lang="vi-VN" sz="2000" b="1" i="1" dirty="0">
                <a:solidFill>
                  <a:srgbClr val="FF0000"/>
                </a:solidFill>
                <a:latin typeface="Times" panose="02020603050405020304" pitchFamily="18" charset="0"/>
                <a:ea typeface="Courier New" panose="02070309020205020404" pitchFamily="49" charset="0"/>
                <a:cs typeface="Times" panose="02020603050405020304" pitchFamily="18" charset="0"/>
              </a:rPr>
              <a:t>nhân ái, biết sống vì người khác</a:t>
            </a:r>
            <a:r>
              <a:rPr lang="vi-VN" sz="2000">
                <a:solidFill>
                  <a:srgbClr val="000000"/>
                </a:solidFill>
                <a:latin typeface="Times" panose="02020603050405020304" pitchFamily="18" charset="0"/>
                <a:ea typeface="Courier New" panose="02070309020205020404" pitchFamily="49" charset="0"/>
                <a:cs typeface="Times" panose="02020603050405020304" pitchFamily="18" charset="0"/>
              </a:rPr>
              <a:t>, </a:t>
            </a:r>
            <a:endParaRPr lang="en-US" sz="200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smtClean="0">
                <a:solidFill>
                  <a:srgbClr val="000000"/>
                </a:solidFill>
                <a:latin typeface="Times" panose="02020603050405020304" pitchFamily="18" charset="0"/>
                <a:ea typeface="Courier New" panose="02070309020205020404" pitchFamily="49" charset="0"/>
                <a:cs typeface="Times" panose="02020603050405020304" pitchFamily="18" charset="0"/>
              </a:rPr>
              <a:t>đem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lại hạnh phúc cho người </a:t>
            </a:r>
            <a:r>
              <a:rPr lang="vi-VN" sz="2000">
                <a:solidFill>
                  <a:srgbClr val="000000"/>
                </a:solidFill>
                <a:latin typeface="Times" panose="02020603050405020304" pitchFamily="18" charset="0"/>
                <a:ea typeface="Courier New" panose="02070309020205020404" pitchFamily="49" charset="0"/>
                <a:cs typeface="Times" panose="02020603050405020304" pitchFamily="18" charset="0"/>
              </a:rPr>
              <a:t>khác </a:t>
            </a:r>
            <a:endParaRPr lang="en-US" sz="200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smtClean="0">
                <a:solidFill>
                  <a:srgbClr val="000000"/>
                </a:solidFill>
                <a:latin typeface="Times" panose="02020603050405020304" pitchFamily="18" charset="0"/>
                <a:ea typeface="Courier New" panose="02070309020205020404" pitchFamily="49" charset="0"/>
                <a:cs typeface="Times" panose="02020603050405020304" pitchFamily="18" charset="0"/>
              </a:rPr>
              <a:t>để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sự sống mãi tiếp nối, trường tồn</a:t>
            </a:r>
            <a:r>
              <a:rPr lang="vi-VN" sz="2000">
                <a:solidFill>
                  <a:srgbClr val="000000"/>
                </a:solidFill>
                <a:latin typeface="Times" panose="02020603050405020304" pitchFamily="18" charset="0"/>
                <a:ea typeface="Courier New" panose="02070309020205020404" pitchFamily="49" charset="0"/>
                <a:cs typeface="Times" panose="02020603050405020304" pitchFamily="18" charset="0"/>
              </a:rPr>
              <a:t>. </a:t>
            </a:r>
            <a:endParaRPr lang="en-US" sz="200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smtClean="0">
                <a:solidFill>
                  <a:srgbClr val="000000"/>
                </a:solidFill>
                <a:latin typeface="Times" panose="02020603050405020304" pitchFamily="18" charset="0"/>
                <a:ea typeface="Courier New" panose="02070309020205020404" pitchFamily="49" charset="0"/>
                <a:cs typeface="Times" panose="02020603050405020304" pitchFamily="18" charset="0"/>
              </a:rPr>
              <a:t>Việc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làm đó đã làm lay động</a:t>
            </a:r>
            <a:r>
              <a:rPr lang="vi-VN" sz="2000">
                <a:solidFill>
                  <a:srgbClr val="000000"/>
                </a:solidFill>
                <a:latin typeface="Times" panose="02020603050405020304" pitchFamily="18" charset="0"/>
                <a:ea typeface="Courier New" panose="02070309020205020404" pitchFamily="49" charset="0"/>
                <a:cs typeface="Times" panose="02020603050405020304" pitchFamily="18" charset="0"/>
              </a:rPr>
              <a:t>, </a:t>
            </a:r>
            <a:endParaRPr lang="en-US" sz="200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smtClean="0">
                <a:solidFill>
                  <a:srgbClr val="000000"/>
                </a:solidFill>
                <a:latin typeface="Times" panose="02020603050405020304" pitchFamily="18" charset="0"/>
                <a:ea typeface="Courier New" panose="02070309020205020404" pitchFamily="49" charset="0"/>
                <a:cs typeface="Times" panose="02020603050405020304" pitchFamily="18" charset="0"/>
              </a:rPr>
              <a:t>thức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tỉnh hàng triệu trái </a:t>
            </a:r>
            <a:r>
              <a:rPr lang="vi-VN" sz="2000">
                <a:solidFill>
                  <a:srgbClr val="000000"/>
                </a:solidFill>
                <a:latin typeface="Times" panose="02020603050405020304" pitchFamily="18" charset="0"/>
                <a:ea typeface="Courier New" panose="02070309020205020404" pitchFamily="49" charset="0"/>
                <a:cs typeface="Times" panose="02020603050405020304" pitchFamily="18" charset="0"/>
              </a:rPr>
              <a:t>tim </a:t>
            </a:r>
            <a:endParaRPr lang="en-US" sz="200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smtClean="0">
                <a:solidFill>
                  <a:srgbClr val="000000"/>
                </a:solidFill>
                <a:latin typeface="Times" panose="02020603050405020304" pitchFamily="18" charset="0"/>
                <a:ea typeface="Courier New" panose="02070309020205020404" pitchFamily="49" charset="0"/>
                <a:cs typeface="Times" panose="02020603050405020304" pitchFamily="18" charset="0"/>
              </a:rPr>
              <a:t>con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người Việt Nam</a:t>
            </a:r>
            <a:r>
              <a:rPr lang="vi-VN" sz="2000">
                <a:solidFill>
                  <a:srgbClr val="000000"/>
                </a:solidFill>
                <a:latin typeface="Times" panose="02020603050405020304" pitchFamily="18" charset="0"/>
                <a:ea typeface="Courier New" panose="02070309020205020404" pitchFamily="49" charset="0"/>
                <a:cs typeface="Times" panose="02020603050405020304" pitchFamily="18" charset="0"/>
              </a:rPr>
              <a:t>. </a:t>
            </a:r>
            <a:endParaRPr lang="en-US" sz="200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smtClean="0">
                <a:solidFill>
                  <a:srgbClr val="000000"/>
                </a:solidFill>
                <a:latin typeface="Times" panose="02020603050405020304" pitchFamily="18" charset="0"/>
                <a:ea typeface="Courier New" panose="02070309020205020404" pitchFamily="49" charset="0"/>
                <a:cs typeface="Times" panose="02020603050405020304" pitchFamily="18" charset="0"/>
              </a:rPr>
              <a:t>Câu </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chuyện là minh chứng cao </a:t>
            </a:r>
            <a:r>
              <a:rPr lang="vi-VN" sz="2000">
                <a:solidFill>
                  <a:srgbClr val="000000"/>
                </a:solidFill>
                <a:latin typeface="Times" panose="02020603050405020304" pitchFamily="18" charset="0"/>
                <a:ea typeface="Courier New" panose="02070309020205020404" pitchFamily="49" charset="0"/>
                <a:cs typeface="Times" panose="02020603050405020304" pitchFamily="18" charset="0"/>
              </a:rPr>
              <a:t>đẹp </a:t>
            </a:r>
            <a:endParaRPr lang="en-US" sz="2000" smtClean="0">
              <a:solidFill>
                <a:srgbClr val="000000"/>
              </a:solidFill>
              <a:latin typeface="Times" panose="02020603050405020304" pitchFamily="18" charset="0"/>
              <a:ea typeface="Courier New" panose="02070309020205020404" pitchFamily="49" charset="0"/>
              <a:cs typeface="Times" panose="02020603050405020304" pitchFamily="18" charset="0"/>
            </a:endParaRPr>
          </a:p>
          <a:p>
            <a:pPr algn="ctr"/>
            <a:r>
              <a:rPr lang="vi-VN" sz="2000" smtClean="0">
                <a:solidFill>
                  <a:srgbClr val="000000"/>
                </a:solidFill>
                <a:latin typeface="Times" panose="02020603050405020304" pitchFamily="18" charset="0"/>
                <a:ea typeface="Courier New" panose="02070309020205020404" pitchFamily="49" charset="0"/>
                <a:cs typeface="Times" panose="02020603050405020304" pitchFamily="18" charset="0"/>
              </a:rPr>
              <a:t>v</a:t>
            </a:r>
            <a:r>
              <a:rPr lang="en-US" sz="2000" dirty="0">
                <a:solidFill>
                  <a:srgbClr val="000000"/>
                </a:solidFill>
                <a:latin typeface="Times" panose="02020603050405020304" pitchFamily="18" charset="0"/>
                <a:ea typeface="Courier New" panose="02070309020205020404" pitchFamily="49" charset="0"/>
                <a:cs typeface="Times" panose="02020603050405020304" pitchFamily="18" charset="0"/>
              </a:rPr>
              <a:t>ề</a:t>
            </a:r>
            <a:r>
              <a:rPr lang="vi-VN" sz="2000" dirty="0">
                <a:solidFill>
                  <a:srgbClr val="000000"/>
                </a:solidFill>
                <a:latin typeface="Times" panose="02020603050405020304" pitchFamily="18" charset="0"/>
                <a:ea typeface="Courier New" panose="02070309020205020404" pitchFamily="49" charset="0"/>
                <a:cs typeface="Times" panose="02020603050405020304" pitchFamily="18" charset="0"/>
              </a:rPr>
              <a:t> tình yêu thương con người</a:t>
            </a:r>
            <a:endParaRPr lang="en-US" sz="2000" dirty="0">
              <a:latin typeface="Times" panose="02020603050405020304" pitchFamily="18" charset="0"/>
              <a:cs typeface="Times" panose="02020603050405020304" pitchFamily="18" charset="0"/>
            </a:endParaRPr>
          </a:p>
        </p:txBody>
      </p:sp>
      <p:sp>
        <p:nvSpPr>
          <p:cNvPr id="5" name="Rectangle 4"/>
          <p:cNvSpPr/>
          <p:nvPr/>
        </p:nvSpPr>
        <p:spPr>
          <a:xfrm>
            <a:off x="8679181" y="3931946"/>
            <a:ext cx="3325436" cy="2362185"/>
          </a:xfrm>
          <a:prstGeom prst="rect">
            <a:avLst/>
          </a:prstGeom>
        </p:spPr>
        <p:txBody>
          <a:bodyPr wrap="square">
            <a:spAutoFit/>
          </a:bodyPr>
          <a:lstStyle/>
          <a:p>
            <a:pPr marL="279400" marR="0" algn="ctr">
              <a:spcBef>
                <a:spcPts val="0"/>
              </a:spcBef>
              <a:spcAft>
                <a:spcPts val="300"/>
              </a:spcAft>
            </a:pPr>
            <a:r>
              <a:rPr lang="en-US" sz="2000" smtClean="0">
                <a:solidFill>
                  <a:srgbClr val="353635"/>
                </a:solidFill>
                <a:latin typeface="Times" panose="02020603050405020304" pitchFamily="18" charset="0"/>
                <a:ea typeface="Times New Roman" panose="02020603050405020304" pitchFamily="18" charset="0"/>
                <a:cs typeface="Times" panose="02020603050405020304" pitchFamily="18" charset="0"/>
              </a:rPr>
              <a:t>Hãy yêu thương, giúp đỡ, san sẻ mọi người nếu mình có thể.</a:t>
            </a:r>
          </a:p>
          <a:p>
            <a:pPr marL="279400" marR="0" algn="ctr">
              <a:spcBef>
                <a:spcPts val="0"/>
              </a:spcBef>
              <a:spcAft>
                <a:spcPts val="300"/>
              </a:spcAft>
            </a:pPr>
            <a:r>
              <a:rPr lang="en-US" sz="2000" i="1" smtClean="0">
                <a:solidFill>
                  <a:srgbClr val="0000FF"/>
                </a:solidFill>
                <a:latin typeface="Times" panose="02020603050405020304" pitchFamily="18" charset="0"/>
                <a:ea typeface="Times New Roman" panose="02020603050405020304" pitchFamily="18" charset="0"/>
                <a:cs typeface="Times" panose="02020603050405020304" pitchFamily="18" charset="0"/>
              </a:rPr>
              <a:t>Vì niềm vui thì nhân đôi, nỗi buồn sẽ vơi đi…</a:t>
            </a:r>
          </a:p>
          <a:p>
            <a:pPr marL="279400" marR="0" algn="ctr">
              <a:spcBef>
                <a:spcPts val="0"/>
              </a:spcBef>
              <a:spcAft>
                <a:spcPts val="300"/>
              </a:spcAft>
            </a:pPr>
            <a:endParaRPr lang="en-US" sz="2000" smtClean="0">
              <a:solidFill>
                <a:srgbClr val="353635"/>
              </a:solidFill>
              <a:latin typeface="Times" panose="02020603050405020304" pitchFamily="18" charset="0"/>
              <a:ea typeface="Times New Roman" panose="02020603050405020304" pitchFamily="18" charset="0"/>
              <a:cs typeface="Times" panose="02020603050405020304" pitchFamily="18" charset="0"/>
            </a:endParaRPr>
          </a:p>
          <a:p>
            <a:pPr marL="279400" marR="0" algn="ctr">
              <a:spcBef>
                <a:spcPts val="0"/>
              </a:spcBef>
              <a:spcAft>
                <a:spcPts val="300"/>
              </a:spcAft>
            </a:pPr>
            <a:endParaRPr lang="en-US" sz="2000" dirty="0">
              <a:solidFill>
                <a:srgbClr val="353635"/>
              </a:solidFill>
              <a:effectLst/>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80">
                                          <p:stCondLst>
                                            <p:cond delay="0"/>
                                          </p:stCondLst>
                                        </p:cTn>
                                        <p:tgtEl>
                                          <p:spTgt spid="19"/>
                                        </p:tgtEl>
                                      </p:cBhvr>
                                    </p:animEffect>
                                    <p:anim calcmode="lin" valueType="num">
                                      <p:cBhvr>
                                        <p:cTn id="5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7" dur="26">
                                          <p:stCondLst>
                                            <p:cond delay="650"/>
                                          </p:stCondLst>
                                        </p:cTn>
                                        <p:tgtEl>
                                          <p:spTgt spid="19"/>
                                        </p:tgtEl>
                                      </p:cBhvr>
                                      <p:to x="100000" y="60000"/>
                                    </p:animScale>
                                    <p:animScale>
                                      <p:cBhvr>
                                        <p:cTn id="58" dur="166" decel="50000">
                                          <p:stCondLst>
                                            <p:cond delay="676"/>
                                          </p:stCondLst>
                                        </p:cTn>
                                        <p:tgtEl>
                                          <p:spTgt spid="19"/>
                                        </p:tgtEl>
                                      </p:cBhvr>
                                      <p:to x="100000" y="100000"/>
                                    </p:animScale>
                                    <p:animScale>
                                      <p:cBhvr>
                                        <p:cTn id="59" dur="26">
                                          <p:stCondLst>
                                            <p:cond delay="1312"/>
                                          </p:stCondLst>
                                        </p:cTn>
                                        <p:tgtEl>
                                          <p:spTgt spid="19"/>
                                        </p:tgtEl>
                                      </p:cBhvr>
                                      <p:to x="100000" y="80000"/>
                                    </p:animScale>
                                    <p:animScale>
                                      <p:cBhvr>
                                        <p:cTn id="60" dur="166" decel="50000">
                                          <p:stCondLst>
                                            <p:cond delay="1338"/>
                                          </p:stCondLst>
                                        </p:cTn>
                                        <p:tgtEl>
                                          <p:spTgt spid="19"/>
                                        </p:tgtEl>
                                      </p:cBhvr>
                                      <p:to x="100000" y="100000"/>
                                    </p:animScale>
                                    <p:animScale>
                                      <p:cBhvr>
                                        <p:cTn id="61" dur="26">
                                          <p:stCondLst>
                                            <p:cond delay="1642"/>
                                          </p:stCondLst>
                                        </p:cTn>
                                        <p:tgtEl>
                                          <p:spTgt spid="19"/>
                                        </p:tgtEl>
                                      </p:cBhvr>
                                      <p:to x="100000" y="90000"/>
                                    </p:animScale>
                                    <p:animScale>
                                      <p:cBhvr>
                                        <p:cTn id="62" dur="166" decel="50000">
                                          <p:stCondLst>
                                            <p:cond delay="1668"/>
                                          </p:stCondLst>
                                        </p:cTn>
                                        <p:tgtEl>
                                          <p:spTgt spid="19"/>
                                        </p:tgtEl>
                                      </p:cBhvr>
                                      <p:to x="100000" y="100000"/>
                                    </p:animScale>
                                    <p:animScale>
                                      <p:cBhvr>
                                        <p:cTn id="63" dur="26">
                                          <p:stCondLst>
                                            <p:cond delay="1808"/>
                                          </p:stCondLst>
                                        </p:cTn>
                                        <p:tgtEl>
                                          <p:spTgt spid="19"/>
                                        </p:tgtEl>
                                      </p:cBhvr>
                                      <p:to x="100000" y="95000"/>
                                    </p:animScale>
                                    <p:animScale>
                                      <p:cBhvr>
                                        <p:cTn id="64" dur="166" decel="50000">
                                          <p:stCondLst>
                                            <p:cond delay="1834"/>
                                          </p:stCondLst>
                                        </p:cTn>
                                        <p:tgtEl>
                                          <p:spTgt spid="19"/>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80">
                                          <p:stCondLst>
                                            <p:cond delay="0"/>
                                          </p:stCondLst>
                                        </p:cTn>
                                        <p:tgtEl>
                                          <p:spTgt spid="7"/>
                                        </p:tgtEl>
                                      </p:cBhvr>
                                    </p:animEffect>
                                    <p:anim calcmode="lin" valueType="num">
                                      <p:cBhvr>
                                        <p:cTn id="6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gtEl>
                                      </p:cBhvr>
                                      <p:to x="100000" y="60000"/>
                                    </p:animScale>
                                    <p:animScale>
                                      <p:cBhvr>
                                        <p:cTn id="74" dur="166" decel="50000">
                                          <p:stCondLst>
                                            <p:cond delay="676"/>
                                          </p:stCondLst>
                                        </p:cTn>
                                        <p:tgtEl>
                                          <p:spTgt spid="7"/>
                                        </p:tgtEl>
                                      </p:cBhvr>
                                      <p:to x="100000" y="100000"/>
                                    </p:animScale>
                                    <p:animScale>
                                      <p:cBhvr>
                                        <p:cTn id="75" dur="26">
                                          <p:stCondLst>
                                            <p:cond delay="1312"/>
                                          </p:stCondLst>
                                        </p:cTn>
                                        <p:tgtEl>
                                          <p:spTgt spid="7"/>
                                        </p:tgtEl>
                                      </p:cBhvr>
                                      <p:to x="100000" y="80000"/>
                                    </p:animScale>
                                    <p:animScale>
                                      <p:cBhvr>
                                        <p:cTn id="76" dur="166" decel="50000">
                                          <p:stCondLst>
                                            <p:cond delay="1338"/>
                                          </p:stCondLst>
                                        </p:cTn>
                                        <p:tgtEl>
                                          <p:spTgt spid="7"/>
                                        </p:tgtEl>
                                      </p:cBhvr>
                                      <p:to x="100000" y="100000"/>
                                    </p:animScale>
                                    <p:animScale>
                                      <p:cBhvr>
                                        <p:cTn id="77" dur="26">
                                          <p:stCondLst>
                                            <p:cond delay="1642"/>
                                          </p:stCondLst>
                                        </p:cTn>
                                        <p:tgtEl>
                                          <p:spTgt spid="7"/>
                                        </p:tgtEl>
                                      </p:cBhvr>
                                      <p:to x="100000" y="90000"/>
                                    </p:animScale>
                                    <p:animScale>
                                      <p:cBhvr>
                                        <p:cTn id="78" dur="166" decel="50000">
                                          <p:stCondLst>
                                            <p:cond delay="1668"/>
                                          </p:stCondLst>
                                        </p:cTn>
                                        <p:tgtEl>
                                          <p:spTgt spid="7"/>
                                        </p:tgtEl>
                                      </p:cBhvr>
                                      <p:to x="100000" y="100000"/>
                                    </p:animScale>
                                    <p:animScale>
                                      <p:cBhvr>
                                        <p:cTn id="79" dur="26">
                                          <p:stCondLst>
                                            <p:cond delay="1808"/>
                                          </p:stCondLst>
                                        </p:cTn>
                                        <p:tgtEl>
                                          <p:spTgt spid="7"/>
                                        </p:tgtEl>
                                      </p:cBhvr>
                                      <p:to x="100000" y="95000"/>
                                    </p:animScale>
                                    <p:animScale>
                                      <p:cBhvr>
                                        <p:cTn id="80" dur="166" decel="50000">
                                          <p:stCondLst>
                                            <p:cond delay="1834"/>
                                          </p:stCondLst>
                                        </p:cTn>
                                        <p:tgtEl>
                                          <p:spTgt spid="7"/>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circle(in)">
                                      <p:cBhvr>
                                        <p:cTn id="85" dur="2000"/>
                                        <p:tgtEl>
                                          <p:spTgt spid="5"/>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circle(in)">
                                      <p:cBhvr>
                                        <p:cTn id="88" dur="2000"/>
                                        <p:tgtEl>
                                          <p:spTgt spid="13"/>
                                        </p:tgtEl>
                                      </p:cBhvr>
                                    </p:animEffect>
                                  </p:childTnLst>
                                </p:cTn>
                              </p:par>
                              <p:par>
                                <p:cTn id="89" presetID="6" presetClass="entr" presetSubtype="16"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circle(in)">
                                      <p:cBhvr>
                                        <p:cTn id="9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P spid="2" grpId="0"/>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7120</TotalTime>
  <Words>2054</Words>
  <Application>Microsoft Office PowerPoint</Application>
  <PresentationFormat>Widescreen</PresentationFormat>
  <Paragraphs>251</Paragraphs>
  <Slides>31</Slides>
  <Notes>5</Notes>
  <HiddenSlides>0</HiddenSlides>
  <MMClips>0</MMClips>
  <ScaleCrop>false</ScaleCrop>
  <HeadingPairs>
    <vt:vector size="6" baseType="variant">
      <vt:variant>
        <vt:lpstr>Fonts Used</vt:lpstr>
      </vt:variant>
      <vt:variant>
        <vt:i4>33</vt:i4>
      </vt:variant>
      <vt:variant>
        <vt:lpstr>Theme</vt:lpstr>
      </vt:variant>
      <vt:variant>
        <vt:i4>5</vt:i4>
      </vt:variant>
      <vt:variant>
        <vt:lpstr>Slide Titles</vt:lpstr>
      </vt:variant>
      <vt:variant>
        <vt:i4>31</vt:i4>
      </vt:variant>
    </vt:vector>
  </HeadingPairs>
  <TitlesOfParts>
    <vt:vector size="69" baseType="lpstr">
      <vt:lpstr>Arial Unicode MS</vt:lpstr>
      <vt:lpstr>微软雅黑</vt:lpstr>
      <vt:lpstr>宋体</vt:lpstr>
      <vt:lpstr>#9Slide03 Arima Madurai Black</vt:lpstr>
      <vt:lpstr>#9Slide03 Aturdida</vt:lpstr>
      <vt:lpstr>#9Slide05 Fourth</vt:lpstr>
      <vt:lpstr>#9Slide05 Habano</vt:lpstr>
      <vt:lpstr>#9Slide05 IcielSanelma</vt:lpstr>
      <vt:lpstr>#9Slide05 IcielSmoothy Cursive</vt:lpstr>
      <vt:lpstr>#9Slide05 Israquella</vt:lpstr>
      <vt:lpstr>#9Slide05 SVNTaiga</vt:lpstr>
      <vt:lpstr>#9Slide06 SVNSlow Attack</vt:lpstr>
      <vt:lpstr>#9Slide07 IcielAmerican Forkbal</vt:lpstr>
      <vt:lpstr>#9Slide07 Marbelia Regular</vt:lpstr>
      <vt:lpstr>Amazone</vt:lpstr>
      <vt:lpstr>Arial</vt:lpstr>
      <vt:lpstr>Aztek</vt:lpstr>
      <vt:lpstr>BrushScript</vt:lpstr>
      <vt:lpstr>Calibri</vt:lpstr>
      <vt:lpstr>Calibri Light</vt:lpstr>
      <vt:lpstr>Cambria</vt:lpstr>
      <vt:lpstr>Courier New</vt:lpstr>
      <vt:lpstr>Helvetica Neue</vt:lpstr>
      <vt:lpstr>SVN-Steady</vt:lpstr>
      <vt:lpstr>SVN-Vanilla Daisy Pro</vt:lpstr>
      <vt:lpstr>SVN-Wallington</vt:lpstr>
      <vt:lpstr>Symbol</vt:lpstr>
      <vt:lpstr>Times</vt:lpstr>
      <vt:lpstr>Times New Roman</vt:lpstr>
      <vt:lpstr>Trebuchet MS</vt:lpstr>
      <vt:lpstr>Verdana</vt:lpstr>
      <vt:lpstr>Wingdings 3</vt:lpstr>
      <vt:lpstr>华康海报体W12</vt:lpstr>
      <vt:lpstr>Office Theme</vt:lpstr>
      <vt:lpstr>1_Office Theme</vt:lpstr>
      <vt:lpstr>2_Office Theme</vt:lpstr>
      <vt:lpstr>24_Office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vina</cp:lastModifiedBy>
  <cp:revision>168</cp:revision>
  <dcterms:created xsi:type="dcterms:W3CDTF">2021-06-28T15:32:15Z</dcterms:created>
  <dcterms:modified xsi:type="dcterms:W3CDTF">2021-10-18T06:04:41Z</dcterms:modified>
</cp:coreProperties>
</file>