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69" r:id="rId2"/>
    <p:sldId id="256" r:id="rId3"/>
    <p:sldId id="258" r:id="rId4"/>
    <p:sldId id="261" r:id="rId5"/>
    <p:sldId id="257" r:id="rId6"/>
    <p:sldId id="262" r:id="rId7"/>
    <p:sldId id="276" r:id="rId8"/>
    <p:sldId id="277" r:id="rId9"/>
    <p:sldId id="278" r:id="rId10"/>
    <p:sldId id="301" r:id="rId11"/>
    <p:sldId id="271" r:id="rId12"/>
    <p:sldId id="260" r:id="rId13"/>
    <p:sldId id="280" r:id="rId14"/>
    <p:sldId id="281" r:id="rId15"/>
    <p:sldId id="282" r:id="rId16"/>
    <p:sldId id="283" r:id="rId17"/>
    <p:sldId id="302" r:id="rId18"/>
    <p:sldId id="284" r:id="rId19"/>
    <p:sldId id="285" r:id="rId20"/>
    <p:sldId id="286" r:id="rId21"/>
    <p:sldId id="287" r:id="rId22"/>
    <p:sldId id="288" r:id="rId23"/>
    <p:sldId id="289" r:id="rId24"/>
    <p:sldId id="290" r:id="rId25"/>
    <p:sldId id="272" r:id="rId26"/>
    <p:sldId id="263" r:id="rId27"/>
    <p:sldId id="292" r:id="rId28"/>
    <p:sldId id="303" r:id="rId29"/>
    <p:sldId id="293" r:id="rId30"/>
    <p:sldId id="294" r:id="rId31"/>
    <p:sldId id="297" r:id="rId32"/>
    <p:sldId id="299" r:id="rId33"/>
    <p:sldId id="296" r:id="rId34"/>
    <p:sldId id="300" r:id="rId35"/>
    <p:sldId id="298" r:id="rId36"/>
    <p:sldId id="304" r:id="rId37"/>
    <p:sldId id="267" r:id="rId38"/>
    <p:sldId id="268" r:id="rId39"/>
    <p:sldId id="270" r:id="rId40"/>
  </p:sldIdLst>
  <p:sldSz cx="18288000" cy="10287000"/>
  <p:notesSz cx="6858000" cy="9144000"/>
  <p:embeddedFontLst>
    <p:embeddedFont>
      <p:font typeface=".VnTime" panose="020B7200000000000000"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E8"/>
    <a:srgbClr val="EBF6F9"/>
    <a:srgbClr val="FFEBEB"/>
    <a:srgbClr val="FFD7D7"/>
    <a:srgbClr val="C9E7EF"/>
    <a:srgbClr val="B5DEE9"/>
    <a:srgbClr val="A2D4E2"/>
    <a:srgbClr val="B9D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B998D-3925-4D58-A417-94E0A7CF1A51}"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08FD5-E78A-45D7-9E87-06DD745965F4}" type="slidenum">
              <a:rPr lang="en-US" smtClean="0"/>
              <a:t>‹#›</a:t>
            </a:fld>
            <a:endParaRPr lang="en-US"/>
          </a:p>
        </p:txBody>
      </p:sp>
    </p:spTree>
    <p:extLst>
      <p:ext uri="{BB962C8B-B14F-4D97-AF65-F5344CB8AC3E}">
        <p14:creationId xmlns:p14="http://schemas.microsoft.com/office/powerpoint/2010/main" val="3864270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fld id="{2CC21F18-FE19-4DCA-BBFB-0F5671592EB7}" type="slidenum">
              <a:rPr lang="en-US" smtClean="0"/>
              <a:t>29</a:t>
            </a:fld>
            <a:endParaRPr lang="en-US"/>
          </a:p>
        </p:txBody>
      </p:sp>
    </p:spTree>
    <p:extLst>
      <p:ext uri="{BB962C8B-B14F-4D97-AF65-F5344CB8AC3E}">
        <p14:creationId xmlns:p14="http://schemas.microsoft.com/office/powerpoint/2010/main" val="328680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9E7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5.svg"/><Relationship Id="rId7" Type="http://schemas.openxmlformats.org/officeDocument/2006/relationships/image" Target="../media/image12.svg"/><Relationship Id="rId12"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9.svg"/><Relationship Id="rId5" Type="http://schemas.openxmlformats.org/officeDocument/2006/relationships/image" Target="../media/image45.svg"/><Relationship Id="rId10" Type="http://schemas.openxmlformats.org/officeDocument/2006/relationships/image" Target="../media/image58.png"/><Relationship Id="rId4" Type="http://schemas.openxmlformats.org/officeDocument/2006/relationships/image" Target="../media/image44.png"/><Relationship Id="rId9"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2.svg"/><Relationship Id="rId10" Type="http://schemas.openxmlformats.org/officeDocument/2006/relationships/image" Target="../media/image76.png"/><Relationship Id="rId4" Type="http://schemas.openxmlformats.org/officeDocument/2006/relationships/image" Target="../media/image21.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2.svg"/><Relationship Id="rId10" Type="http://schemas.openxmlformats.org/officeDocument/2006/relationships/image" Target="../media/image77.jpg"/><Relationship Id="rId4" Type="http://schemas.openxmlformats.org/officeDocument/2006/relationships/image" Target="../media/image21.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22.svg"/><Relationship Id="rId10" Type="http://schemas.openxmlformats.org/officeDocument/2006/relationships/image" Target="../media/image78.png"/><Relationship Id="rId4" Type="http://schemas.openxmlformats.org/officeDocument/2006/relationships/image" Target="../media/image21.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82.svg"/><Relationship Id="rId5" Type="http://schemas.openxmlformats.org/officeDocument/2006/relationships/image" Target="../media/image22.svg"/><Relationship Id="rId10" Type="http://schemas.openxmlformats.org/officeDocument/2006/relationships/image" Target="../media/image81.png"/><Relationship Id="rId4" Type="http://schemas.openxmlformats.org/officeDocument/2006/relationships/image" Target="../media/image21.png"/><Relationship Id="rId9"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2.svg"/><Relationship Id="rId10" Type="http://schemas.openxmlformats.org/officeDocument/2006/relationships/image" Target="../media/image83.png"/><Relationship Id="rId4" Type="http://schemas.openxmlformats.org/officeDocument/2006/relationships/image" Target="../media/image21.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8.sv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5.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4.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8.sv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8.sv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8.sv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7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8.sv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5.svg"/><Relationship Id="rId7" Type="http://schemas.openxmlformats.org/officeDocument/2006/relationships/image" Target="../media/image12.svg"/><Relationship Id="rId12"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9.svg"/><Relationship Id="rId5" Type="http://schemas.openxmlformats.org/officeDocument/2006/relationships/image" Target="../media/image45.svg"/><Relationship Id="rId10" Type="http://schemas.openxmlformats.org/officeDocument/2006/relationships/image" Target="../media/image58.png"/><Relationship Id="rId4" Type="http://schemas.openxmlformats.org/officeDocument/2006/relationships/image" Target="../media/image44.png"/><Relationship Id="rId9" Type="http://schemas.openxmlformats.org/officeDocument/2006/relationships/image" Target="../media/image57.sv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94.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3.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2.svg"/><Relationship Id="rId5" Type="http://schemas.openxmlformats.org/officeDocument/2006/relationships/image" Target="../media/image88.svg"/><Relationship Id="rId10"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49.sv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94.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3.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2.svg"/><Relationship Id="rId5" Type="http://schemas.openxmlformats.org/officeDocument/2006/relationships/image" Target="../media/image88.svg"/><Relationship Id="rId10"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49.sv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18" Type="http://schemas.openxmlformats.org/officeDocument/2006/relationships/image" Target="../media/image109.svg"/><Relationship Id="rId26" Type="http://schemas.openxmlformats.org/officeDocument/2006/relationships/image" Target="../media/image117.svg"/><Relationship Id="rId3" Type="http://schemas.openxmlformats.org/officeDocument/2006/relationships/slideLayout" Target="../slideLayouts/slideLayout7.xml"/><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8.png"/><Relationship Id="rId25" Type="http://schemas.openxmlformats.org/officeDocument/2006/relationships/image" Target="../media/image116.png"/><Relationship Id="rId2" Type="http://schemas.openxmlformats.org/officeDocument/2006/relationships/audio" Target="../media/media1.mp3"/><Relationship Id="rId16" Type="http://schemas.openxmlformats.org/officeDocument/2006/relationships/image" Target="../media/image107.svg"/><Relationship Id="rId20" Type="http://schemas.openxmlformats.org/officeDocument/2006/relationships/image" Target="../media/image111.svg"/><Relationship Id="rId29" Type="http://schemas.openxmlformats.org/officeDocument/2006/relationships/slide" Target="slide31.xml"/><Relationship Id="rId1" Type="http://schemas.microsoft.com/office/2007/relationships/media" Target="../media/media1.mp3"/><Relationship Id="rId6" Type="http://schemas.openxmlformats.org/officeDocument/2006/relationships/image" Target="../media/image97.svg"/><Relationship Id="rId11" Type="http://schemas.openxmlformats.org/officeDocument/2006/relationships/image" Target="../media/image102.png"/><Relationship Id="rId24" Type="http://schemas.openxmlformats.org/officeDocument/2006/relationships/image" Target="../media/image115.svg"/><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image" Target="../media/image114.png"/><Relationship Id="rId28" Type="http://schemas.openxmlformats.org/officeDocument/2006/relationships/image" Target="../media/image119.svg"/><Relationship Id="rId10" Type="http://schemas.openxmlformats.org/officeDocument/2006/relationships/image" Target="../media/image101.svg"/><Relationship Id="rId19" Type="http://schemas.openxmlformats.org/officeDocument/2006/relationships/image" Target="../media/image110.png"/><Relationship Id="rId4" Type="http://schemas.openxmlformats.org/officeDocument/2006/relationships/notesSlide" Target="../notesSlides/notesSlide1.xml"/><Relationship Id="rId9" Type="http://schemas.openxmlformats.org/officeDocument/2006/relationships/image" Target="../media/image100.png"/><Relationship Id="rId14" Type="http://schemas.openxmlformats.org/officeDocument/2006/relationships/image" Target="../media/image105.svg"/><Relationship Id="rId22" Type="http://schemas.openxmlformats.org/officeDocument/2006/relationships/image" Target="../media/image113.svg"/><Relationship Id="rId27" Type="http://schemas.openxmlformats.org/officeDocument/2006/relationships/image" Target="../media/image118.png"/><Relationship Id="rId30" Type="http://schemas.openxmlformats.org/officeDocument/2006/relationships/image" Target="../media/image120.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2.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11.png"/><Relationship Id="rId17" Type="http://schemas.openxmlformats.org/officeDocument/2006/relationships/image" Target="../media/image39.svg"/><Relationship Id="rId2" Type="http://schemas.openxmlformats.org/officeDocument/2006/relationships/image" Target="../media/image23.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5.svg"/><Relationship Id="rId5" Type="http://schemas.openxmlformats.org/officeDocument/2006/relationships/image" Target="../media/image31.svg"/><Relationship Id="rId15" Type="http://schemas.openxmlformats.org/officeDocument/2006/relationships/image" Target="../media/image37.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svg"/><Relationship Id="rId14" Type="http://schemas.openxmlformats.org/officeDocument/2006/relationships/image" Target="../media/image36.pn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18" Type="http://schemas.openxmlformats.org/officeDocument/2006/relationships/image" Target="../media/image112.png"/><Relationship Id="rId3" Type="http://schemas.openxmlformats.org/officeDocument/2006/relationships/image" Target="../media/image97.svg"/><Relationship Id="rId21" Type="http://schemas.openxmlformats.org/officeDocument/2006/relationships/image" Target="../media/image115.svg"/><Relationship Id="rId7" Type="http://schemas.openxmlformats.org/officeDocument/2006/relationships/image" Target="../media/image101.svg"/><Relationship Id="rId12" Type="http://schemas.openxmlformats.org/officeDocument/2006/relationships/image" Target="../media/image106.png"/><Relationship Id="rId17" Type="http://schemas.openxmlformats.org/officeDocument/2006/relationships/image" Target="../media/image111.svg"/><Relationship Id="rId25" Type="http://schemas.openxmlformats.org/officeDocument/2006/relationships/image" Target="../media/image119.svg"/><Relationship Id="rId2" Type="http://schemas.openxmlformats.org/officeDocument/2006/relationships/image" Target="../media/image96.png"/><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svg"/><Relationship Id="rId24" Type="http://schemas.openxmlformats.org/officeDocument/2006/relationships/image" Target="../media/image118.png"/><Relationship Id="rId5" Type="http://schemas.openxmlformats.org/officeDocument/2006/relationships/image" Target="../media/image99.svg"/><Relationship Id="rId15" Type="http://schemas.openxmlformats.org/officeDocument/2006/relationships/image" Target="../media/image109.svg"/><Relationship Id="rId23" Type="http://schemas.openxmlformats.org/officeDocument/2006/relationships/image" Target="../media/image117.svg"/><Relationship Id="rId10" Type="http://schemas.openxmlformats.org/officeDocument/2006/relationships/image" Target="../media/image104.png"/><Relationship Id="rId19" Type="http://schemas.openxmlformats.org/officeDocument/2006/relationships/image" Target="../media/image113.sv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8.png"/><Relationship Id="rId22" Type="http://schemas.openxmlformats.org/officeDocument/2006/relationships/image" Target="../media/image116.pn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18" Type="http://schemas.openxmlformats.org/officeDocument/2006/relationships/image" Target="../media/image124.svg"/><Relationship Id="rId3" Type="http://schemas.microsoft.com/office/2007/relationships/media" Target="../media/media3.mp3"/><Relationship Id="rId7" Type="http://schemas.openxmlformats.org/officeDocument/2006/relationships/image" Target="../media/image97.svg"/><Relationship Id="rId12" Type="http://schemas.openxmlformats.org/officeDocument/2006/relationships/image" Target="../media/image102.png"/><Relationship Id="rId17" Type="http://schemas.openxmlformats.org/officeDocument/2006/relationships/image" Target="../media/image123.png"/><Relationship Id="rId2" Type="http://schemas.openxmlformats.org/officeDocument/2006/relationships/audio" Target="../media/media2.mp3"/><Relationship Id="rId16" Type="http://schemas.openxmlformats.org/officeDocument/2006/relationships/image" Target="../media/image122.svg"/><Relationship Id="rId1" Type="http://schemas.microsoft.com/office/2007/relationships/media" Target="../media/media2.mp3"/><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slideLayout" Target="../slideLayouts/slideLayout7.xml"/><Relationship Id="rId15" Type="http://schemas.openxmlformats.org/officeDocument/2006/relationships/image" Target="../media/image121.png"/><Relationship Id="rId10"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9.svg"/><Relationship Id="rId14" Type="http://schemas.openxmlformats.org/officeDocument/2006/relationships/image" Target="../media/image120.pn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18" Type="http://schemas.openxmlformats.org/officeDocument/2006/relationships/image" Target="../media/image124.svg"/><Relationship Id="rId3" Type="http://schemas.microsoft.com/office/2007/relationships/media" Target="../media/media3.mp3"/><Relationship Id="rId7" Type="http://schemas.openxmlformats.org/officeDocument/2006/relationships/image" Target="../media/image97.svg"/><Relationship Id="rId12" Type="http://schemas.openxmlformats.org/officeDocument/2006/relationships/image" Target="../media/image102.png"/><Relationship Id="rId17" Type="http://schemas.openxmlformats.org/officeDocument/2006/relationships/image" Target="../media/image123.png"/><Relationship Id="rId2" Type="http://schemas.openxmlformats.org/officeDocument/2006/relationships/audio" Target="../media/media2.mp3"/><Relationship Id="rId16" Type="http://schemas.openxmlformats.org/officeDocument/2006/relationships/image" Target="../media/image122.svg"/><Relationship Id="rId1" Type="http://schemas.microsoft.com/office/2007/relationships/media" Target="../media/media2.mp3"/><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slideLayout" Target="../slideLayouts/slideLayout7.xml"/><Relationship Id="rId15" Type="http://schemas.openxmlformats.org/officeDocument/2006/relationships/image" Target="../media/image121.png"/><Relationship Id="rId10"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9.svg"/><Relationship Id="rId14" Type="http://schemas.openxmlformats.org/officeDocument/2006/relationships/image" Target="../media/image120.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18" Type="http://schemas.openxmlformats.org/officeDocument/2006/relationships/image" Target="../media/image124.svg"/><Relationship Id="rId3" Type="http://schemas.microsoft.com/office/2007/relationships/media" Target="../media/media3.mp3"/><Relationship Id="rId7" Type="http://schemas.openxmlformats.org/officeDocument/2006/relationships/image" Target="../media/image97.svg"/><Relationship Id="rId12" Type="http://schemas.openxmlformats.org/officeDocument/2006/relationships/image" Target="../media/image102.png"/><Relationship Id="rId17" Type="http://schemas.openxmlformats.org/officeDocument/2006/relationships/image" Target="../media/image123.png"/><Relationship Id="rId2" Type="http://schemas.openxmlformats.org/officeDocument/2006/relationships/audio" Target="../media/media2.mp3"/><Relationship Id="rId16" Type="http://schemas.openxmlformats.org/officeDocument/2006/relationships/image" Target="../media/image122.svg"/><Relationship Id="rId1" Type="http://schemas.microsoft.com/office/2007/relationships/media" Target="../media/media2.mp3"/><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slideLayout" Target="../slideLayouts/slideLayout7.xml"/><Relationship Id="rId15" Type="http://schemas.openxmlformats.org/officeDocument/2006/relationships/image" Target="../media/image121.png"/><Relationship Id="rId10"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9.svg"/><Relationship Id="rId14" Type="http://schemas.openxmlformats.org/officeDocument/2006/relationships/image" Target="../media/image120.png"/></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18" Type="http://schemas.openxmlformats.org/officeDocument/2006/relationships/image" Target="../media/image124.svg"/><Relationship Id="rId3" Type="http://schemas.microsoft.com/office/2007/relationships/media" Target="../media/media3.mp3"/><Relationship Id="rId7" Type="http://schemas.openxmlformats.org/officeDocument/2006/relationships/image" Target="../media/image97.svg"/><Relationship Id="rId12" Type="http://schemas.openxmlformats.org/officeDocument/2006/relationships/image" Target="../media/image102.png"/><Relationship Id="rId17" Type="http://schemas.openxmlformats.org/officeDocument/2006/relationships/image" Target="../media/image123.png"/><Relationship Id="rId2" Type="http://schemas.openxmlformats.org/officeDocument/2006/relationships/audio" Target="../media/media2.mp3"/><Relationship Id="rId16" Type="http://schemas.openxmlformats.org/officeDocument/2006/relationships/image" Target="../media/image122.svg"/><Relationship Id="rId1" Type="http://schemas.microsoft.com/office/2007/relationships/media" Target="../media/media2.mp3"/><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slideLayout" Target="../slideLayouts/slideLayout7.xml"/><Relationship Id="rId15" Type="http://schemas.openxmlformats.org/officeDocument/2006/relationships/image" Target="../media/image121.png"/><Relationship Id="rId10"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9.svg"/><Relationship Id="rId14" Type="http://schemas.openxmlformats.org/officeDocument/2006/relationships/image" Target="../media/image120.png"/></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18" Type="http://schemas.openxmlformats.org/officeDocument/2006/relationships/image" Target="../media/image124.svg"/><Relationship Id="rId3" Type="http://schemas.microsoft.com/office/2007/relationships/media" Target="../media/media3.mp3"/><Relationship Id="rId7" Type="http://schemas.openxmlformats.org/officeDocument/2006/relationships/image" Target="../media/image97.svg"/><Relationship Id="rId12" Type="http://schemas.openxmlformats.org/officeDocument/2006/relationships/image" Target="../media/image102.png"/><Relationship Id="rId17" Type="http://schemas.openxmlformats.org/officeDocument/2006/relationships/image" Target="../media/image123.png"/><Relationship Id="rId2" Type="http://schemas.openxmlformats.org/officeDocument/2006/relationships/audio" Target="../media/media2.mp3"/><Relationship Id="rId16" Type="http://schemas.openxmlformats.org/officeDocument/2006/relationships/image" Target="../media/image122.svg"/><Relationship Id="rId1" Type="http://schemas.microsoft.com/office/2007/relationships/media" Target="../media/media2.mp3"/><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slideLayout" Target="../slideLayouts/slideLayout7.xml"/><Relationship Id="rId15" Type="http://schemas.openxmlformats.org/officeDocument/2006/relationships/image" Target="../media/image121.png"/><Relationship Id="rId10"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99.svg"/><Relationship Id="rId14" Type="http://schemas.openxmlformats.org/officeDocument/2006/relationships/image" Target="../media/image120.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svg"/><Relationship Id="rId7" Type="http://schemas.openxmlformats.org/officeDocument/2006/relationships/image" Target="../media/image6.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1.svg"/><Relationship Id="rId5" Type="http://schemas.openxmlformats.org/officeDocument/2006/relationships/image" Target="../media/image127.svg"/><Relationship Id="rId10" Type="http://schemas.openxmlformats.org/officeDocument/2006/relationships/image" Target="../media/image40.png"/><Relationship Id="rId4" Type="http://schemas.openxmlformats.org/officeDocument/2006/relationships/image" Target="../media/image126.png"/><Relationship Id="rId9" Type="http://schemas.openxmlformats.org/officeDocument/2006/relationships/image" Target="../media/image45.svg"/></Relationships>
</file>

<file path=ppt/slides/_rels/slide38.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92.svg"/><Relationship Id="rId3" Type="http://schemas.openxmlformats.org/officeDocument/2006/relationships/image" Target="../media/image129.svg"/><Relationship Id="rId7" Type="http://schemas.openxmlformats.org/officeDocument/2006/relationships/image" Target="../media/image12.svg"/><Relationship Id="rId12" Type="http://schemas.openxmlformats.org/officeDocument/2006/relationships/image" Target="../media/image91.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4.svg"/><Relationship Id="rId5" Type="http://schemas.openxmlformats.org/officeDocument/2006/relationships/image" Target="../media/image131.svg"/><Relationship Id="rId10" Type="http://schemas.openxmlformats.org/officeDocument/2006/relationships/image" Target="../media/image23.png"/><Relationship Id="rId4" Type="http://schemas.openxmlformats.org/officeDocument/2006/relationships/image" Target="../media/image130.png"/><Relationship Id="rId9" Type="http://schemas.openxmlformats.org/officeDocument/2006/relationships/image" Target="../media/image133.sv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9.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40.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svg"/><Relationship Id="rId5" Type="http://schemas.openxmlformats.org/officeDocument/2006/relationships/image" Target="../media/image43.sv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35.svg"/><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5.svg"/><Relationship Id="rId7" Type="http://schemas.openxmlformats.org/officeDocument/2006/relationships/image" Target="../media/image12.svg"/><Relationship Id="rId12"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9.svg"/><Relationship Id="rId5" Type="http://schemas.openxmlformats.org/officeDocument/2006/relationships/image" Target="../media/image45.svg"/><Relationship Id="rId10" Type="http://schemas.openxmlformats.org/officeDocument/2006/relationships/image" Target="../media/image58.png"/><Relationship Id="rId4" Type="http://schemas.openxmlformats.org/officeDocument/2006/relationships/image" Target="../media/image44.png"/><Relationship Id="rId9" Type="http://schemas.openxmlformats.org/officeDocument/2006/relationships/image" Target="../media/image57.svg"/></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svg"/><Relationship Id="rId7" Type="http://schemas.openxmlformats.org/officeDocument/2006/relationships/image" Target="../media/image24.svg"/><Relationship Id="rId12" Type="http://schemas.openxmlformats.org/officeDocument/2006/relationships/image" Target="../media/image68.jp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7.svg"/><Relationship Id="rId5" Type="http://schemas.openxmlformats.org/officeDocument/2006/relationships/image" Target="../media/image12.svg"/><Relationship Id="rId10" Type="http://schemas.openxmlformats.org/officeDocument/2006/relationships/image" Target="../media/image66.png"/><Relationship Id="rId4" Type="http://schemas.openxmlformats.org/officeDocument/2006/relationships/image" Target="../media/image11.png"/><Relationship Id="rId9" Type="http://schemas.openxmlformats.org/officeDocument/2006/relationships/image" Target="../media/image65.svg"/></Relationships>
</file>

<file path=ppt/slides/_rels/slide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svg"/><Relationship Id="rId7" Type="http://schemas.openxmlformats.org/officeDocument/2006/relationships/image" Target="../media/image24.svg"/><Relationship Id="rId12" Type="http://schemas.openxmlformats.org/officeDocument/2006/relationships/image" Target="../media/image69.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7.svg"/><Relationship Id="rId5" Type="http://schemas.openxmlformats.org/officeDocument/2006/relationships/image" Target="../media/image12.svg"/><Relationship Id="rId10" Type="http://schemas.openxmlformats.org/officeDocument/2006/relationships/image" Target="../media/image66.png"/><Relationship Id="rId4" Type="http://schemas.openxmlformats.org/officeDocument/2006/relationships/image" Target="../media/image11.png"/><Relationship Id="rId9" Type="http://schemas.openxmlformats.org/officeDocument/2006/relationships/image" Target="../media/image65.sv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svg"/><Relationship Id="rId7" Type="http://schemas.openxmlformats.org/officeDocument/2006/relationships/image" Target="../media/image24.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7.svg"/><Relationship Id="rId5" Type="http://schemas.openxmlformats.org/officeDocument/2006/relationships/image" Target="../media/image12.svg"/><Relationship Id="rId10" Type="http://schemas.openxmlformats.org/officeDocument/2006/relationships/image" Target="../media/image66.png"/><Relationship Id="rId4" Type="http://schemas.openxmlformats.org/officeDocument/2006/relationships/image" Target="../media/image11.png"/><Relationship Id="rId9" Type="http://schemas.openxmlformats.org/officeDocument/2006/relationships/image" Target="../media/image65.sv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svg"/><Relationship Id="rId7" Type="http://schemas.openxmlformats.org/officeDocument/2006/relationships/image" Target="../media/image24.svg"/><Relationship Id="rId12"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7.svg"/><Relationship Id="rId5" Type="http://schemas.openxmlformats.org/officeDocument/2006/relationships/image" Target="../media/image12.svg"/><Relationship Id="rId10" Type="http://schemas.openxmlformats.org/officeDocument/2006/relationships/image" Target="../media/image66.png"/><Relationship Id="rId4" Type="http://schemas.openxmlformats.org/officeDocument/2006/relationships/image" Target="../media/image11.png"/><Relationship Id="rId9" Type="http://schemas.openxmlformats.org/officeDocument/2006/relationships/image" Target="../media/image6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961"/>
          <a:stretch>
            <a:fillRect/>
          </a:stretch>
        </p:blipFill>
        <p:spPr>
          <a:xfrm>
            <a:off x="15210558" y="6793988"/>
            <a:ext cx="3077442" cy="349301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19197" y="1690636"/>
            <a:ext cx="15849600" cy="6540381"/>
          </a:xfrm>
          <a:prstGeom prst="rect">
            <a:avLst/>
          </a:prstGeom>
        </p:spPr>
      </p:pic>
      <p:sp>
        <p:nvSpPr>
          <p:cNvPr id="4" name="TextBox 4"/>
          <p:cNvSpPr txBox="1"/>
          <p:nvPr/>
        </p:nvSpPr>
        <p:spPr>
          <a:xfrm>
            <a:off x="2371061" y="3091422"/>
            <a:ext cx="13545871" cy="3323987"/>
          </a:xfrm>
          <a:prstGeom prst="rect">
            <a:avLst/>
          </a:prstGeom>
        </p:spPr>
        <p:txBody>
          <a:bodyPr wrap="square" lIns="0" tIns="0" rIns="0" bIns="0" rtlCol="0" anchor="t">
            <a:spAutoFit/>
          </a:bodyPr>
          <a:lstStyle/>
          <a:p>
            <a:pPr marL="0" lvl="1" indent="0" algn="ctr">
              <a:lnSpc>
                <a:spcPct val="150000"/>
              </a:lnSpc>
            </a:pPr>
            <a:r>
              <a:rPr lang="en-US" sz="7200" b="1" dirty="0">
                <a:solidFill>
                  <a:srgbClr val="2289C4"/>
                </a:solidFill>
                <a:latin typeface="Arial" panose="020B0604020202020204" pitchFamily="34" charset="0"/>
                <a:cs typeface="Arial" panose="020B0604020202020204" pitchFamily="34" charset="0"/>
              </a:rPr>
              <a:t>NHIỆT LIỆT CHÀO MỪNG CÁC EM ĐẾN VỚI BÀI HỌC MỚI</a:t>
            </a:r>
            <a:r>
              <a:rPr lang="vi-VN" sz="7200" b="1" dirty="0">
                <a:solidFill>
                  <a:srgbClr val="2289C4"/>
                </a:solidFill>
                <a:latin typeface="Arial" panose="020B0604020202020204" pitchFamily="34" charset="0"/>
                <a:cs typeface="Arial" panose="020B0604020202020204" pitchFamily="34" charset="0"/>
              </a:rPr>
              <a:t>!</a:t>
            </a:r>
            <a:endParaRPr lang="en-US" sz="7200" b="1" u="none" dirty="0">
              <a:solidFill>
                <a:srgbClr val="2289C4"/>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27851" y="-487137"/>
            <a:ext cx="3062898" cy="349546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3040">
            <a:off x="-844646" y="6902402"/>
            <a:ext cx="4127686" cy="404513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9445" t="1840" b="19243"/>
          <a:stretch>
            <a:fillRect/>
          </a:stretch>
        </p:blipFill>
        <p:spPr>
          <a:xfrm rot="5400000">
            <a:off x="-764875" y="-1282606"/>
            <a:ext cx="3008325" cy="346349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31407" y="847866"/>
            <a:ext cx="2825182" cy="924605"/>
          </a:xfrm>
          <a:prstGeom prst="rect">
            <a:avLst/>
          </a:prstGeom>
        </p:spPr>
      </p:pic>
      <p:pic>
        <p:nvPicPr>
          <p:cNvPr id="9"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317351" y="7342649"/>
            <a:ext cx="11653292" cy="30001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0E473-11B8-26F7-5F29-209C09E60718}"/>
              </a:ext>
            </a:extLst>
          </p:cNvPr>
          <p:cNvPicPr>
            <a:picLocks noChangeAspect="1"/>
          </p:cNvPicPr>
          <p:nvPr/>
        </p:nvPicPr>
        <p:blipFill>
          <a:blip r:embed="rId2"/>
          <a:stretch>
            <a:fillRect/>
          </a:stretch>
        </p:blipFill>
        <p:spPr>
          <a:xfrm>
            <a:off x="837480" y="153491"/>
            <a:ext cx="16613040" cy="9980017"/>
          </a:xfrm>
          <a:prstGeom prst="rect">
            <a:avLst/>
          </a:prstGeom>
        </p:spPr>
      </p:pic>
      <p:pic>
        <p:nvPicPr>
          <p:cNvPr id="3" name="Picture 2">
            <a:extLst>
              <a:ext uri="{FF2B5EF4-FFF2-40B4-BE49-F238E27FC236}">
                <a16:creationId xmlns:a16="http://schemas.microsoft.com/office/drawing/2014/main" id="{539DBE12-3F19-8648-BD9D-7A958378024E}"/>
              </a:ext>
            </a:extLst>
          </p:cNvPr>
          <p:cNvPicPr>
            <a:picLocks noChangeAspect="1"/>
          </p:cNvPicPr>
          <p:nvPr/>
        </p:nvPicPr>
        <p:blipFill>
          <a:blip r:embed="rId3"/>
          <a:stretch>
            <a:fillRect/>
          </a:stretch>
        </p:blipFill>
        <p:spPr>
          <a:xfrm>
            <a:off x="0" y="34088"/>
            <a:ext cx="18227396" cy="10252911"/>
          </a:xfrm>
          <a:prstGeom prst="rect">
            <a:avLst/>
          </a:prstGeom>
        </p:spPr>
      </p:pic>
    </p:spTree>
    <p:extLst>
      <p:ext uri="{BB962C8B-B14F-4D97-AF65-F5344CB8AC3E}">
        <p14:creationId xmlns:p14="http://schemas.microsoft.com/office/powerpoint/2010/main" val="213735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097" y="3514057"/>
            <a:ext cx="12515629" cy="2396406"/>
            <a:chOff x="0" y="0"/>
            <a:chExt cx="3040788" cy="408940"/>
          </a:xfrm>
        </p:grpSpPr>
        <p:sp>
          <p:nvSpPr>
            <p:cNvPr id="3" name="Freeform 3"/>
            <p:cNvSpPr/>
            <p:nvPr/>
          </p:nvSpPr>
          <p:spPr>
            <a:xfrm>
              <a:off x="-2540" y="0"/>
              <a:ext cx="3047138" cy="408940"/>
            </a:xfrm>
            <a:custGeom>
              <a:avLst/>
              <a:gdLst/>
              <a:ahLst/>
              <a:cxnLst/>
              <a:rect l="l" t="t" r="r" b="b"/>
              <a:pathLst>
                <a:path w="3047138" h="408940">
                  <a:moveTo>
                    <a:pt x="2931568" y="204470"/>
                  </a:moveTo>
                  <a:lnTo>
                    <a:pt x="3035708" y="60960"/>
                  </a:lnTo>
                  <a:cubicBezTo>
                    <a:pt x="3044598" y="49530"/>
                    <a:pt x="3045868" y="34290"/>
                    <a:pt x="3038248" y="21590"/>
                  </a:cubicBezTo>
                  <a:cubicBezTo>
                    <a:pt x="3030628" y="8890"/>
                    <a:pt x="3019198" y="0"/>
                    <a:pt x="3005228"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006498" y="408940"/>
                  </a:lnTo>
                  <a:cubicBezTo>
                    <a:pt x="3020468" y="408940"/>
                    <a:pt x="3034438" y="401320"/>
                    <a:pt x="3040788" y="388620"/>
                  </a:cubicBezTo>
                  <a:cubicBezTo>
                    <a:pt x="3047138" y="375920"/>
                    <a:pt x="3045868" y="360680"/>
                    <a:pt x="3038248" y="349250"/>
                  </a:cubicBezTo>
                  <a:lnTo>
                    <a:pt x="2931568" y="204470"/>
                  </a:lnTo>
                  <a:close/>
                </a:path>
              </a:pathLst>
            </a:custGeom>
            <a:solidFill>
              <a:srgbClr val="FFFFFF"/>
            </a:solidFill>
          </p:spPr>
          <p:txBody>
            <a:bodyPr/>
            <a:lstStyle/>
            <a:p>
              <a:endParaRPr lang="vi-VN"/>
            </a:p>
          </p:txBody>
        </p:sp>
      </p:grpSp>
      <p:pic>
        <p:nvPicPr>
          <p:cNvPr id="4" name="Picture 4"/>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54030" y="7246375"/>
            <a:ext cx="3433970" cy="3040625"/>
          </a:xfrm>
          <a:prstGeom prst="rect">
            <a:avLst/>
          </a:prstGeom>
        </p:spPr>
      </p:pic>
      <p:sp>
        <p:nvSpPr>
          <p:cNvPr id="5" name="TextBox 5"/>
          <p:cNvSpPr txBox="1"/>
          <p:nvPr/>
        </p:nvSpPr>
        <p:spPr>
          <a:xfrm>
            <a:off x="3670435" y="4065929"/>
            <a:ext cx="10882177" cy="1292662"/>
          </a:xfrm>
          <a:prstGeom prst="rect">
            <a:avLst/>
          </a:prstGeom>
        </p:spPr>
        <p:txBody>
          <a:bodyPr wrap="square" lIns="0" tIns="0" rIns="0" bIns="0" rtlCol="0" anchor="t">
            <a:spAutoFit/>
          </a:bodyPr>
          <a:lstStyle/>
          <a:p>
            <a:pPr marL="0" lvl="0" indent="0" algn="ctr"/>
            <a:r>
              <a:rPr lang="vi-VN" sz="8400" b="1" dirty="0">
                <a:solidFill>
                  <a:srgbClr val="2289C4"/>
                </a:solidFill>
                <a:latin typeface="Arial" panose="020B0604020202020204" pitchFamily="34" charset="0"/>
                <a:cs typeface="Arial" panose="020B0604020202020204" pitchFamily="34" charset="0"/>
              </a:rPr>
              <a:t>II. TÌM HIỂU CHI TIẾT</a:t>
            </a:r>
            <a:endParaRPr lang="en-US" sz="8400" b="1" dirty="0">
              <a:solidFill>
                <a:srgbClr val="2289C4"/>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597" b="23396"/>
          <a:stretch>
            <a:fillRect/>
          </a:stretch>
        </p:blipFill>
        <p:spPr>
          <a:xfrm rot="4446668">
            <a:off x="-403082" y="35930"/>
            <a:ext cx="4057950" cy="43797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72400" y="1556465"/>
            <a:ext cx="3225234" cy="105553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1881"/>
          <a:stretch>
            <a:fillRect/>
          </a:stretch>
        </p:blipFill>
        <p:spPr>
          <a:xfrm>
            <a:off x="15623948" y="5836719"/>
            <a:ext cx="2664052" cy="445028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200" y="6743701"/>
            <a:ext cx="1936746" cy="2300670"/>
          </a:xfrm>
          <a:prstGeom prst="rect">
            <a:avLst/>
          </a:prstGeom>
        </p:spPr>
      </p:pic>
      <p:pic>
        <p:nvPicPr>
          <p:cNvPr id="11"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28000" y="6723798"/>
            <a:ext cx="11167049" cy="3405651"/>
          </a:xfrm>
          <a:prstGeom prst="rect">
            <a:avLst/>
          </a:prstGeom>
        </p:spPr>
      </p:pic>
    </p:spTree>
    <p:extLst>
      <p:ext uri="{BB962C8B-B14F-4D97-AF65-F5344CB8AC3E}">
        <p14:creationId xmlns:p14="http://schemas.microsoft.com/office/powerpoint/2010/main" val="122584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622025" y="8289922"/>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84834" y="8157613"/>
            <a:ext cx="2948932" cy="294893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12960599" cy="892552"/>
          </a:xfrm>
          <a:prstGeom prst="rect">
            <a:avLst/>
          </a:prstGeom>
          <a:noFill/>
        </p:spPr>
        <p:txBody>
          <a:bodyPr wrap="none" rtlCol="0">
            <a:spAutoFit/>
          </a:bodyPr>
          <a:lstStyle/>
          <a:p>
            <a:r>
              <a:rPr lang="vi-VN" sz="5200" b="1" dirty="0"/>
              <a:t>1. Thiên nhiên, cuộc sống phương Nam </a:t>
            </a:r>
            <a:endParaRPr lang="en-US" sz="5200" b="1" dirty="0"/>
          </a:p>
        </p:txBody>
      </p:sp>
      <p:pic>
        <p:nvPicPr>
          <p:cNvPr id="12" name="Picture 4"/>
          <p:cNvPicPr>
            <a:picLocks noChangeAspect="1"/>
          </p:cNvPicPr>
          <p:nvPr/>
        </p:nvPicPr>
        <p:blipFill>
          <a:blip r:embed="rId10"/>
          <a:srcRect/>
          <a:stretch>
            <a:fillRect/>
          </a:stretch>
        </p:blipFill>
        <p:spPr>
          <a:xfrm>
            <a:off x="1684361" y="2327284"/>
            <a:ext cx="3797333" cy="7938676"/>
          </a:xfrm>
          <a:prstGeom prst="rect">
            <a:avLst/>
          </a:prstGeom>
        </p:spPr>
      </p:pic>
      <p:sp>
        <p:nvSpPr>
          <p:cNvPr id="13" name="Rectangle 12"/>
          <p:cNvSpPr/>
          <p:nvPr/>
        </p:nvSpPr>
        <p:spPr>
          <a:xfrm>
            <a:off x="5280586" y="1641347"/>
            <a:ext cx="10941918" cy="6324808"/>
          </a:xfrm>
          <a:prstGeom prst="rect">
            <a:avLst/>
          </a:prstGeom>
        </p:spPr>
        <p:txBody>
          <a:bodyPr wrap="square">
            <a:spAutoFit/>
          </a:bodyPr>
          <a:lstStyle/>
          <a:p>
            <a:pPr marL="685800" indent="-685800" algn="just">
              <a:lnSpc>
                <a:spcPct val="150000"/>
              </a:lnSpc>
              <a:buFont typeface="Wingdings" panose="05000000000000000000" pitchFamily="2" charset="2"/>
              <a:buChar char="v"/>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nào?</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thấy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đổi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nhau trong ngày. Từ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622025" y="8289922"/>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12960599" cy="892552"/>
          </a:xfrm>
          <a:prstGeom prst="rect">
            <a:avLst/>
          </a:prstGeom>
          <a:noFill/>
        </p:spPr>
        <p:txBody>
          <a:bodyPr wrap="none" rtlCol="0">
            <a:spAutoFit/>
          </a:bodyPr>
          <a:lstStyle/>
          <a:p>
            <a:r>
              <a:rPr lang="vi-VN" sz="5200" b="1" dirty="0"/>
              <a:t>1. Thiên nhiên, cuộc sống phương Nam </a:t>
            </a:r>
            <a:endParaRPr lang="en-US" sz="5200" b="1" dirty="0"/>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00" y="1949790"/>
            <a:ext cx="6858000" cy="6477000"/>
          </a:xfrm>
          <a:prstGeom prst="ellipse">
            <a:avLst/>
          </a:prstGeom>
          <a:ln>
            <a:noFill/>
          </a:ln>
          <a:effectLst>
            <a:softEdge rad="112500"/>
          </a:effectLst>
        </p:spPr>
      </p:pic>
      <p:sp>
        <p:nvSpPr>
          <p:cNvPr id="4" name="Rectangle 3"/>
          <p:cNvSpPr/>
          <p:nvPr/>
        </p:nvSpPr>
        <p:spPr>
          <a:xfrm>
            <a:off x="7127725" y="1487988"/>
            <a:ext cx="9865212" cy="8402300"/>
          </a:xfrm>
          <a:prstGeom prst="rect">
            <a:avLst/>
          </a:prstGeom>
        </p:spPr>
        <p:txBody>
          <a:bodyPr wrap="square">
            <a:spAutoFit/>
          </a:bodyPr>
          <a:lstStyle/>
          <a:p>
            <a:pPr marL="342900" marR="0" lvl="0" indent="-342900" algn="just">
              <a:lnSpc>
                <a:spcPct val="150000"/>
              </a:lnSpc>
              <a:spcBef>
                <a:spcPts val="0"/>
              </a:spcBef>
              <a:spcAft>
                <a:spcPts val="0"/>
              </a:spcAft>
              <a:buFont typeface="Times New Roman" panose="02020603050405020304" pitchFamily="18" charset="0"/>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tràm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U Minh</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50000"/>
              </a:lnSpc>
              <a:spcBef>
                <a:spcPts val="0"/>
              </a:spcBef>
              <a:spcAft>
                <a:spcPts val="0"/>
              </a:spcAft>
              <a:buFont typeface="Times New Roman" panose="02020603050405020304" pitchFamily="18" charset="0"/>
              <a:buChar char="-"/>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Thời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1143000" lvl="1" indent="-685800" algn="just">
              <a:lnSpc>
                <a:spcPct val="150000"/>
              </a:lnSpc>
              <a:buFont typeface="Arial" panose="020B0604020202020204" pitchFamily="34" charset="0"/>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Buổi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sáng: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yên, 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vắt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1143000" lvl="1" indent="-685800" algn="just">
              <a:lnSpc>
                <a:spcPct val="150000"/>
              </a:lnSpc>
              <a:buFont typeface="Arial" panose="020B0604020202020204" pitchFamily="34" charset="0"/>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Buổi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đầy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tràm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tiếng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hót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líu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lo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hàng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lên;</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593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barn(inVertical)">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barn(outVertical)">
                                      <p:cBhvr>
                                        <p:cTn id="3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838549" y="6306391"/>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12960599" cy="892552"/>
          </a:xfrm>
          <a:prstGeom prst="rect">
            <a:avLst/>
          </a:prstGeom>
          <a:noFill/>
        </p:spPr>
        <p:txBody>
          <a:bodyPr wrap="none" rtlCol="0">
            <a:spAutoFit/>
          </a:bodyPr>
          <a:lstStyle/>
          <a:p>
            <a:r>
              <a:rPr lang="vi-VN" sz="5200" b="1" dirty="0"/>
              <a:t>1. Thiên nhiên, cuộc sống phương Nam </a:t>
            </a:r>
            <a:endParaRPr lang="en-US" sz="5200" b="1" dirty="0"/>
          </a:p>
        </p:txBody>
      </p:sp>
      <p:sp>
        <p:nvSpPr>
          <p:cNvPr id="8" name="Rectangle 7"/>
          <p:cNvSpPr/>
          <p:nvPr/>
        </p:nvSpPr>
        <p:spPr>
          <a:xfrm>
            <a:off x="2762657" y="6746628"/>
            <a:ext cx="13487462" cy="3208571"/>
          </a:xfrm>
          <a:prstGeom prst="rect">
            <a:avLst/>
          </a:prstGeom>
        </p:spPr>
        <p:txBody>
          <a:bodyPr wrap="square">
            <a:spAutoFit/>
          </a:bodyPr>
          <a:lstStyle/>
          <a:p>
            <a:pPr marR="0" lvl="0" algn="just">
              <a:lnSpc>
                <a:spcPct val="150000"/>
              </a:lnSpc>
              <a:spcBef>
                <a:spcPts val="0"/>
              </a:spcBef>
              <a:spcAft>
                <a:spcPts val="0"/>
              </a:spcAft>
              <a:buSzPts val="1200"/>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Vẻ</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đầy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thơ</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hoang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U Minh,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sức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sống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các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loài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sinh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đến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hấp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dẫn,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cuốn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người đọc.</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67332" y="2386037"/>
            <a:ext cx="4073737" cy="4507592"/>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27720" y="1566805"/>
            <a:ext cx="9262867" cy="5179822"/>
          </a:xfrm>
          <a:prstGeom prst="rect">
            <a:avLst/>
          </a:prstGeom>
        </p:spPr>
      </p:pic>
    </p:spTree>
    <p:extLst>
      <p:ext uri="{BB962C8B-B14F-4D97-AF65-F5344CB8AC3E}">
        <p14:creationId xmlns:p14="http://schemas.microsoft.com/office/powerpoint/2010/main" val="17187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12960599" cy="892552"/>
          </a:xfrm>
          <a:prstGeom prst="rect">
            <a:avLst/>
          </a:prstGeom>
          <a:noFill/>
        </p:spPr>
        <p:txBody>
          <a:bodyPr wrap="none" rtlCol="0">
            <a:spAutoFit/>
          </a:bodyPr>
          <a:lstStyle/>
          <a:p>
            <a:r>
              <a:rPr lang="vi-VN" sz="5200" b="1" dirty="0"/>
              <a:t>1. Thiên nhiên, cuộc sống phương Nam </a:t>
            </a:r>
            <a:endParaRPr lang="en-US" sz="5200" b="1" dirty="0"/>
          </a:p>
        </p:txBody>
      </p:sp>
      <p:sp>
        <p:nvSpPr>
          <p:cNvPr id="3" name="Rectangle 2"/>
          <p:cNvSpPr/>
          <p:nvPr/>
        </p:nvSpPr>
        <p:spPr>
          <a:xfrm>
            <a:off x="7460837" y="1714500"/>
            <a:ext cx="8525851" cy="6324808"/>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U Minh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nhà văn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qua cái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nhìn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ai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năng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pic>
        <p:nvPicPr>
          <p:cNvPr id="13"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7800" y="2629354"/>
            <a:ext cx="6161178" cy="7657646"/>
          </a:xfrm>
          <a:prstGeom prst="rect">
            <a:avLst/>
          </a:prstGeom>
        </p:spPr>
      </p:pic>
    </p:spTree>
    <p:extLst>
      <p:ext uri="{BB962C8B-B14F-4D97-AF65-F5344CB8AC3E}">
        <p14:creationId xmlns:p14="http://schemas.microsoft.com/office/powerpoint/2010/main" val="40523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5535099"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20911" y="445989"/>
            <a:ext cx="1710386" cy="1199408"/>
          </a:xfrm>
          <a:prstGeom prst="rect">
            <a:avLst/>
          </a:prstGeom>
        </p:spPr>
      </p:pic>
      <p:sp>
        <p:nvSpPr>
          <p:cNvPr id="11" name="TextBox 10"/>
          <p:cNvSpPr txBox="1"/>
          <p:nvPr/>
        </p:nvSpPr>
        <p:spPr>
          <a:xfrm>
            <a:off x="3026089" y="599417"/>
            <a:ext cx="12960599" cy="892552"/>
          </a:xfrm>
          <a:prstGeom prst="rect">
            <a:avLst/>
          </a:prstGeom>
          <a:noFill/>
        </p:spPr>
        <p:txBody>
          <a:bodyPr wrap="none" rtlCol="0">
            <a:spAutoFit/>
          </a:bodyPr>
          <a:lstStyle/>
          <a:p>
            <a:r>
              <a:rPr lang="vi-VN" sz="5200" b="1" dirty="0"/>
              <a:t>1. Thiên nhiên, cuộc sống phương Nam </a:t>
            </a:r>
            <a:endParaRPr lang="en-US" sz="5200" b="1" dirty="0"/>
          </a:p>
        </p:txBody>
      </p:sp>
      <p:sp>
        <p:nvSpPr>
          <p:cNvPr id="3" name="Rectangle 2"/>
          <p:cNvSpPr/>
          <p:nvPr/>
        </p:nvSpPr>
        <p:spPr>
          <a:xfrm>
            <a:off x="7901913" y="1900886"/>
            <a:ext cx="9057376" cy="5286062"/>
          </a:xfrm>
          <a:prstGeom prst="rect">
            <a:avLst/>
          </a:prstGeom>
        </p:spPr>
        <p:txBody>
          <a:bodyPr wrap="square">
            <a:spAutoFit/>
          </a:bodyPr>
          <a:lstStyle/>
          <a:p>
            <a:pPr algn="just">
              <a:lnSpc>
                <a:spcPct val="150000"/>
              </a:lnSpc>
            </a:pPr>
            <a:r>
              <a:rPr lang="vi-VN" sz="4500" dirty="0">
                <a:solidFill>
                  <a:srgbClr val="000000"/>
                </a:solidFill>
                <a:ea typeface="Times New Roman" panose="02020603050405020304" pitchFamily="18" charset="0"/>
                <a:cs typeface="Arial" panose="020B0604020202020204" pitchFamily="34" charset="0"/>
              </a:rPr>
              <a:t>- Cảnh sắc thiên nhiên được tái hiện qua cái nhìn của nhân vật An. </a:t>
            </a:r>
          </a:p>
          <a:p>
            <a:pPr algn="just">
              <a:lnSpc>
                <a:spcPct val="150000"/>
              </a:lnSpc>
            </a:pPr>
            <a:r>
              <a:rPr lang="vi-VN" sz="4500" dirty="0">
                <a:solidFill>
                  <a:srgbClr val="000000"/>
                </a:solidFill>
                <a:ea typeface="Times New Roman" panose="02020603050405020304" pitchFamily="18" charset="0"/>
                <a:cs typeface="Arial" panose="020B0604020202020204" pitchFamily="34" charset="0"/>
                <a:sym typeface="Wingdings" panose="05000000000000000000" pitchFamily="2" charset="2"/>
              </a:rPr>
              <a:t> K</a:t>
            </a:r>
            <a:r>
              <a:rPr lang="vi-VN" sz="4500" dirty="0">
                <a:solidFill>
                  <a:srgbClr val="000000"/>
                </a:solidFill>
                <a:ea typeface="Times New Roman" panose="02020603050405020304" pitchFamily="18" charset="0"/>
                <a:cs typeface="Arial" panose="020B0604020202020204" pitchFamily="34" charset="0"/>
              </a:rPr>
              <a:t>hả năng quan sát tinh tế, trong sáng, biết phát hiện, cảm nhận vẻ đẹp của thiên nhiên.</a:t>
            </a:r>
            <a:endParaRPr lang="en-US" sz="45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10">
            <a:extLst>
              <a:ext uri="{28A0092B-C50C-407E-A947-70E740481C1C}">
                <a14:useLocalDpi xmlns:a14="http://schemas.microsoft.com/office/drawing/2010/main" val="0"/>
              </a:ext>
            </a:extLst>
          </a:blip>
          <a:srcRect t="1041" r="1645" b="1332"/>
          <a:stretch/>
        </p:blipFill>
        <p:spPr>
          <a:xfrm>
            <a:off x="2198134" y="1901719"/>
            <a:ext cx="5500845" cy="6629400"/>
          </a:xfrm>
          <a:prstGeom prst="rect">
            <a:avLst/>
          </a:prstGeom>
        </p:spPr>
      </p:pic>
    </p:spTree>
    <p:extLst>
      <p:ext uri="{BB962C8B-B14F-4D97-AF65-F5344CB8AC3E}">
        <p14:creationId xmlns:p14="http://schemas.microsoft.com/office/powerpoint/2010/main" val="130886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0E473-11B8-26F7-5F29-209C09E60718}"/>
              </a:ext>
            </a:extLst>
          </p:cNvPr>
          <p:cNvPicPr>
            <a:picLocks noChangeAspect="1"/>
          </p:cNvPicPr>
          <p:nvPr/>
        </p:nvPicPr>
        <p:blipFill>
          <a:blip r:embed="rId2"/>
          <a:stretch>
            <a:fillRect/>
          </a:stretch>
        </p:blipFill>
        <p:spPr>
          <a:xfrm>
            <a:off x="837480" y="153491"/>
            <a:ext cx="16613040" cy="9980017"/>
          </a:xfrm>
          <a:prstGeom prst="rect">
            <a:avLst/>
          </a:prstGeom>
        </p:spPr>
      </p:pic>
      <p:pic>
        <p:nvPicPr>
          <p:cNvPr id="4" name="Picture 3">
            <a:extLst>
              <a:ext uri="{FF2B5EF4-FFF2-40B4-BE49-F238E27FC236}">
                <a16:creationId xmlns:a16="http://schemas.microsoft.com/office/drawing/2014/main" id="{47AF168F-7B18-637B-7D47-5C86EEC4627E}"/>
              </a:ext>
            </a:extLst>
          </p:cNvPr>
          <p:cNvPicPr>
            <a:picLocks noChangeAspect="1"/>
          </p:cNvPicPr>
          <p:nvPr/>
        </p:nvPicPr>
        <p:blipFill>
          <a:blip r:embed="rId3"/>
          <a:stretch>
            <a:fillRect/>
          </a:stretch>
        </p:blipFill>
        <p:spPr>
          <a:xfrm>
            <a:off x="304800" y="22058"/>
            <a:ext cx="18248784" cy="10264942"/>
          </a:xfrm>
          <a:prstGeom prst="rect">
            <a:avLst/>
          </a:prstGeom>
        </p:spPr>
      </p:pic>
    </p:spTree>
    <p:extLst>
      <p:ext uri="{BB962C8B-B14F-4D97-AF65-F5344CB8AC3E}">
        <p14:creationId xmlns:p14="http://schemas.microsoft.com/office/powerpoint/2010/main" val="285344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6" name="Rectangle 5"/>
          <p:cNvSpPr/>
          <p:nvPr/>
        </p:nvSpPr>
        <p:spPr>
          <a:xfrm>
            <a:off x="5695404" y="2636587"/>
            <a:ext cx="6534289" cy="830997"/>
          </a:xfrm>
          <a:prstGeom prst="rect">
            <a:avLst/>
          </a:prstGeom>
        </p:spPr>
        <p:txBody>
          <a:bodyPr wrap="none">
            <a:spAutoFit/>
          </a:bodyPr>
          <a:lstStyle/>
          <a:p>
            <a:r>
              <a:rPr lang="vi-VN" sz="4800" b="1" dirty="0">
                <a:solidFill>
                  <a:srgbClr val="FF0000"/>
                </a:solidFill>
                <a:latin typeface="Arial" panose="020B0604020202020204" pitchFamily="34" charset="0"/>
                <a:cs typeface="Arial" panose="020B0604020202020204" pitchFamily="34" charset="0"/>
              </a:rPr>
              <a:t>THẢO LUẬN CẶP ĐÔI</a:t>
            </a:r>
            <a:endParaRPr lang="en-US" sz="48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1635297" y="3443132"/>
            <a:ext cx="15197097" cy="2169825"/>
          </a:xfrm>
          <a:prstGeom prst="rect">
            <a:avLst/>
          </a:prstGeom>
        </p:spPr>
        <p:txBody>
          <a:bodyPr wrap="square">
            <a:spAutoFit/>
          </a:bodyPr>
          <a:lstStyle/>
          <a:p>
            <a:pPr algn="just">
              <a:lnSpc>
                <a:spcPct val="150000"/>
              </a:lnSpc>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hiểu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nuôi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An, qua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này?</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528453" y="1499963"/>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411716119"/>
              </p:ext>
            </p:extLst>
          </p:nvPr>
        </p:nvGraphicFramePr>
        <p:xfrm>
          <a:off x="1635297" y="5731951"/>
          <a:ext cx="15197097" cy="3872572"/>
        </p:xfrm>
        <a:graphic>
          <a:graphicData uri="http://schemas.openxmlformats.org/drawingml/2006/table">
            <a:tbl>
              <a:tblPr firstRow="1" bandRow="1">
                <a:tableStyleId>{5940675A-B579-460E-94D1-54222C63F5DA}</a:tableStyleId>
              </a:tblPr>
              <a:tblGrid>
                <a:gridCol w="7406270">
                  <a:extLst>
                    <a:ext uri="{9D8B030D-6E8A-4147-A177-3AD203B41FA5}">
                      <a16:colId xmlns:a16="http://schemas.microsoft.com/office/drawing/2014/main" val="3384380663"/>
                    </a:ext>
                  </a:extLst>
                </a:gridCol>
                <a:gridCol w="7790827">
                  <a:extLst>
                    <a:ext uri="{9D8B030D-6E8A-4147-A177-3AD203B41FA5}">
                      <a16:colId xmlns:a16="http://schemas.microsoft.com/office/drawing/2014/main" val="2165820190"/>
                    </a:ext>
                  </a:extLst>
                </a:gridCol>
              </a:tblGrid>
              <a:tr h="968143">
                <a:tc>
                  <a:txBody>
                    <a:bodyPr/>
                    <a:lstStyle/>
                    <a:p>
                      <a:pPr algn="ctr"/>
                      <a:r>
                        <a:rPr lang="vi-VN" sz="4000" b="1" dirty="0"/>
                        <a:t>Đặc</a:t>
                      </a:r>
                      <a:r>
                        <a:rPr lang="vi-VN" sz="4000" b="1" baseline="0" dirty="0"/>
                        <a:t> điểm</a:t>
                      </a:r>
                      <a:endParaRPr lang="en-US" sz="4000" b="1" dirty="0"/>
                    </a:p>
                  </a:txBody>
                  <a:tcPr anchor="ctr">
                    <a:solidFill>
                      <a:srgbClr val="FFD7D7"/>
                    </a:solidFill>
                  </a:tcPr>
                </a:tc>
                <a:tc>
                  <a:txBody>
                    <a:bodyPr/>
                    <a:lstStyle/>
                    <a:p>
                      <a:pPr algn="ctr"/>
                      <a:r>
                        <a:rPr lang="vi-VN" sz="4000" b="1" dirty="0"/>
                        <a:t>Chi tiết</a:t>
                      </a:r>
                      <a:endParaRPr lang="en-US" sz="4000" b="1" dirty="0"/>
                    </a:p>
                  </a:txBody>
                  <a:tcPr anchor="ctr">
                    <a:solidFill>
                      <a:srgbClr val="FFD7D7"/>
                    </a:solidFill>
                  </a:tcPr>
                </a:tc>
                <a:extLst>
                  <a:ext uri="{0D108BD9-81ED-4DB2-BD59-A6C34878D82A}">
                    <a16:rowId xmlns:a16="http://schemas.microsoft.com/office/drawing/2014/main" val="1363010480"/>
                  </a:ext>
                </a:extLst>
              </a:tr>
              <a:tr h="968143">
                <a:tc>
                  <a:txBody>
                    <a:bodyPr/>
                    <a:lstStyle/>
                    <a:p>
                      <a:r>
                        <a:rPr lang="vi-VN" sz="4000" dirty="0"/>
                        <a:t>Ngoại</a:t>
                      </a:r>
                      <a:r>
                        <a:rPr lang="vi-VN" sz="4000" baseline="0" dirty="0"/>
                        <a:t> hình </a:t>
                      </a:r>
                      <a:endParaRPr lang="en-US" sz="4000" dirty="0"/>
                    </a:p>
                  </a:txBody>
                  <a:tcPr anchor="ctr">
                    <a:solidFill>
                      <a:schemeClr val="bg1"/>
                    </a:solidFill>
                  </a:tcPr>
                </a:tc>
                <a:tc>
                  <a:txBody>
                    <a:bodyPr/>
                    <a:lstStyle/>
                    <a:p>
                      <a:endParaRPr lang="en-US" sz="4000" dirty="0"/>
                    </a:p>
                  </a:txBody>
                  <a:tcPr>
                    <a:solidFill>
                      <a:schemeClr val="bg1"/>
                    </a:solidFill>
                  </a:tcPr>
                </a:tc>
                <a:extLst>
                  <a:ext uri="{0D108BD9-81ED-4DB2-BD59-A6C34878D82A}">
                    <a16:rowId xmlns:a16="http://schemas.microsoft.com/office/drawing/2014/main" val="2444623132"/>
                  </a:ext>
                </a:extLst>
              </a:tr>
              <a:tr h="968143">
                <a:tc>
                  <a:txBody>
                    <a:bodyPr/>
                    <a:lstStyle/>
                    <a:p>
                      <a:r>
                        <a:rPr lang="vi-VN" sz="4000" dirty="0"/>
                        <a:t>Cử</a:t>
                      </a:r>
                      <a:r>
                        <a:rPr lang="vi-VN" sz="4000" baseline="0" dirty="0"/>
                        <a:t> chỉ</a:t>
                      </a:r>
                      <a:endParaRPr lang="en-US" sz="4000" dirty="0"/>
                    </a:p>
                  </a:txBody>
                  <a:tcPr anchor="ctr">
                    <a:solidFill>
                      <a:schemeClr val="bg1"/>
                    </a:solidFill>
                  </a:tcPr>
                </a:tc>
                <a:tc>
                  <a:txBody>
                    <a:bodyPr/>
                    <a:lstStyle/>
                    <a:p>
                      <a:endParaRPr lang="en-US" sz="4000" dirty="0"/>
                    </a:p>
                  </a:txBody>
                  <a:tcPr>
                    <a:solidFill>
                      <a:schemeClr val="bg1"/>
                    </a:solidFill>
                  </a:tcPr>
                </a:tc>
                <a:extLst>
                  <a:ext uri="{0D108BD9-81ED-4DB2-BD59-A6C34878D82A}">
                    <a16:rowId xmlns:a16="http://schemas.microsoft.com/office/drawing/2014/main" val="363852260"/>
                  </a:ext>
                </a:extLst>
              </a:tr>
              <a:tr h="968143">
                <a:tc>
                  <a:txBody>
                    <a:bodyPr/>
                    <a:lstStyle/>
                    <a:p>
                      <a:r>
                        <a:rPr lang="vi-VN" sz="4000" dirty="0"/>
                        <a:t>Lời</a:t>
                      </a:r>
                      <a:r>
                        <a:rPr lang="vi-VN" sz="4000" baseline="0" dirty="0"/>
                        <a:t> nói, cách ứng xử với An</a:t>
                      </a:r>
                      <a:endParaRPr lang="en-US" sz="4000" dirty="0"/>
                    </a:p>
                  </a:txBody>
                  <a:tcPr anchor="ctr">
                    <a:solidFill>
                      <a:schemeClr val="bg1"/>
                    </a:solidFill>
                  </a:tcPr>
                </a:tc>
                <a:tc>
                  <a:txBody>
                    <a:bodyPr/>
                    <a:lstStyle/>
                    <a:p>
                      <a:endParaRPr lang="en-US" sz="4000" dirty="0"/>
                    </a:p>
                  </a:txBody>
                  <a:tcPr>
                    <a:solidFill>
                      <a:schemeClr val="bg1"/>
                    </a:solidFill>
                  </a:tcPr>
                </a:tc>
                <a:extLst>
                  <a:ext uri="{0D108BD9-81ED-4DB2-BD59-A6C34878D82A}">
                    <a16:rowId xmlns:a16="http://schemas.microsoft.com/office/drawing/2014/main" val="1989174116"/>
                  </a:ext>
                </a:extLst>
              </a:tr>
            </a:tbl>
          </a:graphicData>
        </a:graphic>
      </p:graphicFrame>
    </p:spTree>
    <p:extLst>
      <p:ext uri="{BB962C8B-B14F-4D97-AF65-F5344CB8AC3E}">
        <p14:creationId xmlns:p14="http://schemas.microsoft.com/office/powerpoint/2010/main" val="393663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2" name="Rectangle 11"/>
          <p:cNvSpPr/>
          <p:nvPr/>
        </p:nvSpPr>
        <p:spPr>
          <a:xfrm>
            <a:off x="1934537" y="1532284"/>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576709644"/>
              </p:ext>
            </p:extLst>
          </p:nvPr>
        </p:nvGraphicFramePr>
        <p:xfrm>
          <a:off x="1999123" y="2896821"/>
          <a:ext cx="15096487" cy="6781375"/>
        </p:xfrm>
        <a:graphic>
          <a:graphicData uri="http://schemas.openxmlformats.org/drawingml/2006/table">
            <a:tbl>
              <a:tblPr firstRow="1" bandRow="1">
                <a:tableStyleId>{5940675A-B579-460E-94D1-54222C63F5DA}</a:tableStyleId>
              </a:tblPr>
              <a:tblGrid>
                <a:gridCol w="3895087">
                  <a:extLst>
                    <a:ext uri="{9D8B030D-6E8A-4147-A177-3AD203B41FA5}">
                      <a16:colId xmlns:a16="http://schemas.microsoft.com/office/drawing/2014/main" val="3384380663"/>
                    </a:ext>
                  </a:extLst>
                </a:gridCol>
                <a:gridCol w="11201400">
                  <a:extLst>
                    <a:ext uri="{9D8B030D-6E8A-4147-A177-3AD203B41FA5}">
                      <a16:colId xmlns:a16="http://schemas.microsoft.com/office/drawing/2014/main" val="2165820190"/>
                    </a:ext>
                  </a:extLst>
                </a:gridCol>
              </a:tblGrid>
              <a:tr h="1020655">
                <a:tc>
                  <a:txBody>
                    <a:bodyPr/>
                    <a:lstStyle/>
                    <a:p>
                      <a:pPr algn="ctr"/>
                      <a:r>
                        <a:rPr lang="vi-VN" sz="4000" b="1" dirty="0"/>
                        <a:t>Đặc</a:t>
                      </a:r>
                      <a:r>
                        <a:rPr lang="vi-VN" sz="4000" b="1" baseline="0" dirty="0"/>
                        <a:t> điểm</a:t>
                      </a:r>
                      <a:endParaRPr lang="en-US" sz="4000" b="1" dirty="0"/>
                    </a:p>
                  </a:txBody>
                  <a:tcPr anchor="ctr">
                    <a:solidFill>
                      <a:srgbClr val="FFD7D7"/>
                    </a:solidFill>
                  </a:tcPr>
                </a:tc>
                <a:tc>
                  <a:txBody>
                    <a:bodyPr/>
                    <a:lstStyle/>
                    <a:p>
                      <a:pPr algn="ctr"/>
                      <a:r>
                        <a:rPr lang="vi-VN" sz="4000" b="1" dirty="0"/>
                        <a:t>Chi tiết</a:t>
                      </a:r>
                      <a:endParaRPr lang="en-US" sz="4000" b="1" dirty="0"/>
                    </a:p>
                  </a:txBody>
                  <a:tcPr anchor="ctr">
                    <a:solidFill>
                      <a:srgbClr val="FFD7D7"/>
                    </a:solidFill>
                  </a:tcPr>
                </a:tc>
                <a:extLst>
                  <a:ext uri="{0D108BD9-81ED-4DB2-BD59-A6C34878D82A}">
                    <a16:rowId xmlns:a16="http://schemas.microsoft.com/office/drawing/2014/main" val="1363010480"/>
                  </a:ext>
                </a:extLst>
              </a:tr>
              <a:tr h="1610210">
                <a:tc>
                  <a:txBody>
                    <a:bodyPr/>
                    <a:lstStyle/>
                    <a:p>
                      <a:pPr algn="ctr">
                        <a:lnSpc>
                          <a:spcPct val="150000"/>
                        </a:lnSpc>
                      </a:pPr>
                      <a:r>
                        <a:rPr lang="vi-VN" sz="4000" dirty="0"/>
                        <a:t>Ngoại</a:t>
                      </a:r>
                      <a:r>
                        <a:rPr lang="vi-VN" sz="4000" baseline="0" dirty="0"/>
                        <a:t> hình </a:t>
                      </a:r>
                      <a:endParaRPr lang="en-US" sz="4000" dirty="0"/>
                    </a:p>
                  </a:txBody>
                  <a:tcPr anchor="ctr">
                    <a:solidFill>
                      <a:schemeClr val="bg1"/>
                    </a:solidFill>
                  </a:tcPr>
                </a:tc>
                <a:tc>
                  <a:txBody>
                    <a:bodyPr/>
                    <a:lstStyle/>
                    <a:p>
                      <a:endParaRPr lang="vi-VN" sz="4000" dirty="0"/>
                    </a:p>
                    <a:p>
                      <a:endParaRPr lang="vi-VN" sz="4000" dirty="0"/>
                    </a:p>
                    <a:p>
                      <a:endParaRPr lang="en-US" sz="4000" dirty="0"/>
                    </a:p>
                  </a:txBody>
                  <a:tcPr>
                    <a:solidFill>
                      <a:schemeClr val="bg1"/>
                    </a:solidFill>
                  </a:tcPr>
                </a:tc>
                <a:extLst>
                  <a:ext uri="{0D108BD9-81ED-4DB2-BD59-A6C34878D82A}">
                    <a16:rowId xmlns:a16="http://schemas.microsoft.com/office/drawing/2014/main" val="2444623132"/>
                  </a:ext>
                </a:extLst>
              </a:tr>
              <a:tr h="1610210">
                <a:tc>
                  <a:txBody>
                    <a:bodyPr/>
                    <a:lstStyle/>
                    <a:p>
                      <a:pPr algn="ctr">
                        <a:lnSpc>
                          <a:spcPct val="150000"/>
                        </a:lnSpc>
                      </a:pPr>
                      <a:r>
                        <a:rPr lang="vi-VN" sz="4000" dirty="0"/>
                        <a:t>Cử</a:t>
                      </a:r>
                      <a:r>
                        <a:rPr lang="vi-VN" sz="4000" baseline="0" dirty="0"/>
                        <a:t> chỉ</a:t>
                      </a:r>
                      <a:endParaRPr lang="en-US" sz="4000" dirty="0"/>
                    </a:p>
                  </a:txBody>
                  <a:tcPr anchor="ctr">
                    <a:solidFill>
                      <a:schemeClr val="bg1"/>
                    </a:solidFill>
                  </a:tcPr>
                </a:tc>
                <a:tc>
                  <a:txBody>
                    <a:bodyPr/>
                    <a:lstStyle/>
                    <a:p>
                      <a:endParaRPr lang="vi-VN" sz="4000" dirty="0"/>
                    </a:p>
                    <a:p>
                      <a:endParaRPr lang="vi-VN" sz="4000" dirty="0"/>
                    </a:p>
                    <a:p>
                      <a:endParaRPr lang="en-US" sz="4000" dirty="0"/>
                    </a:p>
                  </a:txBody>
                  <a:tcPr>
                    <a:solidFill>
                      <a:schemeClr val="bg1"/>
                    </a:solidFill>
                  </a:tcPr>
                </a:tc>
                <a:extLst>
                  <a:ext uri="{0D108BD9-81ED-4DB2-BD59-A6C34878D82A}">
                    <a16:rowId xmlns:a16="http://schemas.microsoft.com/office/drawing/2014/main" val="363852260"/>
                  </a:ext>
                </a:extLst>
              </a:tr>
              <a:tr h="1610210">
                <a:tc>
                  <a:txBody>
                    <a:bodyPr/>
                    <a:lstStyle/>
                    <a:p>
                      <a:pPr algn="ctr">
                        <a:lnSpc>
                          <a:spcPct val="150000"/>
                        </a:lnSpc>
                      </a:pPr>
                      <a:r>
                        <a:rPr lang="vi-VN" sz="4000" dirty="0"/>
                        <a:t>Lời</a:t>
                      </a:r>
                      <a:r>
                        <a:rPr lang="vi-VN" sz="4000" baseline="0" dirty="0"/>
                        <a:t> nói, cách ứng xử với An</a:t>
                      </a:r>
                      <a:endParaRPr lang="en-US" sz="4000" dirty="0"/>
                    </a:p>
                  </a:txBody>
                  <a:tcPr anchor="ctr">
                    <a:solidFill>
                      <a:schemeClr val="bg1"/>
                    </a:solidFill>
                  </a:tcPr>
                </a:tc>
                <a:tc>
                  <a:txBody>
                    <a:bodyPr/>
                    <a:lstStyle/>
                    <a:p>
                      <a:endParaRPr lang="vi-VN" sz="4000" dirty="0"/>
                    </a:p>
                    <a:p>
                      <a:endParaRPr lang="vi-VN" sz="4000" dirty="0"/>
                    </a:p>
                    <a:p>
                      <a:endParaRPr lang="en-US" sz="4000" dirty="0"/>
                    </a:p>
                  </a:txBody>
                  <a:tcPr>
                    <a:solidFill>
                      <a:schemeClr val="bg1"/>
                    </a:solidFill>
                  </a:tcPr>
                </a:tc>
                <a:extLst>
                  <a:ext uri="{0D108BD9-81ED-4DB2-BD59-A6C34878D82A}">
                    <a16:rowId xmlns:a16="http://schemas.microsoft.com/office/drawing/2014/main" val="1989174116"/>
                  </a:ext>
                </a:extLst>
              </a:tr>
            </a:tbl>
          </a:graphicData>
        </a:graphic>
      </p:graphicFrame>
      <p:sp>
        <p:nvSpPr>
          <p:cNvPr id="3" name="Rectangle 2"/>
          <p:cNvSpPr/>
          <p:nvPr/>
        </p:nvSpPr>
        <p:spPr>
          <a:xfrm>
            <a:off x="6088194" y="3924300"/>
            <a:ext cx="10744200" cy="1824923"/>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Bên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lủng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lẳng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chiếc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túi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beo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cái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gùi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4" name="Rectangle 13"/>
          <p:cNvSpPr/>
          <p:nvPr/>
        </p:nvSpPr>
        <p:spPr>
          <a:xfrm>
            <a:off x="6088194" y="5810420"/>
            <a:ext cx="10744200"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a typeface="Times New Roman" panose="02020603050405020304" pitchFamily="18" charset="0"/>
                <a:cs typeface="Arial" panose="020B0604020202020204" pitchFamily="34" charset="0"/>
              </a:rPr>
              <a:t>Ông vung tay lên một cái, đưa con dao rừng rất sắc phạt ngang một nhánh gai...</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6088194" y="7734100"/>
            <a:ext cx="10744200"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a typeface="Times New Roman" panose="02020603050405020304" pitchFamily="18" charset="0"/>
                <a:cs typeface="Arial" panose="020B0604020202020204" pitchFamily="34" charset="0"/>
              </a:rPr>
              <a:t>Nhắc hai con dừng lại nghỉ, ăn cơm xong hẵng đi; nghe tiếng An thở đã biết cậu bé mệt.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05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96" b="3396"/>
          <a:stretch>
            <a:fillRect/>
          </a:stretch>
        </p:blipFill>
        <p:spPr>
          <a:xfrm flipH="1" flipV="1">
            <a:off x="0" y="0"/>
            <a:ext cx="3096947" cy="30427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95308" y="1910034"/>
            <a:ext cx="14206691" cy="760250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760" y="1847250"/>
            <a:ext cx="1867839" cy="1867839"/>
          </a:xfrm>
          <a:prstGeom prst="rect">
            <a:avLst/>
          </a:prstGeom>
        </p:spPr>
      </p:pic>
      <p:pic>
        <p:nvPicPr>
          <p:cNvPr id="5" name="Picture 5"/>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r="3068" b="3068"/>
          <a:stretch>
            <a:fillRect/>
          </a:stretch>
        </p:blipFill>
        <p:spPr>
          <a:xfrm>
            <a:off x="13410782" y="6184040"/>
            <a:ext cx="4877218" cy="410296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65307">
            <a:off x="15544943" y="5113820"/>
            <a:ext cx="2552746" cy="835444"/>
          </a:xfrm>
          <a:prstGeom prst="rect">
            <a:avLst/>
          </a:prstGeom>
        </p:spPr>
      </p:pic>
      <p:pic>
        <p:nvPicPr>
          <p:cNvPr id="10" name="Picture 10"/>
          <p:cNvPicPr>
            <a:picLocks noChangeAspect="1"/>
          </p:cNvPicPr>
          <p:nvPr/>
        </p:nvPicPr>
        <p:blipFill>
          <a:blip r:embed="rId12">
            <a:alphaModFix amt="31999"/>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68841">
            <a:off x="-665298" y="8996985"/>
            <a:ext cx="4022090" cy="870234"/>
          </a:xfrm>
          <a:prstGeom prst="rect">
            <a:avLst/>
          </a:prstGeom>
        </p:spPr>
      </p:pic>
      <p:pic>
        <p:nvPicPr>
          <p:cNvPr id="11" name="Picture 11"/>
          <p:cNvPicPr>
            <a:picLocks noChangeAspect="1"/>
          </p:cNvPicPr>
          <p:nvPr/>
        </p:nvPicPr>
        <p:blipFill>
          <a:blip r:embed="rId12">
            <a:alphaModFix amt="31999"/>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68841">
            <a:off x="-405584" y="8324646"/>
            <a:ext cx="4022090" cy="87023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364705" y="7752086"/>
            <a:ext cx="1467514" cy="1467514"/>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8815743">
            <a:off x="12214794" y="985229"/>
            <a:ext cx="1278385" cy="896467"/>
          </a:xfrm>
          <a:prstGeom prst="rect">
            <a:avLst/>
          </a:prstGeom>
        </p:spPr>
      </p:pic>
      <p:sp>
        <p:nvSpPr>
          <p:cNvPr id="14" name="TextBox 14"/>
          <p:cNvSpPr txBox="1"/>
          <p:nvPr/>
        </p:nvSpPr>
        <p:spPr>
          <a:xfrm>
            <a:off x="3981834" y="4454216"/>
            <a:ext cx="10986509" cy="1846659"/>
          </a:xfrm>
          <a:prstGeom prst="rect">
            <a:avLst/>
          </a:prstGeom>
        </p:spPr>
        <p:txBody>
          <a:bodyPr lIns="0" tIns="0" rIns="0" bIns="0" rtlCol="0" anchor="t">
            <a:spAutoFit/>
          </a:bodyPr>
          <a:lstStyle/>
          <a:p>
            <a:pPr marL="0" lvl="0" indent="0" algn="ctr">
              <a:lnSpc>
                <a:spcPts val="15134"/>
              </a:lnSpc>
            </a:pPr>
            <a:r>
              <a:rPr lang="vi-VN" sz="12000" b="1" spc="756" dirty="0">
                <a:solidFill>
                  <a:srgbClr val="0D8BD4"/>
                </a:solidFill>
              </a:rPr>
              <a:t>ĐI LẤY MẬT</a:t>
            </a:r>
            <a:endParaRPr lang="en-US" sz="12000" b="1" spc="756" dirty="0">
              <a:solidFill>
                <a:srgbClr val="0D8BD4"/>
              </a:solidFill>
            </a:endParaRPr>
          </a:p>
        </p:txBody>
      </p:sp>
      <p:sp>
        <p:nvSpPr>
          <p:cNvPr id="15" name="TextBox 15"/>
          <p:cNvSpPr txBox="1"/>
          <p:nvPr/>
        </p:nvSpPr>
        <p:spPr>
          <a:xfrm>
            <a:off x="7653863" y="3093168"/>
            <a:ext cx="3222640" cy="1107996"/>
          </a:xfrm>
          <a:prstGeom prst="rect">
            <a:avLst/>
          </a:prstGeom>
        </p:spPr>
        <p:txBody>
          <a:bodyPr wrap="square" lIns="0" tIns="0" rIns="0" bIns="0" rtlCol="0" anchor="t">
            <a:spAutoFit/>
          </a:bodyPr>
          <a:lstStyle/>
          <a:p>
            <a:pPr marL="0" lvl="0" indent="0" algn="ctr">
              <a:spcBef>
                <a:spcPct val="0"/>
              </a:spcBef>
            </a:pPr>
            <a:r>
              <a:rPr lang="vi-VN" sz="7200" b="1" spc="269" dirty="0">
                <a:solidFill>
                  <a:srgbClr val="FF0000"/>
                </a:solidFill>
              </a:rPr>
              <a:t>Tiết...</a:t>
            </a:r>
            <a:endParaRPr lang="en-US" sz="7200" b="1" spc="269" dirty="0">
              <a:solidFill>
                <a:srgbClr val="FF0000"/>
              </a:solidFill>
            </a:endParaRPr>
          </a:p>
        </p:txBody>
      </p:sp>
      <p:pic>
        <p:nvPicPr>
          <p:cNvPr id="16" name="Picture 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382067" y="451879"/>
            <a:ext cx="5432789" cy="4845877"/>
          </a:xfrm>
          <a:prstGeom prst="rect">
            <a:avLst/>
          </a:prstGeom>
        </p:spPr>
      </p:pic>
      <p:sp>
        <p:nvSpPr>
          <p:cNvPr id="17" name="TextBox 16"/>
          <p:cNvSpPr txBox="1"/>
          <p:nvPr/>
        </p:nvSpPr>
        <p:spPr>
          <a:xfrm>
            <a:off x="2755585" y="6479133"/>
            <a:ext cx="12997532" cy="892552"/>
          </a:xfrm>
          <a:prstGeom prst="rect">
            <a:avLst/>
          </a:prstGeom>
          <a:noFill/>
        </p:spPr>
        <p:txBody>
          <a:bodyPr wrap="none" rtlCol="0">
            <a:spAutoFit/>
          </a:bodyPr>
          <a:lstStyle/>
          <a:p>
            <a:r>
              <a:rPr lang="vi-VN" sz="5200" dirty="0"/>
              <a:t>(</a:t>
            </a:r>
            <a:r>
              <a:rPr lang="vi-VN" sz="5200" b="1" dirty="0"/>
              <a:t>Trích</a:t>
            </a:r>
            <a:r>
              <a:rPr lang="vi-VN" sz="5200" dirty="0"/>
              <a:t> </a:t>
            </a:r>
            <a:r>
              <a:rPr lang="vi-VN" sz="5200" i="1" dirty="0"/>
              <a:t>Đất rừng phương Nam </a:t>
            </a:r>
            <a:r>
              <a:rPr lang="vi-VN" sz="5200" dirty="0"/>
              <a:t>– </a:t>
            </a:r>
            <a:r>
              <a:rPr lang="vi-VN" sz="5200" b="1" dirty="0"/>
              <a:t>Đoàn Giỏi</a:t>
            </a:r>
            <a:r>
              <a:rPr lang="vi-VN" sz="5200" dirty="0"/>
              <a:t>)</a:t>
            </a:r>
            <a:endParaRPr lang="en-US" sz="52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2" name="Rectangle 11"/>
          <p:cNvSpPr/>
          <p:nvPr/>
        </p:nvSpPr>
        <p:spPr>
          <a:xfrm>
            <a:off x="1934537" y="1532284"/>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923164" y="2696914"/>
            <a:ext cx="15145636" cy="5286062"/>
          </a:xfrm>
          <a:prstGeom prst="rect">
            <a:avLst/>
          </a:prstGeom>
        </p:spPr>
        <p:txBody>
          <a:bodyPr wrap="square">
            <a:spAutoFit/>
          </a:bodyPr>
          <a:lstStyle/>
          <a:p>
            <a:pPr algn="just">
              <a:lnSpc>
                <a:spcPct val="150000"/>
              </a:lnSpc>
              <a:tabLst>
                <a:tab pos="34925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Hình dáng bên ngoài</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toát lên vẻ đẹp của một người lao động từng trải, can đảm: vóc dáng khoẻ mạnh, vững chãi; cử chỉ mạnh mẽ, dứt khoát,...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Lời nói, cách cư xử của ông với An:  </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thể hiện sự quan 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â</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m, tình yêu thương dành cho cậu con nuôi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4820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294740" y="4563659"/>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2394" y="8389828"/>
            <a:ext cx="2122722" cy="21227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2" name="Rectangle 11"/>
          <p:cNvSpPr/>
          <p:nvPr/>
        </p:nvSpPr>
        <p:spPr>
          <a:xfrm>
            <a:off x="1934537" y="1532284"/>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 Nhân vật Tía nuôi</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923164" y="2696914"/>
            <a:ext cx="15145636" cy="2041456"/>
          </a:xfrm>
          <a:prstGeom prst="rect">
            <a:avLst/>
          </a:prstGeom>
        </p:spPr>
        <p:txBody>
          <a:bodyPr wrap="square">
            <a:spAutoFit/>
          </a:bodyPr>
          <a:lstStyle/>
          <a:p>
            <a:pPr algn="just">
              <a:lnSpc>
                <a:spcPct val="150000"/>
              </a:lnSpc>
              <a:tabLst>
                <a:tab pos="349250" algn="l"/>
                <a:tab pos="5429250" algn="l"/>
              </a:tabLst>
            </a:pPr>
            <a:r>
              <a:rPr lang="vi-VN" sz="4500" dirty="0">
                <a:solidFill>
                  <a:srgbClr val="000000"/>
                </a:solidFill>
                <a:ea typeface="Times New Roman" panose="02020603050405020304" pitchFamily="18" charset="0"/>
                <a:cs typeface="Arial" panose="020B0604020202020204" pitchFamily="34" charset="0"/>
              </a:rPr>
              <a:t>- Ông gác kèo cho ong rừng làm tổ rất giỏi và bảo vệ đàn ong, trân trọng sự sống.</a:t>
            </a:r>
          </a:p>
        </p:txBody>
      </p:sp>
      <p:sp>
        <p:nvSpPr>
          <p:cNvPr id="3" name="Rectangle 2"/>
          <p:cNvSpPr/>
          <p:nvPr/>
        </p:nvSpPr>
        <p:spPr>
          <a:xfrm>
            <a:off x="1934537" y="5082625"/>
            <a:ext cx="14897857" cy="3080202"/>
          </a:xfrm>
          <a:prstGeom prst="rect">
            <a:avLst/>
          </a:prstGeom>
          <a:solidFill>
            <a:srgbClr val="FFEBEB"/>
          </a:solidFill>
        </p:spPr>
        <p:txBody>
          <a:bodyPr wrap="square">
            <a:spAutoFit/>
          </a:bodyPr>
          <a:lstStyle/>
          <a:p>
            <a:pPr marL="685800" indent="-685800" algn="just">
              <a:lnSpc>
                <a:spcPct val="150000"/>
              </a:lnSpc>
              <a:buFont typeface="Wingdings" panose="05000000000000000000" pitchFamily="2" charset="2"/>
              <a:buChar char="ð"/>
              <a:tabLst>
                <a:tab pos="349250" algn="l"/>
                <a:tab pos="5429250" algn="l"/>
              </a:tabLst>
            </a:pPr>
            <a:r>
              <a:rPr lang="vi-VN" sz="4500" dirty="0">
                <a:solidFill>
                  <a:srgbClr val="000000"/>
                </a:solidFill>
                <a:ea typeface="Times New Roman" panose="02020603050405020304" pitchFamily="18" charset="0"/>
                <a:cs typeface="Arial" panose="020B0604020202020204" pitchFamily="34" charset="0"/>
              </a:rPr>
              <a:t>Ông là một người lao động dày dạn kinh nghiệm; tính cách mạnh mẽ; giàu lòng nhân hậu, yêu thương con người và thiên nhiên.</a:t>
            </a:r>
          </a:p>
        </p:txBody>
      </p:sp>
    </p:spTree>
    <p:extLst>
      <p:ext uri="{BB962C8B-B14F-4D97-AF65-F5344CB8AC3E}">
        <p14:creationId xmlns:p14="http://schemas.microsoft.com/office/powerpoint/2010/main" val="327282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312937" y="8851620"/>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84544" y="8647202"/>
            <a:ext cx="1836606" cy="18366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3" name="Rectangle 12"/>
          <p:cNvSpPr/>
          <p:nvPr/>
        </p:nvSpPr>
        <p:spPr>
          <a:xfrm>
            <a:off x="6324600" y="1679573"/>
            <a:ext cx="5860900" cy="830997"/>
          </a:xfrm>
          <a:prstGeom prst="rect">
            <a:avLst/>
          </a:prstGeom>
        </p:spPr>
        <p:txBody>
          <a:bodyPr wrap="none">
            <a:spAutoFit/>
          </a:bodyPr>
          <a:lstStyle/>
          <a:p>
            <a:r>
              <a:rPr lang="vi-VN" sz="4800" b="1" dirty="0">
                <a:solidFill>
                  <a:srgbClr val="FF0000"/>
                </a:solidFill>
                <a:latin typeface="Arial" panose="020B0604020202020204" pitchFamily="34" charset="0"/>
                <a:cs typeface="Arial" panose="020B0604020202020204" pitchFamily="34" charset="0"/>
              </a:rPr>
              <a:t>THẢO LUẬN NHÓM</a:t>
            </a:r>
            <a:endParaRPr lang="en-US" sz="4800" b="1" dirty="0">
              <a:solidFill>
                <a:srgbClr val="FF0000"/>
              </a:solidFill>
              <a:latin typeface="Arial" panose="020B0604020202020204" pitchFamily="34" charset="0"/>
              <a:cs typeface="Arial" panose="020B0604020202020204" pitchFamily="34" charset="0"/>
            </a:endParaRPr>
          </a:p>
        </p:txBody>
      </p:sp>
      <p:cxnSp>
        <p:nvCxnSpPr>
          <p:cNvPr id="14" name="Straight Connector 13"/>
          <p:cNvCxnSpPr/>
          <p:nvPr/>
        </p:nvCxnSpPr>
        <p:spPr>
          <a:xfrm>
            <a:off x="9243270" y="2854111"/>
            <a:ext cx="0" cy="6365089"/>
          </a:xfrm>
          <a:prstGeom prst="line">
            <a:avLst/>
          </a:prstGeom>
        </p:spPr>
        <p:style>
          <a:lnRef idx="3">
            <a:schemeClr val="dk1"/>
          </a:lnRef>
          <a:fillRef idx="0">
            <a:schemeClr val="dk1"/>
          </a:fillRef>
          <a:effectRef idx="2">
            <a:schemeClr val="dk1"/>
          </a:effectRef>
          <a:fontRef idx="minor">
            <a:schemeClr val="tx1"/>
          </a:fontRef>
        </p:style>
      </p:cxnSp>
      <p:sp>
        <p:nvSpPr>
          <p:cNvPr id="15" name="Rectangle 14"/>
          <p:cNvSpPr/>
          <p:nvPr/>
        </p:nvSpPr>
        <p:spPr>
          <a:xfrm>
            <a:off x="1232279" y="2511181"/>
            <a:ext cx="7924800" cy="6324808"/>
          </a:xfrm>
          <a:prstGeom prst="rect">
            <a:avLst/>
          </a:prstGeom>
        </p:spPr>
        <p:txBody>
          <a:bodyPr wrap="square">
            <a:spAutoFit/>
          </a:bodyPr>
          <a:lstStyle/>
          <a:p>
            <a:pPr algn="just">
              <a:lnSpc>
                <a:spcPct val="150000"/>
              </a:lnSpc>
              <a:tabLst>
                <a:tab pos="90170" algn="l"/>
                <a:tab pos="180340" algn="l"/>
                <a:tab pos="5429250" algn="l"/>
              </a:tabLst>
            </a:pPr>
            <a:r>
              <a:rPr lang="en-US" sz="4500" b="1" u="sng"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 1,3:</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đã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hiểu biết gì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U Min</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h?</a:t>
            </a:r>
            <a:endParaRPr lang="en-US" sz="1600" dirty="0">
              <a:effectLst/>
              <a:latin typeface=".VnTime"/>
              <a:ea typeface="Times New Roman" panose="02020603050405020304" pitchFamily="18" charset="0"/>
              <a:cs typeface="Times New Roman" panose="02020603050405020304" pitchFamily="18" charset="0"/>
            </a:endParaRPr>
          </a:p>
        </p:txBody>
      </p:sp>
      <p:sp>
        <p:nvSpPr>
          <p:cNvPr id="16" name="Rectangle 15"/>
          <p:cNvSpPr/>
          <p:nvPr/>
        </p:nvSpPr>
        <p:spPr>
          <a:xfrm>
            <a:off x="9717563" y="2510570"/>
            <a:ext cx="7924800" cy="7363554"/>
          </a:xfrm>
          <a:prstGeom prst="rect">
            <a:avLst/>
          </a:prstGeom>
        </p:spPr>
        <p:txBody>
          <a:bodyPr wrap="square">
            <a:spAutoFit/>
          </a:bodyPr>
          <a:lstStyle/>
          <a:p>
            <a:pPr algn="just">
              <a:lnSpc>
                <a:spcPct val="150000"/>
              </a:lnSpc>
              <a:tabLst>
                <a:tab pos="90170" algn="l"/>
                <a:tab pos="180340" algn="l"/>
                <a:tab pos="5429250" algn="l"/>
              </a:tabLst>
            </a:pPr>
            <a:r>
              <a:rPr lang="en-US" sz="4500" b="1" u="sng"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2,4</a:t>
            </a:r>
            <a:r>
              <a:rPr lang="en-US" sz="45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An cảm nhận như thế nào về tía má nuôi, về Cò? Chi tiết nào thể hiện điều đó?</a:t>
            </a:r>
          </a:p>
          <a:p>
            <a:pPr marL="685800" indent="-685800" algn="just">
              <a:lnSpc>
                <a:spcPct val="150000"/>
              </a:lnSpc>
              <a:buFont typeface="Wingdings" panose="05000000000000000000" pitchFamily="2" charset="2"/>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An suy nghĩ gì khi nghe má nuôi kể về cách “ăn ong” của người dân U Minh?</a:t>
            </a:r>
          </a:p>
        </p:txBody>
      </p:sp>
    </p:spTree>
    <p:extLst>
      <p:ext uri="{BB962C8B-B14F-4D97-AF65-F5344CB8AC3E}">
        <p14:creationId xmlns:p14="http://schemas.microsoft.com/office/powerpoint/2010/main" val="398321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800" decel="100000"/>
                                        <p:tgtEl>
                                          <p:spTgt spid="15"/>
                                        </p:tgtEl>
                                      </p:cBhvr>
                                    </p:animEffect>
                                    <p:anim calcmode="lin" valueType="num">
                                      <p:cBhvr>
                                        <p:cTn id="16" dur="800" decel="100000" fill="hold"/>
                                        <p:tgtEl>
                                          <p:spTgt spid="15"/>
                                        </p:tgtEl>
                                        <p:attrNameLst>
                                          <p:attrName>style.rotation</p:attrName>
                                        </p:attrNameLst>
                                      </p:cBhvr>
                                      <p:tavLst>
                                        <p:tav tm="0">
                                          <p:val>
                                            <p:fltVal val="-90"/>
                                          </p:val>
                                        </p:tav>
                                        <p:tav tm="100000">
                                          <p:val>
                                            <p:fltVal val="0"/>
                                          </p:val>
                                        </p:tav>
                                      </p:tavLst>
                                    </p:anim>
                                    <p:anim calcmode="lin" valueType="num">
                                      <p:cBhvr>
                                        <p:cTn id="17" dur="800" decel="100000" fill="hold"/>
                                        <p:tgtEl>
                                          <p:spTgt spid="15"/>
                                        </p:tgtEl>
                                        <p:attrNameLst>
                                          <p:attrName>ppt_x</p:attrName>
                                        </p:attrNameLst>
                                      </p:cBhvr>
                                      <p:tavLst>
                                        <p:tav tm="0">
                                          <p:val>
                                            <p:strVal val="#ppt_x+0.4"/>
                                          </p:val>
                                        </p:tav>
                                        <p:tav tm="100000">
                                          <p:val>
                                            <p:strVal val="#ppt_x-0.05"/>
                                          </p:val>
                                        </p:tav>
                                      </p:tavLst>
                                    </p:anim>
                                    <p:anim calcmode="lin" valueType="num">
                                      <p:cBhvr>
                                        <p:cTn id="18" dur="800" decel="100000" fill="hold"/>
                                        <p:tgtEl>
                                          <p:spTgt spid="1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800" decel="100000"/>
                                        <p:tgtEl>
                                          <p:spTgt spid="14"/>
                                        </p:tgtEl>
                                      </p:cBhvr>
                                    </p:animEffect>
                                    <p:anim calcmode="lin" valueType="num">
                                      <p:cBhvr>
                                        <p:cTn id="24" dur="800" decel="100000" fill="hold"/>
                                        <p:tgtEl>
                                          <p:spTgt spid="14"/>
                                        </p:tgtEl>
                                        <p:attrNameLst>
                                          <p:attrName>style.rotation</p:attrName>
                                        </p:attrNameLst>
                                      </p:cBhvr>
                                      <p:tavLst>
                                        <p:tav tm="0">
                                          <p:val>
                                            <p:fltVal val="-90"/>
                                          </p:val>
                                        </p:tav>
                                        <p:tav tm="100000">
                                          <p:val>
                                            <p:fltVal val="0"/>
                                          </p:val>
                                        </p:tav>
                                      </p:tavLst>
                                    </p:anim>
                                    <p:anim calcmode="lin" valueType="num">
                                      <p:cBhvr>
                                        <p:cTn id="25" dur="800" decel="100000" fill="hold"/>
                                        <p:tgtEl>
                                          <p:spTgt spid="14"/>
                                        </p:tgtEl>
                                        <p:attrNameLst>
                                          <p:attrName>ppt_x</p:attrName>
                                        </p:attrNameLst>
                                      </p:cBhvr>
                                      <p:tavLst>
                                        <p:tav tm="0">
                                          <p:val>
                                            <p:strVal val="#ppt_x+0.4"/>
                                          </p:val>
                                        </p:tav>
                                        <p:tav tm="100000">
                                          <p:val>
                                            <p:strVal val="#ppt_x-0.05"/>
                                          </p:val>
                                        </p:tav>
                                      </p:tavLst>
                                    </p:anim>
                                    <p:anim calcmode="lin" valueType="num">
                                      <p:cBhvr>
                                        <p:cTn id="26" dur="800" decel="100000" fill="hold"/>
                                        <p:tgtEl>
                                          <p:spTgt spid="1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800" decel="100000"/>
                                        <p:tgtEl>
                                          <p:spTgt spid="16"/>
                                        </p:tgtEl>
                                      </p:cBhvr>
                                    </p:animEffect>
                                    <p:anim calcmode="lin" valueType="num">
                                      <p:cBhvr>
                                        <p:cTn id="32" dur="800" decel="100000" fill="hold"/>
                                        <p:tgtEl>
                                          <p:spTgt spid="16"/>
                                        </p:tgtEl>
                                        <p:attrNameLst>
                                          <p:attrName>style.rotation</p:attrName>
                                        </p:attrNameLst>
                                      </p:cBhvr>
                                      <p:tavLst>
                                        <p:tav tm="0">
                                          <p:val>
                                            <p:fltVal val="-90"/>
                                          </p:val>
                                        </p:tav>
                                        <p:tav tm="100000">
                                          <p:val>
                                            <p:fltVal val="0"/>
                                          </p:val>
                                        </p:tav>
                                      </p:tavLst>
                                    </p:anim>
                                    <p:anim calcmode="lin" valueType="num">
                                      <p:cBhvr>
                                        <p:cTn id="33" dur="800" decel="100000" fill="hold"/>
                                        <p:tgtEl>
                                          <p:spTgt spid="16"/>
                                        </p:tgtEl>
                                        <p:attrNameLst>
                                          <p:attrName>ppt_x</p:attrName>
                                        </p:attrNameLst>
                                      </p:cBhvr>
                                      <p:tavLst>
                                        <p:tav tm="0">
                                          <p:val>
                                            <p:strVal val="#ppt_x+0.4"/>
                                          </p:val>
                                        </p:tav>
                                        <p:tav tm="100000">
                                          <p:val>
                                            <p:strVal val="#ppt_x-0.05"/>
                                          </p:val>
                                        </p:tav>
                                      </p:tavLst>
                                    </p:anim>
                                    <p:anim calcmode="lin" valueType="num">
                                      <p:cBhvr>
                                        <p:cTn id="34" dur="800" decel="100000" fill="hold"/>
                                        <p:tgtEl>
                                          <p:spTgt spid="16"/>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312937" y="8851620"/>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84544" y="8647202"/>
            <a:ext cx="1836606" cy="18366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2" name="Rectangle 11"/>
          <p:cNvSpPr/>
          <p:nvPr/>
        </p:nvSpPr>
        <p:spPr>
          <a:xfrm>
            <a:off x="1934537" y="1710386"/>
            <a:ext cx="5791200" cy="1002710"/>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b. Nhân vật Cò</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960694" y="2745750"/>
            <a:ext cx="15323849" cy="3208571"/>
          </a:xfrm>
          <a:prstGeom prst="rect">
            <a:avLst/>
          </a:prstGeom>
        </p:spPr>
        <p:txBody>
          <a:bodyPr wrap="square">
            <a:spAutoFit/>
          </a:bodyPr>
          <a:lstStyle/>
          <a:p>
            <a:pPr marL="685800" indent="-685800" algn="just">
              <a:lnSpc>
                <a:spcPct val="150000"/>
              </a:lnSpc>
              <a:buFontTx/>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nhanh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nhẹn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tháo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vát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dẻo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dai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Tx/>
              <a:buChar char="-"/>
              <a:tabLst>
                <a:tab pos="90170" algn="l"/>
                <a:tab pos="180340" algn="l"/>
                <a:tab pos="5429250" algn="l"/>
              </a:tabLst>
            </a:pP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hiểu biết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rõ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xuất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mật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nơi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làm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p:cNvSpPr/>
          <p:nvPr/>
        </p:nvSpPr>
        <p:spPr>
          <a:xfrm>
            <a:off x="1868127" y="6227306"/>
            <a:ext cx="15350006" cy="2169825"/>
          </a:xfrm>
          <a:prstGeom prst="rect">
            <a:avLst/>
          </a:prstGeom>
          <a:solidFill>
            <a:srgbClr val="FFEBEB"/>
          </a:solidFill>
        </p:spPr>
        <p:txBody>
          <a:bodyPr wrap="square">
            <a:spAutoFit/>
          </a:bodyPr>
          <a:lstStyle/>
          <a:p>
            <a:pPr marL="685800" indent="-685800" algn="just">
              <a:lnSpc>
                <a:spcPct val="150000"/>
              </a:lnSpc>
              <a:buFont typeface="Wingdings" panose="05000000000000000000" pitchFamily="2" charset="2"/>
              <a:buChar char="ð"/>
              <a:tabLst>
                <a:tab pos="349250" algn="l"/>
                <a:tab pos="5429250" algn="l"/>
              </a:tabLst>
            </a:pPr>
            <a:r>
              <a:rPr lang="vi-VN" sz="4500" dirty="0">
                <a:solidFill>
                  <a:srgbClr val="000000"/>
                </a:solidFill>
                <a:ea typeface="Times New Roman" panose="02020603050405020304" pitchFamily="18" charset="0"/>
                <a:cs typeface="Arial" panose="020B0604020202020204" pitchFamily="34" charset="0"/>
              </a:rPr>
              <a:t>Cò là một cậu bé sinh ra và lớn lên ở đất rừng phương Nam nên có sự am hiểu và gắn bó với thiên nhiên.</a:t>
            </a:r>
          </a:p>
        </p:txBody>
      </p:sp>
    </p:spTree>
    <p:extLst>
      <p:ext uri="{BB962C8B-B14F-4D97-AF65-F5344CB8AC3E}">
        <p14:creationId xmlns:p14="http://schemas.microsoft.com/office/powerpoint/2010/main" val="16534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out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436" b="3436"/>
          <a:stretch>
            <a:fillRect/>
          </a:stretch>
        </p:blipFill>
        <p:spPr>
          <a:xfrm rot="-10800000" flipV="1">
            <a:off x="0" y="6746628"/>
            <a:ext cx="3603432" cy="35403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3287">
            <a:off x="-1312937" y="8851620"/>
            <a:ext cx="3035927" cy="99357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84544" y="8647202"/>
            <a:ext cx="1836606" cy="18366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886245" y="445989"/>
            <a:ext cx="1710386" cy="1199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375240" y="255489"/>
            <a:ext cx="1710386" cy="1199408"/>
          </a:xfrm>
          <a:prstGeom prst="rect">
            <a:avLst/>
          </a:prstGeom>
        </p:spPr>
      </p:pic>
      <p:sp>
        <p:nvSpPr>
          <p:cNvPr id="11" name="TextBox 10"/>
          <p:cNvSpPr txBox="1"/>
          <p:nvPr/>
        </p:nvSpPr>
        <p:spPr>
          <a:xfrm>
            <a:off x="4953000" y="495300"/>
            <a:ext cx="9188734" cy="892552"/>
          </a:xfrm>
          <a:prstGeom prst="rect">
            <a:avLst/>
          </a:prstGeom>
          <a:noFill/>
        </p:spPr>
        <p:txBody>
          <a:bodyPr wrap="none" rtlCol="0">
            <a:spAutoFit/>
          </a:bodyPr>
          <a:lstStyle/>
          <a:p>
            <a:r>
              <a:rPr lang="vi-VN" sz="5200" b="1" dirty="0"/>
              <a:t>2. Các nhân vật trong truyện</a:t>
            </a:r>
            <a:endParaRPr lang="en-US" sz="5200" b="1" dirty="0"/>
          </a:p>
        </p:txBody>
      </p:sp>
      <p:sp>
        <p:nvSpPr>
          <p:cNvPr id="12" name="Rectangle 11"/>
          <p:cNvSpPr/>
          <p:nvPr/>
        </p:nvSpPr>
        <p:spPr>
          <a:xfrm>
            <a:off x="1934537" y="1710386"/>
            <a:ext cx="5791200" cy="1131079"/>
          </a:xfrm>
          <a:prstGeom prst="rect">
            <a:avLst/>
          </a:prstGeom>
        </p:spPr>
        <p:txBody>
          <a:bodyPr wrap="square">
            <a:spAutoFit/>
          </a:bodyPr>
          <a:lstStyle/>
          <a:p>
            <a:pPr algn="just">
              <a:lnSpc>
                <a:spcPct val="150000"/>
              </a:lnSpc>
              <a:tabLst>
                <a:tab pos="90170" algn="l"/>
                <a:tab pos="180340" algn="l"/>
                <a:tab pos="5429250" algn="l"/>
              </a:tabLst>
            </a:pPr>
            <a:r>
              <a:rPr lang="vi-VN" sz="4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c. Nhân vật An</a:t>
            </a:r>
            <a:endParaRPr lang="en-US" sz="45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960695" y="2745750"/>
            <a:ext cx="14879506" cy="6324808"/>
          </a:xfrm>
          <a:prstGeom prst="rect">
            <a:avLst/>
          </a:prstGeom>
        </p:spPr>
        <p:txBody>
          <a:bodyPr wrap="square">
            <a:spAutoFit/>
          </a:bodyPr>
          <a:lstStyle/>
          <a:p>
            <a:pPr marL="685800" indent="-685800" algn="just">
              <a:lnSpc>
                <a:spcPct val="150000"/>
              </a:lnSpc>
              <a:buFontTx/>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An rất yêu quý tía, má nuôi, luôn nghĩ về họ với tình cảm gần gũi, thân thuộc, ấm áp.</a:t>
            </a:r>
          </a:p>
          <a:p>
            <a:pPr marL="685800" indent="-685800" algn="just">
              <a:lnSpc>
                <a:spcPct val="150000"/>
              </a:lnSpc>
              <a:buFontTx/>
              <a:buChar char="-"/>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Tính cách: </a:t>
            </a:r>
          </a:p>
          <a:p>
            <a:pPr lvl="1" algn="just">
              <a:lnSpc>
                <a:spcPct val="150000"/>
              </a:lnSpc>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 Giận hờn trẻ con nhưng luôn ngạc nhiên, ngưỡng mộ sự nhanh nhẹn, hiểu biết về rừng U Minh của Cò.</a:t>
            </a:r>
          </a:p>
          <a:p>
            <a:pPr lvl="1" algn="just">
              <a:lnSpc>
                <a:spcPct val="150000"/>
              </a:lnSpc>
              <a:tabLst>
                <a:tab pos="90170" algn="l"/>
                <a:tab pos="180340" algn="l"/>
                <a:tab pos="5429250" algn="l"/>
              </a:tabLst>
            </a:pPr>
            <a:r>
              <a:rPr lang="vi-VN" sz="4500" dirty="0">
                <a:solidFill>
                  <a:srgbClr val="000000"/>
                </a:solidFill>
                <a:ea typeface="Times New Roman" panose="02020603050405020304" pitchFamily="18" charset="0"/>
                <a:cs typeface="Arial" panose="020B0604020202020204" pitchFamily="34" charset="0"/>
              </a:rPr>
              <a:t>+ Thông minh, ham hiểu biết.</a:t>
            </a:r>
          </a:p>
        </p:txBody>
      </p:sp>
    </p:spTree>
    <p:extLst>
      <p:ext uri="{BB962C8B-B14F-4D97-AF65-F5344CB8AC3E}">
        <p14:creationId xmlns:p14="http://schemas.microsoft.com/office/powerpoint/2010/main" val="22812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outVertical)">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097" y="3514057"/>
            <a:ext cx="12515629" cy="2396406"/>
            <a:chOff x="0" y="0"/>
            <a:chExt cx="3040788" cy="408940"/>
          </a:xfrm>
        </p:grpSpPr>
        <p:sp>
          <p:nvSpPr>
            <p:cNvPr id="3" name="Freeform 3"/>
            <p:cNvSpPr/>
            <p:nvPr/>
          </p:nvSpPr>
          <p:spPr>
            <a:xfrm>
              <a:off x="-2540" y="0"/>
              <a:ext cx="3047138" cy="408940"/>
            </a:xfrm>
            <a:custGeom>
              <a:avLst/>
              <a:gdLst/>
              <a:ahLst/>
              <a:cxnLst/>
              <a:rect l="l" t="t" r="r" b="b"/>
              <a:pathLst>
                <a:path w="3047138" h="408940">
                  <a:moveTo>
                    <a:pt x="2931568" y="204470"/>
                  </a:moveTo>
                  <a:lnTo>
                    <a:pt x="3035708" y="60960"/>
                  </a:lnTo>
                  <a:cubicBezTo>
                    <a:pt x="3044598" y="49530"/>
                    <a:pt x="3045868" y="34290"/>
                    <a:pt x="3038248" y="21590"/>
                  </a:cubicBezTo>
                  <a:cubicBezTo>
                    <a:pt x="3030628" y="8890"/>
                    <a:pt x="3019198" y="0"/>
                    <a:pt x="3005228"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006498" y="408940"/>
                  </a:lnTo>
                  <a:cubicBezTo>
                    <a:pt x="3020468" y="408940"/>
                    <a:pt x="3034438" y="401320"/>
                    <a:pt x="3040788" y="388620"/>
                  </a:cubicBezTo>
                  <a:cubicBezTo>
                    <a:pt x="3047138" y="375920"/>
                    <a:pt x="3045868" y="360680"/>
                    <a:pt x="3038248" y="349250"/>
                  </a:cubicBezTo>
                  <a:lnTo>
                    <a:pt x="2931568" y="204470"/>
                  </a:lnTo>
                  <a:close/>
                </a:path>
              </a:pathLst>
            </a:custGeom>
            <a:solidFill>
              <a:srgbClr val="FFFFFF"/>
            </a:solidFill>
          </p:spPr>
          <p:txBody>
            <a:bodyPr/>
            <a:lstStyle/>
            <a:p>
              <a:endParaRPr lang="vi-VN"/>
            </a:p>
          </p:txBody>
        </p:sp>
      </p:grpSp>
      <p:pic>
        <p:nvPicPr>
          <p:cNvPr id="4" name="Picture 4"/>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54030" y="7246375"/>
            <a:ext cx="3433970" cy="3040625"/>
          </a:xfrm>
          <a:prstGeom prst="rect">
            <a:avLst/>
          </a:prstGeom>
        </p:spPr>
      </p:pic>
      <p:sp>
        <p:nvSpPr>
          <p:cNvPr id="5" name="TextBox 5"/>
          <p:cNvSpPr txBox="1"/>
          <p:nvPr/>
        </p:nvSpPr>
        <p:spPr>
          <a:xfrm>
            <a:off x="3670435" y="4065929"/>
            <a:ext cx="10882177" cy="1292662"/>
          </a:xfrm>
          <a:prstGeom prst="rect">
            <a:avLst/>
          </a:prstGeom>
        </p:spPr>
        <p:txBody>
          <a:bodyPr wrap="square" lIns="0" tIns="0" rIns="0" bIns="0" rtlCol="0" anchor="t">
            <a:spAutoFit/>
          </a:bodyPr>
          <a:lstStyle/>
          <a:p>
            <a:pPr marL="0" lvl="0" indent="0" algn="ctr"/>
            <a:r>
              <a:rPr lang="vi-VN" sz="8400" b="1" dirty="0">
                <a:solidFill>
                  <a:srgbClr val="2289C4"/>
                </a:solidFill>
                <a:latin typeface="Arial" panose="020B0604020202020204" pitchFamily="34" charset="0"/>
                <a:cs typeface="Arial" panose="020B0604020202020204" pitchFamily="34" charset="0"/>
              </a:rPr>
              <a:t>III. TỔNG KẾT</a:t>
            </a:r>
            <a:endParaRPr lang="en-US" sz="8400" b="1" dirty="0">
              <a:solidFill>
                <a:srgbClr val="2289C4"/>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597" b="23396"/>
          <a:stretch>
            <a:fillRect/>
          </a:stretch>
        </p:blipFill>
        <p:spPr>
          <a:xfrm rot="4446668">
            <a:off x="-403082" y="35930"/>
            <a:ext cx="4057950" cy="43797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72400" y="1556465"/>
            <a:ext cx="3225234" cy="105553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1881"/>
          <a:stretch>
            <a:fillRect/>
          </a:stretch>
        </p:blipFill>
        <p:spPr>
          <a:xfrm>
            <a:off x="15623948" y="5836719"/>
            <a:ext cx="2664052" cy="445028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200" y="6743701"/>
            <a:ext cx="1936746" cy="2300670"/>
          </a:xfrm>
          <a:prstGeom prst="rect">
            <a:avLst/>
          </a:prstGeom>
        </p:spPr>
      </p:pic>
      <p:pic>
        <p:nvPicPr>
          <p:cNvPr id="11"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28000" y="6723798"/>
            <a:ext cx="11167049" cy="3405651"/>
          </a:xfrm>
          <a:prstGeom prst="rect">
            <a:avLst/>
          </a:prstGeom>
        </p:spPr>
      </p:pic>
    </p:spTree>
    <p:extLst>
      <p:ext uri="{BB962C8B-B14F-4D97-AF65-F5344CB8AC3E}">
        <p14:creationId xmlns:p14="http://schemas.microsoft.com/office/powerpoint/2010/main" val="2672975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9445" t="1840" b="19243"/>
          <a:stretch>
            <a:fillRect/>
          </a:stretch>
        </p:blipFill>
        <p:spPr>
          <a:xfrm>
            <a:off x="0" y="7369329"/>
            <a:ext cx="3008325" cy="346349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0338"/>
          <a:stretch>
            <a:fillRect/>
          </a:stretch>
        </p:blipFill>
        <p:spPr>
          <a:xfrm>
            <a:off x="15592803" y="7369329"/>
            <a:ext cx="2695197" cy="291767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59059" y="1718019"/>
            <a:ext cx="13867933" cy="753996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74142" y="4762500"/>
            <a:ext cx="1234313" cy="12618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67945" y="5128991"/>
            <a:ext cx="1234313" cy="126184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74142" y="-424061"/>
            <a:ext cx="2313858" cy="231385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36764"/>
          <a:stretch>
            <a:fillRect/>
          </a:stretch>
        </p:blipFill>
        <p:spPr>
          <a:xfrm>
            <a:off x="0" y="0"/>
            <a:ext cx="2181593" cy="1889797"/>
          </a:xfrm>
          <a:prstGeom prst="rect">
            <a:avLst/>
          </a:prstGeom>
        </p:spPr>
      </p:pic>
      <p:grpSp>
        <p:nvGrpSpPr>
          <p:cNvPr id="11" name="Group 11"/>
          <p:cNvGrpSpPr/>
          <p:nvPr/>
        </p:nvGrpSpPr>
        <p:grpSpPr>
          <a:xfrm>
            <a:off x="5417921" y="1289748"/>
            <a:ext cx="7950207" cy="1285004"/>
            <a:chOff x="0" y="0"/>
            <a:chExt cx="2359045" cy="408940"/>
          </a:xfrm>
        </p:grpSpPr>
        <p:sp>
          <p:nvSpPr>
            <p:cNvPr id="12" name="Freeform 12"/>
            <p:cNvSpPr/>
            <p:nvPr/>
          </p:nvSpPr>
          <p:spPr>
            <a:xfrm>
              <a:off x="-2540" y="0"/>
              <a:ext cx="2365395" cy="408940"/>
            </a:xfrm>
            <a:custGeom>
              <a:avLst/>
              <a:gdLst/>
              <a:ahLst/>
              <a:cxnLst/>
              <a:rect l="l" t="t" r="r" b="b"/>
              <a:pathLst>
                <a:path w="2365395" h="408940">
                  <a:moveTo>
                    <a:pt x="2249825" y="204470"/>
                  </a:moveTo>
                  <a:lnTo>
                    <a:pt x="2353965" y="60960"/>
                  </a:lnTo>
                  <a:cubicBezTo>
                    <a:pt x="2362855" y="49530"/>
                    <a:pt x="2364125" y="34290"/>
                    <a:pt x="2356505" y="21590"/>
                  </a:cubicBezTo>
                  <a:cubicBezTo>
                    <a:pt x="2348885" y="8890"/>
                    <a:pt x="2337455" y="0"/>
                    <a:pt x="2323485"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24755" y="408940"/>
                  </a:lnTo>
                  <a:cubicBezTo>
                    <a:pt x="2338725" y="408940"/>
                    <a:pt x="2352695" y="401320"/>
                    <a:pt x="2359045" y="388620"/>
                  </a:cubicBezTo>
                  <a:cubicBezTo>
                    <a:pt x="2365395" y="375920"/>
                    <a:pt x="2364125" y="360680"/>
                    <a:pt x="2356505" y="349250"/>
                  </a:cubicBezTo>
                  <a:lnTo>
                    <a:pt x="2249825" y="204470"/>
                  </a:lnTo>
                  <a:close/>
                </a:path>
              </a:pathLst>
            </a:custGeom>
            <a:solidFill>
              <a:srgbClr val="FA5490"/>
            </a:solidFill>
          </p:spPr>
          <p:txBody>
            <a:bodyPr/>
            <a:lstStyle/>
            <a:p>
              <a:endParaRPr lang="vi-VN"/>
            </a:p>
          </p:txBody>
        </p:sp>
      </p:grpSp>
      <p:sp>
        <p:nvSpPr>
          <p:cNvPr id="13" name="TextBox 13"/>
          <p:cNvSpPr txBox="1"/>
          <p:nvPr/>
        </p:nvSpPr>
        <p:spPr>
          <a:xfrm>
            <a:off x="7150327" y="1397784"/>
            <a:ext cx="4485395" cy="984885"/>
          </a:xfrm>
          <a:prstGeom prst="rect">
            <a:avLst/>
          </a:prstGeom>
        </p:spPr>
        <p:txBody>
          <a:bodyPr lIns="0" tIns="0" rIns="0" bIns="0" rtlCol="0" anchor="t">
            <a:spAutoFit/>
          </a:bodyPr>
          <a:lstStyle/>
          <a:p>
            <a:pPr marL="0" lvl="0" indent="0" algn="ctr">
              <a:spcBef>
                <a:spcPct val="0"/>
              </a:spcBef>
            </a:pPr>
            <a:r>
              <a:rPr lang="vi-VN" sz="6400" b="1" spc="170" dirty="0">
                <a:solidFill>
                  <a:srgbClr val="FFFFFF"/>
                </a:solidFill>
                <a:latin typeface="Arial" panose="020B0604020202020204" pitchFamily="34" charset="0"/>
                <a:cs typeface="Arial" panose="020B0604020202020204" pitchFamily="34" charset="0"/>
              </a:rPr>
              <a:t>NỘI DUNG</a:t>
            </a:r>
            <a:endParaRPr lang="en-US" sz="6400" b="1" spc="170" dirty="0">
              <a:solidFill>
                <a:srgbClr val="FFFFFF"/>
              </a:solidFill>
              <a:latin typeface="Arial" panose="020B0604020202020204" pitchFamily="34" charset="0"/>
              <a:cs typeface="Arial" panose="020B0604020202020204" pitchFamily="34" charset="0"/>
            </a:endParaRPr>
          </a:p>
        </p:txBody>
      </p:sp>
      <p:sp>
        <p:nvSpPr>
          <p:cNvPr id="20" name="Rectangle 19"/>
          <p:cNvSpPr/>
          <p:nvPr/>
        </p:nvSpPr>
        <p:spPr>
          <a:xfrm>
            <a:off x="3239518" y="2818333"/>
            <a:ext cx="12307012" cy="5495415"/>
          </a:xfrm>
          <a:prstGeom prst="rect">
            <a:avLst/>
          </a:prstGeom>
        </p:spPr>
        <p:txBody>
          <a:bodyPr wrap="square">
            <a:spAutoFit/>
          </a:bodyPr>
          <a:lstStyle/>
          <a:p>
            <a:pPr algn="just">
              <a:lnSpc>
                <a:spcPct val="150000"/>
              </a:lnSpc>
              <a:tabLst>
                <a:tab pos="5429250" algn="l"/>
              </a:tabLst>
            </a:pPr>
            <a:r>
              <a:rPr lang="vi-VN" sz="4500" dirty="0">
                <a:latin typeface="Arial" panose="020B0604020202020204" pitchFamily="34" charset="0"/>
                <a:ea typeface="Times New Roman" panose="02020603050405020304" pitchFamily="18" charset="0"/>
                <a:cs typeface="Arial" panose="020B0604020202020204" pitchFamily="34" charset="0"/>
              </a:rPr>
              <a:t>        </a:t>
            </a:r>
            <a:r>
              <a:rPr lang="en-US" sz="4800" dirty="0">
                <a:latin typeface="Arial" panose="020B0604020202020204" pitchFamily="34" charset="0"/>
                <a:ea typeface="Times New Roman" panose="02020603050405020304" pitchFamily="18" charset="0"/>
                <a:cs typeface="Arial" panose="020B0604020202020204" pitchFamily="34" charset="0"/>
              </a:rPr>
              <a:t>Qua văn bản, đã thể </a:t>
            </a:r>
            <a:r>
              <a:rPr lang="en-US" sz="4800" dirty="0" err="1">
                <a:latin typeface="Arial" panose="020B0604020202020204" pitchFamily="34" charset="0"/>
                <a:ea typeface="Times New Roman" panose="02020603050405020304" pitchFamily="18" charset="0"/>
                <a:cs typeface="Arial" panose="020B0604020202020204" pitchFamily="34" charset="0"/>
              </a:rPr>
              <a:t>hiện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được</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vẻ</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đẹp</a:t>
            </a:r>
            <a:r>
              <a:rPr lang="en-US" sz="4800" dirty="0">
                <a:latin typeface="Arial" panose="020B0604020202020204" pitchFamily="34" charset="0"/>
                <a:ea typeface="Times New Roman" panose="02020603050405020304" pitchFamily="18" charset="0"/>
                <a:cs typeface="Arial" panose="020B0604020202020204" pitchFamily="34" charset="0"/>
              </a:rPr>
              <a:t> của </a:t>
            </a:r>
            <a:r>
              <a:rPr lang="en-US" sz="4800" dirty="0" err="1">
                <a:latin typeface="Arial" panose="020B0604020202020204" pitchFamily="34" charset="0"/>
                <a:ea typeface="Times New Roman" panose="02020603050405020304" pitchFamily="18" charset="0"/>
                <a:cs typeface="Arial" panose="020B0604020202020204" pitchFamily="34" charset="0"/>
              </a:rPr>
              <a:t>cảnh</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sắc</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thiên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nhiên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hoang</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sơ</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kì</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thú</a:t>
            </a:r>
            <a:r>
              <a:rPr lang="en-US" sz="4800" dirty="0">
                <a:latin typeface="Arial" panose="020B0604020202020204" pitchFamily="34" charset="0"/>
                <a:ea typeface="Times New Roman" panose="02020603050405020304" pitchFamily="18" charset="0"/>
                <a:cs typeface="Arial" panose="020B0604020202020204" pitchFamily="34" charset="0"/>
              </a:rPr>
              <a:t>, giàu có, đầy </a:t>
            </a:r>
            <a:r>
              <a:rPr lang="en-US" sz="4800" dirty="0" err="1">
                <a:latin typeface="Arial" panose="020B0604020202020204" pitchFamily="34" charset="0"/>
                <a:ea typeface="Times New Roman" panose="02020603050405020304" pitchFamily="18" charset="0"/>
                <a:cs typeface="Arial" panose="020B0604020202020204" pitchFamily="34" charset="0"/>
              </a:rPr>
              <a:t>chất</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thơ</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và</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ấn</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tượng</a:t>
            </a:r>
            <a:r>
              <a:rPr lang="en-US" sz="4800" dirty="0">
                <a:latin typeface="Arial" panose="020B0604020202020204" pitchFamily="34" charset="0"/>
                <a:ea typeface="Times New Roman" panose="02020603050405020304" pitchFamily="18" charset="0"/>
                <a:cs typeface="Arial" panose="020B0604020202020204" pitchFamily="34" charset="0"/>
              </a:rPr>
              <a:t> về con người </a:t>
            </a:r>
            <a:r>
              <a:rPr lang="en-US" sz="4800" dirty="0" err="1">
                <a:latin typeface="Arial" panose="020B0604020202020204" pitchFamily="34" charset="0"/>
                <a:ea typeface="Times New Roman" panose="02020603050405020304" pitchFamily="18" charset="0"/>
                <a:cs typeface="Arial" panose="020B0604020202020204" pitchFamily="34" charset="0"/>
              </a:rPr>
              <a:t>phương</a:t>
            </a:r>
            <a:r>
              <a:rPr lang="en-US" sz="4800" dirty="0">
                <a:latin typeface="Arial" panose="020B0604020202020204" pitchFamily="34" charset="0"/>
                <a:ea typeface="Times New Roman" panose="02020603050405020304" pitchFamily="18" charset="0"/>
                <a:cs typeface="Arial" panose="020B0604020202020204" pitchFamily="34" charset="0"/>
              </a:rPr>
              <a:t> Nam vừa gần </a:t>
            </a:r>
            <a:r>
              <a:rPr lang="en-US" sz="4800" dirty="0" err="1">
                <a:latin typeface="Arial" panose="020B0604020202020204" pitchFamily="34" charset="0"/>
                <a:ea typeface="Times New Roman" panose="02020603050405020304" pitchFamily="18" charset="0"/>
                <a:cs typeface="Arial" panose="020B0604020202020204" pitchFamily="34" charset="0"/>
              </a:rPr>
              <a:t>gũi</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bình</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dị</a:t>
            </a:r>
            <a:r>
              <a:rPr lang="en-US" sz="4800" dirty="0">
                <a:latin typeface="Arial" panose="020B0604020202020204" pitchFamily="34" charset="0"/>
                <a:ea typeface="Times New Roman" panose="02020603050405020304" pitchFamily="18" charset="0"/>
                <a:cs typeface="Arial" panose="020B0604020202020204" pitchFamily="34" charset="0"/>
              </a:rPr>
              <a:t> vừa </a:t>
            </a:r>
            <a:r>
              <a:rPr lang="en-US" sz="4800" dirty="0" err="1">
                <a:latin typeface="Arial" panose="020B0604020202020204" pitchFamily="34" charset="0"/>
                <a:ea typeface="Times New Roman" panose="02020603050405020304" pitchFamily="18" charset="0"/>
                <a:cs typeface="Arial" panose="020B0604020202020204" pitchFamily="34" charset="0"/>
              </a:rPr>
              <a:t>mạnh</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mẽ</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phóng</a:t>
            </a:r>
            <a:r>
              <a:rPr lang="en-US" sz="4800" dirty="0">
                <a:latin typeface="Arial" panose="020B0604020202020204" pitchFamily="34" charset="0"/>
                <a:ea typeface="Times New Roman" panose="02020603050405020304" pitchFamily="18" charset="0"/>
                <a:cs typeface="Arial" panose="020B0604020202020204" pitchFamily="34" charset="0"/>
              </a:rPr>
              <a:t> </a:t>
            </a:r>
            <a:r>
              <a:rPr lang="en-US" sz="4800" dirty="0" err="1">
                <a:latin typeface="Arial" panose="020B0604020202020204" pitchFamily="34" charset="0"/>
                <a:ea typeface="Times New Roman" panose="02020603050405020304" pitchFamily="18" charset="0"/>
                <a:cs typeface="Arial" panose="020B0604020202020204" pitchFamily="34" charset="0"/>
              </a:rPr>
              <a:t>khoáng</a:t>
            </a:r>
            <a:r>
              <a:rPr lang="en-US" sz="4800" dirty="0">
                <a:latin typeface="Arial" panose="020B0604020202020204" pitchFamily="34" charset="0"/>
                <a:ea typeface="Times New Roman" panose="02020603050405020304" pitchFamily="18" charset="0"/>
                <a:cs typeface="Arial" panose="020B0604020202020204" pitchFamily="34" charset="0"/>
              </a:rPr>
              <a:t>.</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9445" t="1840" b="19243"/>
          <a:stretch>
            <a:fillRect/>
          </a:stretch>
        </p:blipFill>
        <p:spPr>
          <a:xfrm>
            <a:off x="0" y="7369329"/>
            <a:ext cx="3008325" cy="346349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0338"/>
          <a:stretch>
            <a:fillRect/>
          </a:stretch>
        </p:blipFill>
        <p:spPr>
          <a:xfrm>
            <a:off x="15592803" y="7369329"/>
            <a:ext cx="2695197" cy="291767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59059" y="1718019"/>
            <a:ext cx="13867933" cy="753996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74142" y="4762500"/>
            <a:ext cx="1234313" cy="12618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67945" y="5128991"/>
            <a:ext cx="1234313" cy="126184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74142" y="-424061"/>
            <a:ext cx="2313858" cy="231385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36764"/>
          <a:stretch>
            <a:fillRect/>
          </a:stretch>
        </p:blipFill>
        <p:spPr>
          <a:xfrm>
            <a:off x="0" y="0"/>
            <a:ext cx="2181593" cy="1889797"/>
          </a:xfrm>
          <a:prstGeom prst="rect">
            <a:avLst/>
          </a:prstGeom>
        </p:spPr>
      </p:pic>
      <p:grpSp>
        <p:nvGrpSpPr>
          <p:cNvPr id="11" name="Group 11"/>
          <p:cNvGrpSpPr/>
          <p:nvPr/>
        </p:nvGrpSpPr>
        <p:grpSpPr>
          <a:xfrm>
            <a:off x="5417921" y="1289748"/>
            <a:ext cx="7950207" cy="1285004"/>
            <a:chOff x="0" y="0"/>
            <a:chExt cx="2359045" cy="408940"/>
          </a:xfrm>
        </p:grpSpPr>
        <p:sp>
          <p:nvSpPr>
            <p:cNvPr id="12" name="Freeform 12"/>
            <p:cNvSpPr/>
            <p:nvPr/>
          </p:nvSpPr>
          <p:spPr>
            <a:xfrm>
              <a:off x="-2540" y="0"/>
              <a:ext cx="2365395" cy="408940"/>
            </a:xfrm>
            <a:custGeom>
              <a:avLst/>
              <a:gdLst/>
              <a:ahLst/>
              <a:cxnLst/>
              <a:rect l="l" t="t" r="r" b="b"/>
              <a:pathLst>
                <a:path w="2365395" h="408940">
                  <a:moveTo>
                    <a:pt x="2249825" y="204470"/>
                  </a:moveTo>
                  <a:lnTo>
                    <a:pt x="2353965" y="60960"/>
                  </a:lnTo>
                  <a:cubicBezTo>
                    <a:pt x="2362855" y="49530"/>
                    <a:pt x="2364125" y="34290"/>
                    <a:pt x="2356505" y="21590"/>
                  </a:cubicBezTo>
                  <a:cubicBezTo>
                    <a:pt x="2348885" y="8890"/>
                    <a:pt x="2337455" y="0"/>
                    <a:pt x="2323485"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24755" y="408940"/>
                  </a:lnTo>
                  <a:cubicBezTo>
                    <a:pt x="2338725" y="408940"/>
                    <a:pt x="2352695" y="401320"/>
                    <a:pt x="2359045" y="388620"/>
                  </a:cubicBezTo>
                  <a:cubicBezTo>
                    <a:pt x="2365395" y="375920"/>
                    <a:pt x="2364125" y="360680"/>
                    <a:pt x="2356505" y="349250"/>
                  </a:cubicBezTo>
                  <a:lnTo>
                    <a:pt x="2249825" y="204470"/>
                  </a:lnTo>
                  <a:close/>
                </a:path>
              </a:pathLst>
            </a:custGeom>
            <a:solidFill>
              <a:srgbClr val="FA5490"/>
            </a:solidFill>
          </p:spPr>
          <p:txBody>
            <a:bodyPr/>
            <a:lstStyle/>
            <a:p>
              <a:endParaRPr lang="vi-VN"/>
            </a:p>
          </p:txBody>
        </p:sp>
      </p:grpSp>
      <p:sp>
        <p:nvSpPr>
          <p:cNvPr id="13" name="TextBox 13"/>
          <p:cNvSpPr txBox="1"/>
          <p:nvPr/>
        </p:nvSpPr>
        <p:spPr>
          <a:xfrm>
            <a:off x="6960566" y="1439807"/>
            <a:ext cx="5803673" cy="984885"/>
          </a:xfrm>
          <a:prstGeom prst="rect">
            <a:avLst/>
          </a:prstGeom>
        </p:spPr>
        <p:txBody>
          <a:bodyPr wrap="square" lIns="0" tIns="0" rIns="0" bIns="0" rtlCol="0" anchor="t">
            <a:spAutoFit/>
          </a:bodyPr>
          <a:lstStyle/>
          <a:p>
            <a:pPr marL="0" lvl="0" indent="0" algn="ctr">
              <a:spcBef>
                <a:spcPct val="0"/>
              </a:spcBef>
            </a:pPr>
            <a:r>
              <a:rPr lang="vi-VN" sz="6400" b="1" spc="170" dirty="0">
                <a:solidFill>
                  <a:srgbClr val="FFFFFF"/>
                </a:solidFill>
                <a:latin typeface="Arial" panose="020B0604020202020204" pitchFamily="34" charset="0"/>
                <a:cs typeface="Arial" panose="020B0604020202020204" pitchFamily="34" charset="0"/>
              </a:rPr>
              <a:t>NGHỆ THUẬT</a:t>
            </a:r>
            <a:endParaRPr lang="en-US" sz="6400" b="1" spc="170" dirty="0">
              <a:solidFill>
                <a:srgbClr val="FFFFFF"/>
              </a:solidFill>
              <a:latin typeface="Arial" panose="020B0604020202020204" pitchFamily="34" charset="0"/>
              <a:cs typeface="Arial" panose="020B0604020202020204" pitchFamily="34" charset="0"/>
            </a:endParaRPr>
          </a:p>
        </p:txBody>
      </p:sp>
      <p:sp>
        <p:nvSpPr>
          <p:cNvPr id="20" name="Rectangle 19"/>
          <p:cNvSpPr/>
          <p:nvPr/>
        </p:nvSpPr>
        <p:spPr>
          <a:xfrm>
            <a:off x="3545184" y="3269763"/>
            <a:ext cx="11695681" cy="4387420"/>
          </a:xfrm>
          <a:prstGeom prst="rect">
            <a:avLst/>
          </a:prstGeom>
        </p:spPr>
        <p:txBody>
          <a:bodyPr wrap="square">
            <a:spAutoFit/>
          </a:bodyPr>
          <a:lstStyle/>
          <a:p>
            <a:pPr marL="685800" indent="-685800" algn="just">
              <a:lnSpc>
                <a:spcPct val="150000"/>
              </a:lnSpc>
              <a:buFontTx/>
              <a:buChar char="-"/>
              <a:tabLst>
                <a:tab pos="5429250" algn="l"/>
              </a:tabLst>
            </a:pPr>
            <a:r>
              <a:rPr lang="vi-VN" sz="4800" dirty="0">
                <a:ea typeface="Times New Roman" panose="02020603050405020304" pitchFamily="18" charset="0"/>
                <a:cs typeface="Arial" panose="020B0604020202020204" pitchFamily="34" charset="0"/>
              </a:rPr>
              <a:t>Miêu tả thiên nhiên đặc sắc.</a:t>
            </a:r>
          </a:p>
          <a:p>
            <a:pPr marL="685800" indent="-685800" algn="just">
              <a:lnSpc>
                <a:spcPct val="150000"/>
              </a:lnSpc>
              <a:buFontTx/>
              <a:buChar char="-"/>
              <a:tabLst>
                <a:tab pos="5429250" algn="l"/>
              </a:tabLst>
            </a:pPr>
            <a:r>
              <a:rPr lang="vi-VN" sz="4800" dirty="0">
                <a:ea typeface="Times New Roman" panose="02020603050405020304" pitchFamily="18" charset="0"/>
                <a:cs typeface="Arial" panose="020B0604020202020204" pitchFamily="34" charset="0"/>
              </a:rPr>
              <a:t>Ngôn ngữ mang màu sắc Nam Bộ, thể hiện được tính cách, con người đậm chất phương Nam.</a:t>
            </a:r>
          </a:p>
        </p:txBody>
      </p:sp>
    </p:spTree>
    <p:extLst>
      <p:ext uri="{BB962C8B-B14F-4D97-AF65-F5344CB8AC3E}">
        <p14:creationId xmlns:p14="http://schemas.microsoft.com/office/powerpoint/2010/main" val="3081580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0E473-11B8-26F7-5F29-209C09E60718}"/>
              </a:ext>
            </a:extLst>
          </p:cNvPr>
          <p:cNvPicPr>
            <a:picLocks noChangeAspect="1"/>
          </p:cNvPicPr>
          <p:nvPr/>
        </p:nvPicPr>
        <p:blipFill>
          <a:blip r:embed="rId2"/>
          <a:stretch>
            <a:fillRect/>
          </a:stretch>
        </p:blipFill>
        <p:spPr>
          <a:xfrm>
            <a:off x="837480" y="153491"/>
            <a:ext cx="16613040" cy="9980017"/>
          </a:xfrm>
          <a:prstGeom prst="rect">
            <a:avLst/>
          </a:prstGeom>
        </p:spPr>
      </p:pic>
      <p:pic>
        <p:nvPicPr>
          <p:cNvPr id="3" name="Picture 2">
            <a:extLst>
              <a:ext uri="{FF2B5EF4-FFF2-40B4-BE49-F238E27FC236}">
                <a16:creationId xmlns:a16="http://schemas.microsoft.com/office/drawing/2014/main" id="{AE152C6B-E617-DC80-DE1B-C621AA651AF5}"/>
              </a:ext>
            </a:extLst>
          </p:cNvPr>
          <p:cNvPicPr>
            <a:picLocks noChangeAspect="1"/>
          </p:cNvPicPr>
          <p:nvPr/>
        </p:nvPicPr>
        <p:blipFill>
          <a:blip r:embed="rId3"/>
          <a:stretch>
            <a:fillRect/>
          </a:stretch>
        </p:blipFill>
        <p:spPr>
          <a:xfrm>
            <a:off x="609600" y="153490"/>
            <a:ext cx="17134592" cy="10133510"/>
          </a:xfrm>
          <a:prstGeom prst="rect">
            <a:avLst/>
          </a:prstGeom>
        </p:spPr>
      </p:pic>
    </p:spTree>
    <p:extLst>
      <p:ext uri="{BB962C8B-B14F-4D97-AF65-F5344CB8AC3E}">
        <p14:creationId xmlns:p14="http://schemas.microsoft.com/office/powerpoint/2010/main" val="282635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5059" y="5957542"/>
            <a:ext cx="2895584" cy="2899208"/>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132843" y="5283746"/>
            <a:ext cx="2170887" cy="4367250"/>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999483" y="7040405"/>
            <a:ext cx="2603918" cy="2313146"/>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2153302" y="6785041"/>
            <a:ext cx="3034109" cy="2673809"/>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4620555" y="8121946"/>
            <a:ext cx="1133714" cy="171992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759951" y="8121946"/>
            <a:ext cx="1841948" cy="171992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668775" y="7970020"/>
            <a:ext cx="1543697" cy="1680977"/>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10689157" y="7570978"/>
            <a:ext cx="1592081" cy="2080019"/>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838448" y="2772716"/>
            <a:ext cx="1661110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7018019" y="5390562"/>
            <a:ext cx="4251960" cy="12344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700065" y="4156933"/>
            <a:ext cx="731045" cy="731045"/>
          </a:xfrm>
          <a:prstGeom prst="rect">
            <a:avLst/>
          </a:prstGeom>
        </p:spPr>
      </p:pic>
    </p:spTree>
    <p:extLst>
      <p:ext uri="{BB962C8B-B14F-4D97-AF65-F5344CB8AC3E}">
        <p14:creationId xmlns:p14="http://schemas.microsoft.com/office/powerpoint/2010/main" val="4296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06584">
            <a:off x="15843324" y="9187910"/>
            <a:ext cx="3660300" cy="791956"/>
          </a:xfrm>
          <a:prstGeom prst="rect">
            <a:avLst/>
          </a:prstGeom>
        </p:spPr>
      </p:pic>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06584">
            <a:off x="15392067" y="8711880"/>
            <a:ext cx="3660300" cy="7919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27844" y="8390526"/>
            <a:ext cx="971982" cy="97198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2083">
            <a:off x="15655222" y="612241"/>
            <a:ext cx="1545244" cy="108360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9124" y="1247394"/>
            <a:ext cx="15399144" cy="8115114"/>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446381">
            <a:off x="2061865" y="660257"/>
            <a:ext cx="606874" cy="1997939"/>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27132" y="8101958"/>
            <a:ext cx="2643019" cy="864988"/>
          </a:xfrm>
          <a:prstGeom prst="rect">
            <a:avLst/>
          </a:prstGeom>
        </p:spPr>
      </p:pic>
      <p:sp>
        <p:nvSpPr>
          <p:cNvPr id="34" name="TextBox 33"/>
          <p:cNvSpPr txBox="1"/>
          <p:nvPr/>
        </p:nvSpPr>
        <p:spPr>
          <a:xfrm>
            <a:off x="6604261" y="2009875"/>
            <a:ext cx="4988866" cy="1077218"/>
          </a:xfrm>
          <a:prstGeom prst="rect">
            <a:avLst/>
          </a:prstGeom>
          <a:noFill/>
        </p:spPr>
        <p:txBody>
          <a:bodyPr wrap="none" rtlCol="0">
            <a:spAutoFit/>
          </a:bodyPr>
          <a:lstStyle/>
          <a:p>
            <a:r>
              <a:rPr lang="vi-VN" sz="6400" b="1" dirty="0">
                <a:solidFill>
                  <a:srgbClr val="FF0000"/>
                </a:solidFill>
              </a:rPr>
              <a:t>KHỞI ĐỘNG</a:t>
            </a:r>
            <a:endParaRPr lang="en-US" sz="6400" b="1" dirty="0">
              <a:solidFill>
                <a:srgbClr val="FF0000"/>
              </a:solidFill>
            </a:endParaRPr>
          </a:p>
        </p:txBody>
      </p:sp>
      <p:sp>
        <p:nvSpPr>
          <p:cNvPr id="35" name="Rectangle 34"/>
          <p:cNvSpPr/>
          <p:nvPr/>
        </p:nvSpPr>
        <p:spPr>
          <a:xfrm>
            <a:off x="2277709" y="3021736"/>
            <a:ext cx="13641969" cy="3416320"/>
          </a:xfrm>
          <a:prstGeom prst="rect">
            <a:avLst/>
          </a:prstGeom>
        </p:spPr>
        <p:txBody>
          <a:bodyPr wrap="square">
            <a:spAutoFit/>
          </a:bodyPr>
          <a:lstStyle/>
          <a:p>
            <a:pPr marL="270510" marR="0" algn="just">
              <a:lnSpc>
                <a:spcPct val="150000"/>
              </a:lnSpc>
              <a:spcBef>
                <a:spcPts val="0"/>
              </a:spcBef>
              <a:spcAft>
                <a:spcPts val="0"/>
              </a:spcAft>
              <a:tabLst>
                <a:tab pos="90170" algn="l"/>
                <a:tab pos="180340" algn="l"/>
                <a:tab pos="270510" algn="l"/>
                <a:tab pos="5429250" algn="l"/>
              </a:tabLst>
            </a:pPr>
            <a:r>
              <a:rPr lang="vi-VN"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Kể về một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đã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đến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thăm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cảm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 về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cảnh</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sắc</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người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6"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943600" y="6648018"/>
            <a:ext cx="2599461" cy="2622408"/>
          </a:xfrm>
          <a:prstGeom prst="rect">
            <a:avLst/>
          </a:prstGeom>
        </p:spPr>
      </p:pic>
      <p:pic>
        <p:nvPicPr>
          <p:cNvPr id="37" name="Picture 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010231" y="6789572"/>
            <a:ext cx="2660433" cy="2480854"/>
          </a:xfrm>
          <a:prstGeom prst="rect">
            <a:avLst/>
          </a:prstGeom>
        </p:spPr>
      </p:pic>
    </p:spTree>
  </p:cSld>
  <p:clrMapOvr>
    <a:masterClrMapping/>
  </p:clrMapOvr>
  <p:transition spd="slow">
    <p:strips dir="rd"/>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0010" y="6411069"/>
            <a:ext cx="2895584" cy="289920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227792" y="5532967"/>
            <a:ext cx="2170887" cy="43672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054434" y="7493932"/>
            <a:ext cx="2603918" cy="2313146"/>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248251" y="7073102"/>
            <a:ext cx="3034109" cy="267380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715504" y="8410007"/>
            <a:ext cx="1133714" cy="171992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814902" y="8575473"/>
            <a:ext cx="1841948" cy="171992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723726" y="8423547"/>
            <a:ext cx="1543697" cy="168097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784106" y="7859039"/>
            <a:ext cx="1592081" cy="2080019"/>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2487532" y="957491"/>
            <a:ext cx="13084178" cy="56272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500" noProof="1">
                <a:solidFill>
                  <a:schemeClr val="tx1"/>
                </a:solidFill>
                <a:latin typeface="Arial" panose="020B0604020202020204" pitchFamily="34" charset="0"/>
                <a:cs typeface="Arial" panose="020B0604020202020204" pitchFamily="34" charset="0"/>
              </a:rPr>
              <a:t>	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425473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flipH="1">
            <a:off x="14037760" y="-594560"/>
            <a:ext cx="4306833" cy="5466572"/>
          </a:xfrm>
          <a:prstGeom prst="rect">
            <a:avLst/>
          </a:prstGeom>
        </p:spPr>
      </p:pic>
      <p:pic>
        <p:nvPicPr>
          <p:cNvPr id="1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7517035" y="7959296"/>
            <a:ext cx="11728995" cy="3186771"/>
          </a:xfrm>
          <a:prstGeom prst="rect">
            <a:avLst/>
          </a:prstGeom>
        </p:spPr>
      </p:pic>
      <p:pic>
        <p:nvPicPr>
          <p:cNvPr id="1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449828" flipH="1">
            <a:off x="-1950588" y="7084630"/>
            <a:ext cx="12239387" cy="5268672"/>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noProof="1">
                <a:solidFill>
                  <a:schemeClr val="tx1"/>
                </a:solidFill>
                <a:cs typeface="Arial" panose="020B0604020202020204" pitchFamily="34" charset="0"/>
              </a:rPr>
              <a:t>Câu 1. </a:t>
            </a:r>
            <a:r>
              <a:rPr lang="vi-VN" sz="4800" noProof="1">
                <a:solidFill>
                  <a:schemeClr val="tx1"/>
                </a:solidFill>
                <a:cs typeface="Arial" panose="020B0604020202020204" pitchFamily="34" charset="0"/>
              </a:rPr>
              <a:t>Tác giả của văn bản Đi lấy mật?</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B. </a:t>
            </a:r>
            <a:r>
              <a:rPr lang="vi-VN" sz="4500" noProof="1">
                <a:solidFill>
                  <a:schemeClr val="tx1"/>
                </a:solidFill>
                <a:latin typeface="Arial" panose="020B0604020202020204" pitchFamily="34" charset="0"/>
                <a:cs typeface="Arial" panose="020B0604020202020204" pitchFamily="34" charset="0"/>
              </a:rPr>
              <a:t>Đoàn Giỏi</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A. </a:t>
            </a:r>
            <a:r>
              <a:rPr lang="vi-VN" sz="4500" noProof="1">
                <a:solidFill>
                  <a:schemeClr val="tx1"/>
                </a:solidFill>
                <a:latin typeface="Arial" panose="020B0604020202020204" pitchFamily="34" charset="0"/>
                <a:cs typeface="Arial" panose="020B0604020202020204" pitchFamily="34" charset="0"/>
              </a:rPr>
              <a:t>Nguyễn Quang Thiều</a:t>
            </a: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C. </a:t>
            </a:r>
            <a:r>
              <a:rPr lang="vi-VN" sz="4500" noProof="1">
                <a:solidFill>
                  <a:schemeClr val="tx1"/>
                </a:solidFill>
                <a:latin typeface="Arial" panose="020B0604020202020204" pitchFamily="34" charset="0"/>
                <a:cs typeface="Arial" panose="020B0604020202020204" pitchFamily="34" charset="0"/>
              </a:rPr>
              <a:t>Võ Quảng</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noProof="1">
                <a:solidFill>
                  <a:schemeClr val="tx1"/>
                </a:solidFill>
                <a:latin typeface="Arial" panose="020B0604020202020204" pitchFamily="34" charset="0"/>
                <a:cs typeface="Arial" panose="020B0604020202020204" pitchFamily="34" charset="0"/>
              </a:rPr>
              <a:t>D. </a:t>
            </a:r>
            <a:r>
              <a:rPr lang="vi-VN" sz="4500" noProof="1">
                <a:solidFill>
                  <a:schemeClr val="tx1"/>
                </a:solidFill>
                <a:latin typeface="Arial" panose="020B0604020202020204" pitchFamily="34" charset="0"/>
                <a:cs typeface="Arial" panose="020B0604020202020204" pitchFamily="34" charset="0"/>
              </a:rPr>
              <a:t>Tô Hoài</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224650" y="750820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190943" y="502227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98223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flipH="1">
            <a:off x="14037760" y="-594560"/>
            <a:ext cx="4306833" cy="5466572"/>
          </a:xfrm>
          <a:prstGeom prst="rect">
            <a:avLst/>
          </a:prstGeom>
        </p:spPr>
      </p:pic>
      <p:pic>
        <p:nvPicPr>
          <p:cNvPr id="1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7517035" y="7959296"/>
            <a:ext cx="11728995" cy="3186771"/>
          </a:xfrm>
          <a:prstGeom prst="rect">
            <a:avLst/>
          </a:prstGeom>
        </p:spPr>
      </p:pic>
      <p:pic>
        <p:nvPicPr>
          <p:cNvPr id="1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449828" flipH="1">
            <a:off x="-1950588" y="7084630"/>
            <a:ext cx="12239387" cy="5268672"/>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cs typeface="Arial" panose="020B0604020202020204" pitchFamily="34" charset="0"/>
              </a:rPr>
              <a:t>Câu 2. </a:t>
            </a:r>
            <a:r>
              <a:rPr lang="vi-VN" sz="4800" noProof="1">
                <a:solidFill>
                  <a:schemeClr val="tx1"/>
                </a:solidFill>
                <a:cs typeface="Arial" panose="020B0604020202020204" pitchFamily="34" charset="0"/>
              </a:rPr>
              <a:t>Trong văn bản </a:t>
            </a:r>
            <a:r>
              <a:rPr lang="vi-VN" sz="4800" i="1" noProof="1">
                <a:solidFill>
                  <a:schemeClr val="tx1"/>
                </a:solidFill>
                <a:cs typeface="Arial" panose="020B0604020202020204" pitchFamily="34" charset="0"/>
              </a:rPr>
              <a:t>Đi lấy mật</a:t>
            </a:r>
            <a:r>
              <a:rPr lang="vi-VN" sz="4800" noProof="1">
                <a:solidFill>
                  <a:schemeClr val="tx1"/>
                </a:solidFill>
                <a:cs typeface="Arial" panose="020B0604020202020204" pitchFamily="34" charset="0"/>
              </a:rPr>
              <a:t>, </a:t>
            </a:r>
            <a:r>
              <a:rPr lang="vi-VN" sz="4800" b="1" noProof="1">
                <a:solidFill>
                  <a:schemeClr val="tx1"/>
                </a:solidFill>
                <a:cs typeface="Arial" panose="020B0604020202020204" pitchFamily="34" charset="0"/>
              </a:rPr>
              <a:t>không có</a:t>
            </a:r>
            <a:r>
              <a:rPr lang="vi-VN" sz="4800" noProof="1">
                <a:solidFill>
                  <a:schemeClr val="tx1"/>
                </a:solidFill>
                <a:cs typeface="Arial" panose="020B0604020202020204" pitchFamily="34" charset="0"/>
              </a:rPr>
              <a:t> nhân vật nào sau đây?</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Mên</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Tía nuôi</a:t>
            </a: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Cò</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An</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2113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flipH="1">
            <a:off x="14037760" y="-594560"/>
            <a:ext cx="4306833" cy="5466572"/>
          </a:xfrm>
          <a:prstGeom prst="rect">
            <a:avLst/>
          </a:prstGeom>
        </p:spPr>
      </p:pic>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7517035" y="7959296"/>
            <a:ext cx="11728995" cy="3186771"/>
          </a:xfrm>
          <a:prstGeom prst="rect">
            <a:avLst/>
          </a:prstGeom>
        </p:spPr>
      </p:pic>
      <p:pic>
        <p:nvPicPr>
          <p:cNvPr id="18"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449828" flipH="1">
            <a:off x="-1874351" y="6918345"/>
            <a:ext cx="12239387" cy="5268672"/>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2039543" y="108189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cs typeface="Arial" panose="020B0604020202020204" pitchFamily="34" charset="0"/>
              </a:rPr>
              <a:t>Câu 3. </a:t>
            </a:r>
            <a:r>
              <a:rPr lang="vi-VN" sz="4800" noProof="1">
                <a:solidFill>
                  <a:schemeClr val="tx1"/>
                </a:solidFill>
                <a:cs typeface="Arial" panose="020B0604020202020204" pitchFamily="34" charset="0"/>
              </a:rPr>
              <a:t>Thời điểm được nhắc đến trong phần mở đầu văn bản là:</a:t>
            </a:r>
          </a:p>
        </p:txBody>
      </p:sp>
      <p:sp>
        <p:nvSpPr>
          <p:cNvPr id="5" name="Đáp án đúng">
            <a:extLst>
              <a:ext uri="{FF2B5EF4-FFF2-40B4-BE49-F238E27FC236}">
                <a16:creationId xmlns:a16="http://schemas.microsoft.com/office/drawing/2014/main" id="{8B66CBE4-2DB9-BCF7-D1C4-281B894BFE17}"/>
              </a:ext>
            </a:extLst>
          </p:cNvPr>
          <p:cNvSpPr/>
          <p:nvPr/>
        </p:nvSpPr>
        <p:spPr>
          <a:xfrm>
            <a:off x="2039543"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Sáng sớm</a:t>
            </a:r>
          </a:p>
        </p:txBody>
      </p:sp>
      <p:sp>
        <p:nvSpPr>
          <p:cNvPr id="6" name="Đáp án sai 1">
            <a:extLst>
              <a:ext uri="{FF2B5EF4-FFF2-40B4-BE49-F238E27FC236}">
                <a16:creationId xmlns:a16="http://schemas.microsoft.com/office/drawing/2014/main" id="{3FCD9830-5FD1-BD44-878B-228BD96CE996}"/>
              </a:ext>
            </a:extLst>
          </p:cNvPr>
          <p:cNvSpPr/>
          <p:nvPr/>
        </p:nvSpPr>
        <p:spPr>
          <a:xfrm>
            <a:off x="2039543"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Buổi trưa</a:t>
            </a:r>
          </a:p>
        </p:txBody>
      </p:sp>
      <p:sp>
        <p:nvSpPr>
          <p:cNvPr id="7" name="Đáp án sai 2">
            <a:extLst>
              <a:ext uri="{FF2B5EF4-FFF2-40B4-BE49-F238E27FC236}">
                <a16:creationId xmlns:a16="http://schemas.microsoft.com/office/drawing/2014/main" id="{6A919885-0285-0403-1E09-FA94D8BC080B}"/>
              </a:ext>
            </a:extLst>
          </p:cNvPr>
          <p:cNvSpPr/>
          <p:nvPr/>
        </p:nvSpPr>
        <p:spPr>
          <a:xfrm>
            <a:off x="9881216"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Đầu giờ chiều</a:t>
            </a:r>
          </a:p>
        </p:txBody>
      </p:sp>
      <p:sp>
        <p:nvSpPr>
          <p:cNvPr id="8" name="Đáp án sai 3">
            <a:extLst>
              <a:ext uri="{FF2B5EF4-FFF2-40B4-BE49-F238E27FC236}">
                <a16:creationId xmlns:a16="http://schemas.microsoft.com/office/drawing/2014/main" id="{2E7D83A4-3758-8699-4DD0-010A80780539}"/>
              </a:ext>
            </a:extLst>
          </p:cNvPr>
          <p:cNvSpPr/>
          <p:nvPr/>
        </p:nvSpPr>
        <p:spPr>
          <a:xfrm>
            <a:off x="9881215"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Chiều tối</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442318" y="4972326"/>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408614" y="493864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408614" y="7413412"/>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446704" y="741341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22442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flipH="1">
            <a:off x="14037760" y="-594560"/>
            <a:ext cx="4306833" cy="5466572"/>
          </a:xfrm>
          <a:prstGeom prst="rect">
            <a:avLst/>
          </a:prstGeom>
        </p:spPr>
      </p:pic>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7517035" y="7959296"/>
            <a:ext cx="11728995" cy="3186771"/>
          </a:xfrm>
          <a:prstGeom prst="rect">
            <a:avLst/>
          </a:prstGeom>
        </p:spPr>
      </p:pic>
      <p:pic>
        <p:nvPicPr>
          <p:cNvPr id="18"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449828" flipH="1">
            <a:off x="-1874351" y="6918345"/>
            <a:ext cx="12239387" cy="5268672"/>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2039543" y="108189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cs typeface="Arial" panose="020B0604020202020204" pitchFamily="34" charset="0"/>
              </a:rPr>
              <a:t>Câu 4. </a:t>
            </a:r>
            <a:r>
              <a:rPr lang="vi-VN" sz="4800" noProof="1">
                <a:solidFill>
                  <a:schemeClr val="tx1"/>
                </a:solidFill>
                <a:cs typeface="Arial" panose="020B0604020202020204" pitchFamily="34" charset="0"/>
              </a:rPr>
              <a:t>Theo văn bản, đây là lần đầu tiên An được theo tía nuôi và Cò đi đâu?</a:t>
            </a:r>
          </a:p>
        </p:txBody>
      </p:sp>
      <p:sp>
        <p:nvSpPr>
          <p:cNvPr id="5" name="Đáp án đúng">
            <a:extLst>
              <a:ext uri="{FF2B5EF4-FFF2-40B4-BE49-F238E27FC236}">
                <a16:creationId xmlns:a16="http://schemas.microsoft.com/office/drawing/2014/main" id="{8B66CBE4-2DB9-BCF7-D1C4-281B894BFE17}"/>
              </a:ext>
            </a:extLst>
          </p:cNvPr>
          <p:cNvSpPr/>
          <p:nvPr/>
        </p:nvSpPr>
        <p:spPr>
          <a:xfrm>
            <a:off x="2039543"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ctr">
              <a:lnSpc>
                <a:spcPct val="150000"/>
              </a:lnSpc>
              <a:buAutoNum type="alphaUcPeriod"/>
            </a:pPr>
            <a:r>
              <a:rPr lang="vi-VN" sz="4800" noProof="1">
                <a:solidFill>
                  <a:schemeClr val="tx1"/>
                </a:solidFill>
                <a:latin typeface="Arial" panose="020B0604020202020204" pitchFamily="34" charset="0"/>
                <a:cs typeface="Arial" panose="020B0604020202020204" pitchFamily="34" charset="0"/>
              </a:rPr>
              <a:t>Đi nuôi và </a:t>
            </a:r>
          </a:p>
          <a:p>
            <a:pPr algn="ctr">
              <a:lnSpc>
                <a:spcPct val="150000"/>
              </a:lnSpc>
            </a:pPr>
            <a:r>
              <a:rPr lang="vi-VN" sz="4800" noProof="1">
                <a:solidFill>
                  <a:schemeClr val="tx1"/>
                </a:solidFill>
                <a:latin typeface="Arial" panose="020B0604020202020204" pitchFamily="34" charset="0"/>
                <a:cs typeface="Arial" panose="020B0604020202020204" pitchFamily="34" charset="0"/>
              </a:rPr>
              <a:t>lấy mật ong rừng</a:t>
            </a:r>
          </a:p>
        </p:txBody>
      </p:sp>
      <p:sp>
        <p:nvSpPr>
          <p:cNvPr id="6" name="Đáp án sai 1">
            <a:extLst>
              <a:ext uri="{FF2B5EF4-FFF2-40B4-BE49-F238E27FC236}">
                <a16:creationId xmlns:a16="http://schemas.microsoft.com/office/drawing/2014/main" id="{3FCD9830-5FD1-BD44-878B-228BD96CE996}"/>
              </a:ext>
            </a:extLst>
          </p:cNvPr>
          <p:cNvSpPr/>
          <p:nvPr/>
        </p:nvSpPr>
        <p:spPr>
          <a:xfrm>
            <a:off x="2039543"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Đi săn chim</a:t>
            </a:r>
          </a:p>
        </p:txBody>
      </p:sp>
      <p:sp>
        <p:nvSpPr>
          <p:cNvPr id="7" name="Đáp án sai 2">
            <a:extLst>
              <a:ext uri="{FF2B5EF4-FFF2-40B4-BE49-F238E27FC236}">
                <a16:creationId xmlns:a16="http://schemas.microsoft.com/office/drawing/2014/main" id="{6A919885-0285-0403-1E09-FA94D8BC080B}"/>
              </a:ext>
            </a:extLst>
          </p:cNvPr>
          <p:cNvSpPr/>
          <p:nvPr/>
        </p:nvSpPr>
        <p:spPr>
          <a:xfrm>
            <a:off x="9881216" y="45316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Đi kiếm củi </a:t>
            </a:r>
          </a:p>
          <a:p>
            <a:pPr algn="ctr">
              <a:lnSpc>
                <a:spcPct val="150000"/>
              </a:lnSpc>
            </a:pPr>
            <a:r>
              <a:rPr lang="vi-VN" sz="4800" noProof="1">
                <a:solidFill>
                  <a:schemeClr val="tx1"/>
                </a:solidFill>
                <a:latin typeface="Arial" panose="020B0604020202020204" pitchFamily="34" charset="0"/>
                <a:cs typeface="Arial" panose="020B0604020202020204" pitchFamily="34" charset="0"/>
              </a:rPr>
              <a:t>trong rừng</a:t>
            </a:r>
          </a:p>
        </p:txBody>
      </p:sp>
      <p:sp>
        <p:nvSpPr>
          <p:cNvPr id="8" name="Đáp án sai 3">
            <a:extLst>
              <a:ext uri="{FF2B5EF4-FFF2-40B4-BE49-F238E27FC236}">
                <a16:creationId xmlns:a16="http://schemas.microsoft.com/office/drawing/2014/main" id="{2E7D83A4-3758-8699-4DD0-010A80780539}"/>
              </a:ext>
            </a:extLst>
          </p:cNvPr>
          <p:cNvSpPr/>
          <p:nvPr/>
        </p:nvSpPr>
        <p:spPr>
          <a:xfrm>
            <a:off x="9881215" y="69839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Cả A và B</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442318" y="4972326"/>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408614" y="493864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408614" y="7413412"/>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446704" y="741341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80620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F8E8"/>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0" y="-514204"/>
            <a:ext cx="5328012" cy="3678615"/>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flipH="1">
            <a:off x="14037760" y="-594560"/>
            <a:ext cx="4306833" cy="5466572"/>
          </a:xfrm>
          <a:prstGeom prst="rect">
            <a:avLst/>
          </a:prstGeom>
        </p:spPr>
      </p:pic>
      <p:pic>
        <p:nvPicPr>
          <p:cNvPr id="1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7517035" y="7959296"/>
            <a:ext cx="11728995" cy="3186771"/>
          </a:xfrm>
          <a:prstGeom prst="rect">
            <a:avLst/>
          </a:prstGeom>
        </p:spPr>
      </p:pic>
      <p:pic>
        <p:nvPicPr>
          <p:cNvPr id="1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449828" flipH="1">
            <a:off x="-1950588" y="7084630"/>
            <a:ext cx="12239387" cy="5268672"/>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noProof="1">
                <a:solidFill>
                  <a:schemeClr val="tx1"/>
                </a:solidFill>
                <a:cs typeface="Arial" panose="020B0604020202020204" pitchFamily="34" charset="0"/>
              </a:rPr>
              <a:t>Câu 5. </a:t>
            </a:r>
            <a:r>
              <a:rPr lang="vi-VN" sz="4800" noProof="1">
                <a:solidFill>
                  <a:schemeClr val="tx1"/>
                </a:solidFill>
                <a:cs typeface="Arial" panose="020B0604020202020204" pitchFamily="34" charset="0"/>
              </a:rPr>
              <a:t>Qua văn bản, con người phương Nam </a:t>
            </a:r>
            <a:r>
              <a:rPr lang="vi-VN" sz="4800" b="1" noProof="1">
                <a:solidFill>
                  <a:schemeClr val="tx1"/>
                </a:solidFill>
                <a:cs typeface="Arial" panose="020B0604020202020204" pitchFamily="34" charset="0"/>
              </a:rPr>
              <a:t>không</a:t>
            </a:r>
            <a:r>
              <a:rPr lang="vi-VN" sz="4800" noProof="1">
                <a:solidFill>
                  <a:schemeClr val="tx1"/>
                </a:solidFill>
                <a:cs typeface="Arial" panose="020B0604020202020204" pitchFamily="34" charset="0"/>
              </a:rPr>
              <a:t> hiện lên nét tính cách nào sau đây?</a:t>
            </a:r>
            <a:endParaRPr lang="vi-VN" sz="4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Sắc sảo, lanh lợi</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Nhân hậu</a:t>
            </a: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Gần gũi, giản dị</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Mạnh mẽ, </a:t>
            </a:r>
          </a:p>
          <a:p>
            <a:pPr algn="ctr">
              <a:lnSpc>
                <a:spcPct val="150000"/>
              </a:lnSpc>
            </a:pPr>
            <a:r>
              <a:rPr lang="vi-VN" sz="4800" noProof="1">
                <a:solidFill>
                  <a:schemeClr val="tx1"/>
                </a:solidFill>
                <a:latin typeface="Arial" panose="020B0604020202020204" pitchFamily="34" charset="0"/>
                <a:cs typeface="Arial" panose="020B0604020202020204" pitchFamily="34" charset="0"/>
              </a:rPr>
              <a:t>phóng khoáng</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8533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0E473-11B8-26F7-5F29-209C09E60718}"/>
              </a:ext>
            </a:extLst>
          </p:cNvPr>
          <p:cNvPicPr>
            <a:picLocks noChangeAspect="1"/>
          </p:cNvPicPr>
          <p:nvPr/>
        </p:nvPicPr>
        <p:blipFill>
          <a:blip r:embed="rId2"/>
          <a:stretch>
            <a:fillRect/>
          </a:stretch>
        </p:blipFill>
        <p:spPr>
          <a:xfrm>
            <a:off x="837480" y="153491"/>
            <a:ext cx="16613040" cy="9980017"/>
          </a:xfrm>
          <a:prstGeom prst="rect">
            <a:avLst/>
          </a:prstGeom>
        </p:spPr>
      </p:pic>
      <p:pic>
        <p:nvPicPr>
          <p:cNvPr id="4" name="Picture 3">
            <a:extLst>
              <a:ext uri="{FF2B5EF4-FFF2-40B4-BE49-F238E27FC236}">
                <a16:creationId xmlns:a16="http://schemas.microsoft.com/office/drawing/2014/main" id="{12FB7545-11BB-D658-12AC-D383B397EF9F}"/>
              </a:ext>
            </a:extLst>
          </p:cNvPr>
          <p:cNvPicPr>
            <a:picLocks noChangeAspect="1"/>
          </p:cNvPicPr>
          <p:nvPr/>
        </p:nvPicPr>
        <p:blipFill>
          <a:blip r:embed="rId3"/>
          <a:stretch>
            <a:fillRect/>
          </a:stretch>
        </p:blipFill>
        <p:spPr>
          <a:xfrm>
            <a:off x="533400" y="342900"/>
            <a:ext cx="17405524" cy="9790608"/>
          </a:xfrm>
          <a:prstGeom prst="rect">
            <a:avLst/>
          </a:prstGeom>
        </p:spPr>
      </p:pic>
    </p:spTree>
    <p:extLst>
      <p:ext uri="{BB962C8B-B14F-4D97-AF65-F5344CB8AC3E}">
        <p14:creationId xmlns:p14="http://schemas.microsoft.com/office/powerpoint/2010/main" val="67756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605"/>
          <a:stretch>
            <a:fillRect/>
          </a:stretch>
        </p:blipFill>
        <p:spPr>
          <a:xfrm>
            <a:off x="2286000" y="2247900"/>
            <a:ext cx="14103032" cy="628816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0728"/>
          <a:stretch>
            <a:fillRect/>
          </a:stretch>
        </p:blipFill>
        <p:spPr>
          <a:xfrm>
            <a:off x="15083532" y="5907333"/>
            <a:ext cx="3274885" cy="4381500"/>
          </a:xfrm>
          <a:prstGeom prst="rect">
            <a:avLst/>
          </a:prstGeom>
        </p:spPr>
      </p:pic>
      <p:pic>
        <p:nvPicPr>
          <p:cNvPr id="9" name="Picture 9"/>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5691" y="8098083"/>
            <a:ext cx="2458174" cy="280533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00651">
            <a:off x="-672835" y="3341767"/>
            <a:ext cx="3644893" cy="4950620"/>
          </a:xfrm>
          <a:prstGeom prst="rect">
            <a:avLst/>
          </a:prstGeom>
        </p:spPr>
      </p:pic>
      <p:pic>
        <p:nvPicPr>
          <p:cNvPr id="11"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88747" y="1539775"/>
            <a:ext cx="2236673" cy="2552551"/>
          </a:xfrm>
          <a:prstGeom prst="rect">
            <a:avLst/>
          </a:prstGeom>
        </p:spPr>
      </p:pic>
      <p:sp>
        <p:nvSpPr>
          <p:cNvPr id="12" name="TextBox 5"/>
          <p:cNvSpPr txBox="1"/>
          <p:nvPr/>
        </p:nvSpPr>
        <p:spPr>
          <a:xfrm>
            <a:off x="6689976" y="1106747"/>
            <a:ext cx="5032996" cy="984885"/>
          </a:xfrm>
          <a:prstGeom prst="rect">
            <a:avLst/>
          </a:prstGeom>
        </p:spPr>
        <p:txBody>
          <a:bodyPr wrap="square" lIns="0" tIns="0" rIns="0" bIns="0" rtlCol="0" anchor="t">
            <a:spAutoFit/>
          </a:bodyPr>
          <a:lstStyle/>
          <a:p>
            <a:pPr marL="0" lvl="0" indent="0" algn="ctr"/>
            <a:r>
              <a:rPr lang="vi-VN" sz="6400" b="1" dirty="0">
                <a:solidFill>
                  <a:srgbClr val="2289C4"/>
                </a:solidFill>
                <a:latin typeface="Arial" panose="020B0604020202020204" pitchFamily="34" charset="0"/>
                <a:cs typeface="Arial" panose="020B0604020202020204" pitchFamily="34" charset="0"/>
              </a:rPr>
              <a:t>VẬN DỤNG</a:t>
            </a:r>
            <a:endParaRPr lang="en-US" sz="6400" b="1" dirty="0">
              <a:solidFill>
                <a:srgbClr val="2289C4"/>
              </a:solidFill>
              <a:latin typeface="Arial" panose="020B0604020202020204" pitchFamily="34" charset="0"/>
              <a:cs typeface="Arial" panose="020B0604020202020204" pitchFamily="34" charset="0"/>
            </a:endParaRPr>
          </a:p>
        </p:txBody>
      </p:sp>
      <p:sp>
        <p:nvSpPr>
          <p:cNvPr id="13" name="Rectangle 12"/>
          <p:cNvSpPr/>
          <p:nvPr/>
        </p:nvSpPr>
        <p:spPr>
          <a:xfrm>
            <a:off x="3124201" y="3545322"/>
            <a:ext cx="12164546" cy="3693319"/>
          </a:xfrm>
          <a:prstGeom prst="rect">
            <a:avLst/>
          </a:prstGeom>
        </p:spPr>
        <p:txBody>
          <a:bodyPr wrap="square">
            <a:spAutoFit/>
          </a:bodyPr>
          <a:lstStyle/>
          <a:p>
            <a:pPr marL="180340" marR="0" algn="just">
              <a:lnSpc>
                <a:spcPct val="150000"/>
              </a:lnSpc>
              <a:spcBef>
                <a:spcPts val="0"/>
              </a:spcBef>
              <a:spcAft>
                <a:spcPts val="0"/>
              </a:spcAft>
              <a:tabLst>
                <a:tab pos="90170" algn="l"/>
                <a:tab pos="180340" algn="l"/>
                <a:tab pos="270510" algn="l"/>
                <a:tab pos="5429250" algn="l"/>
              </a:tabLst>
            </a:pPr>
            <a:r>
              <a:rPr lang="vi-VN"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Viết</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đoạn</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văn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khoảng</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5 - 7 câu)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trình</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bày</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cảm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nhận</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của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em</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về một chi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tiết</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thú</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vị</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trong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đoạn</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trích</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5200" b="1" i="1" dirty="0">
                <a:solidFill>
                  <a:srgbClr val="333333"/>
                </a:solidFill>
                <a:latin typeface="Arial" panose="020B0604020202020204" pitchFamily="34" charset="0"/>
                <a:ea typeface="Times New Roman" panose="02020603050405020304" pitchFamily="18" charset="0"/>
                <a:cs typeface="Arial" panose="020B0604020202020204" pitchFamily="34" charset="0"/>
              </a:rPr>
              <a:t>Đi lấy </a:t>
            </a:r>
            <a:r>
              <a:rPr lang="en-US" sz="5200" b="1"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mật</a:t>
            </a:r>
            <a:r>
              <a:rPr lang="en-US" sz="5200" i="1"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52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417">
            <a:off x="7229250" y="626027"/>
            <a:ext cx="9717139" cy="2769859"/>
          </a:xfrm>
          <a:prstGeom prst="rect">
            <a:avLst/>
          </a:prstGeom>
        </p:spPr>
      </p:pic>
      <p:grpSp>
        <p:nvGrpSpPr>
          <p:cNvPr id="3" name="Group 3"/>
          <p:cNvGrpSpPr/>
          <p:nvPr/>
        </p:nvGrpSpPr>
        <p:grpSpPr>
          <a:xfrm>
            <a:off x="7142225" y="641728"/>
            <a:ext cx="4485437" cy="758264"/>
            <a:chOff x="0" y="0"/>
            <a:chExt cx="2419044" cy="408940"/>
          </a:xfrm>
        </p:grpSpPr>
        <p:sp>
          <p:nvSpPr>
            <p:cNvPr id="4" name="Freeform 4"/>
            <p:cNvSpPr/>
            <p:nvPr/>
          </p:nvSpPr>
          <p:spPr>
            <a:xfrm>
              <a:off x="-2540" y="0"/>
              <a:ext cx="2425394" cy="408940"/>
            </a:xfrm>
            <a:custGeom>
              <a:avLst/>
              <a:gdLst/>
              <a:ahLst/>
              <a:cxnLst/>
              <a:rect l="l" t="t" r="r" b="b"/>
              <a:pathLst>
                <a:path w="2425394" h="408940">
                  <a:moveTo>
                    <a:pt x="2309824" y="204470"/>
                  </a:moveTo>
                  <a:lnTo>
                    <a:pt x="2413964" y="60960"/>
                  </a:lnTo>
                  <a:cubicBezTo>
                    <a:pt x="2422854" y="49530"/>
                    <a:pt x="2424124" y="34290"/>
                    <a:pt x="2416504" y="21590"/>
                  </a:cubicBezTo>
                  <a:cubicBezTo>
                    <a:pt x="2408884" y="8890"/>
                    <a:pt x="2397454" y="0"/>
                    <a:pt x="2383484"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84754" y="408940"/>
                  </a:lnTo>
                  <a:cubicBezTo>
                    <a:pt x="2398724" y="408940"/>
                    <a:pt x="2412694" y="401320"/>
                    <a:pt x="2419044" y="388620"/>
                  </a:cubicBezTo>
                  <a:cubicBezTo>
                    <a:pt x="2425394" y="375920"/>
                    <a:pt x="2424124" y="360680"/>
                    <a:pt x="2416504" y="349250"/>
                  </a:cubicBezTo>
                  <a:lnTo>
                    <a:pt x="2309824" y="204470"/>
                  </a:lnTo>
                  <a:close/>
                </a:path>
              </a:pathLst>
            </a:custGeom>
            <a:solidFill>
              <a:srgbClr val="0D8BD4"/>
            </a:solidFill>
          </p:spPr>
          <p:txBody>
            <a:bodyPr/>
            <a:lstStyle/>
            <a:p>
              <a:endParaRPr lang="vi-VN"/>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417">
            <a:off x="7239048" y="3727466"/>
            <a:ext cx="9797280" cy="2769859"/>
          </a:xfrm>
          <a:prstGeom prst="rect">
            <a:avLst/>
          </a:prstGeom>
        </p:spPr>
      </p:pic>
      <p:grpSp>
        <p:nvGrpSpPr>
          <p:cNvPr id="7" name="Group 7"/>
          <p:cNvGrpSpPr/>
          <p:nvPr/>
        </p:nvGrpSpPr>
        <p:grpSpPr>
          <a:xfrm>
            <a:off x="7115906" y="3749393"/>
            <a:ext cx="4449298" cy="758264"/>
            <a:chOff x="0" y="0"/>
            <a:chExt cx="2399553" cy="408940"/>
          </a:xfrm>
        </p:grpSpPr>
        <p:sp>
          <p:nvSpPr>
            <p:cNvPr id="8" name="Freeform 8"/>
            <p:cNvSpPr/>
            <p:nvPr/>
          </p:nvSpPr>
          <p:spPr>
            <a:xfrm>
              <a:off x="-2540" y="0"/>
              <a:ext cx="2405903" cy="408940"/>
            </a:xfrm>
            <a:custGeom>
              <a:avLst/>
              <a:gdLst/>
              <a:ahLst/>
              <a:cxnLst/>
              <a:rect l="l" t="t" r="r" b="b"/>
              <a:pathLst>
                <a:path w="2405903" h="408940">
                  <a:moveTo>
                    <a:pt x="2290333" y="204470"/>
                  </a:moveTo>
                  <a:lnTo>
                    <a:pt x="2394473" y="60960"/>
                  </a:lnTo>
                  <a:cubicBezTo>
                    <a:pt x="2403363" y="49530"/>
                    <a:pt x="2404633" y="34290"/>
                    <a:pt x="2397013" y="21590"/>
                  </a:cubicBezTo>
                  <a:cubicBezTo>
                    <a:pt x="2389393" y="8890"/>
                    <a:pt x="2377963" y="0"/>
                    <a:pt x="2363993"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65263" y="408940"/>
                  </a:lnTo>
                  <a:cubicBezTo>
                    <a:pt x="2379233" y="408940"/>
                    <a:pt x="2393203" y="401320"/>
                    <a:pt x="2399553" y="388620"/>
                  </a:cubicBezTo>
                  <a:cubicBezTo>
                    <a:pt x="2405903" y="375920"/>
                    <a:pt x="2404633" y="360680"/>
                    <a:pt x="2397013" y="349250"/>
                  </a:cubicBezTo>
                  <a:lnTo>
                    <a:pt x="2290333" y="204470"/>
                  </a:lnTo>
                  <a:close/>
                </a:path>
              </a:pathLst>
            </a:custGeom>
            <a:solidFill>
              <a:srgbClr val="0D8BD4"/>
            </a:solidFill>
          </p:spPr>
          <p:txBody>
            <a:bodyPr/>
            <a:lstStyle/>
            <a:p>
              <a:endParaRPr lang="vi-VN"/>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417">
            <a:off x="7323409" y="7005548"/>
            <a:ext cx="9901122" cy="2769859"/>
          </a:xfrm>
          <a:prstGeom prst="rect">
            <a:avLst/>
          </a:prstGeom>
        </p:spPr>
      </p:pic>
      <p:grpSp>
        <p:nvGrpSpPr>
          <p:cNvPr id="13" name="Group 13"/>
          <p:cNvGrpSpPr/>
          <p:nvPr/>
        </p:nvGrpSpPr>
        <p:grpSpPr>
          <a:xfrm>
            <a:off x="7200297" y="7079581"/>
            <a:ext cx="4449298" cy="758264"/>
            <a:chOff x="0" y="0"/>
            <a:chExt cx="2399553" cy="408940"/>
          </a:xfrm>
        </p:grpSpPr>
        <p:sp>
          <p:nvSpPr>
            <p:cNvPr id="14" name="Freeform 14"/>
            <p:cNvSpPr/>
            <p:nvPr/>
          </p:nvSpPr>
          <p:spPr>
            <a:xfrm>
              <a:off x="-2540" y="0"/>
              <a:ext cx="2405903" cy="408940"/>
            </a:xfrm>
            <a:custGeom>
              <a:avLst/>
              <a:gdLst/>
              <a:ahLst/>
              <a:cxnLst/>
              <a:rect l="l" t="t" r="r" b="b"/>
              <a:pathLst>
                <a:path w="2405903" h="408940">
                  <a:moveTo>
                    <a:pt x="2290333" y="204470"/>
                  </a:moveTo>
                  <a:lnTo>
                    <a:pt x="2394473" y="60960"/>
                  </a:lnTo>
                  <a:cubicBezTo>
                    <a:pt x="2403363" y="49530"/>
                    <a:pt x="2404633" y="34290"/>
                    <a:pt x="2397013" y="21590"/>
                  </a:cubicBezTo>
                  <a:cubicBezTo>
                    <a:pt x="2389393" y="8890"/>
                    <a:pt x="2377963" y="0"/>
                    <a:pt x="2363993"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65263" y="408940"/>
                  </a:lnTo>
                  <a:cubicBezTo>
                    <a:pt x="2379233" y="408940"/>
                    <a:pt x="2393203" y="401320"/>
                    <a:pt x="2399553" y="388620"/>
                  </a:cubicBezTo>
                  <a:cubicBezTo>
                    <a:pt x="2405903" y="375920"/>
                    <a:pt x="2404633" y="360680"/>
                    <a:pt x="2397013" y="349250"/>
                  </a:cubicBezTo>
                  <a:lnTo>
                    <a:pt x="2290333" y="204470"/>
                  </a:lnTo>
                  <a:close/>
                </a:path>
              </a:pathLst>
            </a:custGeom>
            <a:solidFill>
              <a:srgbClr val="0D8BD4"/>
            </a:solidFill>
          </p:spPr>
          <p:txBody>
            <a:bodyPr/>
            <a:lstStyle/>
            <a:p>
              <a:endParaRPr lang="vi-VN"/>
            </a:p>
          </p:txBody>
        </p:sp>
      </p:grpSp>
      <p:pic>
        <p:nvPicPr>
          <p:cNvPr id="16" name="Picture 1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388" b="59729"/>
          <a:stretch>
            <a:fillRect/>
          </a:stretch>
        </p:blipFill>
        <p:spPr>
          <a:xfrm flipV="1">
            <a:off x="0" y="-1"/>
            <a:ext cx="6172200" cy="2692833"/>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6835" y="6172485"/>
            <a:ext cx="2643019" cy="864988"/>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233"/>
          <a:stretch>
            <a:fillRect/>
          </a:stretch>
        </p:blipFill>
        <p:spPr>
          <a:xfrm flipH="1">
            <a:off x="-1" y="886094"/>
            <a:ext cx="1906185" cy="2895010"/>
          </a:xfrm>
          <a:prstGeom prst="rect">
            <a:avLst/>
          </a:prstGeom>
        </p:spPr>
      </p:pic>
      <p:pic>
        <p:nvPicPr>
          <p:cNvPr id="19" name="Picture 19"/>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
            <a:off x="305140" y="9033347"/>
            <a:ext cx="4022090" cy="870234"/>
          </a:xfrm>
          <a:prstGeom prst="rect">
            <a:avLst/>
          </a:prstGeom>
        </p:spPr>
      </p:pic>
      <p:pic>
        <p:nvPicPr>
          <p:cNvPr id="20" name="Picture 20"/>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
            <a:off x="295241" y="8195779"/>
            <a:ext cx="4022090" cy="87023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14802" y="8484253"/>
            <a:ext cx="1279617" cy="1279617"/>
          </a:xfrm>
          <a:prstGeom prst="rect">
            <a:avLst/>
          </a:prstGeom>
        </p:spPr>
      </p:pic>
      <p:sp>
        <p:nvSpPr>
          <p:cNvPr id="22" name="TextBox 5"/>
          <p:cNvSpPr txBox="1"/>
          <p:nvPr/>
        </p:nvSpPr>
        <p:spPr>
          <a:xfrm>
            <a:off x="2557119" y="2257255"/>
            <a:ext cx="3540905" cy="5909310"/>
          </a:xfrm>
          <a:prstGeom prst="rect">
            <a:avLst/>
          </a:prstGeom>
        </p:spPr>
        <p:txBody>
          <a:bodyPr wrap="square" lIns="0" tIns="0" rIns="0" bIns="0" rtlCol="0" anchor="t">
            <a:spAutoFit/>
          </a:bodyPr>
          <a:lstStyle/>
          <a:p>
            <a:pPr marL="0" lvl="0" indent="0" algn="ctr">
              <a:lnSpc>
                <a:spcPct val="150000"/>
              </a:lnSpc>
            </a:pPr>
            <a:r>
              <a:rPr lang="vi-VN" sz="6400" b="1" dirty="0">
                <a:solidFill>
                  <a:srgbClr val="FF0000"/>
                </a:solidFill>
                <a:latin typeface="Arial" panose="020B0604020202020204" pitchFamily="34" charset="0"/>
                <a:cs typeface="Arial" panose="020B0604020202020204" pitchFamily="34" charset="0"/>
              </a:rPr>
              <a:t>HƯỚNG DẪN </a:t>
            </a:r>
          </a:p>
          <a:p>
            <a:pPr marL="0" lvl="0" indent="0" algn="ctr">
              <a:lnSpc>
                <a:spcPct val="150000"/>
              </a:lnSpc>
            </a:pPr>
            <a:r>
              <a:rPr lang="vi-VN" sz="6400" b="1" dirty="0">
                <a:solidFill>
                  <a:srgbClr val="FF0000"/>
                </a:solidFill>
                <a:latin typeface="Arial" panose="020B0604020202020204" pitchFamily="34" charset="0"/>
                <a:cs typeface="Arial" panose="020B0604020202020204" pitchFamily="34" charset="0"/>
              </a:rPr>
              <a:t>VỀ</a:t>
            </a:r>
          </a:p>
          <a:p>
            <a:pPr marL="0" lvl="0" indent="0" algn="ctr">
              <a:lnSpc>
                <a:spcPct val="150000"/>
              </a:lnSpc>
            </a:pPr>
            <a:r>
              <a:rPr lang="vi-VN" sz="6400" b="1" dirty="0">
                <a:solidFill>
                  <a:srgbClr val="FF0000"/>
                </a:solidFill>
                <a:latin typeface="Arial" panose="020B0604020202020204" pitchFamily="34" charset="0"/>
                <a:cs typeface="Arial" panose="020B0604020202020204" pitchFamily="34" charset="0"/>
              </a:rPr>
              <a:t> NHÀ</a:t>
            </a:r>
            <a:endParaRPr lang="en-US" sz="6400" b="1" dirty="0">
              <a:solidFill>
                <a:srgbClr val="FF0000"/>
              </a:solidFill>
              <a:latin typeface="Arial" panose="020B0604020202020204" pitchFamily="34" charset="0"/>
              <a:cs typeface="Arial" panose="020B0604020202020204" pitchFamily="34" charset="0"/>
            </a:endParaRPr>
          </a:p>
        </p:txBody>
      </p:sp>
      <p:sp>
        <p:nvSpPr>
          <p:cNvPr id="23" name="TextBox 22"/>
          <p:cNvSpPr txBox="1"/>
          <p:nvPr/>
        </p:nvSpPr>
        <p:spPr>
          <a:xfrm>
            <a:off x="7677199" y="1789862"/>
            <a:ext cx="9193542" cy="784830"/>
          </a:xfrm>
          <a:prstGeom prst="rect">
            <a:avLst/>
          </a:prstGeom>
          <a:noFill/>
        </p:spPr>
        <p:txBody>
          <a:bodyPr wrap="none" rtlCol="0">
            <a:spAutoFit/>
          </a:bodyPr>
          <a:lstStyle/>
          <a:p>
            <a:r>
              <a:rPr lang="vi-VN" sz="4500" dirty="0"/>
              <a:t>Hoàn thành bài tập phần vận dụng.</a:t>
            </a:r>
            <a:endParaRPr lang="en-US" sz="4500" dirty="0"/>
          </a:p>
        </p:txBody>
      </p:sp>
      <p:sp>
        <p:nvSpPr>
          <p:cNvPr id="24" name="TextBox 23"/>
          <p:cNvSpPr txBox="1"/>
          <p:nvPr/>
        </p:nvSpPr>
        <p:spPr>
          <a:xfrm>
            <a:off x="8398550" y="4760463"/>
            <a:ext cx="7911140" cy="784830"/>
          </a:xfrm>
          <a:prstGeom prst="rect">
            <a:avLst/>
          </a:prstGeom>
          <a:noFill/>
        </p:spPr>
        <p:txBody>
          <a:bodyPr wrap="none" rtlCol="0">
            <a:spAutoFit/>
          </a:bodyPr>
          <a:lstStyle/>
          <a:p>
            <a:r>
              <a:rPr lang="vi-VN" sz="4500" dirty="0"/>
              <a:t>Ôn tập lại văn bản </a:t>
            </a:r>
            <a:r>
              <a:rPr lang="vi-VN" sz="4500" b="1" i="1" dirty="0"/>
              <a:t>Đi lấy mật</a:t>
            </a:r>
            <a:r>
              <a:rPr lang="vi-VN" sz="4500" dirty="0"/>
              <a:t>.</a:t>
            </a:r>
            <a:endParaRPr lang="en-US" sz="4500" dirty="0"/>
          </a:p>
        </p:txBody>
      </p:sp>
      <p:sp>
        <p:nvSpPr>
          <p:cNvPr id="25" name="TextBox 24"/>
          <p:cNvSpPr txBox="1"/>
          <p:nvPr/>
        </p:nvSpPr>
        <p:spPr>
          <a:xfrm>
            <a:off x="8182118" y="8194199"/>
            <a:ext cx="8201284" cy="784830"/>
          </a:xfrm>
          <a:prstGeom prst="rect">
            <a:avLst/>
          </a:prstGeom>
          <a:noFill/>
        </p:spPr>
        <p:txBody>
          <a:bodyPr wrap="none" rtlCol="0">
            <a:spAutoFit/>
          </a:bodyPr>
          <a:lstStyle/>
          <a:p>
            <a:r>
              <a:rPr lang="vi-VN" sz="4500" b="1" dirty="0"/>
              <a:t>Soạn bài: </a:t>
            </a:r>
            <a:r>
              <a:rPr lang="vi-VN" sz="4500" dirty="0"/>
              <a:t>Thực hành tiếng việt</a:t>
            </a:r>
            <a:endParaRPr lang="en-US" sz="45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961"/>
          <a:stretch>
            <a:fillRect/>
          </a:stretch>
        </p:blipFill>
        <p:spPr>
          <a:xfrm>
            <a:off x="15210558" y="6793988"/>
            <a:ext cx="3077442" cy="349301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19197" y="1690636"/>
            <a:ext cx="15849600" cy="6540381"/>
          </a:xfrm>
          <a:prstGeom prst="rect">
            <a:avLst/>
          </a:prstGeom>
        </p:spPr>
      </p:pic>
      <p:sp>
        <p:nvSpPr>
          <p:cNvPr id="4" name="TextBox 4"/>
          <p:cNvSpPr txBox="1"/>
          <p:nvPr/>
        </p:nvSpPr>
        <p:spPr>
          <a:xfrm>
            <a:off x="1414127" y="2895251"/>
            <a:ext cx="15459739" cy="3323987"/>
          </a:xfrm>
          <a:prstGeom prst="rect">
            <a:avLst/>
          </a:prstGeom>
        </p:spPr>
        <p:txBody>
          <a:bodyPr wrap="square" lIns="0" tIns="0" rIns="0" bIns="0" rtlCol="0" anchor="t">
            <a:spAutoFit/>
          </a:bodyPr>
          <a:lstStyle/>
          <a:p>
            <a:pPr marL="0" lvl="1" indent="0" algn="ctr">
              <a:lnSpc>
                <a:spcPct val="150000"/>
              </a:lnSpc>
            </a:pPr>
            <a:r>
              <a:rPr lang="vi-VN" sz="7200" b="1" dirty="0">
                <a:solidFill>
                  <a:srgbClr val="2289C4"/>
                </a:solidFill>
                <a:cs typeface="Arial" panose="020B0604020202020204" pitchFamily="34" charset="0"/>
              </a:rPr>
              <a:t>BÀI HỌC KẾT THÚC, </a:t>
            </a:r>
          </a:p>
          <a:p>
            <a:pPr marL="0" lvl="1" indent="0" algn="ctr">
              <a:lnSpc>
                <a:spcPct val="150000"/>
              </a:lnSpc>
            </a:pPr>
            <a:r>
              <a:rPr lang="vi-VN" sz="7200" b="1" dirty="0">
                <a:solidFill>
                  <a:srgbClr val="2289C4"/>
                </a:solidFill>
                <a:cs typeface="Arial" panose="020B0604020202020204" pitchFamily="34" charset="0"/>
              </a:rPr>
              <a:t>CẢM ƠN CÁC EM ĐÃ LẮNG NGHE!</a:t>
            </a:r>
            <a:endParaRPr lang="en-US" sz="7200" b="1" u="none" dirty="0">
              <a:solidFill>
                <a:srgbClr val="2289C4"/>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27851" y="-487137"/>
            <a:ext cx="3062898" cy="349546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3040">
            <a:off x="-844646" y="6902402"/>
            <a:ext cx="4127686" cy="404513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9445" t="1840" b="19243"/>
          <a:stretch>
            <a:fillRect/>
          </a:stretch>
        </p:blipFill>
        <p:spPr>
          <a:xfrm rot="5400000">
            <a:off x="-764875" y="-1282606"/>
            <a:ext cx="3008325" cy="346349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31407" y="847866"/>
            <a:ext cx="2825182" cy="924605"/>
          </a:xfrm>
          <a:prstGeom prst="rect">
            <a:avLst/>
          </a:prstGeom>
        </p:spPr>
      </p:pic>
      <p:pic>
        <p:nvPicPr>
          <p:cNvPr id="9"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317351" y="7342649"/>
            <a:ext cx="11653292" cy="3000188"/>
          </a:xfrm>
          <a:prstGeom prst="rect">
            <a:avLst/>
          </a:prstGeom>
        </p:spPr>
      </p:pic>
    </p:spTree>
    <p:extLst>
      <p:ext uri="{BB962C8B-B14F-4D97-AF65-F5344CB8AC3E}">
        <p14:creationId xmlns:p14="http://schemas.microsoft.com/office/powerpoint/2010/main" val="2550221419"/>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84600" y="-409476"/>
            <a:ext cx="2303400" cy="2628702"/>
          </a:xfrm>
          <a:prstGeom prst="rect">
            <a:avLst/>
          </a:prstGeom>
        </p:spPr>
      </p:pic>
      <p:sp>
        <p:nvSpPr>
          <p:cNvPr id="4" name="TextBox 4"/>
          <p:cNvSpPr txBox="1"/>
          <p:nvPr/>
        </p:nvSpPr>
        <p:spPr>
          <a:xfrm>
            <a:off x="4994591" y="1338207"/>
            <a:ext cx="7886700" cy="835357"/>
          </a:xfrm>
          <a:prstGeom prst="rect">
            <a:avLst/>
          </a:prstGeom>
        </p:spPr>
        <p:txBody>
          <a:bodyPr wrap="square" lIns="0" tIns="0" rIns="0" bIns="0" rtlCol="0" anchor="t">
            <a:spAutoFit/>
          </a:bodyPr>
          <a:lstStyle/>
          <a:p>
            <a:pPr marL="0" lvl="1" indent="0" algn="ctr">
              <a:lnSpc>
                <a:spcPts val="6480"/>
              </a:lnSpc>
              <a:spcBef>
                <a:spcPct val="0"/>
              </a:spcBef>
            </a:pPr>
            <a:r>
              <a:rPr lang="vi-VN" sz="6400" b="1" dirty="0">
                <a:solidFill>
                  <a:schemeClr val="bg1"/>
                </a:solidFill>
                <a:latin typeface="Arial" panose="020B0604020202020204" pitchFamily="34" charset="0"/>
                <a:cs typeface="Arial" panose="020B0604020202020204" pitchFamily="34" charset="0"/>
              </a:rPr>
              <a:t>NỘI DUNG BÀI HỌC</a:t>
            </a:r>
            <a:endParaRPr lang="en-US" sz="6400" b="1" u="none" dirty="0">
              <a:solidFill>
                <a:schemeClr val="bg1"/>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32792" y="2566681"/>
            <a:ext cx="14211300" cy="643971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64087" y="6850224"/>
            <a:ext cx="3248832" cy="441267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64087" y="1714500"/>
            <a:ext cx="618898" cy="203752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80138" y="5067300"/>
            <a:ext cx="1097124" cy="1097124"/>
          </a:xfrm>
          <a:prstGeom prst="rect">
            <a:avLst/>
          </a:prstGeom>
        </p:spPr>
      </p:pic>
      <p:pic>
        <p:nvPicPr>
          <p:cNvPr id="10" name="Picture 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34378" b="36506"/>
          <a:stretch>
            <a:fillRect/>
          </a:stretch>
        </p:blipFill>
        <p:spPr>
          <a:xfrm>
            <a:off x="-37531" y="6341951"/>
            <a:ext cx="3980879" cy="3937656"/>
          </a:xfrm>
          <a:prstGeom prst="rect">
            <a:avLst/>
          </a:prstGeom>
        </p:spPr>
      </p:pic>
      <p:pic>
        <p:nvPicPr>
          <p:cNvPr id="11" name="Picture 2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102390" y="933831"/>
            <a:ext cx="1935341" cy="1280843"/>
          </a:xfrm>
          <a:prstGeom prst="rect">
            <a:avLst/>
          </a:prstGeom>
        </p:spPr>
      </p:pic>
      <p:pic>
        <p:nvPicPr>
          <p:cNvPr id="12" name="Picture 3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747585" y="938880"/>
            <a:ext cx="1300423" cy="1339387"/>
          </a:xfrm>
          <a:prstGeom prst="rect">
            <a:avLst/>
          </a:prstGeom>
        </p:spPr>
      </p:pic>
      <p:sp>
        <p:nvSpPr>
          <p:cNvPr id="13" name="TextBox 12"/>
          <p:cNvSpPr txBox="1"/>
          <p:nvPr/>
        </p:nvSpPr>
        <p:spPr>
          <a:xfrm>
            <a:off x="3747585" y="3143509"/>
            <a:ext cx="11118749" cy="5286062"/>
          </a:xfrm>
          <a:prstGeom prst="rect">
            <a:avLst/>
          </a:prstGeom>
          <a:noFill/>
        </p:spPr>
        <p:txBody>
          <a:bodyPr wrap="none" rtlCol="0">
            <a:spAutoFit/>
          </a:bodyPr>
          <a:lstStyle/>
          <a:p>
            <a:pPr marL="400050" indent="-400050">
              <a:lnSpc>
                <a:spcPct val="150000"/>
              </a:lnSpc>
              <a:buAutoNum type="romanUcPeriod"/>
            </a:pPr>
            <a:r>
              <a:rPr lang="vi-VN" sz="4500" b="1" dirty="0"/>
              <a:t> TÌM HIỂU CHUNG</a:t>
            </a:r>
          </a:p>
          <a:p>
            <a:pPr marL="400050" indent="-400050">
              <a:lnSpc>
                <a:spcPct val="150000"/>
              </a:lnSpc>
              <a:buAutoNum type="romanUcPeriod"/>
            </a:pPr>
            <a:r>
              <a:rPr lang="vi-VN" sz="4500" b="1" dirty="0"/>
              <a:t> TÌM HIỂU CHI TIẾT</a:t>
            </a:r>
          </a:p>
          <a:p>
            <a:pPr marL="1371600" lvl="1" indent="-914400">
              <a:lnSpc>
                <a:spcPct val="150000"/>
              </a:lnSpc>
              <a:buAutoNum type="arabicPeriod"/>
            </a:pPr>
            <a:r>
              <a:rPr lang="vi-VN" sz="4500" dirty="0"/>
              <a:t>Thiên nhiên, cuộc sống phương Nam</a:t>
            </a:r>
          </a:p>
          <a:p>
            <a:pPr marL="1371600" lvl="1" indent="-914400">
              <a:lnSpc>
                <a:spcPct val="150000"/>
              </a:lnSpc>
              <a:buAutoNum type="arabicPeriod"/>
            </a:pPr>
            <a:r>
              <a:rPr lang="vi-VN" sz="4500" dirty="0"/>
              <a:t>Các nhân vật trong truyện</a:t>
            </a:r>
          </a:p>
          <a:p>
            <a:pPr marL="400050" indent="-400050">
              <a:lnSpc>
                <a:spcPct val="150000"/>
              </a:lnSpc>
              <a:buAutoNum type="romanUcPeriod"/>
            </a:pPr>
            <a:r>
              <a:rPr lang="vi-VN" sz="4500" b="1" dirty="0"/>
              <a:t> TỔNG KẾT</a:t>
            </a:r>
            <a:endParaRPr lang="en-US" sz="45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097" y="3514057"/>
            <a:ext cx="12515629" cy="2396406"/>
            <a:chOff x="0" y="0"/>
            <a:chExt cx="3040788" cy="408940"/>
          </a:xfrm>
        </p:grpSpPr>
        <p:sp>
          <p:nvSpPr>
            <p:cNvPr id="3" name="Freeform 3"/>
            <p:cNvSpPr/>
            <p:nvPr/>
          </p:nvSpPr>
          <p:spPr>
            <a:xfrm>
              <a:off x="-2540" y="0"/>
              <a:ext cx="3047138" cy="408940"/>
            </a:xfrm>
            <a:custGeom>
              <a:avLst/>
              <a:gdLst/>
              <a:ahLst/>
              <a:cxnLst/>
              <a:rect l="l" t="t" r="r" b="b"/>
              <a:pathLst>
                <a:path w="3047138" h="408940">
                  <a:moveTo>
                    <a:pt x="2931568" y="204470"/>
                  </a:moveTo>
                  <a:lnTo>
                    <a:pt x="3035708" y="60960"/>
                  </a:lnTo>
                  <a:cubicBezTo>
                    <a:pt x="3044598" y="49530"/>
                    <a:pt x="3045868" y="34290"/>
                    <a:pt x="3038248" y="21590"/>
                  </a:cubicBezTo>
                  <a:cubicBezTo>
                    <a:pt x="3030628" y="8890"/>
                    <a:pt x="3019198" y="0"/>
                    <a:pt x="3005228"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3006498" y="408940"/>
                  </a:lnTo>
                  <a:cubicBezTo>
                    <a:pt x="3020468" y="408940"/>
                    <a:pt x="3034438" y="401320"/>
                    <a:pt x="3040788" y="388620"/>
                  </a:cubicBezTo>
                  <a:cubicBezTo>
                    <a:pt x="3047138" y="375920"/>
                    <a:pt x="3045868" y="360680"/>
                    <a:pt x="3038248" y="349250"/>
                  </a:cubicBezTo>
                  <a:lnTo>
                    <a:pt x="2931568" y="204470"/>
                  </a:lnTo>
                  <a:close/>
                </a:path>
              </a:pathLst>
            </a:custGeom>
            <a:solidFill>
              <a:srgbClr val="FFFFFF"/>
            </a:solidFill>
          </p:spPr>
          <p:txBody>
            <a:bodyPr/>
            <a:lstStyle/>
            <a:p>
              <a:endParaRPr lang="vi-VN"/>
            </a:p>
          </p:txBody>
        </p:sp>
      </p:grpSp>
      <p:pic>
        <p:nvPicPr>
          <p:cNvPr id="4" name="Picture 4"/>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54030" y="7246375"/>
            <a:ext cx="3433970" cy="3040625"/>
          </a:xfrm>
          <a:prstGeom prst="rect">
            <a:avLst/>
          </a:prstGeom>
        </p:spPr>
      </p:pic>
      <p:sp>
        <p:nvSpPr>
          <p:cNvPr id="5" name="TextBox 5"/>
          <p:cNvSpPr txBox="1"/>
          <p:nvPr/>
        </p:nvSpPr>
        <p:spPr>
          <a:xfrm>
            <a:off x="4281623" y="4065929"/>
            <a:ext cx="10206787" cy="1292662"/>
          </a:xfrm>
          <a:prstGeom prst="rect">
            <a:avLst/>
          </a:prstGeom>
        </p:spPr>
        <p:txBody>
          <a:bodyPr wrap="square" lIns="0" tIns="0" rIns="0" bIns="0" rtlCol="0" anchor="t">
            <a:spAutoFit/>
          </a:bodyPr>
          <a:lstStyle/>
          <a:p>
            <a:pPr marL="0" lvl="0" indent="0" algn="ctr"/>
            <a:r>
              <a:rPr lang="vi-VN" sz="8400" b="1" dirty="0">
                <a:solidFill>
                  <a:srgbClr val="2289C4"/>
                </a:solidFill>
                <a:latin typeface="Arial" panose="020B0604020202020204" pitchFamily="34" charset="0"/>
                <a:cs typeface="Arial" panose="020B0604020202020204" pitchFamily="34" charset="0"/>
              </a:rPr>
              <a:t>I. TÌM HIỂU CHUNG</a:t>
            </a:r>
            <a:endParaRPr lang="en-US" sz="8400" b="1" dirty="0">
              <a:solidFill>
                <a:srgbClr val="2289C4"/>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597" b="23396"/>
          <a:stretch>
            <a:fillRect/>
          </a:stretch>
        </p:blipFill>
        <p:spPr>
          <a:xfrm rot="4446668">
            <a:off x="-403082" y="35930"/>
            <a:ext cx="4057950" cy="43797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72400" y="1556465"/>
            <a:ext cx="3225234" cy="105553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1881"/>
          <a:stretch>
            <a:fillRect/>
          </a:stretch>
        </p:blipFill>
        <p:spPr>
          <a:xfrm>
            <a:off x="15623948" y="5836719"/>
            <a:ext cx="2664052" cy="445028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200" y="6743701"/>
            <a:ext cx="1936746" cy="2300670"/>
          </a:xfrm>
          <a:prstGeom prst="rect">
            <a:avLst/>
          </a:prstGeom>
        </p:spPr>
      </p:pic>
      <p:pic>
        <p:nvPicPr>
          <p:cNvPr id="11"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28000" y="6723798"/>
            <a:ext cx="11167049" cy="34056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15" t="21141" r="2095"/>
          <a:stretch>
            <a:fillRect/>
          </a:stretch>
        </p:blipFill>
        <p:spPr>
          <a:xfrm rot="-5400000">
            <a:off x="-4336757" y="4284147"/>
            <a:ext cx="10287000" cy="171870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8225">
            <a:off x="16509290" y="715675"/>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6559809" cy="892552"/>
          </a:xfrm>
          <a:prstGeom prst="rect">
            <a:avLst/>
          </a:prstGeom>
          <a:noFill/>
        </p:spPr>
        <p:txBody>
          <a:bodyPr wrap="none" rtlCol="0">
            <a:spAutoFit/>
          </a:bodyPr>
          <a:lstStyle/>
          <a:p>
            <a:r>
              <a:rPr lang="vi-VN" sz="5200" b="1" dirty="0"/>
              <a:t>1. Tác giả Đoàn Giỏi</a:t>
            </a:r>
            <a:endParaRPr lang="en-US" sz="5200" b="1" dirty="0"/>
          </a:p>
        </p:txBody>
      </p:sp>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2653" y="2019300"/>
            <a:ext cx="4973190" cy="6725403"/>
          </a:xfrm>
          <a:prstGeom prst="rect">
            <a:avLst/>
          </a:prstGeom>
        </p:spPr>
      </p:pic>
      <p:sp>
        <p:nvSpPr>
          <p:cNvPr id="24" name="Rectangle 23"/>
          <p:cNvSpPr/>
          <p:nvPr/>
        </p:nvSpPr>
        <p:spPr>
          <a:xfrm>
            <a:off x="7570738" y="1581140"/>
            <a:ext cx="10058400" cy="8402300"/>
          </a:xfrm>
          <a:prstGeom prst="rect">
            <a:avLst/>
          </a:prstGeom>
        </p:spPr>
        <p:txBody>
          <a:bodyPr wrap="square">
            <a:spAutoFit/>
          </a:bodyPr>
          <a:lstStyle/>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Giỏi</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Năm sinh – năm mất: 1925 - 1989</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quán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Tiền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Giang</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tài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sống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Nam.</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Lối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vừa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vừa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trữ</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ngôn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ngữ</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đậm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địa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 calcmode="lin" valueType="num">
                                      <p:cBhvr additive="base">
                                        <p:cTn id="12"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 calcmode="lin" valueType="num">
                                      <p:cBhvr additive="base">
                                        <p:cTn id="1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xEl>
                                              <p:pRg st="2" end="2"/>
                                            </p:txEl>
                                          </p:spTgt>
                                        </p:tgtEl>
                                        <p:attrNameLst>
                                          <p:attrName>style.visibility</p:attrName>
                                        </p:attrNameLst>
                                      </p:cBhvr>
                                      <p:to>
                                        <p:strVal val="visible"/>
                                      </p:to>
                                    </p:set>
                                    <p:anim calcmode="lin" valueType="num">
                                      <p:cBhvr additive="base">
                                        <p:cTn id="24"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4">
                                            <p:txEl>
                                              <p:pRg st="3" end="3"/>
                                            </p:txEl>
                                          </p:spTgt>
                                        </p:tgtEl>
                                        <p:attrNameLst>
                                          <p:attrName>style.visibility</p:attrName>
                                        </p:attrNameLst>
                                      </p:cBhvr>
                                      <p:to>
                                        <p:strVal val="visible"/>
                                      </p:to>
                                    </p:set>
                                    <p:anim calcmode="lin" valueType="num">
                                      <p:cBhvr additive="base">
                                        <p:cTn id="30"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4">
                                            <p:txEl>
                                              <p:pRg st="4" end="4"/>
                                            </p:txEl>
                                          </p:spTgt>
                                        </p:tgtEl>
                                        <p:attrNameLst>
                                          <p:attrName>style.visibility</p:attrName>
                                        </p:attrNameLst>
                                      </p:cBhvr>
                                      <p:to>
                                        <p:strVal val="visible"/>
                                      </p:to>
                                    </p:set>
                                    <p:anim calcmode="lin" valueType="num">
                                      <p:cBhvr additive="base">
                                        <p:cTn id="36"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15" t="21141" r="2095"/>
          <a:stretch>
            <a:fillRect/>
          </a:stretch>
        </p:blipFill>
        <p:spPr>
          <a:xfrm rot="-5400000">
            <a:off x="-4336757" y="4284147"/>
            <a:ext cx="10287000" cy="171870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8225">
            <a:off x="16509290" y="715675"/>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6559809" cy="892552"/>
          </a:xfrm>
          <a:prstGeom prst="rect">
            <a:avLst/>
          </a:prstGeom>
          <a:noFill/>
        </p:spPr>
        <p:txBody>
          <a:bodyPr wrap="none" rtlCol="0">
            <a:spAutoFit/>
          </a:bodyPr>
          <a:lstStyle/>
          <a:p>
            <a:r>
              <a:rPr lang="vi-VN" sz="5200" b="1" dirty="0"/>
              <a:t>1. Tác giả Đoàn Giỏi</a:t>
            </a:r>
            <a:endParaRPr lang="en-US" sz="5200" b="1" dirty="0"/>
          </a:p>
        </p:txBody>
      </p:sp>
      <p:sp>
        <p:nvSpPr>
          <p:cNvPr id="24" name="Rectangle 23"/>
          <p:cNvSpPr/>
          <p:nvPr/>
        </p:nvSpPr>
        <p:spPr>
          <a:xfrm>
            <a:off x="2491010" y="1598837"/>
            <a:ext cx="15038338" cy="2041456"/>
          </a:xfrm>
          <a:prstGeom prst="rect">
            <a:avLst/>
          </a:prstGeom>
        </p:spPr>
        <p:txBody>
          <a:bodyPr wrap="square">
            <a:spAutoFit/>
          </a:bodyPr>
          <a:lstStyle/>
          <a:p>
            <a:pPr algn="just">
              <a:lnSpc>
                <a:spcPct val="150000"/>
              </a:lnSpc>
              <a:tabLst>
                <a:tab pos="90170" algn="l"/>
                <a:tab pos="180340" algn="l"/>
                <a:tab pos="542925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dirty="0">
                <a:solidFill>
                  <a:srgbClr val="000000"/>
                </a:solidFill>
                <a:ea typeface="Times New Roman" panose="02020603050405020304" pitchFamily="18" charset="0"/>
                <a:cs typeface="Arial" panose="020B0604020202020204" pitchFamily="34" charset="0"/>
              </a:rPr>
              <a:t>Tác phẩm tiêu biểu: </a:t>
            </a:r>
            <a:r>
              <a:rPr lang="vi-VN" sz="4500" i="1" dirty="0">
                <a:solidFill>
                  <a:srgbClr val="000000"/>
                </a:solidFill>
                <a:ea typeface="Times New Roman" panose="02020603050405020304" pitchFamily="18" charset="0"/>
                <a:cs typeface="Arial" panose="020B0604020202020204" pitchFamily="34" charset="0"/>
              </a:rPr>
              <a:t>Đường về gia hương (1948), Cá bống mú (1956), Đất rừng phương Nam (1957)…</a:t>
            </a:r>
            <a:endParaRPr lang="en-US" sz="4500" i="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b="50937"/>
          <a:stretch/>
        </p:blipFill>
        <p:spPr>
          <a:xfrm>
            <a:off x="2491010" y="3771900"/>
            <a:ext cx="11377390" cy="2990850"/>
          </a:xfrm>
          <a:prstGeom prst="rect">
            <a:avLst/>
          </a:prstGeom>
        </p:spPr>
      </p:pic>
      <p:pic>
        <p:nvPicPr>
          <p:cNvPr id="12" name="Picture 11"/>
          <p:cNvPicPr>
            <a:picLocks noChangeAspect="1"/>
          </p:cNvPicPr>
          <p:nvPr/>
        </p:nvPicPr>
        <p:blipFill rotWithShape="1">
          <a:blip r:embed="rId12">
            <a:extLst>
              <a:ext uri="{28A0092B-C50C-407E-A947-70E740481C1C}">
                <a14:useLocalDpi xmlns:a14="http://schemas.microsoft.com/office/drawing/2010/main" val="0"/>
              </a:ext>
            </a:extLst>
          </a:blip>
          <a:srcRect l="1162" t="51148" r="-1162" b="-211"/>
          <a:stretch/>
        </p:blipFill>
        <p:spPr>
          <a:xfrm>
            <a:off x="4800600" y="7042253"/>
            <a:ext cx="11377390" cy="2990850"/>
          </a:xfrm>
          <a:prstGeom prst="rect">
            <a:avLst/>
          </a:prstGeom>
        </p:spPr>
      </p:pic>
    </p:spTree>
    <p:extLst>
      <p:ext uri="{BB962C8B-B14F-4D97-AF65-F5344CB8AC3E}">
        <p14:creationId xmlns:p14="http://schemas.microsoft.com/office/powerpoint/2010/main" val="10538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15" t="21141" r="2095"/>
          <a:stretch>
            <a:fillRect/>
          </a:stretch>
        </p:blipFill>
        <p:spPr>
          <a:xfrm rot="-5400000">
            <a:off x="-4336757" y="4284147"/>
            <a:ext cx="10287000" cy="171870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8225">
            <a:off x="16509290" y="715675"/>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7375737" cy="892552"/>
          </a:xfrm>
          <a:prstGeom prst="rect">
            <a:avLst/>
          </a:prstGeom>
          <a:noFill/>
        </p:spPr>
        <p:txBody>
          <a:bodyPr wrap="none" rtlCol="0">
            <a:spAutoFit/>
          </a:bodyPr>
          <a:lstStyle/>
          <a:p>
            <a:r>
              <a:rPr lang="vi-VN" sz="5200" b="1" dirty="0"/>
              <a:t>2. Tác phẩm Đi lấy mật</a:t>
            </a:r>
            <a:endParaRPr lang="en-US" sz="5200" b="1" dirty="0"/>
          </a:p>
        </p:txBody>
      </p:sp>
      <p:sp>
        <p:nvSpPr>
          <p:cNvPr id="24" name="Rectangle 23"/>
          <p:cNvSpPr/>
          <p:nvPr/>
        </p:nvSpPr>
        <p:spPr>
          <a:xfrm>
            <a:off x="2743200" y="1594445"/>
            <a:ext cx="13258800" cy="4247317"/>
          </a:xfrm>
          <a:prstGeom prst="rect">
            <a:avLst/>
          </a:prstGeom>
        </p:spPr>
        <p:txBody>
          <a:bodyPr wrap="square">
            <a:spAutoFit/>
          </a:bodyPr>
          <a:lstStyle/>
          <a:p>
            <a:pPr marL="685800" indent="-685800" algn="just">
              <a:lnSpc>
                <a:spcPct val="150000"/>
              </a:lnSpc>
              <a:buFontTx/>
              <a:buChar char="-"/>
              <a:tabLst>
                <a:tab pos="90170" algn="l"/>
                <a:tab pos="180340" algn="l"/>
                <a:tab pos="5429250" algn="l"/>
              </a:tabLst>
            </a:pP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Tác phẩm </a:t>
            </a:r>
            <a:r>
              <a:rPr lang="vi-VN" sz="4500" b="1" i="1" dirty="0">
                <a:solidFill>
                  <a:srgbClr val="000000"/>
                </a:solidFill>
                <a:ea typeface="Times New Roman" panose="02020603050405020304" pitchFamily="18" charset="0"/>
                <a:cs typeface="Arial" panose="020B0604020202020204" pitchFamily="34" charset="0"/>
              </a:rPr>
              <a:t>Đi lấy mật </a:t>
            </a:r>
            <a:r>
              <a:rPr lang="vi-VN" sz="4500" dirty="0">
                <a:solidFill>
                  <a:srgbClr val="000000"/>
                </a:solidFill>
                <a:ea typeface="Times New Roman" panose="02020603050405020304" pitchFamily="18" charset="0"/>
                <a:cs typeface="Arial" panose="020B0604020202020204" pitchFamily="34" charset="0"/>
              </a:rPr>
              <a:t>được trích từ tiểu thuyết </a:t>
            </a:r>
            <a:r>
              <a:rPr lang="vi-VN" sz="4500" i="1" dirty="0">
                <a:solidFill>
                  <a:srgbClr val="000000"/>
                </a:solidFill>
                <a:ea typeface="Times New Roman" panose="02020603050405020304" pitchFamily="18" charset="0"/>
                <a:cs typeface="Arial" panose="020B0604020202020204" pitchFamily="34" charset="0"/>
              </a:rPr>
              <a:t>Đất rừng phương Nam.</a:t>
            </a:r>
          </a:p>
          <a:p>
            <a:pPr marL="685800" indent="-685800" algn="just">
              <a:lnSpc>
                <a:spcPct val="150000"/>
              </a:lnSpc>
              <a:buFontTx/>
              <a:buChar char="-"/>
              <a:tabLst>
                <a:tab pos="90170" algn="l"/>
                <a:tab pos="180340" algn="l"/>
                <a:tab pos="5429250" algn="l"/>
              </a:tabLst>
            </a:pPr>
            <a:r>
              <a:rPr lang="en-US" sz="4500" b="1" dirty="0" err="1">
                <a:latin typeface="Arial" panose="020B0604020202020204" pitchFamily="34" charset="0"/>
                <a:ea typeface="Times New Roman" panose="02020603050405020304" pitchFamily="18" charset="0"/>
                <a:cs typeface="Arial" panose="020B0604020202020204" pitchFamily="34" charset="0"/>
              </a:rPr>
              <a:t>Ngôi</a:t>
            </a:r>
            <a:r>
              <a:rPr lang="en-US" sz="4500" b="1" dirty="0">
                <a:latin typeface="Arial" panose="020B0604020202020204" pitchFamily="34" charset="0"/>
                <a:ea typeface="Times New Roman" panose="02020603050405020304" pitchFamily="18" charset="0"/>
                <a:cs typeface="Arial" panose="020B0604020202020204" pitchFamily="34" charset="0"/>
              </a:rPr>
              <a:t> kể: </a:t>
            </a:r>
            <a:r>
              <a:rPr lang="en-US" sz="4500" dirty="0" err="1">
                <a:latin typeface="Arial" panose="020B0604020202020204" pitchFamily="34" charset="0"/>
                <a:ea typeface="Times New Roman" panose="02020603050405020304" pitchFamily="18" charset="0"/>
                <a:cs typeface="Arial" panose="020B0604020202020204" pitchFamily="34" charset="0"/>
              </a:rPr>
              <a:t>Ngôi</a:t>
            </a:r>
            <a:r>
              <a:rPr lang="en-US" sz="4500" dirty="0">
                <a:latin typeface="Arial" panose="020B0604020202020204" pitchFamily="34" charset="0"/>
                <a:ea typeface="Times New Roman" panose="02020603050405020304" pitchFamily="18" charset="0"/>
                <a:cs typeface="Arial" panose="020B0604020202020204" pitchFamily="34" charset="0"/>
              </a:rPr>
              <a:t> thứ nhất</a:t>
            </a:r>
            <a:r>
              <a:rPr lang="vi-VN" sz="4500" dirty="0">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Tx/>
              <a:buChar char="-"/>
              <a:tabLst>
                <a:tab pos="90170" algn="l"/>
                <a:tab pos="180340" algn="l"/>
                <a:tab pos="5429250" algn="l"/>
              </a:tabLst>
            </a:pPr>
            <a:r>
              <a:rPr lang="en-US" sz="4500" b="1" dirty="0" err="1">
                <a:latin typeface="Arial" panose="020B0604020202020204" pitchFamily="34" charset="0"/>
                <a:ea typeface="Times New Roman" panose="02020603050405020304" pitchFamily="18" charset="0"/>
                <a:cs typeface="Arial" panose="020B0604020202020204" pitchFamily="34" charset="0"/>
              </a:rPr>
              <a:t>Nhân</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b="1" dirty="0" err="1">
                <a:latin typeface="Arial" panose="020B0604020202020204" pitchFamily="34" charset="0"/>
                <a:ea typeface="Times New Roman" panose="02020603050405020304" pitchFamily="18" charset="0"/>
                <a:cs typeface="Arial" panose="020B0604020202020204" pitchFamily="34" charset="0"/>
              </a:rPr>
              <a:t>vật</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tía</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nuôi</a:t>
            </a:r>
            <a:r>
              <a:rPr lang="en-US" sz="4500" dirty="0">
                <a:latin typeface="Arial" panose="020B0604020202020204" pitchFamily="34" charset="0"/>
                <a:ea typeface="Times New Roman" panose="02020603050405020304" pitchFamily="18" charset="0"/>
                <a:cs typeface="Arial" panose="020B0604020202020204" pitchFamily="34" charset="0"/>
              </a:rPr>
              <a:t>, An </a:t>
            </a:r>
            <a:r>
              <a:rPr lang="en-US" sz="4500" dirty="0" err="1">
                <a:latin typeface="Arial" panose="020B0604020202020204" pitchFamily="34" charset="0"/>
                <a:ea typeface="Times New Roman" panose="02020603050405020304" pitchFamily="18" charset="0"/>
                <a:cs typeface="Arial" panose="020B0604020202020204" pitchFamily="34" charset="0"/>
              </a:rPr>
              <a:t>và</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Cò</a:t>
            </a:r>
            <a:r>
              <a:rPr lang="en-US" sz="4500" dirty="0">
                <a:latin typeface="Arial" panose="020B0604020202020204" pitchFamily="34" charset="0"/>
                <a:ea typeface="Times New Roman" panose="02020603050405020304" pitchFamily="18" charset="0"/>
                <a:cs typeface="Arial" panose="020B0604020202020204" pitchFamily="34" charset="0"/>
              </a:rPr>
              <a:t>.</a:t>
            </a:r>
          </a:p>
        </p:txBody>
      </p:sp>
      <p:pic>
        <p:nvPicPr>
          <p:cNvPr id="13" name="Picture 2"/>
          <p:cNvPicPr>
            <a:picLocks noChangeAspect="1"/>
          </p:cNvPicPr>
          <p:nvPr/>
        </p:nvPicPr>
        <p:blipFill>
          <a:blip r:embed="rId12"/>
          <a:srcRect/>
          <a:stretch>
            <a:fillRect/>
          </a:stretch>
        </p:blipFill>
        <p:spPr>
          <a:xfrm>
            <a:off x="13651036" y="5744929"/>
            <a:ext cx="3269330" cy="4610100"/>
          </a:xfrm>
          <a:prstGeom prst="rect">
            <a:avLst/>
          </a:prstGeom>
        </p:spPr>
      </p:pic>
    </p:spTree>
    <p:extLst>
      <p:ext uri="{BB962C8B-B14F-4D97-AF65-F5344CB8AC3E}">
        <p14:creationId xmlns:p14="http://schemas.microsoft.com/office/powerpoint/2010/main" val="14373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out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barn(inVertical)">
                                      <p:cBhvr>
                                        <p:cTn id="17"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15" t="30022" r="2095"/>
          <a:stretch/>
        </p:blipFill>
        <p:spPr>
          <a:xfrm rot="-5400000">
            <a:off x="-4380930" y="4380930"/>
            <a:ext cx="10287000" cy="15251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8225">
            <a:off x="16649931" y="182878"/>
            <a:ext cx="2643019" cy="864988"/>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4809510" y="9122343"/>
            <a:ext cx="3614499" cy="78204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9269" y="8452758"/>
            <a:ext cx="1319862" cy="1319862"/>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584">
            <a:off x="15255120" y="9592417"/>
            <a:ext cx="3614499" cy="7820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9269" y="488238"/>
            <a:ext cx="1319862" cy="1319862"/>
          </a:xfrm>
          <a:prstGeom prst="rect">
            <a:avLst/>
          </a:prstGeom>
        </p:spPr>
      </p:pic>
      <p:sp>
        <p:nvSpPr>
          <p:cNvPr id="22" name="TextBox 21"/>
          <p:cNvSpPr txBox="1"/>
          <p:nvPr/>
        </p:nvSpPr>
        <p:spPr>
          <a:xfrm>
            <a:off x="2491010" y="701893"/>
            <a:ext cx="7375737" cy="892552"/>
          </a:xfrm>
          <a:prstGeom prst="rect">
            <a:avLst/>
          </a:prstGeom>
          <a:noFill/>
        </p:spPr>
        <p:txBody>
          <a:bodyPr wrap="none" rtlCol="0">
            <a:spAutoFit/>
          </a:bodyPr>
          <a:lstStyle/>
          <a:p>
            <a:r>
              <a:rPr lang="vi-VN" sz="5200" b="1" dirty="0"/>
              <a:t>2. Tác phẩm Đi lấy mật</a:t>
            </a:r>
            <a:endParaRPr lang="en-US" sz="5200" b="1" dirty="0"/>
          </a:p>
        </p:txBody>
      </p:sp>
      <p:sp>
        <p:nvSpPr>
          <p:cNvPr id="24" name="Rectangle 23"/>
          <p:cNvSpPr/>
          <p:nvPr/>
        </p:nvSpPr>
        <p:spPr>
          <a:xfrm>
            <a:off x="6714405" y="1461723"/>
            <a:ext cx="11096984" cy="7363554"/>
          </a:xfrm>
          <a:prstGeom prst="rect">
            <a:avLst/>
          </a:prstGeom>
        </p:spPr>
        <p:txBody>
          <a:bodyPr wrap="square">
            <a:spAutoFit/>
          </a:bodyPr>
          <a:lstStyle/>
          <a:p>
            <a:pPr algn="just">
              <a:lnSpc>
                <a:spcPct val="150000"/>
              </a:lnSpc>
              <a:tabLst>
                <a:tab pos="90170" algn="l"/>
                <a:tab pos="180340" algn="l"/>
                <a:tab pos="5429250" algn="l"/>
              </a:tabLst>
            </a:pPr>
            <a:r>
              <a:rPr lang="vi-VN" sz="4500" b="1" dirty="0">
                <a:solidFill>
                  <a:srgbClr val="000000"/>
                </a:solidFill>
                <a:ea typeface="Times New Roman" panose="02020603050405020304" pitchFamily="18" charset="0"/>
                <a:cs typeface="Arial" panose="020B0604020202020204" pitchFamily="34" charset="0"/>
              </a:rPr>
              <a:t>- Nội dung chính: </a:t>
            </a:r>
            <a:r>
              <a:rPr lang="vi-VN" sz="4500" dirty="0">
                <a:solidFill>
                  <a:srgbClr val="000000"/>
                </a:solidFill>
                <a:ea typeface="Times New Roman" panose="02020603050405020304" pitchFamily="18" charset="0"/>
                <a:cs typeface="Arial" panose="020B0604020202020204" pitchFamily="34" charset="0"/>
              </a:rPr>
              <a:t>kể về cuộc sống của cậu bé An vì chiến tranh mà lạc mất gia đình và trở thành một đứa trẻ lang thang. Cậu được bố mẹ Cò cưu mang và trở thành con nuôi của họ. Sống với gia đình Cò, An được yêu thương như con đẻ và cũng học hỏi được nhiều điều mới lạ.</a:t>
            </a:r>
            <a:endParaRPr lang="en-US" sz="45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42894" y="1943100"/>
            <a:ext cx="4753756" cy="5773800"/>
          </a:xfrm>
          <a:prstGeom prst="rect">
            <a:avLst/>
          </a:prstGeom>
        </p:spPr>
      </p:pic>
    </p:spTree>
    <p:extLst>
      <p:ext uri="{BB962C8B-B14F-4D97-AF65-F5344CB8AC3E}">
        <p14:creationId xmlns:p14="http://schemas.microsoft.com/office/powerpoint/2010/main" val="171789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edg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1495</Words>
  <Application>Microsoft Office PowerPoint</Application>
  <PresentationFormat>Custom</PresentationFormat>
  <Paragraphs>143</Paragraphs>
  <Slides>39</Slides>
  <Notes>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Wingdings</vt:lpstr>
      <vt:lpstr>Times New Roman</vt:lpstr>
      <vt:lpstr>.VnTime</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11570</cp:lastModifiedBy>
  <cp:revision>19</cp:revision>
  <dcterms:created xsi:type="dcterms:W3CDTF">2006-08-16T00:00:00Z</dcterms:created>
  <dcterms:modified xsi:type="dcterms:W3CDTF">2023-08-05T04:03:00Z</dcterms:modified>
  <dc:identifier>DAEswOIwa4E</dc:identifier>
</cp:coreProperties>
</file>