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81" r:id="rId4"/>
    <p:sldId id="259" r:id="rId5"/>
    <p:sldId id="301" r:id="rId6"/>
    <p:sldId id="305" r:id="rId7"/>
    <p:sldId id="283" r:id="rId8"/>
    <p:sldId id="302" r:id="rId9"/>
    <p:sldId id="287" r:id="rId10"/>
    <p:sldId id="303" r:id="rId11"/>
    <p:sldId id="288" r:id="rId12"/>
    <p:sldId id="289" r:id="rId13"/>
    <p:sldId id="284" r:id="rId14"/>
    <p:sldId id="282" r:id="rId15"/>
    <p:sldId id="266" r:id="rId16"/>
    <p:sldId id="291" r:id="rId17"/>
    <p:sldId id="267" r:id="rId18"/>
    <p:sldId id="292" r:id="rId19"/>
    <p:sldId id="269" r:id="rId20"/>
    <p:sldId id="293" r:id="rId21"/>
    <p:sldId id="268" r:id="rId22"/>
    <p:sldId id="294" r:id="rId23"/>
    <p:sldId id="271" r:id="rId24"/>
    <p:sldId id="272" r:id="rId25"/>
    <p:sldId id="274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  <a:srgbClr val="660033"/>
    <a:srgbClr val="FFFF00"/>
    <a:srgbClr val="0000FF"/>
    <a:srgbClr val="339966"/>
    <a:srgbClr val="00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5A0CF-2D37-46CC-B328-EB571E798E73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AD4AF-5904-4938-BE34-65B0CDE409BC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A77DC-2E88-4FEE-9C0E-75E4FFFFA135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762E8-E6C3-40B6-9F94-272FB57DC74B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9A237-EA36-43A0-92D5-FB8D42407450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81FA-DA0C-4EC7-906B-12DB9916B0E7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47DF3-0D68-489A-B711-E5B23F3EF7C6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5DD5C-DFBF-4530-8506-6E4BD4C1B3ED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DA951-0671-4634-A9E8-CCAF7CF6F8B5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57F4B-01CE-49EC-BEF3-ED00B3872CC2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1FB31-8E7F-42D7-8250-7B46BFEE1F41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  <a:endParaRPr lang="en-US" alt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  <a:endParaRPr lang="en-US" altLang="vi-VN"/>
          </a:p>
          <a:p>
            <a:pPr lvl="1"/>
            <a:r>
              <a:rPr lang="en-US" altLang="vi-VN"/>
              <a:t>Second level</a:t>
            </a:r>
            <a:endParaRPr lang="en-US" altLang="vi-VN"/>
          </a:p>
          <a:p>
            <a:pPr lvl="2"/>
            <a:r>
              <a:rPr lang="en-US" altLang="vi-VN"/>
              <a:t>Third level</a:t>
            </a:r>
            <a:endParaRPr lang="en-US" altLang="vi-VN"/>
          </a:p>
          <a:p>
            <a:pPr lvl="3"/>
            <a:r>
              <a:rPr lang="en-US" altLang="vi-VN"/>
              <a:t>Fourth level</a:t>
            </a:r>
            <a:endParaRPr lang="en-US" altLang="vi-VN"/>
          </a:p>
          <a:p>
            <a:pPr lvl="4"/>
            <a:r>
              <a:rPr lang="en-US" altLang="vi-VN"/>
              <a:t>Fifth level</a:t>
            </a:r>
            <a:endParaRPr lang="en-US" altLang="vi-V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B73BEF8-E905-46B0-B3A4-1A87C60F51B9}" type="slidenum">
              <a:rPr lang="en-US" altLang="vi-VN"/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youtube.com/watch?v=IePMXxQ-KWY" TargetMode="Externa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20.xml"/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20.xml"/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media" Target="file:///F:\GIAO%20AN%20DIEN%20TU\SINH_9\Bai_08_NhiemSacThe\Sinh%209%20BAI%208\Yanni-%20A%20love%20for%20life.mp3" TargetMode="External"/><Relationship Id="rId2" Type="http://schemas.openxmlformats.org/officeDocument/2006/relationships/audio" Target="file:///F:\GIAO%20AN%20DIEN%20TU\SINH_9\Bai_08_NhiemSacThe\Sinh%209%20BAI%208\Yanni-%20A%20love%20for%20life.mp3" TargetMode="Externa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22"/>
          <p:cNvSpPr>
            <a:spLocks noChangeArrowheads="1" noChangeShapeType="1" noTextEdit="1"/>
          </p:cNvSpPr>
          <p:nvPr/>
        </p:nvSpPr>
        <p:spPr bwMode="auto">
          <a:xfrm>
            <a:off x="3808396" y="1838425"/>
            <a:ext cx="4255168" cy="952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b="1" kern="10" dirty="0">
                <a:ln w="12700" cap="rnd">
                  <a:solidFill>
                    <a:srgbClr val="0000FF"/>
                  </a:solidFill>
                  <a:prstDash val="sysDot"/>
                  <a:rou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</a:t>
            </a:r>
            <a:endParaRPr lang="vi-VN" sz="3600" b="1" kern="10" dirty="0">
              <a:ln w="12700" cap="rnd">
                <a:solidFill>
                  <a:srgbClr val="0000FF"/>
                </a:solidFill>
                <a:prstDash val="sysDot"/>
                <a:rou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35052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  <a:endParaRPr lang="vi-VN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25" descr="White marble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0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vi-VN" sz="3600" kern="10" dirty="0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kern="10" dirty="0" smtClean="0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– Bài 8</a:t>
            </a:r>
            <a:endParaRPr lang="vi-VN" sz="3600" kern="10" dirty="0">
              <a:ln w="9525"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WordArt 30"/>
          <p:cNvSpPr>
            <a:spLocks noChangeArrowheads="1" noChangeShapeType="1" noTextEdit="1"/>
          </p:cNvSpPr>
          <p:nvPr/>
        </p:nvSpPr>
        <p:spPr bwMode="auto">
          <a:xfrm>
            <a:off x="3822032" y="419100"/>
            <a:ext cx="449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2700" cap="rnd">
                  <a:solidFill>
                    <a:srgbClr val="FF0000"/>
                  </a:solidFill>
                  <a:prstDash val="sysDot"/>
                  <a:rou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0000FF"/>
                    </a:gs>
                    <a:gs pos="100000">
                      <a:srgbClr val="FF00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</a:t>
            </a:r>
            <a:endParaRPr lang="vi-VN" sz="3200" b="1" kern="10" dirty="0">
              <a:ln w="12700" cap="rnd">
                <a:solidFill>
                  <a:srgbClr val="FF0000"/>
                </a:solidFill>
                <a:prstDash val="sysDot"/>
                <a:round/>
              </a:ln>
              <a:gradFill rotWithShape="1">
                <a:gsLst>
                  <a:gs pos="0">
                    <a:srgbClr val="FF00FF"/>
                  </a:gs>
                  <a:gs pos="50000">
                    <a:srgbClr val="0000FF"/>
                  </a:gs>
                  <a:gs pos="100000">
                    <a:srgbClr val="FF00FF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WordArt 25" descr="White marble"/>
          <p:cNvSpPr>
            <a:spLocks noChangeArrowheads="1" noChangeShapeType="1" noTextEdit="1"/>
          </p:cNvSpPr>
          <p:nvPr/>
        </p:nvSpPr>
        <p:spPr bwMode="auto">
          <a:xfrm>
            <a:off x="533400" y="2971800"/>
            <a:ext cx="2286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endParaRPr lang="vi-VN" sz="3600" kern="10" dirty="0">
              <a:ln w="9525"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</a:endParaRPr>
          </a:p>
        </p:txBody>
      </p:sp>
      <p:pic>
        <p:nvPicPr>
          <p:cNvPr id="10" name="Picture 2" descr="Nhiễm sắc thể quan trọng như thế nào đối với cơ thể con người? - You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8500"/>
            <a:ext cx="8378826" cy="39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inh hoa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62" name="Group 50"/>
          <p:cNvGraphicFramePr>
            <a:graphicFrameLocks noGrp="1"/>
          </p:cNvGraphicFramePr>
          <p:nvPr>
            <p:ph type="tbl" idx="1"/>
          </p:nvPr>
        </p:nvGraphicFramePr>
        <p:xfrm>
          <a:off x="533400" y="1066800"/>
          <a:ext cx="8229600" cy="3276601"/>
        </p:xfrm>
        <a:graphic>
          <a:graphicData uri="http://schemas.openxmlformats.org/drawingml/2006/table">
            <a:tbl>
              <a:tblPr/>
              <a:tblGrid>
                <a:gridCol w="1676400"/>
                <a:gridCol w="1066800"/>
                <a:gridCol w="1143000"/>
                <a:gridCol w="2362200"/>
                <a:gridCol w="914400"/>
                <a:gridCol w="1066800"/>
              </a:tblGrid>
              <a:tr h="884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vi-VN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 Hà Lan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 tinh </a:t>
                      </a: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 nước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Ruồi giấm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 bắp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6200" y="472440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rgbClr val="FFFF00"/>
                    </a:gs>
                    <a:gs pos="100000">
                      <a:srgbClr val="FFFFFF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2400" b="1" dirty="0" smtClean="0">
                <a:solidFill>
                  <a:srgbClr val="0033CC"/>
                </a:solidFill>
                <a:latin typeface="VNI-Times" pitchFamily="2" charset="0"/>
                <a:cs typeface="Arial" panose="020B0604020202020204" pitchFamily="34" charset="0"/>
              </a:rPr>
              <a:t>? </a:t>
            </a:r>
            <a:r>
              <a:rPr lang="en-US" altLang="vi-VN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vi-VN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BẢNG SỐ LƯỢNG NST CỦA MỘT SỐ LOÀI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9" name="Picture 19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0"/>
            <a:ext cx="6096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/>
          <p:cNvSpPr txBox="1"/>
          <p:nvPr/>
        </p:nvSpPr>
        <p:spPr>
          <a:xfrm>
            <a:off x="76200" y="4851400"/>
            <a:ext cx="3733800" cy="1076325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  <a:r>
              <a:rPr lang="en-US" alt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Hộp Văn bản 2"/>
          <p:cNvSpPr txBox="1">
            <a:spLocks noChangeArrowheads="1"/>
          </p:cNvSpPr>
          <p:nvPr/>
        </p:nvSpPr>
        <p:spPr bwMode="auto">
          <a:xfrm>
            <a:off x="3962400" y="4800600"/>
            <a:ext cx="4953000" cy="1076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Tế bào người có bao nhiêu cặp NST?</a:t>
            </a:r>
            <a:r>
              <a:rPr lang="en-US" altLang="vi-VN" sz="32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3400" y="4953000"/>
            <a:ext cx="79248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80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=&gt; Tính đặc trưng của bộ NST trong tế bào sinh vật thể hiện ở các đặc điểm nào?</a:t>
            </a:r>
            <a:endParaRPr lang="en-US" altLang="vi-VN" sz="2800">
              <a:solidFill>
                <a:srgbClr val="0000FF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33400" y="5029200"/>
            <a:ext cx="8001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=&gt;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bào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loài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vật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một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bộ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NST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đặc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trưng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số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lượng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dạng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vi-VN" sz="2800" dirty="0">
              <a:solidFill>
                <a:srgbClr val="0000FF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74" grpId="0" animBg="1"/>
      <p:bldP spid="39942" grpId="0"/>
      <p:bldP spid="39942" grpId="1"/>
      <p:bldP spid="399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3"/>
          <p:cNvSpPr>
            <a:spLocks noChangeArrowheads="1"/>
          </p:cNvSpPr>
          <p:nvPr/>
        </p:nvSpPr>
        <p:spPr bwMode="auto">
          <a:xfrm rot="-1184162">
            <a:off x="6262688" y="1481138"/>
            <a:ext cx="609600" cy="12303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3" name="Oval 14"/>
          <p:cNvSpPr>
            <a:spLocks noChangeArrowheads="1"/>
          </p:cNvSpPr>
          <p:nvPr/>
        </p:nvSpPr>
        <p:spPr bwMode="auto">
          <a:xfrm rot="-1741360">
            <a:off x="2827338" y="785813"/>
            <a:ext cx="762000" cy="29591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4" name="Oval 17"/>
          <p:cNvSpPr>
            <a:spLocks noChangeArrowheads="1"/>
          </p:cNvSpPr>
          <p:nvPr/>
        </p:nvSpPr>
        <p:spPr bwMode="auto">
          <a:xfrm rot="1302230">
            <a:off x="4316413" y="793750"/>
            <a:ext cx="733425" cy="29178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5" name="Oval 18"/>
          <p:cNvSpPr>
            <a:spLocks noChangeArrowheads="1"/>
          </p:cNvSpPr>
          <p:nvPr/>
        </p:nvSpPr>
        <p:spPr bwMode="auto">
          <a:xfrm>
            <a:off x="3810000" y="3276600"/>
            <a:ext cx="533400" cy="533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6" name="Text Box 28"/>
          <p:cNvSpPr txBox="1">
            <a:spLocks noChangeArrowheads="1"/>
          </p:cNvSpPr>
          <p:nvPr/>
        </p:nvSpPr>
        <p:spPr bwMode="auto">
          <a:xfrm>
            <a:off x="1066800" y="60198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smtClean="0">
                <a:solidFill>
                  <a:srgbClr val="FF3399"/>
                </a:solidFill>
              </a:rPr>
              <a:t> </a:t>
            </a:r>
            <a:r>
              <a:rPr lang="en-US" altLang="vi-VN" sz="3200" b="1" dirty="0" err="1">
                <a:solidFill>
                  <a:srgbClr val="FF3399"/>
                </a:solidFill>
              </a:rPr>
              <a:t>H</a:t>
            </a:r>
            <a:r>
              <a:rPr lang="en-US" altLang="vi-VN" sz="3200" b="1" dirty="0" err="1" smtClean="0">
                <a:solidFill>
                  <a:srgbClr val="FF3399"/>
                </a:solidFill>
              </a:rPr>
              <a:t>ình</a:t>
            </a:r>
            <a:r>
              <a:rPr lang="en-US" altLang="vi-VN" sz="3200" b="1" dirty="0" smtClean="0">
                <a:solidFill>
                  <a:srgbClr val="FF3399"/>
                </a:solidFill>
              </a:rPr>
              <a:t> </a:t>
            </a:r>
            <a:r>
              <a:rPr lang="en-US" altLang="vi-VN" sz="3200" b="1" dirty="0" err="1">
                <a:solidFill>
                  <a:srgbClr val="FF3399"/>
                </a:solidFill>
              </a:rPr>
              <a:t>dạng</a:t>
            </a:r>
            <a:r>
              <a:rPr lang="en-US" altLang="vi-VN" sz="3200" b="1" dirty="0">
                <a:solidFill>
                  <a:srgbClr val="FF3399"/>
                </a:solidFill>
              </a:rPr>
              <a:t> </a:t>
            </a:r>
            <a:r>
              <a:rPr lang="en-US" altLang="vi-VN" sz="3200" b="1" dirty="0" err="1">
                <a:solidFill>
                  <a:srgbClr val="FF3399"/>
                </a:solidFill>
              </a:rPr>
              <a:t>ngoài</a:t>
            </a:r>
            <a:r>
              <a:rPr lang="en-US" altLang="vi-VN" sz="3200" b="1" dirty="0">
                <a:solidFill>
                  <a:srgbClr val="FF3399"/>
                </a:solidFill>
              </a:rPr>
              <a:t> </a:t>
            </a:r>
            <a:r>
              <a:rPr lang="en-US" altLang="vi-VN" sz="3200" b="1" dirty="0" err="1">
                <a:solidFill>
                  <a:srgbClr val="FF3399"/>
                </a:solidFill>
              </a:rPr>
              <a:t>của</a:t>
            </a:r>
            <a:r>
              <a:rPr lang="en-US" altLang="vi-VN" sz="3200" b="1" dirty="0">
                <a:solidFill>
                  <a:srgbClr val="FF3399"/>
                </a:solidFill>
              </a:rPr>
              <a:t> </a:t>
            </a:r>
            <a:r>
              <a:rPr lang="en-US" altLang="vi-VN" sz="3200" b="1" dirty="0" err="1">
                <a:solidFill>
                  <a:srgbClr val="FF3399"/>
                </a:solidFill>
              </a:rPr>
              <a:t>vài</a:t>
            </a:r>
            <a:r>
              <a:rPr lang="en-US" altLang="vi-VN" sz="3200" b="1" dirty="0">
                <a:solidFill>
                  <a:srgbClr val="FF3399"/>
                </a:solidFill>
              </a:rPr>
              <a:t> </a:t>
            </a:r>
            <a:r>
              <a:rPr lang="en-US" altLang="vi-VN" sz="3200" b="1" dirty="0" err="1">
                <a:solidFill>
                  <a:srgbClr val="FF3399"/>
                </a:solidFill>
              </a:rPr>
              <a:t>loại</a:t>
            </a:r>
            <a:r>
              <a:rPr lang="en-US" altLang="vi-VN" sz="3200" b="1" dirty="0">
                <a:solidFill>
                  <a:srgbClr val="FF3399"/>
                </a:solidFill>
              </a:rPr>
              <a:t> NST</a:t>
            </a:r>
            <a:endParaRPr lang="en-US" altLang="vi-VN" sz="3200" b="1" dirty="0">
              <a:solidFill>
                <a:srgbClr val="FF3399"/>
              </a:solidFill>
            </a:endParaRPr>
          </a:p>
        </p:txBody>
      </p:sp>
      <p:sp>
        <p:nvSpPr>
          <p:cNvPr id="10247" name="Oval 29"/>
          <p:cNvSpPr>
            <a:spLocks noChangeArrowheads="1"/>
          </p:cNvSpPr>
          <p:nvPr/>
        </p:nvSpPr>
        <p:spPr bwMode="auto">
          <a:xfrm rot="-1465258">
            <a:off x="6734175" y="2278063"/>
            <a:ext cx="762000" cy="2209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8" name="Oval 30"/>
          <p:cNvSpPr>
            <a:spLocks noChangeArrowheads="1"/>
          </p:cNvSpPr>
          <p:nvPr/>
        </p:nvSpPr>
        <p:spPr bwMode="auto">
          <a:xfrm rot="1569073">
            <a:off x="7953375" y="2276475"/>
            <a:ext cx="733425" cy="22923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9" name="Oval 31"/>
          <p:cNvSpPr>
            <a:spLocks noChangeArrowheads="1"/>
          </p:cNvSpPr>
          <p:nvPr/>
        </p:nvSpPr>
        <p:spPr bwMode="auto">
          <a:xfrm>
            <a:off x="7391400" y="4083050"/>
            <a:ext cx="533400" cy="5651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50" name="Oval 40"/>
          <p:cNvSpPr>
            <a:spLocks noChangeArrowheads="1"/>
          </p:cNvSpPr>
          <p:nvPr/>
        </p:nvSpPr>
        <p:spPr bwMode="auto">
          <a:xfrm>
            <a:off x="1019175" y="830263"/>
            <a:ext cx="609600" cy="22177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51" name="Oval 41"/>
          <p:cNvSpPr>
            <a:spLocks noChangeArrowheads="1"/>
          </p:cNvSpPr>
          <p:nvPr/>
        </p:nvSpPr>
        <p:spPr bwMode="auto">
          <a:xfrm>
            <a:off x="1066800" y="2819400"/>
            <a:ext cx="5334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52" name="Oval 42"/>
          <p:cNvSpPr>
            <a:spLocks noChangeArrowheads="1"/>
          </p:cNvSpPr>
          <p:nvPr/>
        </p:nvSpPr>
        <p:spPr bwMode="auto">
          <a:xfrm>
            <a:off x="985838" y="2895600"/>
            <a:ext cx="685800" cy="26670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685800" y="5562600"/>
            <a:ext cx="127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/>
              <a:t>Hình que</a:t>
            </a:r>
            <a:endParaRPr lang="en-US" altLang="vi-VN" sz="2000" b="1"/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4479925" y="3870325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/>
              <a:t>Hình chữ V</a:t>
            </a:r>
            <a:endParaRPr lang="en-US" altLang="vi-VN" sz="2000" b="1"/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7162800" y="4784725"/>
            <a:ext cx="188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/>
              <a:t>Hình dấu móc</a:t>
            </a:r>
            <a:endParaRPr lang="en-US" altLang="vi-VN" sz="2000" b="1"/>
          </a:p>
        </p:txBody>
      </p:sp>
      <p:sp>
        <p:nvSpPr>
          <p:cNvPr id="10257" name="Oval 18"/>
          <p:cNvSpPr>
            <a:spLocks noChangeArrowheads="1"/>
          </p:cNvSpPr>
          <p:nvPr/>
        </p:nvSpPr>
        <p:spPr bwMode="auto">
          <a:xfrm>
            <a:off x="3505200" y="4724400"/>
            <a:ext cx="533400" cy="533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4175125" y="5318125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/>
              <a:t>Hình hạt</a:t>
            </a:r>
            <a:endParaRPr lang="en-US" altLang="vi-VN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7" grpId="0"/>
      <p:bldP spid="15408" grpId="0"/>
      <p:bldP spid="1540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04800" y="852488"/>
            <a:ext cx="711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TÍNH ĐẶC TRƯNG CỦA BỘ NHIỄM SẮC THỂ: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730250" y="1524000"/>
            <a:ext cx="78803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l-NL" altLang="vi-VN" sz="2400" b="1">
                <a:solidFill>
                  <a:srgbClr val="0033CC"/>
                </a:solidFill>
              </a:rPr>
              <a:t>* Bộ NST của mỗi loài đặc trưng về </a:t>
            </a:r>
            <a:endParaRPr lang="en-US" altLang="vi-VN" sz="2400" b="1">
              <a:solidFill>
                <a:srgbClr val="0033CC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nl-NL" altLang="vi-VN" sz="2400" b="1"/>
              <a:t>+ Số lượng NST</a:t>
            </a:r>
            <a:endParaRPr lang="en-US" altLang="vi-VN" sz="2400" b="1"/>
          </a:p>
          <a:p>
            <a:pPr eaLnBrk="1" hangingPunct="1">
              <a:lnSpc>
                <a:spcPct val="140000"/>
              </a:lnSpc>
            </a:pPr>
            <a:r>
              <a:rPr lang="nl-NL" altLang="vi-VN" sz="2400" b="1"/>
              <a:t>+ Hình dạng: Hình hạt, hình que, hình dấu phẩy, hình chữ V...</a:t>
            </a:r>
            <a:endParaRPr lang="en-US" altLang="vi-VN" sz="2400" b="1"/>
          </a:p>
          <a:p>
            <a:pPr eaLnBrk="1" hangingPunct="1">
              <a:lnSpc>
                <a:spcPct val="140000"/>
              </a:lnSpc>
            </a:pPr>
            <a:r>
              <a:rPr lang="nl-NL" altLang="vi-VN" sz="2400" b="1"/>
              <a:t>+ Cấu trúc NST (phản ánh trình độ tiến hóa của loài)</a:t>
            </a:r>
            <a:endParaRPr lang="nl-NL" altLang="vi-VN" sz="2400" b="1"/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152400" y="1447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VNI-Aptima" pitchFamily="2" charset="0"/>
                <a:sym typeface="Wingdings" panose="05000000000000000000" pitchFamily="2" charset="2"/>
              </a:rPr>
              <a:t> </a:t>
            </a:r>
            <a:endParaRPr lang="en-US" altLang="vi-VN" sz="3200" b="1" dirty="0">
              <a:solidFill>
                <a:srgbClr val="FF0000"/>
              </a:solidFill>
              <a:latin typeface="VNI-Aptima" pitchFamily="2" charset="0"/>
              <a:sym typeface="Wingdings" panose="05000000000000000000" pitchFamily="2" charset="2"/>
            </a:endParaRPr>
          </a:p>
        </p:txBody>
      </p:sp>
      <p:pic>
        <p:nvPicPr>
          <p:cNvPr id="11269" name="Picture 7" descr="Hinh hoa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04800" y="1462088"/>
            <a:ext cx="566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II. CẤU TRÚC CỦA NHIỄM SẮC THỂ 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04800" y="928688"/>
            <a:ext cx="711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TÍNH ĐẶC TRƯNG CỦA BỘ NHIỄM SẮC THỂ: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2" name="il_fi" descr="Y-chromosom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01850"/>
            <a:ext cx="38862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l_fi" descr="chrom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8988"/>
            <a:ext cx="365760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533400" y="5257800"/>
            <a:ext cx="77724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latin typeface="Times New Roman" panose="02020603050405020304" pitchFamily="18" charset="0"/>
              </a:rPr>
              <a:t> Nhiễm sắc thể quan sát dưới kính hiển vi </a:t>
            </a:r>
            <a:endParaRPr lang="en-US" altLang="vi-VN" sz="2800" b="1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6019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www.youtube.com/watch?v=IePMXxQ-KWY</a:t>
            </a:r>
            <a:endParaRPr lang="vi-VN" smtClean="0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609600"/>
            <a:ext cx="3997476" cy="358140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</a:rPr>
              <a:t>II. </a:t>
            </a:r>
            <a:r>
              <a:rPr lang="en-US" altLang="vi-VN" sz="2800" b="1" u="sng" dirty="0" err="1">
                <a:solidFill>
                  <a:srgbClr val="FF0000"/>
                </a:solidFill>
              </a:rPr>
              <a:t>Cấu</a:t>
            </a:r>
            <a:r>
              <a:rPr lang="en-US" altLang="vi-VN" sz="2800" b="1" u="sng" dirty="0">
                <a:solidFill>
                  <a:srgbClr val="FF00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</a:rPr>
              <a:t>trúc</a:t>
            </a:r>
            <a:r>
              <a:rPr lang="en-US" altLang="vi-VN" sz="2800" b="1" u="sng" dirty="0">
                <a:solidFill>
                  <a:srgbClr val="FF00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</a:rPr>
              <a:t>của</a:t>
            </a:r>
            <a:r>
              <a:rPr lang="en-US" altLang="vi-VN" sz="2800" b="1" u="sng" dirty="0">
                <a:solidFill>
                  <a:srgbClr val="FF00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</a:rPr>
              <a:t>Nhiễm</a:t>
            </a:r>
            <a:r>
              <a:rPr lang="en-US" altLang="vi-VN" sz="2800" b="1" u="sng" dirty="0">
                <a:solidFill>
                  <a:srgbClr val="FF00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</a:rPr>
              <a:t>Sắc</a:t>
            </a:r>
            <a:r>
              <a:rPr lang="en-US" altLang="vi-VN" sz="2800" b="1" u="sng" dirty="0">
                <a:solidFill>
                  <a:srgbClr val="FF00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</a:rPr>
              <a:t>Thể</a:t>
            </a:r>
            <a:r>
              <a:rPr lang="en-US" altLang="vi-VN" sz="2800" dirty="0">
                <a:solidFill>
                  <a:srgbClr val="FF0000"/>
                </a:solidFill>
              </a:rPr>
              <a:t>:</a:t>
            </a:r>
            <a:r>
              <a:rPr lang="en-US" altLang="vi-VN" sz="2800" dirty="0"/>
              <a:t> </a:t>
            </a:r>
            <a:endParaRPr lang="en-US" altLang="vi-VN" sz="2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vi-VN" sz="2800" dirty="0"/>
              <a:t>Ở </a:t>
            </a:r>
            <a:r>
              <a:rPr lang="en-US" altLang="vi-VN" sz="2800" dirty="0" err="1"/>
              <a:t>kì</a:t>
            </a:r>
            <a:r>
              <a:rPr lang="en-US" altLang="vi-VN" sz="2800" dirty="0"/>
              <a:t> </a:t>
            </a:r>
            <a:r>
              <a:rPr lang="en-US" altLang="vi-VN" sz="2800" dirty="0" err="1"/>
              <a:t>giữa</a:t>
            </a:r>
            <a:r>
              <a:rPr lang="en-US" altLang="vi-VN" sz="2800" dirty="0"/>
              <a:t>, NST </a:t>
            </a:r>
            <a:r>
              <a:rPr lang="en-US" altLang="vi-VN" sz="2800" dirty="0" err="1"/>
              <a:t>có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cấu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trúc</a:t>
            </a:r>
            <a:r>
              <a:rPr lang="en-US" altLang="vi-VN" sz="2800" dirty="0"/>
              <a:t> </a:t>
            </a:r>
            <a:r>
              <a:rPr lang="en-US" altLang="vi-VN" sz="2800" dirty="0" err="1"/>
              <a:t>điển</a:t>
            </a:r>
            <a:r>
              <a:rPr lang="en-US" altLang="vi-VN" sz="2800" dirty="0"/>
              <a:t> </a:t>
            </a:r>
            <a:r>
              <a:rPr lang="en-US" altLang="vi-VN" sz="2800" dirty="0" err="1"/>
              <a:t>hình</a:t>
            </a:r>
            <a:r>
              <a:rPr lang="en-US" altLang="vi-VN" sz="2800" dirty="0"/>
              <a:t> </a:t>
            </a:r>
            <a:r>
              <a:rPr lang="en-US" altLang="vi-VN" sz="2800" dirty="0" err="1"/>
              <a:t>gồm</a:t>
            </a:r>
            <a:r>
              <a:rPr lang="en-US" altLang="vi-VN" sz="2800" dirty="0"/>
              <a:t> 2 </a:t>
            </a:r>
            <a:r>
              <a:rPr lang="en-US" altLang="vi-VN" sz="2800" dirty="0" err="1"/>
              <a:t>nhiễm</a:t>
            </a:r>
            <a:r>
              <a:rPr lang="en-US" altLang="vi-VN" sz="2800" dirty="0"/>
              <a:t> </a:t>
            </a:r>
            <a:r>
              <a:rPr lang="en-US" altLang="vi-VN" sz="2800" dirty="0" err="1"/>
              <a:t>sắc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tử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chị</a:t>
            </a:r>
            <a:r>
              <a:rPr lang="en-US" altLang="vi-VN" sz="2800" dirty="0"/>
              <a:t> </a:t>
            </a:r>
            <a:r>
              <a:rPr lang="en-US" altLang="vi-VN" sz="2800" dirty="0" err="1"/>
              <a:t>em</a:t>
            </a:r>
            <a:r>
              <a:rPr lang="en-US" altLang="vi-VN" sz="2800" dirty="0"/>
              <a:t> (</a:t>
            </a:r>
            <a:r>
              <a:rPr lang="en-US" altLang="vi-VN" sz="2800" dirty="0" err="1"/>
              <a:t>crômatit</a:t>
            </a:r>
            <a:r>
              <a:rPr lang="en-US" altLang="vi-VN" sz="2800" dirty="0"/>
              <a:t>) </a:t>
            </a:r>
            <a:r>
              <a:rPr lang="en-US" altLang="vi-VN" sz="2800" dirty="0" err="1"/>
              <a:t>gắn</a:t>
            </a:r>
            <a:r>
              <a:rPr lang="en-US" altLang="vi-VN" sz="2800" dirty="0"/>
              <a:t> (</a:t>
            </a:r>
            <a:r>
              <a:rPr lang="en-US" altLang="vi-VN" sz="2800" dirty="0" err="1"/>
              <a:t>đính</a:t>
            </a:r>
            <a:r>
              <a:rPr lang="en-US" altLang="vi-VN" sz="2800" dirty="0"/>
              <a:t>) </a:t>
            </a:r>
            <a:r>
              <a:rPr lang="en-US" altLang="vi-VN" sz="2800" dirty="0" err="1"/>
              <a:t>với</a:t>
            </a:r>
            <a:r>
              <a:rPr lang="en-US" altLang="vi-VN" sz="2800" dirty="0"/>
              <a:t> </a:t>
            </a:r>
            <a:r>
              <a:rPr lang="en-US" altLang="vi-VN" sz="2800" dirty="0" err="1"/>
              <a:t>nhau</a:t>
            </a:r>
            <a:r>
              <a:rPr lang="en-US" altLang="vi-VN" sz="2800" dirty="0"/>
              <a:t> ở </a:t>
            </a:r>
            <a:r>
              <a:rPr lang="en-US" altLang="vi-VN" sz="2800" dirty="0" err="1"/>
              <a:t>tâm</a:t>
            </a:r>
            <a:r>
              <a:rPr lang="en-US" altLang="vi-VN" sz="2800" dirty="0"/>
              <a:t> </a:t>
            </a:r>
            <a:r>
              <a:rPr lang="en-US" altLang="vi-VN" sz="2800" dirty="0" err="1"/>
              <a:t>động</a:t>
            </a:r>
            <a:r>
              <a:rPr lang="en-US" altLang="vi-VN" sz="2800" dirty="0"/>
              <a:t>.</a:t>
            </a:r>
            <a:endParaRPr lang="en-US" altLang="vi-VN" sz="2800" dirty="0">
              <a:solidFill>
                <a:schemeClr val="accent2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609600"/>
            <a:ext cx="4724400" cy="5943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altLang="vi-VN" sz="240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en-US" altLang="vi-VN" sz="240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en-US" altLang="vi-VN" sz="240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en-US" altLang="vi-VN" sz="240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en-US" altLang="vi-VN" sz="240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en-US" altLang="vi-VN" sz="240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en-US" altLang="vi-VN" sz="240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en-US" altLang="vi-VN" sz="2400"/>
          </a:p>
          <a:p>
            <a:pPr eaLnBrk="1" hangingPunct="1">
              <a:buFontTx/>
              <a:buNone/>
            </a:pPr>
            <a:endParaRPr lang="en-US" altLang="vi-VN" sz="2400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vi-VN" sz="2400"/>
              <a:t>Hãy quan sát hình 8.4 và 8.5 rồi cho biết các số 1 và 2 chỉ những thành phần cấu trúc nào của NST?</a:t>
            </a:r>
            <a:endParaRPr lang="en-US" altLang="vi-VN" sz="2400"/>
          </a:p>
          <a:p>
            <a:pPr eaLnBrk="1" hangingPunct="1">
              <a:buFontTx/>
              <a:buNone/>
            </a:pPr>
            <a:r>
              <a:rPr lang="en-US" altLang="vi-VN" sz="2400"/>
              <a:t>-  Mô tả cấu trúc điển hình của NST?</a:t>
            </a:r>
            <a:endParaRPr lang="en-US" altLang="vi-VN" sz="2400"/>
          </a:p>
        </p:txBody>
      </p:sp>
      <p:grpSp>
        <p:nvGrpSpPr>
          <p:cNvPr id="2" name="Group 15"/>
          <p:cNvGrpSpPr/>
          <p:nvPr/>
        </p:nvGrpSpPr>
        <p:grpSpPr bwMode="auto">
          <a:xfrm>
            <a:off x="4419600" y="609600"/>
            <a:ext cx="4724400" cy="3429000"/>
            <a:chOff x="2736" y="384"/>
            <a:chExt cx="3024" cy="2160"/>
          </a:xfrm>
        </p:grpSpPr>
        <p:pic>
          <p:nvPicPr>
            <p:cNvPr id="43013" name="Picture 6" descr="Cau truc NST o ki giua cua qua trinh phan chia te bao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84"/>
              <a:ext cx="1632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7" descr="Anh chup NST o ky giua cua qua trinh phan chia te bao duoi kinh hien vi dien t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84"/>
              <a:ext cx="1536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19800" y="1676400"/>
            <a:ext cx="1295400" cy="406400"/>
          </a:xfrm>
          <a:prstGeom prst="rect">
            <a:avLst/>
          </a:prstGeom>
          <a:solidFill>
            <a:srgbClr val="FFCCCC"/>
          </a:solidFill>
          <a:ln w="9525">
            <a:solidFill>
              <a:srgbClr val="33CC33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Tâm động</a:t>
            </a:r>
            <a:endParaRPr lang="en-US" altLang="vi-VN" sz="20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15000" y="3429000"/>
            <a:ext cx="1143000" cy="406400"/>
          </a:xfrm>
          <a:prstGeom prst="rect">
            <a:avLst/>
          </a:prstGeom>
          <a:solidFill>
            <a:srgbClr val="FFCCCC"/>
          </a:solidFill>
          <a:ln w="9525">
            <a:solidFill>
              <a:srgbClr val="33CC33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Crômatit</a:t>
            </a:r>
            <a:endParaRPr lang="en-US" altLang="vi-VN" sz="20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17"/>
          <p:cNvGrpSpPr/>
          <p:nvPr/>
        </p:nvGrpSpPr>
        <p:grpSpPr bwMode="auto">
          <a:xfrm>
            <a:off x="4419600" y="1066800"/>
            <a:ext cx="914400" cy="527050"/>
            <a:chOff x="2736" y="672"/>
            <a:chExt cx="576" cy="332"/>
          </a:xfrm>
        </p:grpSpPr>
        <p:sp>
          <p:nvSpPr>
            <p:cNvPr id="43018" name="Text Box 11"/>
            <p:cNvSpPr txBox="1">
              <a:spLocks noChangeArrowheads="1"/>
            </p:cNvSpPr>
            <p:nvPr/>
          </p:nvSpPr>
          <p:spPr bwMode="auto">
            <a:xfrm>
              <a:off x="2736" y="672"/>
              <a:ext cx="384" cy="33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33CC33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Cánh ngắn</a:t>
              </a:r>
              <a:endParaRPr lang="en-US" altLang="vi-VN" sz="1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019" name="Line 12"/>
            <p:cNvSpPr>
              <a:spLocks noChangeShapeType="1"/>
            </p:cNvSpPr>
            <p:nvPr/>
          </p:nvSpPr>
          <p:spPr bwMode="auto">
            <a:xfrm>
              <a:off x="3120" y="81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16"/>
          <p:cNvGrpSpPr/>
          <p:nvPr/>
        </p:nvGrpSpPr>
        <p:grpSpPr bwMode="auto">
          <a:xfrm>
            <a:off x="4419600" y="2514600"/>
            <a:ext cx="914400" cy="831850"/>
            <a:chOff x="2736" y="1440"/>
            <a:chExt cx="576" cy="524"/>
          </a:xfrm>
        </p:grpSpPr>
        <p:sp>
          <p:nvSpPr>
            <p:cNvPr id="43021" name="Text Box 10"/>
            <p:cNvSpPr txBox="1">
              <a:spLocks noChangeArrowheads="1"/>
            </p:cNvSpPr>
            <p:nvPr/>
          </p:nvSpPr>
          <p:spPr bwMode="auto">
            <a:xfrm>
              <a:off x="2736" y="1632"/>
              <a:ext cx="384" cy="33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33CC33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Cánh dài</a:t>
              </a:r>
              <a:endParaRPr lang="en-US" altLang="vi-VN" sz="1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 flipV="1">
              <a:off x="3120" y="14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inh hoa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r="9731"/>
          <a:stretch>
            <a:fillRect/>
          </a:stretch>
        </p:blipFill>
        <p:spPr bwMode="auto">
          <a:xfrm>
            <a:off x="76200" y="762000"/>
            <a:ext cx="480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74638" y="685800"/>
            <a:ext cx="5668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II. CẤU TRÚC CỦA NHIỄM SẮC THỂ 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505200" y="5715000"/>
            <a:ext cx="1676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solidFill>
                  <a:srgbClr val="CC0099"/>
                </a:solidFill>
              </a:rPr>
              <a:t>Crômatit</a:t>
            </a:r>
            <a:endParaRPr lang="en-US" altLang="vi-VN" sz="2400" b="1" dirty="0">
              <a:solidFill>
                <a:srgbClr val="CC0099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505200" y="2590800"/>
            <a:ext cx="1752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CC0099"/>
                </a:solidFill>
              </a:rPr>
              <a:t>Tâm Động</a:t>
            </a:r>
            <a:endParaRPr lang="en-US" altLang="vi-VN" sz="2400" b="1">
              <a:solidFill>
                <a:srgbClr val="CC0099"/>
              </a:solidFill>
            </a:endParaRPr>
          </a:p>
        </p:txBody>
      </p:sp>
      <p:sp>
        <p:nvSpPr>
          <p:cNvPr id="13319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33400"/>
            <a:ext cx="457200" cy="3810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inh hoa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r="9731"/>
          <a:stretch>
            <a:fillRect/>
          </a:stretch>
        </p:blipFill>
        <p:spPr bwMode="auto">
          <a:xfrm>
            <a:off x="76200" y="762000"/>
            <a:ext cx="480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04800" y="228600"/>
            <a:ext cx="6546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II. CẤU TRÚC CỦA NHIỄM SẮC THỂ :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505200" y="5715000"/>
            <a:ext cx="1676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 dirty="0" err="1">
                <a:solidFill>
                  <a:srgbClr val="CC0099"/>
                </a:solidFill>
                <a:cs typeface="Arial" panose="020B0604020202020204" pitchFamily="34" charset="0"/>
              </a:rPr>
              <a:t>Crômatit</a:t>
            </a:r>
            <a:endParaRPr lang="en-US" altLang="vi-VN" sz="2400" b="1" dirty="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505200" y="2590800"/>
            <a:ext cx="1752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>
                <a:solidFill>
                  <a:srgbClr val="CC0099"/>
                </a:solidFill>
                <a:cs typeface="Arial" panose="020B0604020202020204" pitchFamily="34" charset="0"/>
              </a:rPr>
              <a:t>Tâm Động</a:t>
            </a:r>
            <a:endParaRPr lang="en-US" altLang="vi-VN" sz="2400" b="1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123919" name="AutoShape 15"/>
          <p:cNvSpPr>
            <a:spLocks noChangeArrowheads="1"/>
          </p:cNvSpPr>
          <p:nvPr/>
        </p:nvSpPr>
        <p:spPr bwMode="auto">
          <a:xfrm>
            <a:off x="6172200" y="1295400"/>
            <a:ext cx="2743200" cy="1981200"/>
          </a:xfrm>
          <a:prstGeom prst="wedgeRoundRectCallout">
            <a:avLst>
              <a:gd name="adj1" fmla="val -84375"/>
              <a:gd name="adj2" fmla="val 2604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5000"/>
              </a:spcBef>
            </a:pPr>
            <a:r>
              <a:rPr lang="en-US" altLang="vi-VN" sz="2200">
                <a:cs typeface="Arial" panose="020B0604020202020204" pitchFamily="34" charset="0"/>
              </a:rPr>
              <a:t>Tâm động là điểm </a:t>
            </a:r>
            <a:endParaRPr lang="en-US" altLang="vi-VN" sz="2200"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vi-VN" sz="2200">
                <a:cs typeface="Arial" panose="020B0604020202020204" pitchFamily="34" charset="0"/>
              </a:rPr>
              <a:t>đính NST vào sợi </a:t>
            </a:r>
            <a:endParaRPr lang="en-US" altLang="vi-VN" sz="2200"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vi-VN" sz="2200">
                <a:cs typeface="Arial" panose="020B0604020202020204" pitchFamily="34" charset="0"/>
              </a:rPr>
              <a:t>tơ vô sắc trong </a:t>
            </a:r>
            <a:endParaRPr lang="en-US" altLang="vi-VN" sz="2200"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vi-VN" sz="2200">
                <a:cs typeface="Arial" panose="020B0604020202020204" pitchFamily="34" charset="0"/>
              </a:rPr>
              <a:t>thoi phân bào </a:t>
            </a:r>
            <a:endParaRPr lang="en-US" altLang="vi-VN" sz="22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6019800" y="762000"/>
            <a:ext cx="2590800" cy="1600200"/>
          </a:xfrm>
          <a:prstGeom prst="wedgeEllipseCallout">
            <a:avLst>
              <a:gd name="adj1" fmla="val -73713"/>
              <a:gd name="adj2" fmla="val 43352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sz="2000" b="1">
                <a:solidFill>
                  <a:srgbClr val="0033CC"/>
                </a:solidFill>
                <a:cs typeface="Arial" panose="020B0604020202020204" pitchFamily="34" charset="0"/>
              </a:rPr>
              <a:t>Tâm động giữ vai trò gì đối với NST?</a:t>
            </a:r>
            <a:endParaRPr lang="en-US" altLang="vi-VN" sz="2000" b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4404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33400"/>
            <a:ext cx="457200" cy="3810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9" grpId="0" animBg="1"/>
      <p:bldP spid="44040" grpId="0" animBg="1"/>
      <p:bldP spid="440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13"/>
          <p:cNvSpPr>
            <a:spLocks noChangeArrowheads="1"/>
          </p:cNvSpPr>
          <p:nvPr/>
        </p:nvSpPr>
        <p:spPr bwMode="auto">
          <a:xfrm rot="-1184162">
            <a:off x="6262688" y="1481138"/>
            <a:ext cx="609600" cy="12303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63" name="Oval 14"/>
          <p:cNvSpPr>
            <a:spLocks noChangeArrowheads="1"/>
          </p:cNvSpPr>
          <p:nvPr/>
        </p:nvSpPr>
        <p:spPr bwMode="auto">
          <a:xfrm rot="-1741360">
            <a:off x="2676525" y="1443038"/>
            <a:ext cx="762000" cy="29591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64" name="Oval 17"/>
          <p:cNvSpPr>
            <a:spLocks noChangeArrowheads="1"/>
          </p:cNvSpPr>
          <p:nvPr/>
        </p:nvSpPr>
        <p:spPr bwMode="auto">
          <a:xfrm rot="1302230">
            <a:off x="4165600" y="1450975"/>
            <a:ext cx="733425" cy="29178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65" name="Oval 18"/>
          <p:cNvSpPr>
            <a:spLocks noChangeArrowheads="1"/>
          </p:cNvSpPr>
          <p:nvPr/>
        </p:nvSpPr>
        <p:spPr bwMode="auto">
          <a:xfrm>
            <a:off x="3686175" y="3948113"/>
            <a:ext cx="428625" cy="3365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743200" y="469265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3333FF"/>
                </a:solidFill>
              </a:rPr>
              <a:t>Eo thứ 1 ( tâm động )</a:t>
            </a:r>
            <a:endParaRPr lang="en-US" altLang="vi-VN" sz="2800" b="1">
              <a:solidFill>
                <a:srgbClr val="3333FF"/>
              </a:solidFill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934200" y="1035050"/>
            <a:ext cx="205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3333FF"/>
                </a:solidFill>
              </a:rPr>
              <a:t>Eo thứ 2</a:t>
            </a:r>
            <a:endParaRPr lang="en-US" altLang="vi-VN" sz="2800" b="1">
              <a:solidFill>
                <a:srgbClr val="3333FF"/>
              </a:solidFill>
            </a:endParaRP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7010400" y="1524000"/>
            <a:ext cx="533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H="1">
            <a:off x="3429000" y="4267200"/>
            <a:ext cx="381000" cy="501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66800" y="60198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3399"/>
                </a:solidFill>
              </a:rPr>
              <a:t>Sơ đồ hình dạng ngoài của vài loại NST</a:t>
            </a:r>
            <a:endParaRPr lang="en-US" altLang="vi-VN" sz="3200" b="1">
              <a:solidFill>
                <a:srgbClr val="FF3399"/>
              </a:solidFill>
            </a:endParaRPr>
          </a:p>
        </p:txBody>
      </p:sp>
      <p:sp>
        <p:nvSpPr>
          <p:cNvPr id="15371" name="Oval 29"/>
          <p:cNvSpPr>
            <a:spLocks noChangeArrowheads="1"/>
          </p:cNvSpPr>
          <p:nvPr/>
        </p:nvSpPr>
        <p:spPr bwMode="auto">
          <a:xfrm rot="-1465258">
            <a:off x="6734175" y="2278063"/>
            <a:ext cx="762000" cy="2209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72" name="Oval 30"/>
          <p:cNvSpPr>
            <a:spLocks noChangeArrowheads="1"/>
          </p:cNvSpPr>
          <p:nvPr/>
        </p:nvSpPr>
        <p:spPr bwMode="auto">
          <a:xfrm rot="1569073">
            <a:off x="7953375" y="2276475"/>
            <a:ext cx="733425" cy="22923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73" name="Oval 31"/>
          <p:cNvSpPr>
            <a:spLocks noChangeArrowheads="1"/>
          </p:cNvSpPr>
          <p:nvPr/>
        </p:nvSpPr>
        <p:spPr bwMode="auto">
          <a:xfrm>
            <a:off x="7467600" y="4083050"/>
            <a:ext cx="457200" cy="404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4800600" y="4235450"/>
            <a:ext cx="2895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5" name="Oval 40"/>
          <p:cNvSpPr>
            <a:spLocks noChangeArrowheads="1"/>
          </p:cNvSpPr>
          <p:nvPr/>
        </p:nvSpPr>
        <p:spPr bwMode="auto">
          <a:xfrm>
            <a:off x="409575" y="852488"/>
            <a:ext cx="609600" cy="22177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76" name="Oval 41"/>
          <p:cNvSpPr>
            <a:spLocks noChangeArrowheads="1"/>
          </p:cNvSpPr>
          <p:nvPr/>
        </p:nvSpPr>
        <p:spPr bwMode="auto">
          <a:xfrm>
            <a:off x="457200" y="2819400"/>
            <a:ext cx="5334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77" name="Oval 42"/>
          <p:cNvSpPr>
            <a:spLocks noChangeArrowheads="1"/>
          </p:cNvSpPr>
          <p:nvPr/>
        </p:nvSpPr>
        <p:spPr bwMode="auto">
          <a:xfrm>
            <a:off x="376238" y="2895600"/>
            <a:ext cx="685800" cy="26670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914400" y="3124200"/>
            <a:ext cx="22860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76200" y="5562600"/>
            <a:ext cx="127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/>
              <a:t>Hình que</a:t>
            </a:r>
            <a:endParaRPr lang="en-US" altLang="vi-VN" sz="2000" b="1"/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4479925" y="3870325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/>
              <a:t>Hình chữ V</a:t>
            </a:r>
            <a:endParaRPr lang="en-US" altLang="vi-VN" sz="2000" b="1"/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7162800" y="4648200"/>
            <a:ext cx="19094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 err="1"/>
              <a:t>Hình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chữ</a:t>
            </a:r>
            <a:r>
              <a:rPr lang="en-US" altLang="vi-VN" sz="2000" b="1" dirty="0"/>
              <a:t> </a:t>
            </a:r>
            <a:r>
              <a:rPr lang="en-US" altLang="vi-VN" sz="2000" b="1" dirty="0" err="1" smtClean="0"/>
              <a:t>móc</a:t>
            </a:r>
            <a:endParaRPr lang="en-US" altLang="vi-VN" sz="2000" b="1" dirty="0"/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884238" y="604838"/>
            <a:ext cx="566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II. CẤU TRÚC CỦA NHIỄM SẮC THỂ 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  <p:bldP spid="15382" grpId="0"/>
      <p:bldP spid="15407" grpId="0"/>
      <p:bldP spid="15408" grpId="0"/>
      <p:bldP spid="154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17708" r="29688" b="10417"/>
          <a:stretch>
            <a:fillRect/>
          </a:stretch>
        </p:blipFill>
        <p:spPr bwMode="auto">
          <a:xfrm>
            <a:off x="2133600" y="76200"/>
            <a:ext cx="4800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45125" y="1600200"/>
            <a:ext cx="762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Curved Connector 9"/>
          <p:cNvCxnSpPr>
            <a:stCxn id="6" idx="3"/>
          </p:cNvCxnSpPr>
          <p:nvPr/>
        </p:nvCxnSpPr>
        <p:spPr>
          <a:xfrm flipV="1">
            <a:off x="6207125" y="3048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TextBox 11"/>
          <p:cNvSpPr txBox="1">
            <a:spLocks noChangeArrowheads="1"/>
          </p:cNvSpPr>
          <p:nvPr/>
        </p:nvSpPr>
        <p:spPr bwMode="auto">
          <a:xfrm>
            <a:off x="7696200" y="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914400" y="6096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152400" y="685800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295400" y="19050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339725" y="1631950"/>
            <a:ext cx="1371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Protein loại histon 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6096000" y="35052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7" name="TextBox 17"/>
          <p:cNvSpPr txBox="1">
            <a:spLocks noChangeArrowheads="1"/>
          </p:cNvSpPr>
          <p:nvPr/>
        </p:nvSpPr>
        <p:spPr bwMode="auto">
          <a:xfrm>
            <a:off x="7585075" y="3271838"/>
            <a:ext cx="142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cromatit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5562600"/>
            <a:ext cx="8153400" cy="914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880" indent="-190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>
                <a:solidFill>
                  <a:srgbClr val="0000FF"/>
                </a:solidFill>
              </a:rPr>
              <a:t>Mỗi Crômatit gồm: một phân tử ADN và phân tử protein loại histon.	</a:t>
            </a:r>
            <a:endParaRPr lang="en-US" altLang="vi-VN">
              <a:solidFill>
                <a:srgbClr val="0000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914400" y="5029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1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Mỗi crômatit bao gồm những thành phần nào?</a:t>
            </a:r>
            <a:endParaRPr lang="en-US" altLang="vi-VN" sz="2400" b="1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Picture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Yanni- A love for life.mp3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7200" y="6324600"/>
            <a:ext cx="304800" cy="304800"/>
          </a:xfrm>
        </p:spPr>
      </p:pic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828800" y="12192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NỘI DUNG BÀI HỌC</a:t>
            </a:r>
            <a:endParaRPr lang="en-US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1295400" y="2362200"/>
            <a:ext cx="697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I. TÍNH ĐẶC TRƯNG CỦA BỘ NHIỄM SẮC THỂ</a:t>
            </a:r>
            <a:endParaRPr lang="en-US" altLang="vi-VN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1295400" y="3124200"/>
            <a:ext cx="554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II. CẤU TRÚC CỦA NHIỄM SẮC THỂ </a:t>
            </a:r>
            <a:endParaRPr lang="en-US" altLang="vi-VN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1295400" y="3886200"/>
            <a:ext cx="595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III. CHỨC NĂNG CỦA NHIỄM SẮC THỂ </a:t>
            </a:r>
            <a:endParaRPr lang="en-US" altLang="vi-VN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22238" y="681038"/>
            <a:ext cx="566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II. CẤU TRÚC CỦA NHIỄM SẮC THỂ 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/>
          <a:stretch>
            <a:fillRect/>
          </a:stretch>
        </p:blipFill>
        <p:spPr bwMode="auto">
          <a:xfrm>
            <a:off x="223838" y="1204913"/>
            <a:ext cx="4348162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5181600" y="1276350"/>
            <a:ext cx="3962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nl-NL" altLang="vi-VN" sz="2400" b="1">
                <a:solidFill>
                  <a:srgbClr val="0033CC"/>
                </a:solidFill>
              </a:rPr>
              <a:t> Quan sát rõ vào </a:t>
            </a:r>
            <a:r>
              <a:rPr lang="nl-NL" altLang="vi-VN" sz="2400" b="1" i="1">
                <a:solidFill>
                  <a:srgbClr val="660033"/>
                </a:solidFill>
              </a:rPr>
              <a:t>kì  giữa</a:t>
            </a:r>
            <a:r>
              <a:rPr lang="nl-NL" altLang="vi-VN" sz="2400" b="1">
                <a:solidFill>
                  <a:srgbClr val="0033CC"/>
                </a:solidFill>
              </a:rPr>
              <a:t> của quá trình phân bào.</a:t>
            </a:r>
            <a:endParaRPr lang="nl-NL" altLang="vi-VN" sz="2400" b="1">
              <a:solidFill>
                <a:srgbClr val="0033CC"/>
              </a:solidFill>
            </a:endParaRPr>
          </a:p>
          <a:p>
            <a:pPr eaLnBrk="1" hangingPunct="1">
              <a:spcBef>
                <a:spcPct val="15000"/>
              </a:spcBef>
              <a:buFontTx/>
              <a:buChar char="-"/>
            </a:pPr>
            <a:r>
              <a:rPr lang="nl-NL" altLang="vi-VN" sz="2400" b="1">
                <a:solidFill>
                  <a:srgbClr val="0033CC"/>
                </a:solidFill>
              </a:rPr>
              <a:t> Mỗi NST có cấu trúc điển hình gồm </a:t>
            </a:r>
            <a:endParaRPr lang="en-US" altLang="vi-VN" sz="2400" b="1">
              <a:solidFill>
                <a:srgbClr val="0033CC"/>
              </a:solidFill>
            </a:endParaRPr>
          </a:p>
          <a:p>
            <a:pPr eaLnBrk="1" hangingPunct="1"/>
            <a:r>
              <a:rPr lang="nl-NL" altLang="vi-VN" sz="2400" b="1">
                <a:solidFill>
                  <a:srgbClr val="0033CC"/>
                </a:solidFill>
              </a:rPr>
              <a:t>+ ...................................... (crômatit) gắn với nhau ở ................................ </a:t>
            </a:r>
            <a:endParaRPr lang="en-US" altLang="vi-VN" sz="2400" b="1">
              <a:solidFill>
                <a:srgbClr val="0033CC"/>
              </a:solidFill>
            </a:endParaRPr>
          </a:p>
          <a:p>
            <a:pPr eaLnBrk="1" hangingPunct="1"/>
            <a:r>
              <a:rPr lang="nl-NL" altLang="vi-VN" sz="2400" b="1">
                <a:solidFill>
                  <a:srgbClr val="0033CC"/>
                </a:solidFill>
              </a:rPr>
              <a:t>Mỗi Crômatit gồm chủ yếu ........................ và Prôtêin loại .............</a:t>
            </a:r>
            <a:endParaRPr lang="en-US" altLang="vi-VN" sz="2400" b="1">
              <a:solidFill>
                <a:srgbClr val="0033CC"/>
              </a:solidFill>
            </a:endParaRPr>
          </a:p>
          <a:p>
            <a:pPr eaLnBrk="1" hangingPunct="1"/>
            <a:r>
              <a:rPr lang="nl-NL" altLang="vi-VN" sz="2400" b="1">
                <a:solidFill>
                  <a:srgbClr val="0033CC"/>
                </a:solidFill>
              </a:rPr>
              <a:t>+ Tâm động (eo thứ nhất). </a:t>
            </a:r>
            <a:endParaRPr lang="en-US" altLang="vi-VN" sz="2400" b="1">
              <a:solidFill>
                <a:srgbClr val="0033CC"/>
              </a:solidFill>
            </a:endParaRPr>
          </a:p>
          <a:p>
            <a:pPr eaLnBrk="1" hangingPunct="1"/>
            <a:r>
              <a:rPr lang="nl-NL" altLang="vi-VN" sz="2400" b="1">
                <a:solidFill>
                  <a:srgbClr val="0033CC"/>
                </a:solidFill>
              </a:rPr>
              <a:t>+ Một số NST còn có eo thứ 2 (thể kèm).</a:t>
            </a:r>
            <a:endParaRPr lang="nl-NL" altLang="vi-VN" sz="2400" b="1">
              <a:solidFill>
                <a:srgbClr val="0033CC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638800" y="28194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b="1">
                <a:solidFill>
                  <a:srgbClr val="FF0000"/>
                </a:solidFill>
              </a:rPr>
              <a:t>Hai nhiễm sắc tử chị em</a:t>
            </a:r>
            <a:endParaRPr lang="en-US" altLang="vi-VN" sz="2000" b="1">
              <a:solidFill>
                <a:srgbClr val="FF0000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321300" y="36195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b="1">
                <a:solidFill>
                  <a:srgbClr val="FF0000"/>
                </a:solidFill>
              </a:rPr>
              <a:t>tâm động</a:t>
            </a:r>
            <a:endParaRPr lang="en-US" altLang="vi-VN" sz="2000" b="1">
              <a:solidFill>
                <a:srgbClr val="FF0000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943600" y="4251325"/>
            <a:ext cx="203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vi-VN" sz="2000" b="1">
                <a:solidFill>
                  <a:srgbClr val="660066"/>
                </a:solidFill>
              </a:rPr>
              <a:t>1 phân tử ADN</a:t>
            </a:r>
            <a:r>
              <a:rPr lang="en-US" altLang="vi-VN" sz="2000" b="1">
                <a:solidFill>
                  <a:srgbClr val="660066"/>
                </a:solidFill>
              </a:rPr>
              <a:t> </a:t>
            </a:r>
            <a:endParaRPr lang="en-US" altLang="vi-VN" sz="2000" b="1">
              <a:solidFill>
                <a:srgbClr val="660066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7086600" y="4648200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vi-VN" sz="2000" b="1">
                <a:solidFill>
                  <a:srgbClr val="660066"/>
                </a:solidFill>
              </a:rPr>
              <a:t>Histon.</a:t>
            </a:r>
            <a:r>
              <a:rPr lang="en-US" altLang="vi-VN" sz="2000" b="1">
                <a:solidFill>
                  <a:srgbClr val="660066"/>
                </a:solidFill>
              </a:rPr>
              <a:t> </a:t>
            </a:r>
            <a:endParaRPr lang="en-US" altLang="vi-VN" sz="2000" b="1">
              <a:solidFill>
                <a:srgbClr val="660066"/>
              </a:solidFill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876800" y="914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VNI-Aptima" pitchFamily="2" charset="0"/>
                <a:sym typeface="Wingdings" panose="05000000000000000000" pitchFamily="2" charset="2"/>
              </a:rPr>
              <a:t> </a:t>
            </a:r>
            <a:endParaRPr lang="en-US" altLang="vi-VN" sz="3200" b="1">
              <a:solidFill>
                <a:srgbClr val="FF0000"/>
              </a:solidFill>
              <a:latin typeface="VNI-Aptima" pitchFamily="2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  <p:bldP spid="14347" grpId="0"/>
      <p:bldP spid="143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927225" y="4495800"/>
            <a:ext cx="66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4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5847" name="Picture 7" descr="Image-2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16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228600" y="228600"/>
            <a:ext cx="5741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vi-VN" sz="2800" b="1">
                <a:solidFill>
                  <a:srgbClr val="FF0000"/>
                </a:solidFill>
                <a:ea typeface="Calibri" panose="020F0502020204030204" charset="0"/>
                <a:cs typeface="Times New Roman" panose="02020603050405020304" pitchFamily="18" charset="0"/>
              </a:rPr>
              <a:t>III/ Chức năng của nhiễm sắc thể</a:t>
            </a:r>
            <a:endParaRPr lang="nl-NL" altLang="vi-VN" sz="2800">
              <a:solidFill>
                <a:srgbClr val="FF0000"/>
              </a:solidFill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04800" y="4249738"/>
            <a:ext cx="4191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- </a:t>
            </a:r>
            <a:r>
              <a:rPr lang="en-US" altLang="vi-V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ADN </a:t>
            </a:r>
            <a:r>
              <a:rPr lang="en-US" altLang="vi-VN" sz="28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nhân</a:t>
            </a:r>
            <a:r>
              <a:rPr lang="en-US" altLang="vi-V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đôi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=&gt; NST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có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đặc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tự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nhân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đôi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=&gt;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gen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quy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định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trạng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được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di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truyền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qua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thế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hệ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tế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bào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và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cơ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thể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endParaRPr lang="en-US" altLang="vi-VN" sz="2800" dirty="0">
              <a:cs typeface="Arial" panose="020B0604020202020204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57200" y="762000"/>
            <a:ext cx="349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nl-NL" altLang="vi-VN" sz="2400" b="1">
                <a:solidFill>
                  <a:srgbClr val="FF0000"/>
                </a:solidFill>
                <a:cs typeface="Arial" panose="020B0604020202020204" pitchFamily="34" charset="0"/>
              </a:rPr>
              <a:t> NST có chức năng gì?</a:t>
            </a:r>
            <a:endParaRPr lang="nl-NL" altLang="vi-VN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228600" y="1247775"/>
            <a:ext cx="4114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- NST </a:t>
            </a:r>
            <a:r>
              <a:rPr lang="vi-VN" altLang="vi-V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có cấu tạo từ ADN </a:t>
            </a:r>
            <a:r>
              <a:rPr lang="en-US" altLang="vi-VN" sz="28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là</a:t>
            </a:r>
            <a:r>
              <a:rPr lang="en-US" altLang="vi-V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cấu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trúc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</a:rPr>
              <a:t>mang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gen</a:t>
            </a:r>
            <a:r>
              <a:rPr lang="vi-VN" altLang="vi-V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=&gt; NST có vai trò quan trọng trong di truyền, được coi là vật chất di truyền ở cấp độ TB</a:t>
            </a:r>
            <a:endParaRPr lang="en-US" altLang="vi-VN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28600" y="2286000"/>
            <a:ext cx="4648200" cy="1981200"/>
          </a:xfrm>
          <a:prstGeom prst="wedgeEllipseCallout">
            <a:avLst>
              <a:gd name="adj1" fmla="val 56491"/>
              <a:gd name="adj2" fmla="val 68269"/>
            </a:avLst>
          </a:prstGeom>
          <a:gradFill rotWithShape="1">
            <a:gsLst>
              <a:gs pos="0">
                <a:srgbClr val="FFFFCC"/>
              </a:gs>
              <a:gs pos="100000">
                <a:srgbClr val="FFCC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Do đâu mà các gen quy định tính trạng được di truyền qua các thế hệ tế bào và cơ thể?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  <p:bldP spid="46087" grpId="1"/>
      <p:bldP spid="46088" grpId="0"/>
      <p:bldP spid="46089" grpId="0" animBg="1"/>
      <p:bldP spid="4608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90600"/>
            <a:ext cx="8534400" cy="4572000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 Nhiễm sắc thể có dạng đăc trưng ở kì nào?	</a:t>
            </a:r>
            <a:b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a.Kì đầu </a:t>
            </a:r>
            <a:b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b.Kì giữa  </a:t>
            </a:r>
            <a:b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c.Kì sau</a:t>
            </a:r>
            <a:b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d.Kì trung gian</a:t>
            </a:r>
            <a:endParaRPr lang="en-US" altLang="vi-VN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1143000" y="35052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VNI-Times" pitchFamily="2" charset="0"/>
            </a:endParaRPr>
          </a:p>
        </p:txBody>
      </p:sp>
      <p:pic>
        <p:nvPicPr>
          <p:cNvPr id="17412" name="Picture 5" descr="Hinh hoa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3352800" y="381000"/>
            <a:ext cx="266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 cap="rnd">
                  <a:solidFill>
                    <a:srgbClr val="008000"/>
                  </a:solidFill>
                  <a:prstDash val="sysDot"/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3600" b="1" kern="10">
              <a:ln w="9525" cap="rnd">
                <a:solidFill>
                  <a:srgbClr val="008000"/>
                </a:solidFill>
                <a:prstDash val="sysDot"/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066800"/>
            <a:ext cx="8610600" cy="1524000"/>
          </a:xfrm>
        </p:spPr>
        <p:txBody>
          <a:bodyPr/>
          <a:lstStyle/>
          <a:p>
            <a:pPr algn="l" eaLnBrk="1" hangingPunct="1"/>
            <a:r>
              <a:rPr lang="en-US" altLang="vi-VN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Mô tả cấu trúc của nhiễm sắc thể ở kì giữa của quá trình phân chia tế bào?</a:t>
            </a:r>
            <a:endParaRPr lang="en-US" altLang="vi-VN" sz="32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46050" y="2971800"/>
            <a:ext cx="8540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Gồm 2 cromatit đính với nhau ở tâm động.</a:t>
            </a:r>
            <a:endParaRPr lang="en-US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cromatit gồm:</a:t>
            </a:r>
            <a:endParaRPr lang="en-US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+1 phân tử ADN</a:t>
            </a:r>
            <a:endParaRPr lang="en-US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+Protein loại Histon</a:t>
            </a:r>
            <a:endParaRPr lang="en-US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5" descr="Hinh hoa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6"/>
          <p:cNvSpPr>
            <a:spLocks noChangeArrowheads="1" noChangeShapeType="1" noTextEdit="1"/>
          </p:cNvSpPr>
          <p:nvPr/>
        </p:nvSpPr>
        <p:spPr bwMode="auto">
          <a:xfrm>
            <a:off x="3352800" y="304800"/>
            <a:ext cx="266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 cap="rnd">
                  <a:solidFill>
                    <a:srgbClr val="008000"/>
                  </a:solidFill>
                  <a:prstDash val="sysDot"/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3600" b="1" kern="10">
              <a:ln w="9525" cap="rnd">
                <a:solidFill>
                  <a:srgbClr val="008000"/>
                </a:solidFill>
                <a:prstDash val="sysDot"/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143000"/>
            <a:ext cx="8001000" cy="2590800"/>
          </a:xfrm>
        </p:spPr>
        <p:txBody>
          <a:bodyPr/>
          <a:lstStyle/>
          <a:p>
            <a:pPr algn="l" eaLnBrk="1" hangingPunct="1"/>
            <a:r>
              <a:rPr lang="en-US" altLang="vi-VN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Ở trâu có bộ nhiễm sắc thể 2n = 50. Vậy bộ nhiễm sắc thể đơn bội của trâu là bao nhiêu?</a:t>
            </a:r>
            <a:endParaRPr lang="en-US" altLang="vi-VN" sz="32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2819400" y="3886200"/>
            <a:ext cx="3581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25</a:t>
            </a: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5" descr="Hinh hoa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6"/>
          <p:cNvSpPr>
            <a:spLocks noChangeArrowheads="1" noChangeShapeType="1" noTextEdit="1"/>
          </p:cNvSpPr>
          <p:nvPr/>
        </p:nvSpPr>
        <p:spPr bwMode="auto">
          <a:xfrm>
            <a:off x="3352800" y="381000"/>
            <a:ext cx="266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 cap="rnd">
                  <a:solidFill>
                    <a:srgbClr val="008000"/>
                  </a:solidFill>
                  <a:prstDash val="sysDot"/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3600" b="1" kern="10">
              <a:ln w="9525" cap="rnd">
                <a:solidFill>
                  <a:srgbClr val="008000"/>
                </a:solidFill>
                <a:prstDash val="sysDot"/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8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Bouquet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62803"/>
            <a:ext cx="9144000" cy="609600"/>
          </a:xfrm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altLang="vi-VN" b="1" dirty="0">
                <a:solidFill>
                  <a:srgbClr val="6600FF"/>
                </a:solidFill>
              </a:rPr>
              <a:t>HƯỚNG DẪN HỌC TẬP</a:t>
            </a:r>
            <a:endParaRPr lang="en-US" altLang="vi-VN" sz="5400" b="1" dirty="0">
              <a:solidFill>
                <a:srgbClr val="6600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71600"/>
            <a:ext cx="9144000" cy="44958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Char char="-"/>
            </a:pPr>
            <a:r>
              <a:rPr lang="en-US" altLang="vi-VN" sz="2400" b="1" dirty="0" err="1"/>
              <a:t>Học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bài</a:t>
            </a:r>
            <a:r>
              <a:rPr lang="en-US" altLang="vi-VN" sz="2400" b="1" dirty="0"/>
              <a:t>:</a:t>
            </a:r>
            <a:endParaRPr lang="en-US" altLang="vi-VN" sz="2400" dirty="0"/>
          </a:p>
          <a:p>
            <a:pPr marL="0" indent="0" eaLnBrk="1" hangingPunct="1">
              <a:buFontTx/>
              <a:buNone/>
            </a:pPr>
            <a:r>
              <a:rPr lang="en-US" altLang="vi-VN" sz="2400" dirty="0"/>
              <a:t>+ </a:t>
            </a:r>
            <a:r>
              <a:rPr lang="en-US" altLang="vi-VN" sz="2400" dirty="0" err="1"/>
              <a:t>Tính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trưng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của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bộ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nhiễm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sắc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?</a:t>
            </a:r>
            <a:endParaRPr lang="en-US" altLang="vi-VN" sz="2400" dirty="0"/>
          </a:p>
          <a:p>
            <a:pPr marL="0" indent="0" eaLnBrk="1" hangingPunct="1">
              <a:buFontTx/>
              <a:buNone/>
            </a:pPr>
            <a:r>
              <a:rPr lang="en-US" altLang="vi-VN" sz="2400" dirty="0"/>
              <a:t>+</a:t>
            </a:r>
            <a:r>
              <a:rPr lang="en-US" altLang="vi-VN" sz="2400" dirty="0" err="1"/>
              <a:t>Sự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biến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đổi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hình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thái</a:t>
            </a:r>
            <a:r>
              <a:rPr lang="en-US" altLang="vi-VN" sz="2400" dirty="0"/>
              <a:t> NST?</a:t>
            </a:r>
            <a:endParaRPr lang="en-US" altLang="vi-VN" sz="2400" dirty="0"/>
          </a:p>
          <a:p>
            <a:pPr marL="0" indent="0" eaLnBrk="1" hangingPunct="1">
              <a:buFontTx/>
              <a:buNone/>
            </a:pPr>
            <a:r>
              <a:rPr lang="en-US" altLang="vi-VN" sz="2400" dirty="0"/>
              <a:t>+ </a:t>
            </a:r>
            <a:r>
              <a:rPr lang="en-US" altLang="vi-VN" sz="2400" dirty="0" err="1"/>
              <a:t>Mô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tả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được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cấu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trúc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hiển</a:t>
            </a:r>
            <a:r>
              <a:rPr lang="en-US" altLang="vi-VN" sz="2400" dirty="0"/>
              <a:t> vi </a:t>
            </a:r>
            <a:r>
              <a:rPr lang="en-US" altLang="vi-VN" sz="2400" dirty="0" err="1"/>
              <a:t>và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chức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năng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của</a:t>
            </a:r>
            <a:r>
              <a:rPr lang="en-US" altLang="vi-VN" sz="2400" dirty="0"/>
              <a:t> NST?</a:t>
            </a:r>
            <a:endParaRPr lang="en-US" altLang="vi-VN" sz="2400" dirty="0"/>
          </a:p>
          <a:p>
            <a:pPr marL="0" indent="0" eaLnBrk="1" hangingPunct="1">
              <a:buFontTx/>
              <a:buNone/>
            </a:pPr>
            <a:r>
              <a:rPr lang="en-US" altLang="vi-VN" sz="2400" dirty="0"/>
              <a:t>+</a:t>
            </a:r>
            <a:r>
              <a:rPr lang="en-US" altLang="vi-VN" sz="2400" dirty="0" err="1"/>
              <a:t>Trả</a:t>
            </a:r>
            <a:r>
              <a:rPr lang="en-US" altLang="vi-VN" sz="2400" dirty="0"/>
              <a:t> </a:t>
            </a:r>
            <a:r>
              <a:rPr lang="en-US" altLang="vi-VN" sz="2400" dirty="0" err="1"/>
              <a:t>lời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các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câu</a:t>
            </a:r>
            <a:r>
              <a:rPr lang="en-US" altLang="vi-VN" sz="2400" dirty="0"/>
              <a:t>: 1,2,3 SGK TRANG 26.</a:t>
            </a:r>
            <a:endParaRPr lang="en-US" altLang="vi-VN" sz="2400" dirty="0"/>
          </a:p>
          <a:p>
            <a:pPr marL="0" indent="0" eaLnBrk="1" hangingPunct="1">
              <a:buFontTx/>
              <a:buChar char="-"/>
            </a:pPr>
            <a:r>
              <a:rPr lang="en-US" altLang="vi-VN" sz="2400" b="1" dirty="0" err="1"/>
              <a:t>Tìm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hiểu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bài</a:t>
            </a:r>
            <a:r>
              <a:rPr lang="en-US" altLang="vi-VN" sz="2400" b="1" dirty="0"/>
              <a:t> 9:</a:t>
            </a:r>
            <a:r>
              <a:rPr lang="en-US" altLang="vi-VN" sz="2400" dirty="0"/>
              <a:t> NGUYÊN PHÂN.</a:t>
            </a:r>
            <a:endParaRPr lang="en-US" altLang="vi-VN" sz="2400" dirty="0"/>
          </a:p>
          <a:p>
            <a:pPr marL="0" indent="0" eaLnBrk="1" hangingPunct="1">
              <a:buFontTx/>
              <a:buNone/>
            </a:pPr>
            <a:r>
              <a:rPr lang="en-US" altLang="vi-VN" sz="2400" dirty="0"/>
              <a:t>+ </a:t>
            </a:r>
            <a:r>
              <a:rPr lang="en-US" altLang="vi-VN" sz="2400" dirty="0" err="1"/>
              <a:t>Kẻ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bảng</a:t>
            </a:r>
            <a:r>
              <a:rPr lang="en-US" altLang="vi-VN" sz="2400" dirty="0"/>
              <a:t>  9.2 </a:t>
            </a:r>
            <a:r>
              <a:rPr lang="en-US" altLang="vi-VN" sz="2400" dirty="0" err="1"/>
              <a:t>trang</a:t>
            </a:r>
            <a:r>
              <a:rPr lang="en-US" altLang="vi-VN" sz="2400" dirty="0"/>
              <a:t> 29 </a:t>
            </a:r>
            <a:r>
              <a:rPr lang="en-US" altLang="vi-VN" sz="2400" dirty="0" err="1"/>
              <a:t>vào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vở</a:t>
            </a:r>
            <a:r>
              <a:rPr lang="en-US" altLang="vi-VN" sz="2400" dirty="0"/>
              <a:t> .</a:t>
            </a:r>
            <a:endParaRPr lang="en-US" altLang="vi-VN" sz="2400" dirty="0"/>
          </a:p>
          <a:p>
            <a:pPr marL="0" indent="0" eaLnBrk="1" hangingPunct="1">
              <a:buFontTx/>
              <a:buNone/>
            </a:pPr>
            <a:r>
              <a:rPr lang="en-US" altLang="vi-VN" sz="2400" dirty="0"/>
              <a:t>+ </a:t>
            </a:r>
            <a:r>
              <a:rPr lang="en-US" altLang="vi-VN" sz="2400" dirty="0" err="1"/>
              <a:t>Tìm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hiểu</a:t>
            </a:r>
            <a:r>
              <a:rPr lang="en-US" altLang="vi-VN" sz="2400" dirty="0"/>
              <a:t> </a:t>
            </a:r>
            <a:r>
              <a:rPr lang="en-US" altLang="vi-VN" sz="2400" b="1" dirty="0" err="1"/>
              <a:t>vì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sao</a:t>
            </a:r>
            <a:r>
              <a:rPr lang="en-US" altLang="vi-VN" sz="2400" b="1" dirty="0"/>
              <a:t> </a:t>
            </a:r>
            <a:r>
              <a:rPr lang="en-US" altLang="vi-VN" sz="2400" dirty="0" err="1"/>
              <a:t>cơ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sinh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vật</a:t>
            </a:r>
            <a:r>
              <a:rPr lang="en-US" altLang="vi-VN" sz="2400" dirty="0"/>
              <a:t> </a:t>
            </a:r>
            <a:r>
              <a:rPr lang="en-US" altLang="vi-VN" sz="2400" dirty="0" err="1"/>
              <a:t>lớn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lên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và</a:t>
            </a:r>
            <a:r>
              <a:rPr lang="en-US" altLang="vi-VN" sz="2400" dirty="0"/>
              <a:t> </a:t>
            </a:r>
            <a:r>
              <a:rPr lang="en-US" altLang="vi-VN" sz="2400" dirty="0" err="1"/>
              <a:t>phát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triển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được</a:t>
            </a:r>
            <a:r>
              <a:rPr lang="en-US" altLang="vi-VN" sz="2400" dirty="0"/>
              <a:t>?</a:t>
            </a:r>
            <a:endParaRPr lang="en-US" altLang="vi-VN" sz="2400" dirty="0"/>
          </a:p>
          <a:p>
            <a:pPr marL="0" indent="0" eaLnBrk="1" hangingPunct="1">
              <a:buFontTx/>
              <a:buNone/>
            </a:pPr>
            <a:r>
              <a:rPr lang="en-US" altLang="vi-VN" sz="2400" dirty="0"/>
              <a:t>+ </a:t>
            </a:r>
            <a:r>
              <a:rPr lang="en-US" altLang="vi-VN" sz="2400" b="1" dirty="0" err="1"/>
              <a:t>Nhớ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lại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Sinh</a:t>
            </a:r>
            <a:r>
              <a:rPr lang="en-US" altLang="vi-VN" sz="2400" b="1" dirty="0"/>
              <a:t> 6</a:t>
            </a:r>
            <a:r>
              <a:rPr lang="en-US" altLang="vi-VN" sz="2400" dirty="0"/>
              <a:t>: </a:t>
            </a:r>
            <a:r>
              <a:rPr lang="en-US" altLang="vi-VN" sz="2400" dirty="0" err="1"/>
              <a:t>Thực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vật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có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hình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thức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sinh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sản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nào</a:t>
            </a:r>
            <a:r>
              <a:rPr lang="en-US" altLang="vi-VN" sz="2400" dirty="0"/>
              <a:t>? </a:t>
            </a:r>
            <a:r>
              <a:rPr lang="en-US" altLang="vi-VN" sz="2400" dirty="0" err="1"/>
              <a:t>Ví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dụ</a:t>
            </a:r>
            <a:r>
              <a:rPr lang="en-US" altLang="vi-VN" sz="2400" dirty="0"/>
              <a:t>: </a:t>
            </a:r>
            <a:r>
              <a:rPr lang="en-US" altLang="vi-VN" sz="2400" dirty="0" err="1"/>
              <a:t>cây</a:t>
            </a:r>
            <a:r>
              <a:rPr lang="en-US" altLang="vi-VN" sz="2400" dirty="0"/>
              <a:t>: </a:t>
            </a:r>
            <a:r>
              <a:rPr lang="en-US" altLang="vi-VN" sz="2400" dirty="0" err="1"/>
              <a:t>Mía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Mì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Khoai</a:t>
            </a:r>
            <a:r>
              <a:rPr lang="en-US" altLang="vi-VN" sz="2400" dirty="0"/>
              <a:t> lang...</a:t>
            </a:r>
            <a:endParaRPr lang="en-US" alt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04800" y="604838"/>
            <a:ext cx="711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TÍNH ĐẶC TRƯNG CỦA BỘ NHIỄM SẮC THỂ: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/>
          <a:stretch>
            <a:fillRect/>
          </a:stretch>
        </p:blipFill>
        <p:spPr bwMode="auto">
          <a:xfrm>
            <a:off x="4343400" y="968365"/>
            <a:ext cx="43481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300922"/>
            <a:ext cx="450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 Vị trí: NST nằm trong nhân của TB nhân thực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615215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 Trong TB sinh dưỡng (TB xoma), NST tồn tại thành từng cặp tương đồng.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6482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 Cặp NST tương đồng: các NST có hình dạng, kích thước giống nhau.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Kết quả hình ảnh cho cặp nhiễm sắc thể tương đồ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55588"/>
            <a:ext cx="4332287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6" descr="Kết quả hình ảnh cho cặp nhiễm sắc thể tương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88"/>
            <a:ext cx="4876800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57200" y="50292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dirty="0">
                <a:cs typeface="Arial" panose="020B0604020202020204" pitchFamily="34" charset="0"/>
              </a:rPr>
              <a:t>-</a:t>
            </a:r>
            <a:r>
              <a:rPr lang="en-US" altLang="vi-VN" sz="2400" dirty="0" err="1"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cặp</a:t>
            </a:r>
            <a:r>
              <a:rPr lang="en-US" altLang="vi-VN" sz="2400" dirty="0">
                <a:cs typeface="Arial" panose="020B0604020202020204" pitchFamily="34" charset="0"/>
              </a:rPr>
              <a:t> NST </a:t>
            </a:r>
            <a:r>
              <a:rPr lang="en-US" altLang="vi-VN" sz="2400" dirty="0" err="1">
                <a:cs typeface="Arial" panose="020B0604020202020204" pitchFamily="34" charset="0"/>
              </a:rPr>
              <a:t>tương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đồng</a:t>
            </a:r>
            <a:r>
              <a:rPr lang="en-US" altLang="vi-VN" sz="2400" dirty="0"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cs typeface="Arial" panose="020B0604020202020204" pitchFamily="34" charset="0"/>
              </a:rPr>
              <a:t>một</a:t>
            </a:r>
            <a:r>
              <a:rPr lang="en-US" altLang="vi-VN" sz="2400" dirty="0">
                <a:cs typeface="Arial" panose="020B0604020202020204" pitchFamily="34" charset="0"/>
              </a:rPr>
              <a:t> NST </a:t>
            </a:r>
            <a:r>
              <a:rPr lang="en-US" altLang="vi-VN" sz="2400" dirty="0" err="1">
                <a:cs typeface="Arial" panose="020B0604020202020204" pitchFamily="34" charset="0"/>
              </a:rPr>
              <a:t>có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nguồn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gốc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từ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bố</a:t>
            </a:r>
            <a:r>
              <a:rPr lang="en-US" altLang="vi-VN" sz="2400" dirty="0"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cs typeface="Arial" panose="020B0604020202020204" pitchFamily="34" charset="0"/>
              </a:rPr>
              <a:t>một</a:t>
            </a:r>
            <a:r>
              <a:rPr lang="en-US" altLang="vi-VN" sz="2400" dirty="0">
                <a:cs typeface="Arial" panose="020B0604020202020204" pitchFamily="34" charset="0"/>
              </a:rPr>
              <a:t> NST </a:t>
            </a:r>
            <a:r>
              <a:rPr lang="en-US" altLang="vi-VN" sz="2400" dirty="0" err="1">
                <a:cs typeface="Arial" panose="020B0604020202020204" pitchFamily="34" charset="0"/>
              </a:rPr>
              <a:t>có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nguồn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gốc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từ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mẹ</a:t>
            </a:r>
            <a:r>
              <a:rPr lang="en-US" altLang="vi-VN" sz="2400" dirty="0">
                <a:cs typeface="Arial" panose="020B0604020202020204" pitchFamily="34" charset="0"/>
              </a:rPr>
              <a:t>. Do </a:t>
            </a:r>
            <a:r>
              <a:rPr lang="en-US" altLang="vi-VN" sz="2400" dirty="0" err="1">
                <a:cs typeface="Arial" panose="020B0604020202020204" pitchFamily="34" charset="0"/>
              </a:rPr>
              <a:t>đó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các</a:t>
            </a:r>
            <a:r>
              <a:rPr lang="en-US" altLang="vi-VN" sz="2400" dirty="0">
                <a:cs typeface="Arial" panose="020B0604020202020204" pitchFamily="34" charset="0"/>
              </a:rPr>
              <a:t> gen </a:t>
            </a:r>
            <a:r>
              <a:rPr lang="en-US" altLang="vi-VN" sz="2400" dirty="0" err="1">
                <a:cs typeface="Arial" panose="020B0604020202020204" pitchFamily="34" charset="0"/>
              </a:rPr>
              <a:t>trên</a:t>
            </a:r>
            <a:r>
              <a:rPr lang="en-US" altLang="vi-VN" sz="2400" dirty="0">
                <a:cs typeface="Arial" panose="020B0604020202020204" pitchFamily="34" charset="0"/>
              </a:rPr>
              <a:t> NST </a:t>
            </a:r>
            <a:r>
              <a:rPr lang="en-US" altLang="vi-VN" sz="2400" dirty="0" err="1">
                <a:cs typeface="Arial" panose="020B0604020202020204" pitchFamily="34" charset="0"/>
              </a:rPr>
              <a:t>cũng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tồn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tại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thành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từng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cặp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tương</a:t>
            </a:r>
            <a:r>
              <a:rPr lang="en-US" altLang="vi-VN" sz="2400" dirty="0"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cs typeface="Arial" panose="020B0604020202020204" pitchFamily="34" charset="0"/>
              </a:rPr>
              <a:t>ứng</a:t>
            </a:r>
            <a:r>
              <a:rPr lang="en-US" altLang="vi-VN" sz="2400" dirty="0">
                <a:cs typeface="Arial" panose="020B0604020202020204" pitchFamily="34" charset="0"/>
              </a:rPr>
              <a:t>.</a:t>
            </a:r>
            <a:endParaRPr lang="en-US" altLang="vi-V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t bien NST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810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 Cơ thể chứa bộ NST tương đồng được gọi là cơ thể lưỡng bội (2n)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74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304800" y="623888"/>
            <a:ext cx="711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TÍNH ĐẶC TRƯNG CỦA BỘ NHIỄM SẮC THỂ: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5260975" y="5264150"/>
            <a:ext cx="2155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latin typeface="Times New Roman" panose="02020603050405020304" pitchFamily="18" charset="0"/>
              </a:rPr>
              <a:t>Bộ</a:t>
            </a:r>
            <a:r>
              <a:rPr lang="en-US" altLang="vi-VN" sz="2400" b="1" dirty="0">
                <a:latin typeface="Times New Roman" panose="02020603050405020304" pitchFamily="18" charset="0"/>
              </a:rPr>
              <a:t> NST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giao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tử</a:t>
            </a:r>
            <a:endParaRPr lang="en-US" altLang="vi-VN" sz="2400" b="1" dirty="0">
              <a:latin typeface="Times New Roman" panose="02020603050405020304" pitchFamily="18" charset="0"/>
            </a:endParaRPr>
          </a:p>
        </p:txBody>
      </p:sp>
      <p:pic>
        <p:nvPicPr>
          <p:cNvPr id="615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4" y="1143000"/>
            <a:ext cx="2749551" cy="41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738187" y="4458521"/>
            <a:ext cx="3048000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latin typeface="Times New Roman" panose="02020603050405020304" pitchFamily="18" charset="0"/>
              </a:rPr>
              <a:t>Bộ</a:t>
            </a:r>
            <a:r>
              <a:rPr lang="en-US" altLang="vi-VN" sz="2400" b="1" dirty="0">
                <a:latin typeface="Times New Roman" panose="02020603050405020304" pitchFamily="18" charset="0"/>
              </a:rPr>
              <a:t> NST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endParaRPr lang="en-US" altLang="vi-VN" sz="24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400" b="1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bào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dưỡng</a:t>
            </a:r>
            <a:endParaRPr lang="en-US" altLang="vi-VN" sz="2400" b="1" dirty="0">
              <a:latin typeface="Times New Roman" panose="02020603050405020304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" y="5473005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nl-NL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Trong </a:t>
            </a:r>
            <a:r>
              <a:rPr lang="nl-NL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tế bào giao tử: </a:t>
            </a:r>
            <a:endParaRPr lang="nl-NL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vi-VN" sz="2800" dirty="0" err="1">
                <a:latin typeface="Times New Roman" panose="02020603050405020304" pitchFamily="18" charset="0"/>
              </a:rPr>
              <a:t>bộ</a:t>
            </a:r>
            <a:r>
              <a:rPr lang="en-US" altLang="vi-VN" sz="2800" dirty="0">
                <a:latin typeface="Times New Roman" panose="02020603050405020304" pitchFamily="18" charset="0"/>
              </a:rPr>
              <a:t> NST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chứa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latin typeface="Times New Roman" panose="02020603050405020304" pitchFamily="18" charset="0"/>
              </a:rPr>
              <a:t> NST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mỗi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cặp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tương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đồng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gọi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bộ</a:t>
            </a:r>
            <a:r>
              <a:rPr lang="en-US" altLang="vi-VN" sz="2800" dirty="0">
                <a:latin typeface="Times New Roman" panose="02020603050405020304" pitchFamily="18" charset="0"/>
              </a:rPr>
              <a:t> NST </a:t>
            </a:r>
            <a:r>
              <a:rPr lang="vi-VN" altLang="vi-VN" sz="2800" dirty="0" smtClean="0">
                <a:latin typeface="Times New Roman" panose="02020603050405020304" pitchFamily="18" charset="0"/>
              </a:rPr>
              <a:t>đơn bội,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ký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hiệu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vi-VN" altLang="vi-VN" sz="2800" dirty="0" smtClean="0">
                <a:latin typeface="Times New Roman" panose="02020603050405020304" pitchFamily="18" charset="0"/>
              </a:rPr>
              <a:t>n.</a:t>
            </a:r>
            <a:endParaRPr lang="nl-NL" altLang="vi-V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1250" r="63281" b="7292"/>
          <a:stretch>
            <a:fillRect/>
          </a:stretch>
        </p:blipFill>
        <p:spPr bwMode="auto">
          <a:xfrm>
            <a:off x="381000" y="457200"/>
            <a:ext cx="2971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29167" r="1563" b="7292"/>
          <a:stretch>
            <a:fillRect/>
          </a:stretch>
        </p:blipFill>
        <p:spPr bwMode="auto">
          <a:xfrm>
            <a:off x="3733800" y="381000"/>
            <a:ext cx="518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8600" y="5032375"/>
            <a:ext cx="3657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solidFill>
                  <a:srgbClr val="0000FF"/>
                </a:solidFill>
                <a:cs typeface="Arial" panose="020B0604020202020204" pitchFamily="34" charset="0"/>
              </a:rPr>
              <a:t>- Là bộ NST chứa các cặp NST</a:t>
            </a:r>
            <a:r>
              <a:rPr lang="vi-VN" altLang="vi-VN" sz="2400">
                <a:solidFill>
                  <a:srgbClr val="0000FF"/>
                </a:solidFill>
                <a:cs typeface="Arial" panose="020B0604020202020204" pitchFamily="34" charset="0"/>
              </a:rPr>
              <a:t> tương đồng</a:t>
            </a:r>
            <a:r>
              <a:rPr lang="en-US" altLang="vi-VN" sz="2400">
                <a:solidFill>
                  <a:srgbClr val="0000FF"/>
                </a:solidFill>
                <a:cs typeface="Arial" panose="020B0604020202020204" pitchFamily="34" charset="0"/>
              </a:rPr>
              <a:t>. Kí hiệu:(2n)</a:t>
            </a:r>
            <a:r>
              <a:rPr lang="vi-VN" altLang="vi-VN" sz="240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vi-VN" altLang="vi-VN" sz="24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105400" y="5029200"/>
            <a:ext cx="3276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solidFill>
                  <a:srgbClr val="0000FF"/>
                </a:solidFill>
                <a:cs typeface="Arial" panose="020B0604020202020204" pitchFamily="34" charset="0"/>
              </a:rPr>
              <a:t>Là bộ NST chứa mỗi NST của cặp NST </a:t>
            </a:r>
            <a:r>
              <a:rPr lang="vi-VN" altLang="vi-VN" sz="2400">
                <a:solidFill>
                  <a:srgbClr val="0000FF"/>
                </a:solidFill>
                <a:cs typeface="Arial" panose="020B0604020202020204" pitchFamily="34" charset="0"/>
              </a:rPr>
              <a:t>tương đồng.</a:t>
            </a:r>
            <a:r>
              <a:rPr lang="en-US" altLang="vi-VN" sz="2400">
                <a:solidFill>
                  <a:srgbClr val="0000FF"/>
                </a:solidFill>
                <a:cs typeface="Arial" panose="020B0604020202020204" pitchFamily="34" charset="0"/>
              </a:rPr>
              <a:t>kí hiệu:</a:t>
            </a:r>
            <a:r>
              <a:rPr lang="en-US" altLang="vi-VN" sz="240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(n)</a:t>
            </a:r>
            <a:endParaRPr lang="en-US" altLang="vi-VN" sz="24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55302" name="TextBox 10"/>
          <p:cNvSpPr txBox="1">
            <a:spLocks noChangeArrowheads="1"/>
          </p:cNvSpPr>
          <p:nvPr/>
        </p:nvSpPr>
        <p:spPr bwMode="auto">
          <a:xfrm>
            <a:off x="228600" y="50292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khác nhau của bộ NST lưỡng bội và đơn bội là gì?</a:t>
            </a:r>
            <a:endParaRPr lang="en-US" alt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2" name="Picture 72" descr="Bo NST ruoi gia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223"/>
            <a:ext cx="449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4343400" y="1295400"/>
            <a:ext cx="4572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vi-VN" sz="280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3200">
                <a:cs typeface="Arial" panose="020B0604020202020204" pitchFamily="34" charset="0"/>
                <a:sym typeface="Wingdings" panose="05000000000000000000" pitchFamily="2" charset="2"/>
              </a:rPr>
              <a:t>Quan sát hình 8.2 và mô tả bộ NST của ruồi giấm về số lượng và hình dạng?</a:t>
            </a:r>
            <a:endParaRPr lang="en-US" altLang="vi-VN" sz="320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altLang="vi-VN" sz="320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4419600" y="4191000"/>
            <a:ext cx="4572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dirty="0">
                <a:cs typeface="Arial" panose="020B0604020202020204" pitchFamily="34" charset="0"/>
                <a:sym typeface="Wingdings" panose="05000000000000000000" pitchFamily="2" charset="2"/>
              </a:rPr>
              <a:t>=&gt;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loài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đơn</a:t>
            </a:r>
            <a:r>
              <a:rPr lang="en-US" altLang="vi-VN" sz="2800" dirty="0" smtClean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khác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nhau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giữa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cá</a:t>
            </a:r>
            <a:r>
              <a:rPr lang="en-US" altLang="vi-VN" sz="2800" dirty="0" smtClean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thể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đực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cá</a:t>
            </a:r>
            <a:r>
              <a:rPr lang="en-US" altLang="vi-VN" sz="2800" dirty="0" smtClean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thể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cái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ở 1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cặp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NST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giới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XX </a:t>
            </a:r>
            <a:r>
              <a:rPr lang="en-US" altLang="vi-VN" sz="2800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altLang="vi-VN" sz="2800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XY</a:t>
            </a:r>
            <a:endParaRPr lang="en-US" altLang="vi-VN" sz="2800" dirty="0">
              <a:solidFill>
                <a:srgbClr val="0000FF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304800" y="762000"/>
            <a:ext cx="8534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cs typeface="Arial" panose="020B0604020202020204" pitchFamily="34" charset="0"/>
              </a:rPr>
              <a:t>Lưu ý:</a:t>
            </a:r>
            <a:r>
              <a:rPr lang="en-US" altLang="vi-VN" sz="28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endParaRPr lang="en-US" altLang="vi-VN" sz="2800" i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Ở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số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loài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, NST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giới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tính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không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tồn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tại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thành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từng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cặp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mà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chỉ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có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1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chiếc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ở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dạng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XO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như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trong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tế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bào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lưỡng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bội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của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giới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đực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(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bọ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xít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châu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chấu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rệp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…) hay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của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giới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cái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(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bọ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nhậy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).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Vì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vậy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trong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các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trường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hợp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này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số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lượng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NST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trong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bộ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lưỡng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bội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( 2n)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là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số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i="1" dirty="0" err="1">
                <a:solidFill>
                  <a:srgbClr val="0000FF"/>
                </a:solidFill>
                <a:cs typeface="Arial" panose="020B0604020202020204" pitchFamily="34" charset="0"/>
              </a:rPr>
              <a:t>lẻ</a:t>
            </a:r>
            <a:r>
              <a:rPr lang="en-US" altLang="vi-VN" sz="3600" i="1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en-US" altLang="vi-VN" sz="3600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4650</Words>
  <Application>WPS Presentation</Application>
  <PresentationFormat>On-screen Show (4:3)</PresentationFormat>
  <Paragraphs>279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VNI-Times</vt:lpstr>
      <vt:lpstr>Microsoft YaHei</vt:lpstr>
      <vt:lpstr>Arial Unicode MS</vt:lpstr>
      <vt:lpstr>Calibri</vt:lpstr>
      <vt:lpstr>VNI-Aptima</vt:lpstr>
      <vt:lpstr>.VnTime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Câu 1:  Nhiễm sắc thể có dạng đăc trưng ở kì nào?	 	a.Kì đầu  	b.Kì giữa   	c.Kì sau 	d.Kì trung gian</vt:lpstr>
      <vt:lpstr>Câu 2: Mô tả cấu trúc của nhiễm sắc thể ở kì giữa của quá trình phân chia tế bào?</vt:lpstr>
      <vt:lpstr>Câu 3: Ở trâu có bộ nhiễm sắc thể 2n = 50. Vậy bộ nhiễm sắc thể đơn bội của trâu là bao nhiêu?</vt:lpstr>
      <vt:lpstr>HƯỚNG DẪN HỌC TẬP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Minh Thang Computer</cp:lastModifiedBy>
  <cp:revision>62</cp:revision>
  <dcterms:created xsi:type="dcterms:W3CDTF">2016-09-18T02:10:00Z</dcterms:created>
  <dcterms:modified xsi:type="dcterms:W3CDTF">2023-11-25T02:05:59Z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81A5584CD42C4CA9B204F61AB6D7A3E2_12</vt:lpwstr>
  </property>
  <property fmtid="{D5CDD505-2E9C-101B-9397-08002B2CF9AE}" pid="3" name="KSOProductBuildVer">
    <vt:lpwstr>1033-12.2.0.13306</vt:lpwstr>
  </property>
</Properties>
</file>