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ink/ink1.xml" ContentType="application/inkml+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0" r:id="rId2"/>
    <p:sldId id="307" r:id="rId3"/>
    <p:sldId id="309" r:id="rId4"/>
    <p:sldId id="311" r:id="rId5"/>
    <p:sldId id="283" r:id="rId6"/>
    <p:sldId id="284" r:id="rId7"/>
    <p:sldId id="287" r:id="rId8"/>
    <p:sldId id="310" r:id="rId9"/>
    <p:sldId id="335" r:id="rId10"/>
    <p:sldId id="359" r:id="rId11"/>
    <p:sldId id="361" r:id="rId12"/>
    <p:sldId id="360" r:id="rId13"/>
    <p:sldId id="365" r:id="rId14"/>
    <p:sldId id="364" r:id="rId15"/>
    <p:sldId id="363" r:id="rId16"/>
    <p:sldId id="362" r:id="rId17"/>
    <p:sldId id="370" r:id="rId18"/>
    <p:sldId id="369" r:id="rId19"/>
    <p:sldId id="368" r:id="rId20"/>
    <p:sldId id="367" r:id="rId21"/>
    <p:sldId id="36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8-22T01:18:22.309"/>
    </inkml:context>
    <inkml:brush xml:id="br0">
      <inkml:brushProperty name="width" value="0.05292" units="cm"/>
      <inkml:brushProperty name="height" value="0.05292" units="cm"/>
      <inkml:brushProperty name="color" value="#FF0000"/>
    </inkml:brush>
  </inkml:definitions>
  <inkml:trace contextRef="#ctx0" brushRef="#br0">7714 9922 0,'0'-25'16,"25"25"93,0 0-78,0 0-15,-1 0-16,26 0 31,-25-25-31,0 25 0,-1 0 16,1 0-16,0 0 15,-25 25-15,25-25 0,0 0 16,24 0 0,-24 0-16,0 0 15,0 0-15,-25 25 16,25-25-16,-1 0 15,1 0-15,0 0 16,0 0 0,0 0-1,-1 0-15,1 0 0,0 0 16,25 0 0,-26 0-16,1 0 15,0 0 1,0 0-16,24 0 15,-24 0-15,0 0 16,0 0 0,24 0-1,-24 0-15,0 0 16,0 0 15,0 0-31,-1 0 0,1 0 31,-50 0 32,-24-25-47</inkml:trace>
  <inkml:trace contextRef="#ctx0" brushRef="#br0" timeOffset="3013.73">19224 9971 0,'24'0'62,"1"-24"-46,0 24-1,0 0 1,0 0-16,-1 0 16,1 0-16,0 0 0,25 0 15,-26 0 1,26 0-16,0 0 0,-25 0 15,24 0-15,-24-25 0,0 25 0,24 0 16,-24 0-16,50 0 16,-51 0-16,1 0 15,25 0-15,-25 0 0,-1 25 16,1-25-16,25 0 16,24 0-16,-49 0 15,0 0-15,0 0 0,-1 0 16,1 0-1,0 0 1,-50 0 31,0 0-16,1-25-15</inkml:trace>
  <inkml:trace contextRef="#ctx0" brushRef="#br0" timeOffset="4241.72">25202 9996 0,'24'0'31,"26"0"-15,-25 0-16,0 0 15,-1 0-15,1 0 16,50 0-16,-51 0 16,1 0-16,0 0 0,0 0 0,24 0 15,-24 0-15,0 0 16,49 0 0,-49 0-16,0 25 15,0-25-15,0 0 16,-1 0-1,1 0-15,0 0 16,-25-25 31,-25 25-31</inkml:trace>
  <inkml:trace contextRef="#ctx0" brushRef="#br0" timeOffset="4833.59">27236 10021 0,'24'0'31,"1"0"-15,0 0-16,0 0 15,0-25-15,-1 25 0,26 0 16,-25 0-16,0 0 16,24 0-16,1 0 0,-25 0 15,-1 0-15,1 0 0,0 0 16,0 0-16,0 0 0,-1 0 16,1 0-16,0 0 15,0 0 1,-50 0 31,25-25-32</inkml:trace>
  <inkml:trace contextRef="#ctx0" brushRef="#br0" timeOffset="78729.27">13171 17438 0,'-25'0'0,"25"-25"0,-24 25 15,-1 0 17,25-25-32,25 25 109,-1 0-93,1 0-1,0 0 1,0 0-16,25 0 15,-26 0 1,1 0-16,0 0 0,0 0 16,0 0-1,-1 25-15,1-25 0,74 0 16,-74 0-16,0 0 0,0 0 16,0 0-16,-1 0 15,1 0-15,25 0 16,-1 0-16,-24 0 15,0 0-15,0 0 16,0 0 0,-1 0-1,-24-25 32,25 25 0,0 0-31,-25-25-1</inkml:trace>
  <inkml:trace contextRef="#ctx0" brushRef="#br0" timeOffset="82460">20588 17190 0,'0'-25'16,"25"25"46,-1 0-15,1 0-31,0 0-1,0 0-15,0 0 16,0 0-16,-1 0 0,1 0 16,0 0-1,25 0-15,-26 0 16,1 0-16,0 0 16,0 0-16,24 25 15,-24-25 1,0 0-16,0 0 15,0 0 1,-1 0 15,1-25-15,0 25 15,-50 0 16,-49 0-16,49 0-31</inkml:trace>
  <inkml:trace contextRef="#ctx0" brushRef="#br0" timeOffset="85182.51">26467 17066 0,'-25'0'0,"0"-25"16,50 25 46,24 0-30,-24 0-32,0-25 15,0 25-15,0 0 0,24 0 16,1 0-16,-1-25 15,1 25-15,-25 0 16,0 0-16,-1 0 16,1 0-16,0 0 0,0 0 15,0 0-15,-1 0 16,1 0 15,-25-25 32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120812-8333-43D4-95A2-C8E00D7A47A2}" type="datetimeFigureOut">
              <a:rPr lang="en-US" smtClean="0"/>
              <a:t>11/27/2022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DEC4AA-658D-4F2D-BCBB-73F6B18AAAEA}" type="slidenum">
              <a:rPr lang="en-US" smtClean="0"/>
              <a:t>‹#›</a:t>
            </a:fld>
            <a:endParaRPr lang="en-US"/>
          </a:p>
        </p:txBody>
      </p:sp>
    </p:spTree>
    <p:extLst>
      <p:ext uri="{BB962C8B-B14F-4D97-AF65-F5344CB8AC3E}">
        <p14:creationId xmlns:p14="http://schemas.microsoft.com/office/powerpoint/2010/main" val="2713787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6E37BDB7-5E95-4EE4-B73A-031C193145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051E0AA6-03DE-4469-A3E8-50123A521F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C84885AB-E573-41D4-87BD-9C4AAD92BF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6EFC8BB-99E1-4A87-A393-8238A0747C80}" type="slidenum">
              <a:rPr lang="en-US" altLang="en-US"/>
              <a:pPr eaLnBrk="1" hangingPunct="1"/>
              <a:t>7</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5A5AF-05D1-4540-AF7B-156F24B24F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914151-6A8E-4802-A5BE-D42D86B205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FB9171-D2F5-4B91-BDB7-C64831E35E6E}"/>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5" name="Footer Placeholder 4">
            <a:extLst>
              <a:ext uri="{FF2B5EF4-FFF2-40B4-BE49-F238E27FC236}">
                <a16:creationId xmlns:a16="http://schemas.microsoft.com/office/drawing/2014/main" id="{14AA7B8B-35BE-4C18-A01A-6E093FA940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3BA45-2E5C-4011-9870-24A185260F42}"/>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3932134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A820A-8D53-4B78-8141-6F1B8D4B26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3BA918-164E-45D5-BF74-3DBD51A0FC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62CE30-53B4-4C19-9FD2-FDAE55B7D6A2}"/>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5" name="Footer Placeholder 4">
            <a:extLst>
              <a:ext uri="{FF2B5EF4-FFF2-40B4-BE49-F238E27FC236}">
                <a16:creationId xmlns:a16="http://schemas.microsoft.com/office/drawing/2014/main" id="{AB19D7FF-DF23-4F51-BD53-D7AF322411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53496-07C0-4454-A172-0FB7CE18BEF4}"/>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2649666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D7660F-94FA-4595-87E1-BABBFB0655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23043F-0DEA-44A7-A6E5-3105F10689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2876B6-204E-460C-B56E-EFFCC460B460}"/>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5" name="Footer Placeholder 4">
            <a:extLst>
              <a:ext uri="{FF2B5EF4-FFF2-40B4-BE49-F238E27FC236}">
                <a16:creationId xmlns:a16="http://schemas.microsoft.com/office/drawing/2014/main" id="{06BADA62-3FB7-4ED8-BFA3-2CC2042F4D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28986F-B176-493C-B6C6-81C19C779349}"/>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844989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a:extLst>
              <a:ext uri="{FF2B5EF4-FFF2-40B4-BE49-F238E27FC236}">
                <a16:creationId xmlns:a16="http://schemas.microsoft.com/office/drawing/2014/main" id="{53F8AD79-E7CE-491C-ACF2-8047121A909D}"/>
              </a:ext>
            </a:extLst>
          </p:cNvPr>
          <p:cNvSpPr>
            <a:spLocks noGrp="1"/>
          </p:cNvSpPr>
          <p:nvPr>
            <p:ph type="dt" sz="half" idx="10"/>
          </p:nvPr>
        </p:nvSpPr>
        <p:spPr/>
        <p:txBody>
          <a:bodyPr/>
          <a:lstStyle>
            <a:lvl1pPr>
              <a:defRPr/>
            </a:lvl1pPr>
          </a:lstStyle>
          <a:p>
            <a:pPr>
              <a:defRPr/>
            </a:pPr>
            <a:fld id="{FA5E6B73-B9F1-41BE-B5DF-91B6736F0FB8}" type="datetimeFigureOut">
              <a:rPr lang="en-US"/>
              <a:pPr>
                <a:defRPr/>
              </a:pPr>
              <a:t>11/27/2022</a:t>
            </a:fld>
            <a:endParaRPr lang="en-US"/>
          </a:p>
        </p:txBody>
      </p:sp>
      <p:sp>
        <p:nvSpPr>
          <p:cNvPr id="4" name="Footer Placeholder 4">
            <a:extLst>
              <a:ext uri="{FF2B5EF4-FFF2-40B4-BE49-F238E27FC236}">
                <a16:creationId xmlns:a16="http://schemas.microsoft.com/office/drawing/2014/main" id="{B6381A81-1AAB-492E-9E08-0CDFFC8E6F8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DF56140-0E1B-46A2-8A46-587D00D25A12}"/>
              </a:ext>
            </a:extLst>
          </p:cNvPr>
          <p:cNvSpPr>
            <a:spLocks noGrp="1"/>
          </p:cNvSpPr>
          <p:nvPr>
            <p:ph type="sldNum" sz="quarter" idx="12"/>
          </p:nvPr>
        </p:nvSpPr>
        <p:spPr/>
        <p:txBody>
          <a:bodyPr/>
          <a:lstStyle>
            <a:lvl1pPr>
              <a:defRPr/>
            </a:lvl1pPr>
          </a:lstStyle>
          <a:p>
            <a:fld id="{1A3D3E15-44CE-4B7B-8ED6-59BEAD30D177}" type="slidenum">
              <a:rPr lang="en-US" altLang="en-US"/>
              <a:pPr/>
              <a:t>‹#›</a:t>
            </a:fld>
            <a:endParaRPr lang="en-US" altLang="en-US"/>
          </a:p>
        </p:txBody>
      </p:sp>
    </p:spTree>
    <p:extLst>
      <p:ext uri="{BB962C8B-B14F-4D97-AF65-F5344CB8AC3E}">
        <p14:creationId xmlns:p14="http://schemas.microsoft.com/office/powerpoint/2010/main" val="121585281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055C-01E4-483B-A5FB-F7BD37F07B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CEA846-F6EF-45DE-8CA1-0D97680081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3212B-8DFB-4693-BF5A-3692CF33375B}"/>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5" name="Footer Placeholder 4">
            <a:extLst>
              <a:ext uri="{FF2B5EF4-FFF2-40B4-BE49-F238E27FC236}">
                <a16:creationId xmlns:a16="http://schemas.microsoft.com/office/drawing/2014/main" id="{145FD303-BFB1-41A2-B261-467EB7129C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3F418-93C2-472F-98C3-66B53CCFB156}"/>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3475836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19257-CC46-4521-BFC8-D26CA2537D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0D07FF-F54F-464E-8A90-4E02DB094C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A4EDCB-6619-4048-AE46-2448F5F51E3F}"/>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5" name="Footer Placeholder 4">
            <a:extLst>
              <a:ext uri="{FF2B5EF4-FFF2-40B4-BE49-F238E27FC236}">
                <a16:creationId xmlns:a16="http://schemas.microsoft.com/office/drawing/2014/main" id="{9FADC8B9-6148-43DD-B0DD-EDC7E4D0FC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A912EC-3090-46EA-9A21-70CF610B7CCA}"/>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3184235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AC3AE-FA2C-4A82-8B7B-824C8D2D74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E6EEFF-08A4-4B54-8E16-34C67ACE0C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3D86B2-6878-47D6-8F24-09F1EA85C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6CAD22-9B72-4A8A-8B7C-0A21460F93EE}"/>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6" name="Footer Placeholder 5">
            <a:extLst>
              <a:ext uri="{FF2B5EF4-FFF2-40B4-BE49-F238E27FC236}">
                <a16:creationId xmlns:a16="http://schemas.microsoft.com/office/drawing/2014/main" id="{046075E9-BCCA-4364-A099-F11CA8CB82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BD4B86-60F5-4524-ABB7-BF6B85024701}"/>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347648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5663F-ADA5-4815-8904-24B6D17F01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91A5BE-704B-4D0A-B3CD-90D53C9569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D1648B-4CF6-41EE-A0B9-ABE504D38F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14D12-697F-4950-B22F-A6F12231CD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B934D8-8145-4E67-8462-41D51C7535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02C8A6-142A-40D2-8677-0F67DC667669}"/>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8" name="Footer Placeholder 7">
            <a:extLst>
              <a:ext uri="{FF2B5EF4-FFF2-40B4-BE49-F238E27FC236}">
                <a16:creationId xmlns:a16="http://schemas.microsoft.com/office/drawing/2014/main" id="{D1E67A4D-9B79-4E7A-88BB-A0182F4AB9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2D7044-1F9C-491A-977E-F592F1EE1CF7}"/>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1865966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613D9-49DA-4BDF-A076-44E330160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D76A43-701A-4018-9AEE-4AF03B2F68DF}"/>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4" name="Footer Placeholder 3">
            <a:extLst>
              <a:ext uri="{FF2B5EF4-FFF2-40B4-BE49-F238E27FC236}">
                <a16:creationId xmlns:a16="http://schemas.microsoft.com/office/drawing/2014/main" id="{2CFE3678-5441-4E3C-BE74-A5B28DFBA3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27A033-00B9-450E-A4AD-F2D71C7A5146}"/>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2496255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4B5A26-52AB-425F-BA8C-0A3894DE2F14}"/>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3" name="Footer Placeholder 2">
            <a:extLst>
              <a:ext uri="{FF2B5EF4-FFF2-40B4-BE49-F238E27FC236}">
                <a16:creationId xmlns:a16="http://schemas.microsoft.com/office/drawing/2014/main" id="{ACB8FB96-42E0-4B40-A110-D2A9564D80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7032EF-FA16-4CA1-8F86-A398412E6EAB}"/>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499399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BF5D-CDA9-4311-B655-65BAA0A032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37A8BC-0322-409D-9732-82BB35F196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3A3C10-45D6-4E65-84C4-0879199AB9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9C3B97-130F-446B-B8F5-01ABFEDD57E9}"/>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6" name="Footer Placeholder 5">
            <a:extLst>
              <a:ext uri="{FF2B5EF4-FFF2-40B4-BE49-F238E27FC236}">
                <a16:creationId xmlns:a16="http://schemas.microsoft.com/office/drawing/2014/main" id="{67399005-0AA5-420D-B15C-424E4F785B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5E1485-F63A-4DAE-9078-B1D72FB8228D}"/>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3496260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AE8C1-90CF-47E4-A7C3-CA10EFA19E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732DB5-3209-4A06-84D1-62B1EAB8B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D11EAC-B3B9-4276-9780-4EB3B99FE7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E27D8A-6409-4E62-8A95-37BF0A8C5293}"/>
              </a:ext>
            </a:extLst>
          </p:cNvPr>
          <p:cNvSpPr>
            <a:spLocks noGrp="1"/>
          </p:cNvSpPr>
          <p:nvPr>
            <p:ph type="dt" sz="half" idx="10"/>
          </p:nvPr>
        </p:nvSpPr>
        <p:spPr/>
        <p:txBody>
          <a:bodyPr/>
          <a:lstStyle/>
          <a:p>
            <a:fld id="{94E03D0A-1936-4DF2-9A5F-76EB4FED62C0}" type="datetimeFigureOut">
              <a:rPr lang="en-US" smtClean="0"/>
              <a:t>11/27/2022</a:t>
            </a:fld>
            <a:endParaRPr lang="en-US"/>
          </a:p>
        </p:txBody>
      </p:sp>
      <p:sp>
        <p:nvSpPr>
          <p:cNvPr id="6" name="Footer Placeholder 5">
            <a:extLst>
              <a:ext uri="{FF2B5EF4-FFF2-40B4-BE49-F238E27FC236}">
                <a16:creationId xmlns:a16="http://schemas.microsoft.com/office/drawing/2014/main" id="{47EA77DB-BCE2-48B2-AE09-EEA060D303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870618-6CD2-4E96-8D6A-0C019A9CAEBA}"/>
              </a:ext>
            </a:extLst>
          </p:cNvPr>
          <p:cNvSpPr>
            <a:spLocks noGrp="1"/>
          </p:cNvSpPr>
          <p:nvPr>
            <p:ph type="sldNum" sz="quarter" idx="12"/>
          </p:nvPr>
        </p:nvSpPr>
        <p:spPr/>
        <p:txBody>
          <a:bodyPr/>
          <a:lstStyle/>
          <a:p>
            <a:fld id="{7838B399-195E-4BF6-B12F-9F50D2865982}" type="slidenum">
              <a:rPr lang="en-US" smtClean="0"/>
              <a:t>‹#›</a:t>
            </a:fld>
            <a:endParaRPr lang="en-US"/>
          </a:p>
        </p:txBody>
      </p:sp>
    </p:spTree>
    <p:extLst>
      <p:ext uri="{BB962C8B-B14F-4D97-AF65-F5344CB8AC3E}">
        <p14:creationId xmlns:p14="http://schemas.microsoft.com/office/powerpoint/2010/main" val="4291922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48CC63-B4BA-4590-9223-1BC354AA08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17AC4C-AFDA-47CF-820C-5851E7CC8E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A1B398-C328-47D2-8E67-03B8B78DB9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03D0A-1936-4DF2-9A5F-76EB4FED62C0}" type="datetimeFigureOut">
              <a:rPr lang="en-US" smtClean="0"/>
              <a:t>11/27/2022</a:t>
            </a:fld>
            <a:endParaRPr lang="en-US"/>
          </a:p>
        </p:txBody>
      </p:sp>
      <p:sp>
        <p:nvSpPr>
          <p:cNvPr id="5" name="Footer Placeholder 4">
            <a:extLst>
              <a:ext uri="{FF2B5EF4-FFF2-40B4-BE49-F238E27FC236}">
                <a16:creationId xmlns:a16="http://schemas.microsoft.com/office/drawing/2014/main" id="{144C8EC4-8B62-45D8-BA35-B4BCAFBC2D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A2FCB1-162F-40E1-A5C4-EBD502321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8B399-195E-4BF6-B12F-9F50D2865982}" type="slidenum">
              <a:rPr lang="en-US" smtClean="0"/>
              <a:t>‹#›</a:t>
            </a:fld>
            <a:endParaRPr lang="en-US"/>
          </a:p>
        </p:txBody>
      </p:sp>
    </p:spTree>
    <p:extLst>
      <p:ext uri="{BB962C8B-B14F-4D97-AF65-F5344CB8AC3E}">
        <p14:creationId xmlns:p14="http://schemas.microsoft.com/office/powerpoint/2010/main" val="1778210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sea007.violet.vn/" TargetMode="Externa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2.png"/></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49E71CC-6181-4E23-90C1-FF2C45F93321}"/>
              </a:ext>
            </a:extLst>
          </p:cNvPr>
          <p:cNvSpPr/>
          <p:nvPr/>
        </p:nvSpPr>
        <p:spPr>
          <a:xfrm>
            <a:off x="1523999" y="457201"/>
            <a:ext cx="10128069" cy="630942"/>
          </a:xfrm>
          <a:prstGeom prst="rect">
            <a:avLst/>
          </a:prstGeom>
          <a:noFill/>
        </p:spPr>
        <p:txBody>
          <a:bodyPr wrap="square">
            <a:spAutoFit/>
          </a:bodyPr>
          <a:lstStyle/>
          <a:p>
            <a:pPr algn="ctr">
              <a:spcBef>
                <a:spcPct val="50000"/>
              </a:spcBef>
              <a:defRPr/>
            </a:pPr>
            <a:r>
              <a:rPr lang="en-US" sz="3500" b="1" cap="all"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Bài</a:t>
            </a:r>
            <a:r>
              <a:rPr lang="en-US" sz="35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22: LUYỆN TẬP CHƯƠNG 2: KIM LOẠI</a:t>
            </a:r>
          </a:p>
        </p:txBody>
      </p:sp>
      <p:sp>
        <p:nvSpPr>
          <p:cNvPr id="3" name="Text Box 20">
            <a:extLst>
              <a:ext uri="{FF2B5EF4-FFF2-40B4-BE49-F238E27FC236}">
                <a16:creationId xmlns:a16="http://schemas.microsoft.com/office/drawing/2014/main" id="{01266301-8A69-44C3-8BED-1E7AA14E617B}"/>
              </a:ext>
            </a:extLst>
          </p:cNvPr>
          <p:cNvSpPr txBox="1">
            <a:spLocks noChangeArrowheads="1"/>
          </p:cNvSpPr>
          <p:nvPr/>
        </p:nvSpPr>
        <p:spPr bwMode="auto">
          <a:xfrm>
            <a:off x="1905000" y="1676400"/>
            <a:ext cx="38100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3000" b="1" u="sng" dirty="0">
                <a:solidFill>
                  <a:srgbClr val="0000FF"/>
                </a:solidFill>
                <a:latin typeface="Times New Roman" panose="02020603050405020304" pitchFamily="18" charset="0"/>
                <a:cs typeface="Times New Roman" panose="02020603050405020304" pitchFamily="18" charset="0"/>
              </a:rPr>
              <a:t>I. </a:t>
            </a:r>
            <a:r>
              <a:rPr lang="en-US" altLang="en-US" sz="3000" b="1" u="sng" dirty="0" err="1">
                <a:solidFill>
                  <a:srgbClr val="0000FF"/>
                </a:solidFill>
                <a:latin typeface="Times New Roman" panose="02020603050405020304" pitchFamily="18" charset="0"/>
                <a:cs typeface="Times New Roman" panose="02020603050405020304" pitchFamily="18" charset="0"/>
              </a:rPr>
              <a:t>Kiến</a:t>
            </a:r>
            <a:r>
              <a:rPr lang="en-US" altLang="en-US" sz="3000" b="1" u="sng" dirty="0">
                <a:solidFill>
                  <a:srgbClr val="0000FF"/>
                </a:solidFill>
                <a:latin typeface="Times New Roman" panose="02020603050405020304" pitchFamily="18" charset="0"/>
                <a:cs typeface="Times New Roman" panose="02020603050405020304" pitchFamily="18" charset="0"/>
              </a:rPr>
              <a:t> </a:t>
            </a:r>
            <a:r>
              <a:rPr lang="en-US" altLang="en-US" sz="3000" b="1" u="sng" dirty="0" err="1">
                <a:solidFill>
                  <a:srgbClr val="0000FF"/>
                </a:solidFill>
                <a:latin typeface="Times New Roman" panose="02020603050405020304" pitchFamily="18" charset="0"/>
                <a:cs typeface="Times New Roman" panose="02020603050405020304" pitchFamily="18" charset="0"/>
              </a:rPr>
              <a:t>thức</a:t>
            </a:r>
            <a:r>
              <a:rPr lang="en-US" altLang="en-US" sz="3000" b="1" u="sng" dirty="0">
                <a:solidFill>
                  <a:srgbClr val="0000FF"/>
                </a:solidFill>
                <a:latin typeface="Times New Roman" panose="02020603050405020304" pitchFamily="18" charset="0"/>
                <a:cs typeface="Times New Roman" panose="02020603050405020304" pitchFamily="18" charset="0"/>
              </a:rPr>
              <a:t> </a:t>
            </a:r>
            <a:r>
              <a:rPr lang="en-US" altLang="en-US" sz="3000" b="1" u="sng" dirty="0" err="1">
                <a:solidFill>
                  <a:srgbClr val="0000FF"/>
                </a:solidFill>
                <a:latin typeface="Times New Roman" panose="02020603050405020304" pitchFamily="18" charset="0"/>
                <a:cs typeface="Times New Roman" panose="02020603050405020304" pitchFamily="18" charset="0"/>
              </a:rPr>
              <a:t>cần</a:t>
            </a:r>
            <a:r>
              <a:rPr lang="en-US" altLang="en-US" sz="3000" b="1" u="sng" dirty="0">
                <a:solidFill>
                  <a:srgbClr val="0000FF"/>
                </a:solidFill>
                <a:latin typeface="Times New Roman" panose="02020603050405020304" pitchFamily="18" charset="0"/>
                <a:cs typeface="Times New Roman" panose="02020603050405020304" pitchFamily="18" charset="0"/>
              </a:rPr>
              <a:t> </a:t>
            </a:r>
            <a:r>
              <a:rPr lang="en-US" altLang="en-US" sz="3000" b="1" u="sng" dirty="0" err="1">
                <a:solidFill>
                  <a:srgbClr val="0000FF"/>
                </a:solidFill>
                <a:latin typeface="Times New Roman" panose="02020603050405020304" pitchFamily="18" charset="0"/>
                <a:cs typeface="Times New Roman" panose="02020603050405020304" pitchFamily="18" charset="0"/>
              </a:rPr>
              <a:t>nhớ</a:t>
            </a:r>
            <a:r>
              <a:rPr lang="en-US" altLang="en-US" sz="3000" u="sng" dirty="0">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gtEl>
                                        <p:attrNameLst>
                                          <p:attrName>fillcolor</p:attrName>
                                        </p:attrNameLst>
                                      </p:cBhvr>
                                      <p:tavLst>
                                        <p:tav tm="0">
                                          <p:val>
                                            <p:clrVal>
                                              <a:schemeClr val="accent2"/>
                                            </p:clrVal>
                                          </p:val>
                                        </p:tav>
                                        <p:tav tm="50000">
                                          <p:val>
                                            <p:clrVal>
                                              <a:schemeClr val="hlink"/>
                                            </p:clrVal>
                                          </p:val>
                                        </p:tav>
                                      </p:tavLst>
                                    </p:anim>
                                    <p:set>
                                      <p:cBhvr>
                                        <p:cTn id="9" dur="8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7FE357A-D21E-49D4-B4F0-EE7D7610E014}"/>
              </a:ext>
            </a:extLst>
          </p:cNvPr>
          <p:cNvSpPr/>
          <p:nvPr/>
        </p:nvSpPr>
        <p:spPr>
          <a:xfrm>
            <a:off x="865783" y="78696"/>
            <a:ext cx="10877726" cy="2123658"/>
          </a:xfrm>
          <a:prstGeom prst="rect">
            <a:avLst/>
          </a:prstGeom>
        </p:spPr>
        <p:txBody>
          <a:bodyPr wrap="square">
            <a:spAutoFit/>
          </a:bodyPr>
          <a:lstStyle/>
          <a:p>
            <a:r>
              <a:rPr lang="en-US"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a:t>
            </a:r>
            <a:r>
              <a:rPr lang="en-US" sz="4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2800" b="1" dirty="0">
                <a:solidFill>
                  <a:schemeClr val="bg1"/>
                </a:solidFill>
                <a:latin typeface="+mj-lt"/>
              </a:rPr>
              <a:t>Một hỗn hợp gồm Na, Al có tỉ lệ số mol là 1 : 2. </a:t>
            </a:r>
            <a:r>
              <a:rPr lang="en-US" sz="2800" b="1" dirty="0">
                <a:solidFill>
                  <a:schemeClr val="bg1"/>
                </a:solidFill>
                <a:latin typeface="+mj-lt"/>
              </a:rPr>
              <a:t> </a:t>
            </a:r>
            <a:r>
              <a:rPr lang="vi-VN" sz="2800" b="1" dirty="0">
                <a:solidFill>
                  <a:schemeClr val="bg1"/>
                </a:solidFill>
                <a:latin typeface="+mj-lt"/>
              </a:rPr>
              <a:t>Cho hỗn hợp này vào nước, sau khi phản ứng kết thúc thu được 8,96 lít khí H</a:t>
            </a:r>
            <a:r>
              <a:rPr lang="vi-VN" sz="2800" b="1" baseline="-25000" dirty="0">
                <a:solidFill>
                  <a:schemeClr val="bg1"/>
                </a:solidFill>
                <a:latin typeface="+mj-lt"/>
              </a:rPr>
              <a:t>2</a:t>
            </a:r>
            <a:r>
              <a:rPr lang="vi-VN" sz="2800" b="1" dirty="0">
                <a:solidFill>
                  <a:schemeClr val="bg1"/>
                </a:solidFill>
                <a:latin typeface="+mj-lt"/>
              </a:rPr>
              <a:t> (đktc) và chất rắn. Khối lượng chất rắn là giá trị nào sau đây?</a:t>
            </a:r>
          </a:p>
          <a:p>
            <a:r>
              <a:rPr lang="vi-VN" sz="2800" b="1" dirty="0">
                <a:solidFill>
                  <a:schemeClr val="bg1"/>
                </a:solidFill>
                <a:latin typeface="+mj-lt"/>
              </a:rPr>
              <a:t>A. 5,6 gam.     B. 5,5 gam.</a:t>
            </a:r>
            <a:r>
              <a:rPr lang="en-US" sz="2800" b="1" dirty="0">
                <a:solidFill>
                  <a:schemeClr val="bg1"/>
                </a:solidFill>
                <a:latin typeface="+mj-lt"/>
              </a:rPr>
              <a:t>      </a:t>
            </a:r>
            <a:r>
              <a:rPr lang="vi-VN" sz="2800" b="1" dirty="0">
                <a:solidFill>
                  <a:schemeClr val="bg1"/>
                </a:solidFill>
                <a:latin typeface="+mj-lt"/>
              </a:rPr>
              <a:t>C. 5,4 gam.     D. 10,8 gam.</a:t>
            </a:r>
          </a:p>
        </p:txBody>
      </p:sp>
    </p:spTree>
    <p:extLst>
      <p:ext uri="{BB962C8B-B14F-4D97-AF65-F5344CB8AC3E}">
        <p14:creationId xmlns:p14="http://schemas.microsoft.com/office/powerpoint/2010/main" val="32054390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ECB648F5-900A-487E-8F49-BEC609585B7C}"/>
              </a:ext>
            </a:extLst>
          </p:cNvPr>
          <p:cNvSpPr>
            <a:spLocks noChangeArrowheads="1"/>
          </p:cNvSpPr>
          <p:nvPr/>
        </p:nvSpPr>
        <p:spPr bwMode="auto">
          <a:xfrm>
            <a:off x="361406" y="100894"/>
            <a:ext cx="11220994"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None/>
            </a:pPr>
            <a:r>
              <a:rPr lang="en-US" altLang="en-US" sz="2800" b="1" dirty="0">
                <a:solidFill>
                  <a:schemeClr val="bg1"/>
                </a:solidFill>
                <a:latin typeface="Times New Roman" panose="02020603050405020304" pitchFamily="18" charset="0"/>
                <a:cs typeface="Times New Roman" panose="02020603050405020304" pitchFamily="18" charset="0"/>
              </a:rPr>
              <a:t>5</a:t>
            </a:r>
            <a:r>
              <a:rPr lang="en-US" altLang="en-US" sz="4400" dirty="0">
                <a:solidFill>
                  <a:schemeClr val="bg1"/>
                </a:solidFill>
                <a:latin typeface="Times New Roman" panose="02020603050405020304" pitchFamily="18" charset="0"/>
                <a:cs typeface="Times New Roman" panose="02020603050405020304" pitchFamily="18" charset="0"/>
              </a:rPr>
              <a:t>.</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kim</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loại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nhôm</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sắt</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đồng</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đựng</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ở 3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lọ</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riêng</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biệt</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Nêu</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phương</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hóa</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nhận</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kim</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loại</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trên</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757785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34835"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CF6A0E52-706E-4372-933D-DE4C92477E02}"/>
              </a:ext>
            </a:extLst>
          </p:cNvPr>
          <p:cNvSpPr>
            <a:spLocks noChangeArrowheads="1"/>
          </p:cNvSpPr>
          <p:nvPr/>
        </p:nvSpPr>
        <p:spPr bwMode="auto">
          <a:xfrm>
            <a:off x="361405" y="100894"/>
            <a:ext cx="11473543" cy="2998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a:lnSpc>
                <a:spcPct val="115000"/>
              </a:lnSpc>
              <a:spcBef>
                <a:spcPts val="0"/>
              </a:spcBef>
              <a:spcAft>
                <a:spcPts val="0"/>
              </a:spcAft>
            </a:pPr>
            <a:r>
              <a:rPr lang="en-US" altLang="en-US" sz="2800" b="1" dirty="0">
                <a:solidFill>
                  <a:schemeClr val="bg1"/>
                </a:solidFill>
                <a:latin typeface="Times New Roman" panose="02020603050405020304" pitchFamily="18" charset="0"/>
                <a:cs typeface="Times New Roman" panose="02020603050405020304" pitchFamily="18" charset="0"/>
              </a:rPr>
              <a:t>6</a:t>
            </a:r>
            <a:r>
              <a:rPr lang="en-US" altLang="en-US" sz="5400" dirty="0">
                <a:solidFill>
                  <a:schemeClr val="bg1"/>
                </a:solidFill>
                <a:latin typeface="Times New Roman" panose="02020603050405020304" pitchFamily="18" charset="0"/>
                <a:cs typeface="Times New Roman" panose="02020603050405020304" pitchFamily="18" charset="0"/>
              </a:rPr>
              <a:t>.</a:t>
            </a:r>
            <a:r>
              <a:rPr lang="en-US" sz="4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Hòa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tan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hoàn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toàn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30g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hỗn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gồm</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sắt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sắt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III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oxit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m(g) dung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axit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HCl 25%.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Phản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ứng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xong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5,6(l)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khí</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B.</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khối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mỗi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hỗn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m.</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Xác</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nồng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B.</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181081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BDCE7F6C-5989-433A-A27D-CD585D2039AE}"/>
              </a:ext>
            </a:extLst>
          </p:cNvPr>
          <p:cNvSpPr>
            <a:spLocks noChangeArrowheads="1"/>
          </p:cNvSpPr>
          <p:nvPr/>
        </p:nvSpPr>
        <p:spPr bwMode="auto">
          <a:xfrm>
            <a:off x="361406" y="100894"/>
            <a:ext cx="1122099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None/>
            </a:pPr>
            <a:r>
              <a:rPr lang="en-US" altLang="en-US" sz="2800" b="1" dirty="0">
                <a:solidFill>
                  <a:schemeClr val="bg1"/>
                </a:solidFill>
                <a:latin typeface="Times New Roman" panose="02020603050405020304" pitchFamily="18" charset="0"/>
                <a:cs typeface="Times New Roman" panose="02020603050405020304" pitchFamily="18" charset="0"/>
              </a:rPr>
              <a:t>7</a:t>
            </a:r>
            <a:r>
              <a:rPr lang="en-US" altLang="en-US" sz="6000" b="1" dirty="0">
                <a:solidFill>
                  <a:schemeClr val="bg1"/>
                </a:solidFill>
                <a:latin typeface="Times New Roman" panose="02020603050405020304" pitchFamily="18" charset="0"/>
                <a:cs typeface="Times New Roman" panose="02020603050405020304" pitchFamily="18" charset="0"/>
              </a:rPr>
              <a:t>.</a:t>
            </a:r>
            <a:r>
              <a:rPr lang="en-US" sz="4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Sử dụng đồ dùng bằng nhôm có ảnh hưởng gì không ?</a:t>
            </a:r>
            <a:r>
              <a:rPr lang="pt-BR"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2">
            <a:extLst>
              <a:ext uri="{FF2B5EF4-FFF2-40B4-BE49-F238E27FC236}">
                <a16:creationId xmlns:a16="http://schemas.microsoft.com/office/drawing/2014/main" id="{45CEC430-7353-43CE-AA9B-7DF3F5BBEF2A}"/>
              </a:ext>
            </a:extLst>
          </p:cNvPr>
          <p:cNvSpPr>
            <a:spLocks noChangeArrowheads="1"/>
          </p:cNvSpPr>
          <p:nvPr/>
        </p:nvSpPr>
        <p:spPr bwMode="auto">
          <a:xfrm>
            <a:off x="485503" y="1609973"/>
            <a:ext cx="11220994"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algn="just">
              <a:spcBef>
                <a:spcPts val="0"/>
              </a:spcBef>
              <a:spcAft>
                <a:spcPts val="0"/>
              </a:spcAft>
            </a:pPr>
            <a:r>
              <a:rPr lang="pt-BR"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Nhôm là kim loại có hại cho cơ thể nhất là đối với người già. Bệnh lú lẫn và các bệnh khác của người già, ngoài nguyên nhân do cơ thể bị lão hóa còn có thể do sự đầu độc vô tình của các đồ nấu ăn, đồ dựng bằng nhôm. Tế bào thần kinh trong não người già mắc bệnh nào có chứa rất nhiều ion nhôm Al</a:t>
            </a:r>
            <a:r>
              <a:rPr lang="pt-BR" sz="28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a:t>
            </a:r>
            <a:r>
              <a:rPr lang="pt-BR"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nếu dùng đồ nhôm trong một thời gian dài sẽ làm tăng cơ hội ion nhôm xâm nhập vào cơ thể, làm nguy cơ đến toàn bộ hệ thống thần kinh não. Sử dụng đồ nhôm phải biết cách bảo quản, không nên đựng thức ăn bằng đồ nhôm hoặc không nên ăn thức ăn để trong đồ nhôm qua đêm, không nên dùng đồ nhôm để đựng rau trộn trứng gà và giấm…</a:t>
            </a:r>
            <a:endPar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92453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46673F59-C0CA-438B-B3D1-29C51F962D74}"/>
              </a:ext>
            </a:extLst>
          </p:cNvPr>
          <p:cNvSpPr>
            <a:spLocks noChangeArrowheads="1"/>
          </p:cNvSpPr>
          <p:nvPr/>
        </p:nvSpPr>
        <p:spPr bwMode="auto">
          <a:xfrm>
            <a:off x="361406" y="100894"/>
            <a:ext cx="11220994"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None/>
            </a:pPr>
            <a:r>
              <a:rPr lang="en-US" altLang="en-US" sz="2800" b="1" dirty="0">
                <a:solidFill>
                  <a:schemeClr val="bg1"/>
                </a:solidFill>
                <a:latin typeface="Times New Roman" panose="02020603050405020304" pitchFamily="18" charset="0"/>
                <a:cs typeface="Times New Roman" panose="02020603050405020304" pitchFamily="18" charset="0"/>
              </a:rPr>
              <a:t>8</a:t>
            </a:r>
            <a:r>
              <a:rPr lang="en-US" altLang="en-US" sz="6000" b="1" dirty="0">
                <a:solidFill>
                  <a:schemeClr val="bg1"/>
                </a:solidFill>
                <a:latin typeface="Times New Roman" panose="02020603050405020304" pitchFamily="18" charset="0"/>
                <a:cs typeface="Times New Roman" panose="02020603050405020304" pitchFamily="18" charset="0"/>
              </a:rPr>
              <a:t>.</a:t>
            </a:r>
            <a:r>
              <a:rPr lang="en-US" sz="4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Tại sao những đồ dùng bằng sắt thường bị gỉ tạo thành gỉ sắt và dần dần đồ vật không dùng được ?</a:t>
            </a:r>
            <a:r>
              <a:rPr lang="pt-BR"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ct val="0"/>
              </a:spcBef>
              <a:buNone/>
            </a:pPr>
            <a:endPar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2">
            <a:extLst>
              <a:ext uri="{FF2B5EF4-FFF2-40B4-BE49-F238E27FC236}">
                <a16:creationId xmlns:a16="http://schemas.microsoft.com/office/drawing/2014/main" id="{24A201D0-C1D3-4D6A-A224-13949A79F552}"/>
              </a:ext>
            </a:extLst>
          </p:cNvPr>
          <p:cNvSpPr>
            <a:spLocks noChangeArrowheads="1"/>
          </p:cNvSpPr>
          <p:nvPr/>
        </p:nvSpPr>
        <p:spPr bwMode="auto">
          <a:xfrm>
            <a:off x="485503" y="1998188"/>
            <a:ext cx="11220994"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algn="just">
              <a:spcBef>
                <a:spcPts val="0"/>
              </a:spcBef>
              <a:spcAft>
                <a:spcPts val="0"/>
              </a:spcAft>
            </a:pPr>
            <a:r>
              <a:rPr lang="pt-BR"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Trong không khí có oxi, hơi nước và các chất khác. Do tác dụng nhiệt độ cao của ánh nắng mặt trời, hơi nước, oxi và nước mưa (thường hòa tan khí CO</a:t>
            </a:r>
            <a:r>
              <a:rPr lang="pt-BR" sz="2800" b="1" baseline="-25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a:t>
            </a:r>
            <a:r>
              <a:rPr lang="pt-BR"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tạo môi trường axit yếu) có phản ứng với sắt tạo thành một số hợp chất của sắt gọi là gỉ sắt. Gỉ sắt không còn tính cứng, ánh kim, dẻo của sắt mà xốp, giòn nên làm đồ vật bị hỏng. Do đó để bảo vệ đồ dùng bằng sắt, người ta thường phủ lên đồ vật bằng sắt một lớp sơn, kim loại khác để ngăn không cho sắt tiếp xúc với nước, oxi không khí và một số chất khác trong môi trường.</a:t>
            </a:r>
            <a:endPar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ct val="0"/>
              </a:spcBef>
              <a:buNone/>
            </a:pPr>
            <a:endPar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94775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C3EDD853-27C6-403C-A667-9F919F6CBF68}"/>
              </a:ext>
            </a:extLst>
          </p:cNvPr>
          <p:cNvSpPr>
            <a:spLocks noChangeArrowheads="1"/>
          </p:cNvSpPr>
          <p:nvPr/>
        </p:nvSpPr>
        <p:spPr bwMode="auto">
          <a:xfrm>
            <a:off x="361406" y="100894"/>
            <a:ext cx="11220994"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en-US" sz="2800" b="1" dirty="0">
                <a:solidFill>
                  <a:schemeClr val="bg1"/>
                </a:solidFill>
                <a:latin typeface="Times New Roman" panose="02020603050405020304" pitchFamily="18" charset="0"/>
                <a:cs typeface="Times New Roman" panose="02020603050405020304" pitchFamily="18" charset="0"/>
              </a:rPr>
              <a:t>9</a:t>
            </a:r>
            <a:r>
              <a:rPr lang="en-US" altLang="en-US" sz="6000" b="1" dirty="0">
                <a:solidFill>
                  <a:schemeClr val="bg1"/>
                </a:solidFill>
                <a:latin typeface="Times New Roman" panose="02020603050405020304" pitchFamily="18" charset="0"/>
                <a:cs typeface="Times New Roman" panose="02020603050405020304" pitchFamily="18" charset="0"/>
              </a:rPr>
              <a:t>.</a:t>
            </a:r>
            <a:r>
              <a:rPr lang="en-US" sz="4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b="1" i="1" dirty="0">
                <a:solidFill>
                  <a:schemeClr val="bg1"/>
                </a:solidFill>
              </a:rPr>
              <a:t>Chảo, môi, dao đều được làm từ sắt. Vì sao chảo lại giòn ? môi lại dẻo ? còn dao lại sắc </a:t>
            </a:r>
            <a:r>
              <a:rPr lang="pt-BR" b="1" i="1" dirty="0"/>
              <a:t>?</a:t>
            </a:r>
            <a:endParaRPr lang="en-US" dirty="0"/>
          </a:p>
        </p:txBody>
      </p:sp>
      <p:sp>
        <p:nvSpPr>
          <p:cNvPr id="5" name="Rectangle 2">
            <a:extLst>
              <a:ext uri="{FF2B5EF4-FFF2-40B4-BE49-F238E27FC236}">
                <a16:creationId xmlns:a16="http://schemas.microsoft.com/office/drawing/2014/main" id="{F2AB363C-2AEF-4C99-B72C-DA1B4EB48709}"/>
              </a:ext>
            </a:extLst>
          </p:cNvPr>
          <p:cNvSpPr>
            <a:spLocks noChangeArrowheads="1"/>
          </p:cNvSpPr>
          <p:nvPr/>
        </p:nvSpPr>
        <p:spPr bwMode="auto">
          <a:xfrm>
            <a:off x="485503" y="1782744"/>
            <a:ext cx="11220994" cy="4622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pt-BR" dirty="0">
                <a:solidFill>
                  <a:schemeClr val="bg1"/>
                </a:solidFill>
              </a:rPr>
              <a:t>Chảo xào rau, môi và dao đều làm từ các hợp kim của sắt nhưng chúng lại không giống nhau. Sắt dùng để làm chảo là “gang”. Gang có tính chất là rất cứng và giòn. Trong công nghiệp, người ta nấu chảy lỏng gang để đổ vào khuôn, gọi là “đúc gang”. Môi múc canh được chế tạo bằng “thép non”. Thép non không giòn như gang nó dẻo hơn. Vì vậy người ta thường dùng búa để rèn, biến thép thành các đồ vật có h́nh dạng khác nhau.</a:t>
            </a:r>
            <a:endParaRPr lang="en-US" dirty="0">
              <a:solidFill>
                <a:schemeClr val="bg1"/>
              </a:solidFill>
            </a:endParaRPr>
          </a:p>
          <a:p>
            <a:r>
              <a:rPr lang="pt-BR" dirty="0">
                <a:solidFill>
                  <a:schemeClr val="bg1"/>
                </a:solidFill>
              </a:rPr>
              <a:t>Dao thái rau không chế tạo từ thép non mà bằng “thép”. Thép vừa dẻo vừa dát mỏng được, có thể rèn, cắt gọt nên rất sắc.</a:t>
            </a:r>
            <a:endParaRPr lang="en-US" dirty="0">
              <a:solidFill>
                <a:schemeClr val="bg1"/>
              </a:solidFill>
            </a:endParaRPr>
          </a:p>
        </p:txBody>
      </p:sp>
    </p:spTree>
    <p:extLst>
      <p:ext uri="{BB962C8B-B14F-4D97-AF65-F5344CB8AC3E}">
        <p14:creationId xmlns:p14="http://schemas.microsoft.com/office/powerpoint/2010/main" val="36531746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671A1701-A26B-49DD-A90A-4818224BC654}"/>
              </a:ext>
            </a:extLst>
          </p:cNvPr>
          <p:cNvSpPr>
            <a:spLocks noChangeArrowheads="1"/>
          </p:cNvSpPr>
          <p:nvPr/>
        </p:nvSpPr>
        <p:spPr bwMode="auto">
          <a:xfrm>
            <a:off x="361406" y="100894"/>
            <a:ext cx="11220994" cy="29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r>
              <a:rPr lang="en-US" altLang="en-US" sz="2800" b="1" dirty="0">
                <a:solidFill>
                  <a:schemeClr val="bg1"/>
                </a:solidFill>
                <a:latin typeface="Times New Roman" panose="02020603050405020304" pitchFamily="18" charset="0"/>
                <a:cs typeface="Times New Roman" panose="02020603050405020304" pitchFamily="18" charset="0"/>
              </a:rPr>
              <a:t>10 </a:t>
            </a:r>
            <a:r>
              <a:rPr lang="en-US" altLang="en-US" sz="6000" b="1" dirty="0">
                <a:solidFill>
                  <a:schemeClr val="bg1"/>
                </a:solidFill>
                <a:latin typeface="Times New Roman" panose="02020603050405020304" pitchFamily="18" charset="0"/>
                <a:cs typeface="Times New Roman" panose="02020603050405020304" pitchFamily="18" charset="0"/>
              </a:rPr>
              <a:t>.</a:t>
            </a:r>
            <a:r>
              <a:rPr lang="en-US" sz="4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chemeClr val="bg1"/>
                </a:solidFill>
              </a:rPr>
              <a:t>Nung</a:t>
            </a:r>
            <a:r>
              <a:rPr lang="en-US" dirty="0">
                <a:solidFill>
                  <a:schemeClr val="bg1"/>
                </a:solidFill>
              </a:rPr>
              <a:t> </a:t>
            </a:r>
            <a:r>
              <a:rPr lang="en-US" dirty="0" err="1">
                <a:solidFill>
                  <a:schemeClr val="bg1"/>
                </a:solidFill>
              </a:rPr>
              <a:t>nóng</a:t>
            </a:r>
            <a:r>
              <a:rPr lang="en-US" dirty="0">
                <a:solidFill>
                  <a:schemeClr val="bg1"/>
                </a:solidFill>
              </a:rPr>
              <a:t> 1,97g </a:t>
            </a:r>
            <a:r>
              <a:rPr lang="en-US" dirty="0" err="1">
                <a:solidFill>
                  <a:schemeClr val="bg1"/>
                </a:solidFill>
              </a:rPr>
              <a:t>muối</a:t>
            </a:r>
            <a:r>
              <a:rPr lang="en-US" dirty="0">
                <a:solidFill>
                  <a:schemeClr val="bg1"/>
                </a:solidFill>
              </a:rPr>
              <a:t> </a:t>
            </a:r>
            <a:r>
              <a:rPr lang="en-US" dirty="0" err="1">
                <a:solidFill>
                  <a:schemeClr val="bg1"/>
                </a:solidFill>
              </a:rPr>
              <a:t>cacbonat</a:t>
            </a:r>
            <a:r>
              <a:rPr lang="en-US" dirty="0">
                <a:solidFill>
                  <a:schemeClr val="bg1"/>
                </a:solidFill>
              </a:rPr>
              <a:t> </a:t>
            </a:r>
            <a:r>
              <a:rPr lang="en-US" dirty="0" err="1">
                <a:solidFill>
                  <a:schemeClr val="bg1"/>
                </a:solidFill>
              </a:rPr>
              <a:t>kim</a:t>
            </a:r>
            <a:r>
              <a:rPr lang="en-US" dirty="0">
                <a:solidFill>
                  <a:schemeClr val="bg1"/>
                </a:solidFill>
              </a:rPr>
              <a:t> </a:t>
            </a:r>
            <a:r>
              <a:rPr lang="en-US" dirty="0" err="1">
                <a:solidFill>
                  <a:schemeClr val="bg1"/>
                </a:solidFill>
              </a:rPr>
              <a:t>loại</a:t>
            </a:r>
            <a:r>
              <a:rPr lang="en-US" dirty="0">
                <a:solidFill>
                  <a:schemeClr val="bg1"/>
                </a:solidFill>
              </a:rPr>
              <a:t> M </a:t>
            </a:r>
            <a:r>
              <a:rPr lang="en-US" dirty="0" err="1">
                <a:solidFill>
                  <a:schemeClr val="bg1"/>
                </a:solidFill>
              </a:rPr>
              <a:t>có</a:t>
            </a:r>
            <a:r>
              <a:rPr lang="en-US" dirty="0">
                <a:solidFill>
                  <a:schemeClr val="bg1"/>
                </a:solidFill>
              </a:rPr>
              <a:t> </a:t>
            </a:r>
            <a:r>
              <a:rPr lang="en-US" dirty="0" err="1">
                <a:solidFill>
                  <a:schemeClr val="bg1"/>
                </a:solidFill>
              </a:rPr>
              <a:t>hóa</a:t>
            </a:r>
            <a:r>
              <a:rPr lang="en-US" dirty="0">
                <a:solidFill>
                  <a:schemeClr val="bg1"/>
                </a:solidFill>
              </a:rPr>
              <a:t> </a:t>
            </a:r>
            <a:r>
              <a:rPr lang="en-US" dirty="0" err="1">
                <a:solidFill>
                  <a:schemeClr val="bg1"/>
                </a:solidFill>
              </a:rPr>
              <a:t>trị</a:t>
            </a:r>
            <a:r>
              <a:rPr lang="en-US" dirty="0">
                <a:solidFill>
                  <a:schemeClr val="bg1"/>
                </a:solidFill>
              </a:rPr>
              <a:t> </a:t>
            </a:r>
            <a:r>
              <a:rPr lang="en-US" dirty="0" err="1">
                <a:solidFill>
                  <a:schemeClr val="bg1"/>
                </a:solidFill>
              </a:rPr>
              <a:t>không</a:t>
            </a:r>
            <a:r>
              <a:rPr lang="en-US" dirty="0">
                <a:solidFill>
                  <a:schemeClr val="bg1"/>
                </a:solidFill>
              </a:rPr>
              <a:t> </a:t>
            </a:r>
            <a:r>
              <a:rPr lang="en-US" dirty="0" err="1">
                <a:solidFill>
                  <a:schemeClr val="bg1"/>
                </a:solidFill>
              </a:rPr>
              <a:t>đổi</a:t>
            </a:r>
            <a:r>
              <a:rPr lang="en-US" dirty="0">
                <a:solidFill>
                  <a:schemeClr val="bg1"/>
                </a:solidFill>
              </a:rPr>
              <a:t> </a:t>
            </a:r>
            <a:r>
              <a:rPr lang="en-US" dirty="0" err="1">
                <a:solidFill>
                  <a:schemeClr val="bg1"/>
                </a:solidFill>
              </a:rPr>
              <a:t>trong</a:t>
            </a:r>
            <a:r>
              <a:rPr lang="en-US" dirty="0">
                <a:solidFill>
                  <a:schemeClr val="bg1"/>
                </a:solidFill>
              </a:rPr>
              <a:t> </a:t>
            </a:r>
            <a:r>
              <a:rPr lang="en-US" dirty="0" err="1">
                <a:solidFill>
                  <a:schemeClr val="bg1"/>
                </a:solidFill>
              </a:rPr>
              <a:t>mọi</a:t>
            </a:r>
            <a:r>
              <a:rPr lang="en-US" dirty="0">
                <a:solidFill>
                  <a:schemeClr val="bg1"/>
                </a:solidFill>
              </a:rPr>
              <a:t> </a:t>
            </a:r>
            <a:r>
              <a:rPr lang="en-US" dirty="0" err="1">
                <a:solidFill>
                  <a:schemeClr val="bg1"/>
                </a:solidFill>
              </a:rPr>
              <a:t>hợp</a:t>
            </a:r>
            <a:r>
              <a:rPr lang="en-US" dirty="0">
                <a:solidFill>
                  <a:schemeClr val="bg1"/>
                </a:solidFill>
              </a:rPr>
              <a:t> </a:t>
            </a:r>
            <a:r>
              <a:rPr lang="en-US" dirty="0" err="1">
                <a:solidFill>
                  <a:schemeClr val="bg1"/>
                </a:solidFill>
              </a:rPr>
              <a:t>chất</a:t>
            </a:r>
            <a:r>
              <a:rPr lang="en-US" dirty="0">
                <a:solidFill>
                  <a:schemeClr val="bg1"/>
                </a:solidFill>
              </a:rPr>
              <a:t>, </a:t>
            </a:r>
            <a:r>
              <a:rPr lang="en-US" dirty="0" err="1">
                <a:solidFill>
                  <a:schemeClr val="bg1"/>
                </a:solidFill>
              </a:rPr>
              <a:t>thu</a:t>
            </a:r>
            <a:r>
              <a:rPr lang="en-US" dirty="0">
                <a:solidFill>
                  <a:schemeClr val="bg1"/>
                </a:solidFill>
              </a:rPr>
              <a:t> </a:t>
            </a:r>
            <a:r>
              <a:rPr lang="en-US" dirty="0" err="1">
                <a:solidFill>
                  <a:schemeClr val="bg1"/>
                </a:solidFill>
              </a:rPr>
              <a:t>được</a:t>
            </a:r>
            <a:r>
              <a:rPr lang="en-US" dirty="0">
                <a:solidFill>
                  <a:schemeClr val="bg1"/>
                </a:solidFill>
              </a:rPr>
              <a:t> </a:t>
            </a:r>
            <a:r>
              <a:rPr lang="en-US" dirty="0" err="1">
                <a:solidFill>
                  <a:schemeClr val="bg1"/>
                </a:solidFill>
              </a:rPr>
              <a:t>chất</a:t>
            </a:r>
            <a:r>
              <a:rPr lang="en-US" dirty="0">
                <a:solidFill>
                  <a:schemeClr val="bg1"/>
                </a:solidFill>
              </a:rPr>
              <a:t> </a:t>
            </a:r>
            <a:r>
              <a:rPr lang="en-US" dirty="0" err="1">
                <a:solidFill>
                  <a:schemeClr val="bg1"/>
                </a:solidFill>
              </a:rPr>
              <a:t>rắn</a:t>
            </a:r>
            <a:r>
              <a:rPr lang="en-US" dirty="0">
                <a:solidFill>
                  <a:schemeClr val="bg1"/>
                </a:solidFill>
              </a:rPr>
              <a:t> </a:t>
            </a:r>
            <a:r>
              <a:rPr lang="en-US" dirty="0" err="1">
                <a:solidFill>
                  <a:schemeClr val="bg1"/>
                </a:solidFill>
              </a:rPr>
              <a:t>màu</a:t>
            </a:r>
            <a:r>
              <a:rPr lang="en-US" dirty="0">
                <a:solidFill>
                  <a:schemeClr val="bg1"/>
                </a:solidFill>
              </a:rPr>
              <a:t> </a:t>
            </a:r>
            <a:r>
              <a:rPr lang="en-US" dirty="0" err="1">
                <a:solidFill>
                  <a:schemeClr val="bg1"/>
                </a:solidFill>
              </a:rPr>
              <a:t>trắng</a:t>
            </a:r>
            <a:r>
              <a:rPr lang="en-US" dirty="0">
                <a:solidFill>
                  <a:schemeClr val="bg1"/>
                </a:solidFill>
              </a:rPr>
              <a:t>. Cho </a:t>
            </a:r>
            <a:r>
              <a:rPr lang="en-US" dirty="0" err="1">
                <a:solidFill>
                  <a:schemeClr val="bg1"/>
                </a:solidFill>
              </a:rPr>
              <a:t>chất</a:t>
            </a:r>
            <a:r>
              <a:rPr lang="en-US" dirty="0">
                <a:solidFill>
                  <a:schemeClr val="bg1"/>
                </a:solidFill>
              </a:rPr>
              <a:t> </a:t>
            </a:r>
            <a:r>
              <a:rPr lang="en-US" dirty="0" err="1">
                <a:solidFill>
                  <a:schemeClr val="bg1"/>
                </a:solidFill>
              </a:rPr>
              <a:t>rắn</a:t>
            </a:r>
            <a:r>
              <a:rPr lang="en-US" dirty="0">
                <a:solidFill>
                  <a:schemeClr val="bg1"/>
                </a:solidFill>
              </a:rPr>
              <a:t> </a:t>
            </a:r>
            <a:r>
              <a:rPr lang="en-US" dirty="0" err="1">
                <a:solidFill>
                  <a:schemeClr val="bg1"/>
                </a:solidFill>
              </a:rPr>
              <a:t>đó</a:t>
            </a:r>
            <a:r>
              <a:rPr lang="en-US" dirty="0">
                <a:solidFill>
                  <a:schemeClr val="bg1"/>
                </a:solidFill>
              </a:rPr>
              <a:t> </a:t>
            </a:r>
            <a:r>
              <a:rPr lang="en-US" dirty="0" err="1">
                <a:solidFill>
                  <a:schemeClr val="bg1"/>
                </a:solidFill>
              </a:rPr>
              <a:t>tác</a:t>
            </a:r>
            <a:r>
              <a:rPr lang="en-US" dirty="0">
                <a:solidFill>
                  <a:schemeClr val="bg1"/>
                </a:solidFill>
              </a:rPr>
              <a:t> </a:t>
            </a:r>
            <a:r>
              <a:rPr lang="en-US" dirty="0" err="1">
                <a:solidFill>
                  <a:schemeClr val="bg1"/>
                </a:solidFill>
              </a:rPr>
              <a:t>dụng</a:t>
            </a:r>
            <a:r>
              <a:rPr lang="en-US" dirty="0">
                <a:solidFill>
                  <a:schemeClr val="bg1"/>
                </a:solidFill>
              </a:rPr>
              <a:t> </a:t>
            </a:r>
            <a:r>
              <a:rPr lang="en-US" dirty="0" err="1">
                <a:solidFill>
                  <a:schemeClr val="bg1"/>
                </a:solidFill>
              </a:rPr>
              <a:t>hết</a:t>
            </a:r>
            <a:r>
              <a:rPr lang="en-US" dirty="0">
                <a:solidFill>
                  <a:schemeClr val="bg1"/>
                </a:solidFill>
              </a:rPr>
              <a:t> </a:t>
            </a:r>
            <a:r>
              <a:rPr lang="en-US" dirty="0" err="1">
                <a:solidFill>
                  <a:schemeClr val="bg1"/>
                </a:solidFill>
              </a:rPr>
              <a:t>với</a:t>
            </a:r>
            <a:r>
              <a:rPr lang="en-US" dirty="0">
                <a:solidFill>
                  <a:schemeClr val="bg1"/>
                </a:solidFill>
              </a:rPr>
              <a:t> </a:t>
            </a:r>
            <a:r>
              <a:rPr lang="en-US" dirty="0" err="1">
                <a:solidFill>
                  <a:schemeClr val="bg1"/>
                </a:solidFill>
              </a:rPr>
              <a:t>nước</a:t>
            </a:r>
            <a:r>
              <a:rPr lang="en-US" dirty="0">
                <a:solidFill>
                  <a:schemeClr val="bg1"/>
                </a:solidFill>
              </a:rPr>
              <a:t>, </a:t>
            </a:r>
            <a:r>
              <a:rPr lang="en-US" dirty="0" err="1">
                <a:solidFill>
                  <a:schemeClr val="bg1"/>
                </a:solidFill>
              </a:rPr>
              <a:t>phản</a:t>
            </a:r>
            <a:r>
              <a:rPr lang="en-US" dirty="0">
                <a:solidFill>
                  <a:schemeClr val="bg1"/>
                </a:solidFill>
              </a:rPr>
              <a:t> </a:t>
            </a:r>
            <a:r>
              <a:rPr lang="en-US" dirty="0" err="1">
                <a:solidFill>
                  <a:schemeClr val="bg1"/>
                </a:solidFill>
              </a:rPr>
              <a:t>ứng</a:t>
            </a:r>
            <a:r>
              <a:rPr lang="en-US" dirty="0">
                <a:solidFill>
                  <a:schemeClr val="bg1"/>
                </a:solidFill>
              </a:rPr>
              <a:t> </a:t>
            </a:r>
            <a:r>
              <a:rPr lang="en-US" dirty="0" err="1">
                <a:solidFill>
                  <a:schemeClr val="bg1"/>
                </a:solidFill>
              </a:rPr>
              <a:t>xảy</a:t>
            </a:r>
            <a:r>
              <a:rPr lang="en-US" dirty="0">
                <a:solidFill>
                  <a:schemeClr val="bg1"/>
                </a:solidFill>
              </a:rPr>
              <a:t> ra </a:t>
            </a:r>
            <a:r>
              <a:rPr lang="en-US" dirty="0" err="1">
                <a:solidFill>
                  <a:schemeClr val="bg1"/>
                </a:solidFill>
              </a:rPr>
              <a:t>mãnh</a:t>
            </a:r>
            <a:r>
              <a:rPr lang="en-US" dirty="0">
                <a:solidFill>
                  <a:schemeClr val="bg1"/>
                </a:solidFill>
              </a:rPr>
              <a:t> </a:t>
            </a:r>
            <a:r>
              <a:rPr lang="en-US" dirty="0" err="1">
                <a:solidFill>
                  <a:schemeClr val="bg1"/>
                </a:solidFill>
              </a:rPr>
              <a:t>liệt</a:t>
            </a:r>
            <a:r>
              <a:rPr lang="en-US" dirty="0">
                <a:solidFill>
                  <a:schemeClr val="bg1"/>
                </a:solidFill>
              </a:rPr>
              <a:t>. </a:t>
            </a:r>
            <a:r>
              <a:rPr lang="en-US" dirty="0" err="1">
                <a:solidFill>
                  <a:schemeClr val="bg1"/>
                </a:solidFill>
              </a:rPr>
              <a:t>Thêm</a:t>
            </a:r>
            <a:r>
              <a:rPr lang="en-US" dirty="0">
                <a:solidFill>
                  <a:schemeClr val="bg1"/>
                </a:solidFill>
              </a:rPr>
              <a:t> </a:t>
            </a:r>
            <a:r>
              <a:rPr lang="en-US" dirty="0" err="1">
                <a:solidFill>
                  <a:schemeClr val="bg1"/>
                </a:solidFill>
              </a:rPr>
              <a:t>vào</a:t>
            </a:r>
            <a:r>
              <a:rPr lang="en-US" dirty="0">
                <a:solidFill>
                  <a:schemeClr val="bg1"/>
                </a:solidFill>
              </a:rPr>
              <a:t> dung </a:t>
            </a:r>
            <a:r>
              <a:rPr lang="en-US" dirty="0" err="1">
                <a:solidFill>
                  <a:schemeClr val="bg1"/>
                </a:solidFill>
              </a:rPr>
              <a:t>dịch</a:t>
            </a:r>
            <a:r>
              <a:rPr lang="en-US" dirty="0">
                <a:solidFill>
                  <a:schemeClr val="bg1"/>
                </a:solidFill>
              </a:rPr>
              <a:t> </a:t>
            </a:r>
            <a:r>
              <a:rPr lang="en-US" dirty="0" err="1">
                <a:solidFill>
                  <a:schemeClr val="bg1"/>
                </a:solidFill>
              </a:rPr>
              <a:t>lượng</a:t>
            </a:r>
            <a:r>
              <a:rPr lang="en-US" dirty="0">
                <a:solidFill>
                  <a:schemeClr val="bg1"/>
                </a:solidFill>
              </a:rPr>
              <a:t> </a:t>
            </a:r>
            <a:r>
              <a:rPr lang="en-US" dirty="0" err="1">
                <a:solidFill>
                  <a:schemeClr val="bg1"/>
                </a:solidFill>
              </a:rPr>
              <a:t>dư</a:t>
            </a:r>
            <a:r>
              <a:rPr lang="en-US" dirty="0">
                <a:solidFill>
                  <a:schemeClr val="bg1"/>
                </a:solidFill>
              </a:rPr>
              <a:t> H</a:t>
            </a:r>
            <a:r>
              <a:rPr lang="en-US" baseline="-25000" dirty="0">
                <a:solidFill>
                  <a:schemeClr val="bg1"/>
                </a:solidFill>
              </a:rPr>
              <a:t>2</a:t>
            </a:r>
            <a:r>
              <a:rPr lang="en-US" dirty="0">
                <a:solidFill>
                  <a:schemeClr val="bg1"/>
                </a:solidFill>
              </a:rPr>
              <a:t>SO</a:t>
            </a:r>
            <a:r>
              <a:rPr lang="en-US" baseline="-25000" dirty="0">
                <a:solidFill>
                  <a:schemeClr val="bg1"/>
                </a:solidFill>
              </a:rPr>
              <a:t>4</a:t>
            </a:r>
            <a:r>
              <a:rPr lang="en-US" dirty="0">
                <a:solidFill>
                  <a:schemeClr val="bg1"/>
                </a:solidFill>
              </a:rPr>
              <a:t> </a:t>
            </a:r>
            <a:r>
              <a:rPr lang="en-US" dirty="0" err="1">
                <a:solidFill>
                  <a:schemeClr val="bg1"/>
                </a:solidFill>
              </a:rPr>
              <a:t>loãng</a:t>
            </a:r>
            <a:r>
              <a:rPr lang="en-US" dirty="0">
                <a:solidFill>
                  <a:schemeClr val="bg1"/>
                </a:solidFill>
              </a:rPr>
              <a:t>, </a:t>
            </a:r>
            <a:r>
              <a:rPr lang="en-US" dirty="0" err="1">
                <a:solidFill>
                  <a:schemeClr val="bg1"/>
                </a:solidFill>
              </a:rPr>
              <a:t>thấy</a:t>
            </a:r>
            <a:r>
              <a:rPr lang="en-US" dirty="0">
                <a:solidFill>
                  <a:schemeClr val="bg1"/>
                </a:solidFill>
              </a:rPr>
              <a:t> </a:t>
            </a:r>
            <a:r>
              <a:rPr lang="en-US" dirty="0" err="1">
                <a:solidFill>
                  <a:schemeClr val="bg1"/>
                </a:solidFill>
              </a:rPr>
              <a:t>tạo</a:t>
            </a:r>
            <a:r>
              <a:rPr lang="en-US" dirty="0">
                <a:solidFill>
                  <a:schemeClr val="bg1"/>
                </a:solidFill>
              </a:rPr>
              <a:t> </a:t>
            </a:r>
            <a:r>
              <a:rPr lang="en-US" dirty="0" err="1">
                <a:solidFill>
                  <a:schemeClr val="bg1"/>
                </a:solidFill>
              </a:rPr>
              <a:t>thành</a:t>
            </a:r>
            <a:r>
              <a:rPr lang="en-US" dirty="0">
                <a:solidFill>
                  <a:schemeClr val="bg1"/>
                </a:solidFill>
              </a:rPr>
              <a:t> 2,33g </a:t>
            </a:r>
            <a:r>
              <a:rPr lang="en-US" dirty="0" err="1">
                <a:solidFill>
                  <a:schemeClr val="bg1"/>
                </a:solidFill>
              </a:rPr>
              <a:t>kết</a:t>
            </a:r>
            <a:r>
              <a:rPr lang="en-US" dirty="0">
                <a:solidFill>
                  <a:schemeClr val="bg1"/>
                </a:solidFill>
              </a:rPr>
              <a:t> </a:t>
            </a:r>
            <a:r>
              <a:rPr lang="en-US" dirty="0" err="1">
                <a:solidFill>
                  <a:schemeClr val="bg1"/>
                </a:solidFill>
              </a:rPr>
              <a:t>tủa</a:t>
            </a:r>
            <a:r>
              <a:rPr lang="en-US" dirty="0">
                <a:solidFill>
                  <a:schemeClr val="bg1"/>
                </a:solidFill>
              </a:rPr>
              <a:t> </a:t>
            </a:r>
            <a:r>
              <a:rPr lang="en-US" dirty="0" err="1">
                <a:solidFill>
                  <a:schemeClr val="bg1"/>
                </a:solidFill>
              </a:rPr>
              <a:t>trắng</a:t>
            </a:r>
            <a:r>
              <a:rPr lang="en-US" dirty="0">
                <a:solidFill>
                  <a:schemeClr val="bg1"/>
                </a:solidFill>
              </a:rPr>
              <a:t>. </a:t>
            </a:r>
            <a:r>
              <a:rPr lang="en-US" dirty="0" err="1">
                <a:solidFill>
                  <a:schemeClr val="bg1"/>
                </a:solidFill>
              </a:rPr>
              <a:t>Hãy</a:t>
            </a:r>
            <a:r>
              <a:rPr lang="en-US" dirty="0">
                <a:solidFill>
                  <a:schemeClr val="bg1"/>
                </a:solidFill>
              </a:rPr>
              <a:t> </a:t>
            </a:r>
            <a:r>
              <a:rPr lang="en-US" dirty="0" err="1">
                <a:solidFill>
                  <a:schemeClr val="bg1"/>
                </a:solidFill>
              </a:rPr>
              <a:t>xác</a:t>
            </a:r>
            <a:r>
              <a:rPr lang="en-US" dirty="0">
                <a:solidFill>
                  <a:schemeClr val="bg1"/>
                </a:solidFill>
              </a:rPr>
              <a:t> </a:t>
            </a:r>
            <a:r>
              <a:rPr lang="en-US" dirty="0" err="1">
                <a:solidFill>
                  <a:schemeClr val="bg1"/>
                </a:solidFill>
              </a:rPr>
              <a:t>định</a:t>
            </a:r>
            <a:r>
              <a:rPr lang="en-US" dirty="0">
                <a:solidFill>
                  <a:schemeClr val="bg1"/>
                </a:solidFill>
              </a:rPr>
              <a:t> </a:t>
            </a:r>
            <a:r>
              <a:rPr lang="en-US" dirty="0" err="1">
                <a:solidFill>
                  <a:schemeClr val="bg1"/>
                </a:solidFill>
              </a:rPr>
              <a:t>công</a:t>
            </a:r>
            <a:r>
              <a:rPr lang="en-US" dirty="0">
                <a:solidFill>
                  <a:schemeClr val="bg1"/>
                </a:solidFill>
              </a:rPr>
              <a:t> </a:t>
            </a:r>
            <a:r>
              <a:rPr lang="en-US" dirty="0" err="1">
                <a:solidFill>
                  <a:schemeClr val="bg1"/>
                </a:solidFill>
              </a:rPr>
              <a:t>thức</a:t>
            </a:r>
            <a:r>
              <a:rPr lang="en-US" dirty="0">
                <a:solidFill>
                  <a:schemeClr val="bg1"/>
                </a:solidFill>
              </a:rPr>
              <a:t> </a:t>
            </a:r>
            <a:r>
              <a:rPr lang="en-US" dirty="0" err="1">
                <a:solidFill>
                  <a:schemeClr val="bg1"/>
                </a:solidFill>
              </a:rPr>
              <a:t>và</a:t>
            </a:r>
            <a:r>
              <a:rPr lang="en-US" dirty="0">
                <a:solidFill>
                  <a:schemeClr val="bg1"/>
                </a:solidFill>
              </a:rPr>
              <a:t> </a:t>
            </a:r>
            <a:r>
              <a:rPr lang="en-US" dirty="0" err="1">
                <a:solidFill>
                  <a:schemeClr val="bg1"/>
                </a:solidFill>
              </a:rPr>
              <a:t>tên</a:t>
            </a:r>
            <a:r>
              <a:rPr lang="en-US" dirty="0">
                <a:solidFill>
                  <a:schemeClr val="bg1"/>
                </a:solidFill>
              </a:rPr>
              <a:t> </a:t>
            </a:r>
            <a:r>
              <a:rPr lang="en-US" dirty="0" err="1">
                <a:solidFill>
                  <a:schemeClr val="bg1"/>
                </a:solidFill>
              </a:rPr>
              <a:t>gọi</a:t>
            </a:r>
            <a:r>
              <a:rPr lang="en-US" dirty="0">
                <a:solidFill>
                  <a:schemeClr val="bg1"/>
                </a:solidFill>
              </a:rPr>
              <a:t> </a:t>
            </a:r>
            <a:r>
              <a:rPr lang="en-US" dirty="0" err="1">
                <a:solidFill>
                  <a:schemeClr val="bg1"/>
                </a:solidFill>
              </a:rPr>
              <a:t>của</a:t>
            </a:r>
            <a:r>
              <a:rPr lang="en-US" dirty="0">
                <a:solidFill>
                  <a:schemeClr val="bg1"/>
                </a:solidFill>
              </a:rPr>
              <a:t> </a:t>
            </a:r>
            <a:r>
              <a:rPr lang="en-US" dirty="0" err="1">
                <a:solidFill>
                  <a:schemeClr val="bg1"/>
                </a:solidFill>
              </a:rPr>
              <a:t>muối</a:t>
            </a:r>
            <a:r>
              <a:rPr lang="en-US" dirty="0">
                <a:solidFill>
                  <a:schemeClr val="bg1"/>
                </a:solidFill>
              </a:rPr>
              <a:t> </a:t>
            </a:r>
            <a:r>
              <a:rPr lang="en-US" dirty="0" err="1">
                <a:solidFill>
                  <a:schemeClr val="bg1"/>
                </a:solidFill>
              </a:rPr>
              <a:t>cacbonat</a:t>
            </a:r>
            <a:r>
              <a:rPr lang="en-US" dirty="0">
                <a:solidFill>
                  <a:schemeClr val="bg1"/>
                </a:solidFill>
              </a:rPr>
              <a:t> </a:t>
            </a:r>
            <a:r>
              <a:rPr lang="en-US" dirty="0" err="1">
                <a:solidFill>
                  <a:schemeClr val="bg1"/>
                </a:solidFill>
              </a:rPr>
              <a:t>đó</a:t>
            </a:r>
            <a:r>
              <a:rPr lang="en-US" dirty="0">
                <a:solidFill>
                  <a:schemeClr val="bg1"/>
                </a:solidFill>
              </a:rPr>
              <a:t>.</a:t>
            </a:r>
          </a:p>
        </p:txBody>
      </p:sp>
    </p:spTree>
    <p:extLst>
      <p:ext uri="{BB962C8B-B14F-4D97-AF65-F5344CB8AC3E}">
        <p14:creationId xmlns:p14="http://schemas.microsoft.com/office/powerpoint/2010/main" val="4287607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521768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Text&#10;&#10;Description automatically generated">
            <a:extLst>
              <a:ext uri="{FF2B5EF4-FFF2-40B4-BE49-F238E27FC236}">
                <a16:creationId xmlns:a16="http://schemas.microsoft.com/office/drawing/2014/main" id="{75F2D06B-E0B6-4C88-AF46-84A314DF3F1A}"/>
              </a:ext>
            </a:extLst>
          </p:cNvPr>
          <p:cNvPicPr>
            <a:picLocks noGrp="1" noChangeAspect="1"/>
          </p:cNvPicPr>
          <p:nvPr>
            <p:ph/>
          </p:nvPr>
        </p:nvPicPr>
        <p:blipFill>
          <a:blip r:embed="rId2">
            <a:extLst>
              <a:ext uri="{28A0092B-C50C-407E-A947-70E740481C1C}">
                <a14:useLocalDpi xmlns:a14="http://schemas.microsoft.com/office/drawing/2010/main" val="0"/>
              </a:ext>
            </a:extLst>
          </a:blip>
          <a:stretch>
            <a:fillRect/>
          </a:stretch>
        </p:blipFill>
        <p:spPr>
          <a:xfrm>
            <a:off x="4743618" y="2190876"/>
            <a:ext cx="4648575" cy="2019048"/>
          </a:xfrm>
        </p:spPr>
      </p:pic>
      <p:sp>
        <p:nvSpPr>
          <p:cNvPr id="3" name="Rectangle 2">
            <a:extLst>
              <a:ext uri="{FF2B5EF4-FFF2-40B4-BE49-F238E27FC236}">
                <a16:creationId xmlns:a16="http://schemas.microsoft.com/office/drawing/2014/main" id="{B56008A3-7E8D-4D9E-AD17-98DC4671EA2E}"/>
              </a:ext>
            </a:extLst>
          </p:cNvPr>
          <p:cNvSpPr/>
          <p:nvPr/>
        </p:nvSpPr>
        <p:spPr>
          <a:xfrm>
            <a:off x="0" y="-13029"/>
            <a:ext cx="12192000" cy="6858000"/>
          </a:xfrm>
          <a:prstGeom prst="rect">
            <a:avLst/>
          </a:prstGeom>
          <a:blipFill dpi="0" rotWithShape="1">
            <a:blip r:embed="rId3"/>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38BA57F9-2CFB-4EDA-AF71-08624E666800}"/>
              </a:ext>
            </a:extLst>
          </p:cNvPr>
          <p:cNvSpPr>
            <a:spLocks noChangeArrowheads="1"/>
          </p:cNvSpPr>
          <p:nvPr/>
        </p:nvSpPr>
        <p:spPr bwMode="auto">
          <a:xfrm>
            <a:off x="4384766" y="13029"/>
            <a:ext cx="22511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None/>
            </a:pPr>
            <a:r>
              <a:rPr lang="en-US" altLang="en-US" sz="2800" b="1" dirty="0">
                <a:solidFill>
                  <a:schemeClr val="bg1"/>
                </a:solidFill>
                <a:latin typeface="Times New Roman" panose="02020603050405020304" pitchFamily="18" charset="0"/>
                <a:cs typeface="Times New Roman" panose="02020603050405020304" pitchFamily="18" charset="0"/>
              </a:rPr>
              <a:t>KIỂM TRA </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2">
            <a:extLst>
              <a:ext uri="{FF2B5EF4-FFF2-40B4-BE49-F238E27FC236}">
                <a16:creationId xmlns:a16="http://schemas.microsoft.com/office/drawing/2014/main" id="{09E2BA36-30FE-4860-8EB1-13D29CF97A3F}"/>
              </a:ext>
            </a:extLst>
          </p:cNvPr>
          <p:cNvSpPr>
            <a:spLocks noChangeArrowheads="1"/>
          </p:cNvSpPr>
          <p:nvPr/>
        </p:nvSpPr>
        <p:spPr bwMode="auto">
          <a:xfrm>
            <a:off x="426722" y="561033"/>
            <a:ext cx="11068594"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None/>
            </a:pPr>
            <a:r>
              <a:rPr lang="en-US" altLang="en-US" sz="2800" b="1" dirty="0" err="1">
                <a:solidFill>
                  <a:schemeClr val="bg1"/>
                </a:solidFill>
                <a:latin typeface="Times New Roman" panose="02020603050405020304" pitchFamily="18" charset="0"/>
                <a:cs typeface="Times New Roman" panose="02020603050405020304" pitchFamily="18" charset="0"/>
              </a:rPr>
              <a:t>Bài</a:t>
            </a:r>
            <a:r>
              <a:rPr lang="en-US" altLang="en-US" sz="2800" b="1" dirty="0">
                <a:solidFill>
                  <a:schemeClr val="bg1"/>
                </a:solidFill>
                <a:latin typeface="Times New Roman" panose="02020603050405020304" pitchFamily="18" charset="0"/>
                <a:cs typeface="Times New Roman" panose="02020603050405020304" pitchFamily="18" charset="0"/>
              </a:rPr>
              <a:t> 1(4đ): </a:t>
            </a:r>
            <a:r>
              <a:rPr lang="en-US" altLang="en-US" sz="2800" b="1" dirty="0" err="1">
                <a:solidFill>
                  <a:schemeClr val="bg1"/>
                </a:solidFill>
                <a:latin typeface="Times New Roman" panose="02020603050405020304" pitchFamily="18" charset="0"/>
                <a:cs typeface="Times New Roman" panose="02020603050405020304" pitchFamily="18" charset="0"/>
              </a:rPr>
              <a:t>Thực</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hiện</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chuyển</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đổi</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hóa</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học</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sau</a:t>
            </a:r>
            <a:r>
              <a:rPr lang="en-US" altLang="en-US" sz="2800" b="1" dirty="0">
                <a:solidFill>
                  <a:schemeClr val="bg1"/>
                </a:solidFill>
                <a:latin typeface="Times New Roman" panose="02020603050405020304" pitchFamily="18" charset="0"/>
                <a:cs typeface="Times New Roman" panose="02020603050405020304" pitchFamily="18" charset="0"/>
              </a:rPr>
              <a:t>(</a:t>
            </a:r>
            <a:r>
              <a:rPr lang="en-US" altLang="en-US" sz="2800" b="1" dirty="0" err="1">
                <a:solidFill>
                  <a:schemeClr val="bg1"/>
                </a:solidFill>
                <a:latin typeface="Times New Roman" panose="02020603050405020304" pitchFamily="18" charset="0"/>
                <a:cs typeface="Times New Roman" panose="02020603050405020304" pitchFamily="18" charset="0"/>
              </a:rPr>
              <a:t>ghi</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rõ</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đk</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nếu</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altLang="en-US" sz="2800" b="1" dirty="0" err="1">
                <a:solidFill>
                  <a:schemeClr val="bg1"/>
                </a:solidFill>
                <a:latin typeface="Times New Roman" panose="02020603050405020304" pitchFamily="18" charset="0"/>
                <a:cs typeface="Times New Roman" panose="02020603050405020304" pitchFamily="18" charset="0"/>
              </a:rPr>
              <a:t>có</a:t>
            </a:r>
            <a:r>
              <a:rPr lang="en-US" altLang="en-US" sz="2800" b="1" dirty="0">
                <a:solidFill>
                  <a:schemeClr val="bg1"/>
                </a:solidFill>
                <a:latin typeface="Times New Roman" panose="02020603050405020304" pitchFamily="18" charset="0"/>
                <a:cs typeface="Times New Roman" panose="02020603050405020304" pitchFamily="18" charset="0"/>
              </a:rPr>
              <a:t>)</a:t>
            </a:r>
          </a:p>
          <a:p>
            <a:pPr algn="just">
              <a:spcBef>
                <a:spcPct val="0"/>
              </a:spcBef>
              <a:buNone/>
            </a:pPr>
            <a:endParaRPr lang="en-US" altLang="en-US" sz="2800" b="1" dirty="0">
              <a:solidFill>
                <a:schemeClr val="bg1"/>
              </a:solidFill>
              <a:latin typeface="Times New Roman" panose="02020603050405020304" pitchFamily="18" charset="0"/>
              <a:cs typeface="Times New Roman" panose="02020603050405020304" pitchFamily="18" charset="0"/>
            </a:endParaRPr>
          </a:p>
          <a:p>
            <a:pPr algn="just">
              <a:spcBef>
                <a:spcPct val="0"/>
              </a:spcBef>
              <a:buNone/>
            </a:pP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Fe  </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FeCl</a:t>
            </a:r>
            <a:r>
              <a:rPr lang="en-US" baseline="-25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3</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Fe(OH)</a:t>
            </a:r>
            <a:r>
              <a:rPr lang="en-US" baseline="-25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3</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Fe</a:t>
            </a:r>
            <a:r>
              <a:rPr lang="en-US" baseline="-25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a:t>
            </a:r>
            <a:r>
              <a:rPr lang="en-US" baseline="-25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3</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Fe</a:t>
            </a:r>
          </a:p>
        </p:txBody>
      </p:sp>
      <p:sp>
        <p:nvSpPr>
          <p:cNvPr id="8" name="Rectangle 2">
            <a:extLst>
              <a:ext uri="{FF2B5EF4-FFF2-40B4-BE49-F238E27FC236}">
                <a16:creationId xmlns:a16="http://schemas.microsoft.com/office/drawing/2014/main" id="{21E3E12F-0377-454E-9993-616FEA8AA54A}"/>
              </a:ext>
            </a:extLst>
          </p:cNvPr>
          <p:cNvSpPr>
            <a:spLocks noChangeArrowheads="1"/>
          </p:cNvSpPr>
          <p:nvPr/>
        </p:nvSpPr>
        <p:spPr bwMode="auto">
          <a:xfrm>
            <a:off x="426722" y="2032368"/>
            <a:ext cx="11068594" cy="3034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a:lnSpc>
                <a:spcPct val="115000"/>
              </a:lnSpc>
              <a:spcBef>
                <a:spcPts val="0"/>
              </a:spcBef>
              <a:spcAft>
                <a:spcPts val="0"/>
              </a:spcAft>
              <a:buNone/>
            </a:pPr>
            <a:r>
              <a:rPr lang="en-US" altLang="en-US" sz="2800" b="1" dirty="0" err="1">
                <a:solidFill>
                  <a:schemeClr val="bg1"/>
                </a:solidFill>
                <a:latin typeface="Times New Roman" panose="02020603050405020304" pitchFamily="18" charset="0"/>
                <a:cs typeface="Times New Roman" panose="02020603050405020304" pitchFamily="18" charset="0"/>
              </a:rPr>
              <a:t>Bài</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sz="2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2(4đ):</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Cho 8,4 g Fe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tác</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hoàn</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toàn</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HCl 7,3%. Sau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phản</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ứng</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thu</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khí</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B.(Fe = 56; H = 1; Cl = 35,5.)</a:t>
            </a:r>
            <a:endParaRPr lang="en-US"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buNone/>
            </a:pP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đktc</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buNone/>
            </a:pP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khối</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HCl 7,3%.</a:t>
            </a:r>
            <a:endParaRPr lang="en-US"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buNone/>
            </a:pP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C%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B.</a:t>
            </a:r>
            <a:endParaRPr lang="en-US"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17B51902-5F41-457B-A44E-93DD5952A6D2}"/>
              </a:ext>
            </a:extLst>
          </p:cNvPr>
          <p:cNvSpPr/>
          <p:nvPr/>
        </p:nvSpPr>
        <p:spPr>
          <a:xfrm>
            <a:off x="426722" y="5066404"/>
            <a:ext cx="11578044" cy="1547475"/>
          </a:xfrm>
          <a:prstGeom prst="rect">
            <a:avLst/>
          </a:prstGeom>
        </p:spPr>
        <p:txBody>
          <a:bodyPr wrap="square">
            <a:spAutoFit/>
          </a:bodyPr>
          <a:lstStyle/>
          <a:p>
            <a:pPr>
              <a:lnSpc>
                <a:spcPct val="115000"/>
              </a:lnSpc>
            </a:pPr>
            <a:r>
              <a:rPr lang="en-US" altLang="en-US" sz="2800" b="1" dirty="0" err="1">
                <a:solidFill>
                  <a:schemeClr val="bg1"/>
                </a:solidFill>
                <a:latin typeface="Times New Roman" panose="02020603050405020304" pitchFamily="18" charset="0"/>
                <a:cs typeface="Times New Roman" panose="02020603050405020304" pitchFamily="18" charset="0"/>
              </a:rPr>
              <a:t>Bài</a:t>
            </a:r>
            <a:r>
              <a:rPr lang="en-US" altLang="en-US" sz="2800" b="1" dirty="0">
                <a:solidFill>
                  <a:schemeClr val="bg1"/>
                </a:solidFill>
                <a:latin typeface="Times New Roman" panose="02020603050405020304" pitchFamily="18" charset="0"/>
                <a:cs typeface="Times New Roman" panose="02020603050405020304" pitchFamily="18" charset="0"/>
              </a:rPr>
              <a:t> </a:t>
            </a:r>
            <a:r>
              <a:rPr lang="en-US" sz="2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3(2đ): </a:t>
            </a:r>
            <a:r>
              <a:rPr lang="vi-VN" sz="2800" b="1" i="0" dirty="0">
                <a:solidFill>
                  <a:schemeClr val="bg1"/>
                </a:solidFill>
                <a:effectLst/>
                <a:latin typeface="+mj-lt"/>
              </a:rPr>
              <a:t>Hoà tan 1</a:t>
            </a:r>
            <a:r>
              <a:rPr lang="en-US" sz="2800" b="1" i="0" dirty="0">
                <a:solidFill>
                  <a:schemeClr val="bg1"/>
                </a:solidFill>
                <a:effectLst/>
                <a:latin typeface="+mj-lt"/>
              </a:rPr>
              <a:t>7,</a:t>
            </a:r>
            <a:r>
              <a:rPr lang="vi-VN" sz="2800" b="1" i="0" dirty="0">
                <a:solidFill>
                  <a:schemeClr val="bg1"/>
                </a:solidFill>
                <a:effectLst/>
                <a:latin typeface="+mj-lt"/>
              </a:rPr>
              <a:t>4g hỗn hợp Cu, </a:t>
            </a:r>
            <a:r>
              <a:rPr lang="en-US" sz="2800" b="1" i="0" dirty="0">
                <a:solidFill>
                  <a:schemeClr val="bg1"/>
                </a:solidFill>
                <a:effectLst/>
                <a:latin typeface="+mj-lt"/>
              </a:rPr>
              <a:t>Fe</a:t>
            </a:r>
            <a:r>
              <a:rPr lang="vi-VN" sz="2800" b="1" i="0" dirty="0">
                <a:solidFill>
                  <a:schemeClr val="bg1"/>
                </a:solidFill>
                <a:effectLst/>
                <a:latin typeface="+mj-lt"/>
              </a:rPr>
              <a:t>, Al bằng dung dịch HCl dư­ thu đ</a:t>
            </a:r>
            <a:r>
              <a:rPr lang="en-US" sz="2800" b="1" dirty="0">
                <a:solidFill>
                  <a:schemeClr val="bg1"/>
                </a:solidFill>
                <a:latin typeface="+mj-lt"/>
              </a:rPr>
              <a:t>ư</a:t>
            </a:r>
            <a:r>
              <a:rPr lang="vi-VN" sz="2800" b="1" i="0" dirty="0">
                <a:solidFill>
                  <a:schemeClr val="bg1"/>
                </a:solidFill>
                <a:effectLst/>
                <a:latin typeface="+mj-lt"/>
              </a:rPr>
              <a:t>­ợc </a:t>
            </a:r>
            <a:r>
              <a:rPr lang="en-US" sz="2800" b="1" i="0" dirty="0">
                <a:solidFill>
                  <a:schemeClr val="bg1"/>
                </a:solidFill>
                <a:effectLst/>
                <a:latin typeface="+mj-lt"/>
              </a:rPr>
              <a:t>8,96</a:t>
            </a:r>
            <a:r>
              <a:rPr lang="vi-VN" sz="2800" b="1" i="0" dirty="0">
                <a:solidFill>
                  <a:schemeClr val="bg1"/>
                </a:solidFill>
                <a:effectLst/>
                <a:latin typeface="+mj-lt"/>
              </a:rPr>
              <a:t> lít khí A (đktc); </a:t>
            </a:r>
            <a:r>
              <a:rPr lang="en-US" sz="2800" b="1" i="0" dirty="0">
                <a:solidFill>
                  <a:schemeClr val="bg1"/>
                </a:solidFill>
                <a:effectLst/>
                <a:latin typeface="+mj-lt"/>
              </a:rPr>
              <a:t>6,</a:t>
            </a:r>
            <a:r>
              <a:rPr lang="vi-VN" sz="2800" b="1" i="0" dirty="0">
                <a:solidFill>
                  <a:schemeClr val="bg1"/>
                </a:solidFill>
                <a:effectLst/>
                <a:latin typeface="+mj-lt"/>
              </a:rPr>
              <a:t>4g chất rắn B và dung dịch C. Tính khối l­</a:t>
            </a:r>
            <a:r>
              <a:rPr lang="en-US" sz="2800" b="1" dirty="0">
                <a:solidFill>
                  <a:schemeClr val="bg1"/>
                </a:solidFill>
                <a:latin typeface="+mj-lt"/>
              </a:rPr>
              <a:t>ư</a:t>
            </a:r>
            <a:r>
              <a:rPr lang="vi-VN" sz="2800" b="1" i="0" dirty="0">
                <a:solidFill>
                  <a:schemeClr val="bg1"/>
                </a:solidFill>
                <a:effectLst/>
                <a:latin typeface="+mj-lt"/>
              </a:rPr>
              <a:t>ợng muối có trong dung dịch C.</a:t>
            </a:r>
            <a:endParaRPr lang="en-US"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Rectangle 11">
            <a:extLst>
              <a:ext uri="{FF2B5EF4-FFF2-40B4-BE49-F238E27FC236}">
                <a16:creationId xmlns:a16="http://schemas.microsoft.com/office/drawing/2014/main" id="{6A1B3BD2-F44B-4617-AC18-84ED13861E70}"/>
              </a:ext>
            </a:extLst>
          </p:cNvPr>
          <p:cNvSpPr/>
          <p:nvPr/>
        </p:nvSpPr>
        <p:spPr>
          <a:xfrm>
            <a:off x="2834640" y="1330260"/>
            <a:ext cx="718457" cy="46027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chemeClr val="bg1"/>
                </a:solidFill>
              </a:rPr>
              <a:t>(2)</a:t>
            </a:r>
          </a:p>
        </p:txBody>
      </p:sp>
      <p:sp>
        <p:nvSpPr>
          <p:cNvPr id="13" name="Rectangle 12">
            <a:extLst>
              <a:ext uri="{FF2B5EF4-FFF2-40B4-BE49-F238E27FC236}">
                <a16:creationId xmlns:a16="http://schemas.microsoft.com/office/drawing/2014/main" id="{2A1E4FFA-8958-4A2A-83E9-A2E562FD9AA4}"/>
              </a:ext>
            </a:extLst>
          </p:cNvPr>
          <p:cNvSpPr/>
          <p:nvPr/>
        </p:nvSpPr>
        <p:spPr>
          <a:xfrm>
            <a:off x="1071154" y="1304956"/>
            <a:ext cx="718457" cy="46027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chemeClr val="bg1"/>
                </a:solidFill>
              </a:rPr>
              <a:t>(1)</a:t>
            </a:r>
          </a:p>
        </p:txBody>
      </p:sp>
      <p:sp>
        <p:nvSpPr>
          <p:cNvPr id="14" name="Rectangle 13">
            <a:extLst>
              <a:ext uri="{FF2B5EF4-FFF2-40B4-BE49-F238E27FC236}">
                <a16:creationId xmlns:a16="http://schemas.microsoft.com/office/drawing/2014/main" id="{4F32BC69-451C-451F-A719-A243F1C00BD1}"/>
              </a:ext>
            </a:extLst>
          </p:cNvPr>
          <p:cNvSpPr/>
          <p:nvPr/>
        </p:nvSpPr>
        <p:spPr>
          <a:xfrm>
            <a:off x="4990011" y="1312889"/>
            <a:ext cx="718457" cy="46027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chemeClr val="bg1"/>
                </a:solidFill>
              </a:rPr>
              <a:t>(3)</a:t>
            </a:r>
          </a:p>
        </p:txBody>
      </p:sp>
      <p:sp>
        <p:nvSpPr>
          <p:cNvPr id="15" name="Rectangle 14">
            <a:extLst>
              <a:ext uri="{FF2B5EF4-FFF2-40B4-BE49-F238E27FC236}">
                <a16:creationId xmlns:a16="http://schemas.microsoft.com/office/drawing/2014/main" id="{7581F10B-37F9-444E-B266-D90897B4544B}"/>
              </a:ext>
            </a:extLst>
          </p:cNvPr>
          <p:cNvSpPr/>
          <p:nvPr/>
        </p:nvSpPr>
        <p:spPr>
          <a:xfrm>
            <a:off x="6753497" y="1340937"/>
            <a:ext cx="718457" cy="46027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chemeClr val="bg1"/>
                </a:solidFill>
              </a:rPr>
              <a:t>(4)</a:t>
            </a:r>
          </a:p>
        </p:txBody>
      </p:sp>
    </p:spTree>
    <p:extLst>
      <p:ext uri="{BB962C8B-B14F-4D97-AF65-F5344CB8AC3E}">
        <p14:creationId xmlns:p14="http://schemas.microsoft.com/office/powerpoint/2010/main" val="11032821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494266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6" descr="Cover">
            <a:extLst>
              <a:ext uri="{FF2B5EF4-FFF2-40B4-BE49-F238E27FC236}">
                <a16:creationId xmlns:a16="http://schemas.microsoft.com/office/drawing/2014/main" id="{971BE7E2-04BB-4666-8367-9A8307914C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6938" y="5672138"/>
            <a:ext cx="2074862"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67" descr="Cover">
            <a:extLst>
              <a:ext uri="{FF2B5EF4-FFF2-40B4-BE49-F238E27FC236}">
                <a16:creationId xmlns:a16="http://schemas.microsoft.com/office/drawing/2014/main" id="{153D6CDC-6EB6-4CA6-9D59-669E162C18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1" y="4648200"/>
            <a:ext cx="2511425"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40" name="Picture 68" descr="Cover">
            <a:extLst>
              <a:ext uri="{FF2B5EF4-FFF2-40B4-BE49-F238E27FC236}">
                <a16:creationId xmlns:a16="http://schemas.microsoft.com/office/drawing/2014/main" id="{F98B89C5-BB78-4C13-AF7D-F0F083AF70AD}"/>
              </a:ext>
            </a:extLst>
          </p:cNvPr>
          <p:cNvPicPr>
            <a:picLocks noChangeAspect="1" noChangeArrowheads="1"/>
          </p:cNvPicPr>
          <p:nvPr/>
        </p:nvPicPr>
        <p:blipFill>
          <a:blip r:embed="rId4"/>
          <a:srcRect/>
          <a:stretch>
            <a:fillRect/>
          </a:stretch>
        </p:blipFill>
        <p:spPr bwMode="auto">
          <a:xfrm>
            <a:off x="2895601" y="4267200"/>
            <a:ext cx="4416425" cy="1771650"/>
          </a:xfrm>
          <a:prstGeom prst="rect">
            <a:avLst/>
          </a:prstGeom>
          <a:noFill/>
          <a:ln w="9525">
            <a:noFill/>
            <a:miter lim="800000"/>
            <a:headEnd/>
            <a:tailEnd/>
          </a:ln>
          <a:effectLst>
            <a:outerShdw dist="35921" dir="2700000" algn="ctr" rotWithShape="0">
              <a:srgbClr val="808080"/>
            </a:outerShdw>
          </a:effectLst>
        </p:spPr>
      </p:pic>
      <p:pic>
        <p:nvPicPr>
          <p:cNvPr id="6149" name="Picture 69" descr="Cover">
            <a:extLst>
              <a:ext uri="{FF2B5EF4-FFF2-40B4-BE49-F238E27FC236}">
                <a16:creationId xmlns:a16="http://schemas.microsoft.com/office/drawing/2014/main" id="{FF8D0320-B69D-4EA4-93D0-8F55F9664A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1" y="3886201"/>
            <a:ext cx="19145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70" descr="Cover">
            <a:extLst>
              <a:ext uri="{FF2B5EF4-FFF2-40B4-BE49-F238E27FC236}">
                <a16:creationId xmlns:a16="http://schemas.microsoft.com/office/drawing/2014/main" id="{4D99326F-6292-49A2-941B-59750B84DA9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9451" y="2943226"/>
            <a:ext cx="215106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71" descr="Cover">
            <a:extLst>
              <a:ext uri="{FF2B5EF4-FFF2-40B4-BE49-F238E27FC236}">
                <a16:creationId xmlns:a16="http://schemas.microsoft.com/office/drawing/2014/main" id="{5679DCE6-7961-4D01-A2A7-2FBDEC4FF5B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6239" y="3673475"/>
            <a:ext cx="4264025"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72" descr="Cover">
            <a:extLst>
              <a:ext uri="{FF2B5EF4-FFF2-40B4-BE49-F238E27FC236}">
                <a16:creationId xmlns:a16="http://schemas.microsoft.com/office/drawing/2014/main" id="{8821CD81-9679-40F9-A934-F72C46D1451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801100" y="1995488"/>
            <a:ext cx="16764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45" name="Picture 73" descr="Cover">
            <a:extLst>
              <a:ext uri="{FF2B5EF4-FFF2-40B4-BE49-F238E27FC236}">
                <a16:creationId xmlns:a16="http://schemas.microsoft.com/office/drawing/2014/main" id="{FA91047B-7C34-4C3E-9ECB-08DE28FDD309}"/>
              </a:ext>
            </a:extLst>
          </p:cNvPr>
          <p:cNvPicPr>
            <a:picLocks noChangeAspect="1" noChangeArrowheads="1"/>
          </p:cNvPicPr>
          <p:nvPr/>
        </p:nvPicPr>
        <p:blipFill>
          <a:blip r:embed="rId9"/>
          <a:srcRect/>
          <a:stretch>
            <a:fillRect/>
          </a:stretch>
        </p:blipFill>
        <p:spPr bwMode="auto">
          <a:xfrm>
            <a:off x="6850063" y="1682751"/>
            <a:ext cx="2055812" cy="938213"/>
          </a:xfrm>
          <a:prstGeom prst="rect">
            <a:avLst/>
          </a:prstGeom>
          <a:noFill/>
          <a:ln w="9525">
            <a:noFill/>
            <a:miter lim="800000"/>
            <a:headEnd/>
            <a:tailEnd/>
          </a:ln>
          <a:effectLst>
            <a:outerShdw dist="35921" dir="2700000" algn="ctr" rotWithShape="0">
              <a:srgbClr val="808080"/>
            </a:outerShdw>
          </a:effectLst>
        </p:spPr>
      </p:pic>
      <p:pic>
        <p:nvPicPr>
          <p:cNvPr id="6154" name="Picture 74" descr="Cover">
            <a:extLst>
              <a:ext uri="{FF2B5EF4-FFF2-40B4-BE49-F238E27FC236}">
                <a16:creationId xmlns:a16="http://schemas.microsoft.com/office/drawing/2014/main" id="{136919F2-EB20-43C0-8911-AA4654E845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82050" y="685801"/>
            <a:ext cx="188595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47" name="Picture 75" descr="Cover">
            <a:extLst>
              <a:ext uri="{FF2B5EF4-FFF2-40B4-BE49-F238E27FC236}">
                <a16:creationId xmlns:a16="http://schemas.microsoft.com/office/drawing/2014/main" id="{054FC6F3-7D21-498D-8302-87DDCB8450FD}"/>
              </a:ext>
            </a:extLst>
          </p:cNvPr>
          <p:cNvPicPr>
            <a:picLocks noChangeAspect="1" noChangeArrowheads="1"/>
          </p:cNvPicPr>
          <p:nvPr/>
        </p:nvPicPr>
        <p:blipFill>
          <a:blip r:embed="rId11"/>
          <a:srcRect/>
          <a:stretch>
            <a:fillRect/>
          </a:stretch>
        </p:blipFill>
        <p:spPr bwMode="auto">
          <a:xfrm>
            <a:off x="6781800" y="920751"/>
            <a:ext cx="2084388" cy="1033463"/>
          </a:xfrm>
          <a:prstGeom prst="rect">
            <a:avLst/>
          </a:prstGeom>
          <a:noFill/>
          <a:ln w="9525">
            <a:noFill/>
            <a:miter lim="800000"/>
            <a:headEnd/>
            <a:tailEnd/>
          </a:ln>
          <a:effectLst>
            <a:outerShdw dist="35921" dir="2700000" algn="ctr" rotWithShape="0">
              <a:srgbClr val="808080"/>
            </a:outerShdw>
          </a:effectLst>
        </p:spPr>
      </p:pic>
      <p:pic>
        <p:nvPicPr>
          <p:cNvPr id="6156" name="Picture 76" descr="Cover">
            <a:extLst>
              <a:ext uri="{FF2B5EF4-FFF2-40B4-BE49-F238E27FC236}">
                <a16:creationId xmlns:a16="http://schemas.microsoft.com/office/drawing/2014/main" id="{8C2F1CE5-BFD9-453E-A0C3-D65BDB6BE22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9400" y="1524001"/>
            <a:ext cx="4121150" cy="314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949" name="Picture 77" descr="Cover">
            <a:hlinkClick r:id="rId13"/>
            <a:extLst>
              <a:ext uri="{FF2B5EF4-FFF2-40B4-BE49-F238E27FC236}">
                <a16:creationId xmlns:a16="http://schemas.microsoft.com/office/drawing/2014/main" id="{29307273-F652-40CB-9C7F-BA7625E5E375}"/>
              </a:ext>
            </a:extLst>
          </p:cNvPr>
          <p:cNvPicPr>
            <a:picLocks noChangeAspect="1" noChangeArrowheads="1"/>
          </p:cNvPicPr>
          <p:nvPr/>
        </p:nvPicPr>
        <p:blipFill>
          <a:blip r:embed="rId14"/>
          <a:srcRect/>
          <a:stretch>
            <a:fillRect/>
          </a:stretch>
        </p:blipFill>
        <p:spPr bwMode="auto">
          <a:xfrm>
            <a:off x="1524000" y="3505200"/>
            <a:ext cx="3194050" cy="1866900"/>
          </a:xfrm>
          <a:prstGeom prst="rect">
            <a:avLst/>
          </a:prstGeom>
          <a:noFill/>
          <a:ln w="9525">
            <a:noFill/>
            <a:miter lim="800000"/>
            <a:headEnd/>
            <a:tailEnd/>
          </a:ln>
          <a:effectLst>
            <a:outerShdw dist="35921" dir="2700000" algn="ctr" rotWithShape="0">
              <a:srgbClr val="0000CC"/>
            </a:outerShdw>
          </a:effectLst>
        </p:spPr>
      </p:pic>
      <p:sp>
        <p:nvSpPr>
          <p:cNvPr id="6158" name="TextBox 19">
            <a:extLst>
              <a:ext uri="{FF2B5EF4-FFF2-40B4-BE49-F238E27FC236}">
                <a16:creationId xmlns:a16="http://schemas.microsoft.com/office/drawing/2014/main" id="{0490B5A4-E547-488F-B753-000313D60650}"/>
              </a:ext>
            </a:extLst>
          </p:cNvPr>
          <p:cNvSpPr txBox="1">
            <a:spLocks noChangeArrowheads="1"/>
          </p:cNvSpPr>
          <p:nvPr/>
        </p:nvSpPr>
        <p:spPr bwMode="auto">
          <a:xfrm>
            <a:off x="1905000" y="457201"/>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u="sng">
                <a:latin typeface="Times New Roman" panose="02020603050405020304" pitchFamily="18" charset="0"/>
                <a:cs typeface="Times New Roman" panose="02020603050405020304" pitchFamily="18" charset="0"/>
              </a:rPr>
              <a:t>1. Tính chất hoá học của kim loại: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58"/>
                                        </p:tgtEl>
                                        <p:attrNameLst>
                                          <p:attrName>style.visibility</p:attrName>
                                        </p:attrNameLst>
                                      </p:cBhvr>
                                      <p:to>
                                        <p:strVal val="visible"/>
                                      </p:to>
                                    </p:set>
                                    <p:animEffect transition="in" filter="blinds(horizontal)">
                                      <p:cBhvr>
                                        <p:cTn id="7" dur="500"/>
                                        <p:tgtEl>
                                          <p:spTgt spid="61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9949"/>
                                        </p:tgtEl>
                                        <p:attrNameLst>
                                          <p:attrName>style.visibility</p:attrName>
                                        </p:attrNameLst>
                                      </p:cBhvr>
                                      <p:to>
                                        <p:strVal val="visible"/>
                                      </p:to>
                                    </p:set>
                                    <p:animEffect transition="in" filter="blinds(horizontal)">
                                      <p:cBhvr>
                                        <p:cTn id="12" dur="500"/>
                                        <p:tgtEl>
                                          <p:spTgt spid="799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6156"/>
                                        </p:tgtEl>
                                        <p:attrNameLst>
                                          <p:attrName>style.visibility</p:attrName>
                                        </p:attrNameLst>
                                      </p:cBhvr>
                                      <p:to>
                                        <p:strVal val="visible"/>
                                      </p:to>
                                    </p:set>
                                    <p:animEffect transition="in" filter="blinds(horizontal)">
                                      <p:cBhvr>
                                        <p:cTn id="17" dur="500"/>
                                        <p:tgtEl>
                                          <p:spTgt spid="615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79947"/>
                                        </p:tgtEl>
                                        <p:attrNameLst>
                                          <p:attrName>style.visibility</p:attrName>
                                        </p:attrNameLst>
                                      </p:cBhvr>
                                      <p:to>
                                        <p:strVal val="visible"/>
                                      </p:to>
                                    </p:set>
                                    <p:animEffect transition="in" filter="blinds(horizontal)">
                                      <p:cBhvr>
                                        <p:cTn id="22" dur="500"/>
                                        <p:tgtEl>
                                          <p:spTgt spid="799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6154"/>
                                        </p:tgtEl>
                                        <p:attrNameLst>
                                          <p:attrName>style.visibility</p:attrName>
                                        </p:attrNameLst>
                                      </p:cBhvr>
                                      <p:to>
                                        <p:strVal val="visible"/>
                                      </p:to>
                                    </p:set>
                                    <p:animEffect transition="in" filter="blinds(horizontal)">
                                      <p:cBhvr>
                                        <p:cTn id="27" dur="500"/>
                                        <p:tgtEl>
                                          <p:spTgt spid="61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79945"/>
                                        </p:tgtEl>
                                        <p:attrNameLst>
                                          <p:attrName>style.visibility</p:attrName>
                                        </p:attrNameLst>
                                      </p:cBhvr>
                                      <p:to>
                                        <p:strVal val="visible"/>
                                      </p:to>
                                    </p:set>
                                    <p:animEffect transition="in" filter="blinds(horizontal)">
                                      <p:cBhvr>
                                        <p:cTn id="32" dur="500"/>
                                        <p:tgtEl>
                                          <p:spTgt spid="7994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6152"/>
                                        </p:tgtEl>
                                        <p:attrNameLst>
                                          <p:attrName>style.visibility</p:attrName>
                                        </p:attrNameLst>
                                      </p:cBhvr>
                                      <p:to>
                                        <p:strVal val="visible"/>
                                      </p:to>
                                    </p:set>
                                    <p:animEffect transition="in" filter="blinds(horizontal)">
                                      <p:cBhvr>
                                        <p:cTn id="37" dur="500"/>
                                        <p:tgtEl>
                                          <p:spTgt spid="615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6151"/>
                                        </p:tgtEl>
                                        <p:attrNameLst>
                                          <p:attrName>style.visibility</p:attrName>
                                        </p:attrNameLst>
                                      </p:cBhvr>
                                      <p:to>
                                        <p:strVal val="visible"/>
                                      </p:to>
                                    </p:set>
                                    <p:animEffect transition="in" filter="blinds(horizontal)">
                                      <p:cBhvr>
                                        <p:cTn id="42" dur="500"/>
                                        <p:tgtEl>
                                          <p:spTgt spid="615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6150"/>
                                        </p:tgtEl>
                                        <p:attrNameLst>
                                          <p:attrName>style.visibility</p:attrName>
                                        </p:attrNameLst>
                                      </p:cBhvr>
                                      <p:to>
                                        <p:strVal val="visible"/>
                                      </p:to>
                                    </p:set>
                                    <p:animEffect transition="in" filter="blinds(horizontal)">
                                      <p:cBhvr>
                                        <p:cTn id="47" dur="500"/>
                                        <p:tgtEl>
                                          <p:spTgt spid="615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6149"/>
                                        </p:tgtEl>
                                        <p:attrNameLst>
                                          <p:attrName>style.visibility</p:attrName>
                                        </p:attrNameLst>
                                      </p:cBhvr>
                                      <p:to>
                                        <p:strVal val="visible"/>
                                      </p:to>
                                    </p:set>
                                    <p:animEffect transition="in" filter="blinds(horizontal)">
                                      <p:cBhvr>
                                        <p:cTn id="52" dur="500"/>
                                        <p:tgtEl>
                                          <p:spTgt spid="614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79940"/>
                                        </p:tgtEl>
                                        <p:attrNameLst>
                                          <p:attrName>style.visibility</p:attrName>
                                        </p:attrNameLst>
                                      </p:cBhvr>
                                      <p:to>
                                        <p:strVal val="visible"/>
                                      </p:to>
                                    </p:set>
                                    <p:animEffect transition="in" filter="blinds(horizontal)">
                                      <p:cBhvr>
                                        <p:cTn id="57" dur="500"/>
                                        <p:tgtEl>
                                          <p:spTgt spid="7994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6147"/>
                                        </p:tgtEl>
                                        <p:attrNameLst>
                                          <p:attrName>style.visibility</p:attrName>
                                        </p:attrNameLst>
                                      </p:cBhvr>
                                      <p:to>
                                        <p:strVal val="visible"/>
                                      </p:to>
                                    </p:set>
                                    <p:animEffect transition="in" filter="blinds(horizontal)">
                                      <p:cBhvr>
                                        <p:cTn id="62" dur="500"/>
                                        <p:tgtEl>
                                          <p:spTgt spid="614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6146"/>
                                        </p:tgtEl>
                                        <p:attrNameLst>
                                          <p:attrName>style.visibility</p:attrName>
                                        </p:attrNameLst>
                                      </p:cBhvr>
                                      <p:to>
                                        <p:strVal val="visible"/>
                                      </p:to>
                                    </p:set>
                                    <p:animEffect transition="in" filter="blinds(horizontal)">
                                      <p:cBhvr>
                                        <p:cTn id="6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633713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4835CF-E3E2-4E0F-9E4F-ABD801C1E328}"/>
              </a:ext>
            </a:extLst>
          </p:cNvPr>
          <p:cNvSpPr>
            <a:spLocks noGrp="1"/>
          </p:cNvSpPr>
          <p:nvPr>
            <p:ph/>
          </p:nvPr>
        </p:nvSpPr>
        <p:spPr/>
        <p:txBody>
          <a:bodyPr/>
          <a:lstStyle/>
          <a:p>
            <a:endParaRPr lang="en-US"/>
          </a:p>
        </p:txBody>
      </p:sp>
      <p:sp>
        <p:nvSpPr>
          <p:cNvPr id="3" name="Rectangle 2">
            <a:extLst>
              <a:ext uri="{FF2B5EF4-FFF2-40B4-BE49-F238E27FC236}">
                <a16:creationId xmlns:a16="http://schemas.microsoft.com/office/drawing/2014/main" id="{B56008A3-7E8D-4D9E-AD17-98DC4671EA2E}"/>
              </a:ext>
            </a:extLst>
          </p:cNvPr>
          <p:cNvSpPr/>
          <p:nvPr/>
        </p:nvSpPr>
        <p:spPr>
          <a:xfrm>
            <a:off x="0" y="0"/>
            <a:ext cx="12192000" cy="6858000"/>
          </a:xfrm>
          <a:prstGeom prst="rect">
            <a:avLst/>
          </a:prstGeom>
          <a:blipFill dpi="0" rotWithShape="1">
            <a:blip r:embed="rId2"/>
            <a:srcRect/>
            <a:tile tx="0" ty="0" sx="40000" sy="4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875907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val 19">
            <a:extLst>
              <a:ext uri="{FF2B5EF4-FFF2-40B4-BE49-F238E27FC236}">
                <a16:creationId xmlns:a16="http://schemas.microsoft.com/office/drawing/2014/main" id="{4C6130E4-911E-4761-ACB1-7FD2A9BA2A85}"/>
              </a:ext>
            </a:extLst>
          </p:cNvPr>
          <p:cNvSpPr/>
          <p:nvPr/>
        </p:nvSpPr>
        <p:spPr>
          <a:xfrm>
            <a:off x="2133600" y="1676400"/>
            <a:ext cx="6096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605" name="Text Box 29">
            <a:extLst>
              <a:ext uri="{FF2B5EF4-FFF2-40B4-BE49-F238E27FC236}">
                <a16:creationId xmlns:a16="http://schemas.microsoft.com/office/drawing/2014/main" id="{ABA41ED2-162F-42C2-99FA-B4CD9BD58152}"/>
              </a:ext>
            </a:extLst>
          </p:cNvPr>
          <p:cNvSpPr txBox="1">
            <a:spLocks noChangeArrowheads="1"/>
          </p:cNvSpPr>
          <p:nvPr/>
        </p:nvSpPr>
        <p:spPr bwMode="auto">
          <a:xfrm>
            <a:off x="1981200" y="5867401"/>
            <a:ext cx="182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A.  Mg, Zn</a:t>
            </a:r>
          </a:p>
        </p:txBody>
      </p:sp>
      <p:sp>
        <p:nvSpPr>
          <p:cNvPr id="24606" name="Text Box 30">
            <a:extLst>
              <a:ext uri="{FF2B5EF4-FFF2-40B4-BE49-F238E27FC236}">
                <a16:creationId xmlns:a16="http://schemas.microsoft.com/office/drawing/2014/main" id="{578DA450-3941-437B-B047-E9EE0DB0D966}"/>
              </a:ext>
            </a:extLst>
          </p:cNvPr>
          <p:cNvSpPr txBox="1">
            <a:spLocks noChangeArrowheads="1"/>
          </p:cNvSpPr>
          <p:nvPr/>
        </p:nvSpPr>
        <p:spPr bwMode="auto">
          <a:xfrm>
            <a:off x="6324600" y="4343401"/>
            <a:ext cx="114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C.  Cu</a:t>
            </a:r>
          </a:p>
        </p:txBody>
      </p:sp>
      <p:sp>
        <p:nvSpPr>
          <p:cNvPr id="8196" name="Text Box 32">
            <a:extLst>
              <a:ext uri="{FF2B5EF4-FFF2-40B4-BE49-F238E27FC236}">
                <a16:creationId xmlns:a16="http://schemas.microsoft.com/office/drawing/2014/main" id="{9A1B75B7-377C-483C-9D5E-F32AC590B857}"/>
              </a:ext>
            </a:extLst>
          </p:cNvPr>
          <p:cNvSpPr txBox="1">
            <a:spLocks noChangeArrowheads="1"/>
          </p:cNvSpPr>
          <p:nvPr/>
        </p:nvSpPr>
        <p:spPr bwMode="auto">
          <a:xfrm>
            <a:off x="1981200" y="457201"/>
            <a:ext cx="868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b="1" u="sng" dirty="0" err="1">
                <a:solidFill>
                  <a:srgbClr val="660066"/>
                </a:solidFill>
                <a:latin typeface="Times New Roman" panose="02020603050405020304" pitchFamily="18" charset="0"/>
                <a:cs typeface="Times New Roman" panose="02020603050405020304" pitchFamily="18" charset="0"/>
              </a:rPr>
              <a:t>Bài</a:t>
            </a:r>
            <a:r>
              <a:rPr lang="en-US" altLang="en-US" sz="2800" b="1" u="sng" dirty="0">
                <a:solidFill>
                  <a:srgbClr val="660066"/>
                </a:solidFill>
                <a:latin typeface="Times New Roman" panose="02020603050405020304" pitchFamily="18" charset="0"/>
                <a:cs typeface="Times New Roman" panose="02020603050405020304" pitchFamily="18" charset="0"/>
              </a:rPr>
              <a:t> 1:</a:t>
            </a:r>
            <a:r>
              <a:rPr lang="en-US" altLang="en-US" sz="2800" b="1" dirty="0">
                <a:solidFill>
                  <a:srgbClr val="660066"/>
                </a:solidFill>
                <a:latin typeface="Times New Roman" panose="02020603050405020304" pitchFamily="18" charset="0"/>
                <a:cs typeface="Times New Roman" panose="02020603050405020304" pitchFamily="18" charset="0"/>
              </a:rPr>
              <a:t>  </a:t>
            </a:r>
            <a:r>
              <a:rPr lang="en-US" altLang="en-US" sz="2800" dirty="0">
                <a:solidFill>
                  <a:srgbClr val="660066"/>
                </a:solidFill>
                <a:latin typeface="Times New Roman" panose="02020603050405020304" pitchFamily="18" charset="0"/>
                <a:cs typeface="Times New Roman" panose="02020603050405020304" pitchFamily="18" charset="0"/>
              </a:rPr>
              <a:t> </a:t>
            </a:r>
            <a:r>
              <a:rPr lang="en-US" altLang="en-US" sz="2800" dirty="0" err="1">
                <a:solidFill>
                  <a:srgbClr val="660066"/>
                </a:solidFill>
                <a:latin typeface="Times New Roman" panose="02020603050405020304" pitchFamily="18" charset="0"/>
                <a:cs typeface="Times New Roman" panose="02020603050405020304" pitchFamily="18" charset="0"/>
              </a:rPr>
              <a:t>Chọn</a:t>
            </a:r>
            <a:r>
              <a:rPr lang="en-US" altLang="en-US" sz="2800" dirty="0">
                <a:solidFill>
                  <a:srgbClr val="660066"/>
                </a:solidFill>
                <a:latin typeface="Times New Roman" panose="02020603050405020304" pitchFamily="18" charset="0"/>
                <a:cs typeface="Times New Roman" panose="02020603050405020304" pitchFamily="18" charset="0"/>
              </a:rPr>
              <a:t> </a:t>
            </a:r>
            <a:r>
              <a:rPr lang="en-US" altLang="en-US" sz="2800" dirty="0" err="1">
                <a:solidFill>
                  <a:srgbClr val="660066"/>
                </a:solidFill>
                <a:latin typeface="Times New Roman" panose="02020603050405020304" pitchFamily="18" charset="0"/>
                <a:cs typeface="Times New Roman" panose="02020603050405020304" pitchFamily="18" charset="0"/>
              </a:rPr>
              <a:t>câu</a:t>
            </a:r>
            <a:r>
              <a:rPr lang="en-US" altLang="en-US" sz="2800" dirty="0">
                <a:solidFill>
                  <a:srgbClr val="660066"/>
                </a:solidFill>
                <a:latin typeface="Times New Roman" panose="02020603050405020304" pitchFamily="18" charset="0"/>
                <a:cs typeface="Times New Roman" panose="02020603050405020304" pitchFamily="18" charset="0"/>
              </a:rPr>
              <a:t> </a:t>
            </a:r>
            <a:r>
              <a:rPr lang="en-US" altLang="en-US" sz="2800" dirty="0" err="1">
                <a:solidFill>
                  <a:srgbClr val="660066"/>
                </a:solidFill>
                <a:latin typeface="Times New Roman" panose="02020603050405020304" pitchFamily="18" charset="0"/>
                <a:cs typeface="Times New Roman" panose="02020603050405020304" pitchFamily="18" charset="0"/>
              </a:rPr>
              <a:t>trả</a:t>
            </a:r>
            <a:r>
              <a:rPr lang="en-US" altLang="en-US" sz="2800" dirty="0">
                <a:solidFill>
                  <a:srgbClr val="660066"/>
                </a:solidFill>
                <a:latin typeface="Times New Roman" panose="02020603050405020304" pitchFamily="18" charset="0"/>
                <a:cs typeface="Times New Roman" panose="02020603050405020304" pitchFamily="18" charset="0"/>
              </a:rPr>
              <a:t> </a:t>
            </a:r>
            <a:r>
              <a:rPr lang="en-US" altLang="en-US" sz="2800" dirty="0" err="1">
                <a:solidFill>
                  <a:srgbClr val="660066"/>
                </a:solidFill>
                <a:latin typeface="Times New Roman" panose="02020603050405020304" pitchFamily="18" charset="0"/>
                <a:cs typeface="Times New Roman" panose="02020603050405020304" pitchFamily="18" charset="0"/>
              </a:rPr>
              <a:t>lời</a:t>
            </a:r>
            <a:r>
              <a:rPr lang="en-US" altLang="en-US" sz="2800" dirty="0">
                <a:solidFill>
                  <a:srgbClr val="660066"/>
                </a:solidFill>
                <a:latin typeface="Times New Roman" panose="02020603050405020304" pitchFamily="18" charset="0"/>
                <a:cs typeface="Times New Roman" panose="02020603050405020304" pitchFamily="18" charset="0"/>
              </a:rPr>
              <a:t> </a:t>
            </a:r>
            <a:r>
              <a:rPr lang="en-US" altLang="en-US" sz="2800" dirty="0" err="1">
                <a:solidFill>
                  <a:srgbClr val="660066"/>
                </a:solidFill>
                <a:latin typeface="Times New Roman" panose="02020603050405020304" pitchFamily="18" charset="0"/>
                <a:cs typeface="Times New Roman" panose="02020603050405020304" pitchFamily="18" charset="0"/>
              </a:rPr>
              <a:t>đúng</a:t>
            </a:r>
            <a:r>
              <a:rPr lang="en-US" altLang="en-US" sz="2800" dirty="0">
                <a:solidFill>
                  <a:srgbClr val="660066"/>
                </a:solidFill>
                <a:latin typeface="Times New Roman" panose="02020603050405020304" pitchFamily="18" charset="0"/>
                <a:cs typeface="Times New Roman" panose="02020603050405020304" pitchFamily="18" charset="0"/>
              </a:rPr>
              <a:t>:</a:t>
            </a:r>
          </a:p>
        </p:txBody>
      </p:sp>
      <p:sp>
        <p:nvSpPr>
          <p:cNvPr id="8197" name="Text Box 38">
            <a:extLst>
              <a:ext uri="{FF2B5EF4-FFF2-40B4-BE49-F238E27FC236}">
                <a16:creationId xmlns:a16="http://schemas.microsoft.com/office/drawing/2014/main" id="{0EE18A67-E59C-4299-B1F7-3598E5FF9289}"/>
              </a:ext>
            </a:extLst>
          </p:cNvPr>
          <p:cNvSpPr txBox="1">
            <a:spLocks noChangeArrowheads="1"/>
          </p:cNvSpPr>
          <p:nvPr/>
        </p:nvSpPr>
        <p:spPr bwMode="auto">
          <a:xfrm>
            <a:off x="1981200" y="4953000"/>
            <a:ext cx="8686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solidFill>
                  <a:srgbClr val="660066"/>
                </a:solidFill>
                <a:latin typeface="Times New Roman" panose="02020603050405020304" pitchFamily="18" charset="0"/>
                <a:cs typeface="Times New Roman" panose="02020603050405020304" pitchFamily="18" charset="0"/>
              </a:rPr>
              <a:t>Câu 4: Dãy k</a:t>
            </a:r>
            <a:r>
              <a:rPr lang="en-US" altLang="en-US" sz="2800">
                <a:solidFill>
                  <a:srgbClr val="336600"/>
                </a:solidFill>
                <a:latin typeface="Times New Roman" panose="02020603050405020304" pitchFamily="18" charset="0"/>
                <a:cs typeface="Times New Roman" panose="02020603050405020304" pitchFamily="18" charset="0"/>
              </a:rPr>
              <a:t>im loại</a:t>
            </a:r>
            <a:r>
              <a:rPr lang="en-US" altLang="en-US" sz="2800">
                <a:solidFill>
                  <a:srgbClr val="660066"/>
                </a:solidFill>
                <a:latin typeface="Times New Roman" panose="02020603050405020304" pitchFamily="18" charset="0"/>
                <a:cs typeface="Times New Roman" panose="02020603050405020304" pitchFamily="18" charset="0"/>
              </a:rPr>
              <a:t> nào có </a:t>
            </a:r>
            <a:r>
              <a:rPr lang="en-US" altLang="en-US" sz="2800" i="1">
                <a:solidFill>
                  <a:srgbClr val="003399"/>
                </a:solidFill>
                <a:latin typeface="Times New Roman" panose="02020603050405020304" pitchFamily="18" charset="0"/>
                <a:cs typeface="Times New Roman" panose="02020603050405020304" pitchFamily="18" charset="0"/>
              </a:rPr>
              <a:t>phản ứng</a:t>
            </a:r>
            <a:r>
              <a:rPr lang="en-US" altLang="en-US" sz="2800">
                <a:solidFill>
                  <a:srgbClr val="660066"/>
                </a:solidFill>
                <a:latin typeface="Times New Roman" panose="02020603050405020304" pitchFamily="18" charset="0"/>
                <a:cs typeface="Times New Roman" panose="02020603050405020304" pitchFamily="18" charset="0"/>
              </a:rPr>
              <a:t> với </a:t>
            </a:r>
            <a:r>
              <a:rPr lang="en-US" altLang="en-US" sz="2800">
                <a:solidFill>
                  <a:srgbClr val="336600"/>
                </a:solidFill>
                <a:latin typeface="Times New Roman" panose="02020603050405020304" pitchFamily="18" charset="0"/>
                <a:cs typeface="Times New Roman" panose="02020603050405020304" pitchFamily="18" charset="0"/>
              </a:rPr>
              <a:t>dung dịch CuSO</a:t>
            </a:r>
            <a:r>
              <a:rPr lang="en-US" altLang="en-US" sz="2800" baseline="-25000">
                <a:solidFill>
                  <a:srgbClr val="336600"/>
                </a:solidFill>
                <a:latin typeface="Times New Roman" panose="02020603050405020304" pitchFamily="18" charset="0"/>
                <a:cs typeface="Times New Roman" panose="02020603050405020304" pitchFamily="18" charset="0"/>
              </a:rPr>
              <a:t>4</a:t>
            </a:r>
            <a:r>
              <a:rPr lang="en-US" altLang="en-US" sz="2400">
                <a:solidFill>
                  <a:srgbClr val="660066"/>
                </a:solidFill>
              </a:rPr>
              <a:t>:</a:t>
            </a:r>
          </a:p>
        </p:txBody>
      </p:sp>
      <p:sp>
        <p:nvSpPr>
          <p:cNvPr id="8198" name="Text Box 39">
            <a:extLst>
              <a:ext uri="{FF2B5EF4-FFF2-40B4-BE49-F238E27FC236}">
                <a16:creationId xmlns:a16="http://schemas.microsoft.com/office/drawing/2014/main" id="{5D9CE621-959C-405E-BCB9-4592CB4073BF}"/>
              </a:ext>
            </a:extLst>
          </p:cNvPr>
          <p:cNvSpPr txBox="1">
            <a:spLocks noChangeArrowheads="1"/>
          </p:cNvSpPr>
          <p:nvPr/>
        </p:nvSpPr>
        <p:spPr bwMode="auto">
          <a:xfrm>
            <a:off x="2209800" y="1752601"/>
            <a:ext cx="8077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A. Na            B.  Mg               C. Fe          D. Cu</a:t>
            </a:r>
          </a:p>
        </p:txBody>
      </p:sp>
      <p:sp>
        <p:nvSpPr>
          <p:cNvPr id="8200" name="Text Box 42">
            <a:extLst>
              <a:ext uri="{FF2B5EF4-FFF2-40B4-BE49-F238E27FC236}">
                <a16:creationId xmlns:a16="http://schemas.microsoft.com/office/drawing/2014/main" id="{1E30F5D8-04F6-48C8-864C-53BD088FF1BE}"/>
              </a:ext>
            </a:extLst>
          </p:cNvPr>
          <p:cNvSpPr txBox="1">
            <a:spLocks noChangeArrowheads="1"/>
          </p:cNvSpPr>
          <p:nvPr/>
        </p:nvSpPr>
        <p:spPr bwMode="auto">
          <a:xfrm>
            <a:off x="1981200" y="2438401"/>
            <a:ext cx="868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solidFill>
                  <a:srgbClr val="660066"/>
                </a:solidFill>
                <a:latin typeface="Times New Roman" panose="02020603050405020304" pitchFamily="18" charset="0"/>
                <a:cs typeface="Times New Roman" panose="02020603050405020304" pitchFamily="18" charset="0"/>
              </a:rPr>
              <a:t>Câu 2:  </a:t>
            </a:r>
            <a:r>
              <a:rPr lang="en-US" altLang="en-US" sz="2800">
                <a:solidFill>
                  <a:srgbClr val="336600"/>
                </a:solidFill>
                <a:latin typeface="Times New Roman" panose="02020603050405020304" pitchFamily="18" charset="0"/>
                <a:cs typeface="Times New Roman" panose="02020603050405020304" pitchFamily="18" charset="0"/>
              </a:rPr>
              <a:t>Nhóm kim loại</a:t>
            </a:r>
            <a:r>
              <a:rPr lang="en-US" altLang="en-US" sz="2800">
                <a:solidFill>
                  <a:srgbClr val="660066"/>
                </a:solidFill>
                <a:latin typeface="Times New Roman" panose="02020603050405020304" pitchFamily="18" charset="0"/>
                <a:cs typeface="Times New Roman" panose="02020603050405020304" pitchFamily="18" charset="0"/>
              </a:rPr>
              <a:t> đều </a:t>
            </a:r>
            <a:r>
              <a:rPr lang="en-US" altLang="en-US" sz="2800" i="1">
                <a:solidFill>
                  <a:srgbClr val="003399"/>
                </a:solidFill>
                <a:latin typeface="Times New Roman" panose="02020603050405020304" pitchFamily="18" charset="0"/>
                <a:cs typeface="Times New Roman" panose="02020603050405020304" pitchFamily="18" charset="0"/>
              </a:rPr>
              <a:t>tác dụng</a:t>
            </a:r>
            <a:r>
              <a:rPr lang="en-US" altLang="en-US" sz="2800">
                <a:solidFill>
                  <a:srgbClr val="660066"/>
                </a:solidFill>
                <a:latin typeface="Times New Roman" panose="02020603050405020304" pitchFamily="18" charset="0"/>
                <a:cs typeface="Times New Roman" panose="02020603050405020304" pitchFamily="18" charset="0"/>
              </a:rPr>
              <a:t> với </a:t>
            </a:r>
            <a:r>
              <a:rPr lang="en-US" altLang="en-US" sz="2800">
                <a:solidFill>
                  <a:srgbClr val="336600"/>
                </a:solidFill>
                <a:latin typeface="Times New Roman" panose="02020603050405020304" pitchFamily="18" charset="0"/>
                <a:cs typeface="Times New Roman" panose="02020603050405020304" pitchFamily="18" charset="0"/>
              </a:rPr>
              <a:t>dung dịch HCl</a:t>
            </a:r>
            <a:r>
              <a:rPr lang="en-US" altLang="en-US" sz="2800">
                <a:solidFill>
                  <a:srgbClr val="660066"/>
                </a:solidFill>
                <a:latin typeface="Times New Roman" panose="02020603050405020304" pitchFamily="18" charset="0"/>
                <a:cs typeface="Times New Roman" panose="02020603050405020304" pitchFamily="18" charset="0"/>
              </a:rPr>
              <a:t>:</a:t>
            </a:r>
          </a:p>
        </p:txBody>
      </p:sp>
      <p:sp>
        <p:nvSpPr>
          <p:cNvPr id="8201" name="Text Box 43">
            <a:extLst>
              <a:ext uri="{FF2B5EF4-FFF2-40B4-BE49-F238E27FC236}">
                <a16:creationId xmlns:a16="http://schemas.microsoft.com/office/drawing/2014/main" id="{B8134545-6F41-4AB3-B21A-DC530CDF6ABF}"/>
              </a:ext>
            </a:extLst>
          </p:cNvPr>
          <p:cNvSpPr txBox="1">
            <a:spLocks noChangeArrowheads="1"/>
          </p:cNvSpPr>
          <p:nvPr/>
        </p:nvSpPr>
        <p:spPr bwMode="auto">
          <a:xfrm>
            <a:off x="2133600" y="3124201"/>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A.  Cu, Zn</a:t>
            </a:r>
          </a:p>
        </p:txBody>
      </p:sp>
      <p:sp>
        <p:nvSpPr>
          <p:cNvPr id="8202" name="Text Box 44">
            <a:extLst>
              <a:ext uri="{FF2B5EF4-FFF2-40B4-BE49-F238E27FC236}">
                <a16:creationId xmlns:a16="http://schemas.microsoft.com/office/drawing/2014/main" id="{04F6A3DB-55D2-4942-8328-679F99D4150A}"/>
              </a:ext>
            </a:extLst>
          </p:cNvPr>
          <p:cNvSpPr txBox="1">
            <a:spLocks noChangeArrowheads="1"/>
          </p:cNvSpPr>
          <p:nvPr/>
        </p:nvSpPr>
        <p:spPr bwMode="auto">
          <a:xfrm>
            <a:off x="6324600" y="3124201"/>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C.  Ag, N</a:t>
            </a:r>
            <a:r>
              <a:rPr lang="en-US" altLang="en-US" sz="2800">
                <a:solidFill>
                  <a:srgbClr val="0070C0"/>
                </a:solidFill>
                <a:latin typeface="Times New Roman" panose="02020603050405020304" pitchFamily="18" charset="0"/>
                <a:cs typeface="Times New Roman" panose="02020603050405020304" pitchFamily="18" charset="0"/>
              </a:rPr>
              <a:t>a</a:t>
            </a:r>
          </a:p>
        </p:txBody>
      </p:sp>
      <p:sp>
        <p:nvSpPr>
          <p:cNvPr id="24621" name="Text Box 45">
            <a:extLst>
              <a:ext uri="{FF2B5EF4-FFF2-40B4-BE49-F238E27FC236}">
                <a16:creationId xmlns:a16="http://schemas.microsoft.com/office/drawing/2014/main" id="{4644C21B-5AB6-4E54-9DB2-3E87EEE8150A}"/>
              </a:ext>
            </a:extLst>
          </p:cNvPr>
          <p:cNvSpPr txBox="1">
            <a:spLocks noChangeArrowheads="1"/>
          </p:cNvSpPr>
          <p:nvPr/>
        </p:nvSpPr>
        <p:spPr bwMode="auto">
          <a:xfrm>
            <a:off x="4191000" y="3124201"/>
            <a:ext cx="182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B.  Mg, Fe</a:t>
            </a:r>
          </a:p>
        </p:txBody>
      </p:sp>
      <p:sp>
        <p:nvSpPr>
          <p:cNvPr id="8204" name="Text Box 46">
            <a:extLst>
              <a:ext uri="{FF2B5EF4-FFF2-40B4-BE49-F238E27FC236}">
                <a16:creationId xmlns:a16="http://schemas.microsoft.com/office/drawing/2014/main" id="{A0AE3AA0-EA0D-437A-95D7-A433DE881C2A}"/>
              </a:ext>
            </a:extLst>
          </p:cNvPr>
          <p:cNvSpPr txBox="1">
            <a:spLocks noChangeArrowheads="1"/>
          </p:cNvSpPr>
          <p:nvPr/>
        </p:nvSpPr>
        <p:spPr bwMode="auto">
          <a:xfrm>
            <a:off x="1981200" y="3733801"/>
            <a:ext cx="868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solidFill>
                  <a:srgbClr val="660066"/>
                </a:solidFill>
                <a:latin typeface="Times New Roman" panose="02020603050405020304" pitchFamily="18" charset="0"/>
                <a:cs typeface="Times New Roman" panose="02020603050405020304" pitchFamily="18" charset="0"/>
              </a:rPr>
              <a:t>Câu 3: </a:t>
            </a:r>
            <a:r>
              <a:rPr lang="en-US" altLang="en-US" sz="2800">
                <a:solidFill>
                  <a:srgbClr val="336600"/>
                </a:solidFill>
                <a:latin typeface="Times New Roman" panose="02020603050405020304" pitchFamily="18" charset="0"/>
                <a:cs typeface="Times New Roman" panose="02020603050405020304" pitchFamily="18" charset="0"/>
              </a:rPr>
              <a:t>Kim loại</a:t>
            </a:r>
            <a:r>
              <a:rPr lang="en-US" altLang="en-US" sz="2800">
                <a:solidFill>
                  <a:srgbClr val="660066"/>
                </a:solidFill>
                <a:latin typeface="Times New Roman" panose="02020603050405020304" pitchFamily="18" charset="0"/>
                <a:cs typeface="Times New Roman" panose="02020603050405020304" pitchFamily="18" charset="0"/>
              </a:rPr>
              <a:t> </a:t>
            </a:r>
            <a:r>
              <a:rPr lang="en-US" altLang="en-US" sz="2800" i="1">
                <a:solidFill>
                  <a:srgbClr val="003399"/>
                </a:solidFill>
                <a:latin typeface="Times New Roman" panose="02020603050405020304" pitchFamily="18" charset="0"/>
                <a:cs typeface="Times New Roman" panose="02020603050405020304" pitchFamily="18" charset="0"/>
              </a:rPr>
              <a:t> đẩy được Al </a:t>
            </a:r>
            <a:r>
              <a:rPr lang="en-US" altLang="en-US" sz="2800">
                <a:solidFill>
                  <a:srgbClr val="660066"/>
                </a:solidFill>
                <a:latin typeface="Times New Roman" panose="02020603050405020304" pitchFamily="18" charset="0"/>
                <a:cs typeface="Times New Roman" panose="02020603050405020304" pitchFamily="18" charset="0"/>
              </a:rPr>
              <a:t>ra khỏi </a:t>
            </a:r>
            <a:r>
              <a:rPr lang="en-US" altLang="en-US" sz="2800">
                <a:solidFill>
                  <a:srgbClr val="336600"/>
                </a:solidFill>
                <a:latin typeface="Times New Roman" panose="02020603050405020304" pitchFamily="18" charset="0"/>
                <a:cs typeface="Times New Roman" panose="02020603050405020304" pitchFamily="18" charset="0"/>
              </a:rPr>
              <a:t>dung dịch AlCl</a:t>
            </a:r>
            <a:r>
              <a:rPr lang="en-US" altLang="en-US" sz="2800" baseline="-25000">
                <a:solidFill>
                  <a:srgbClr val="336600"/>
                </a:solidFill>
                <a:latin typeface="Times New Roman" panose="02020603050405020304" pitchFamily="18" charset="0"/>
                <a:cs typeface="Times New Roman" panose="02020603050405020304" pitchFamily="18" charset="0"/>
              </a:rPr>
              <a:t>3</a:t>
            </a:r>
            <a:r>
              <a:rPr lang="en-US" altLang="en-US" sz="2800">
                <a:solidFill>
                  <a:srgbClr val="660066"/>
                </a:solidFill>
                <a:latin typeface="Times New Roman" panose="02020603050405020304" pitchFamily="18" charset="0"/>
                <a:cs typeface="Times New Roman" panose="02020603050405020304" pitchFamily="18" charset="0"/>
              </a:rPr>
              <a:t>:</a:t>
            </a:r>
          </a:p>
        </p:txBody>
      </p:sp>
      <p:sp>
        <p:nvSpPr>
          <p:cNvPr id="8205" name="Text Box 47">
            <a:extLst>
              <a:ext uri="{FF2B5EF4-FFF2-40B4-BE49-F238E27FC236}">
                <a16:creationId xmlns:a16="http://schemas.microsoft.com/office/drawing/2014/main" id="{628173EB-360B-4E73-A643-4FB10187F23D}"/>
              </a:ext>
            </a:extLst>
          </p:cNvPr>
          <p:cNvSpPr txBox="1">
            <a:spLocks noChangeArrowheads="1"/>
          </p:cNvSpPr>
          <p:nvPr/>
        </p:nvSpPr>
        <p:spPr bwMode="auto">
          <a:xfrm>
            <a:off x="2057400" y="4343401"/>
            <a:ext cx="3429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A. Mg             B.  Al  </a:t>
            </a:r>
          </a:p>
        </p:txBody>
      </p:sp>
      <p:sp>
        <p:nvSpPr>
          <p:cNvPr id="8206" name="Text Box 48">
            <a:extLst>
              <a:ext uri="{FF2B5EF4-FFF2-40B4-BE49-F238E27FC236}">
                <a16:creationId xmlns:a16="http://schemas.microsoft.com/office/drawing/2014/main" id="{B2ACC3E4-4C7B-4D2F-941F-70CE5E97C55C}"/>
              </a:ext>
            </a:extLst>
          </p:cNvPr>
          <p:cNvSpPr txBox="1">
            <a:spLocks noChangeArrowheads="1"/>
          </p:cNvSpPr>
          <p:nvPr/>
        </p:nvSpPr>
        <p:spPr bwMode="auto">
          <a:xfrm>
            <a:off x="8382000" y="4343401"/>
            <a:ext cx="1354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D.  Ag</a:t>
            </a:r>
          </a:p>
        </p:txBody>
      </p:sp>
      <p:sp>
        <p:nvSpPr>
          <p:cNvPr id="8207" name="Text Box 50">
            <a:extLst>
              <a:ext uri="{FF2B5EF4-FFF2-40B4-BE49-F238E27FC236}">
                <a16:creationId xmlns:a16="http://schemas.microsoft.com/office/drawing/2014/main" id="{5766A440-2539-41B5-84DD-03C0D1B72421}"/>
              </a:ext>
            </a:extLst>
          </p:cNvPr>
          <p:cNvSpPr txBox="1">
            <a:spLocks noChangeArrowheads="1"/>
          </p:cNvSpPr>
          <p:nvPr/>
        </p:nvSpPr>
        <p:spPr bwMode="auto">
          <a:xfrm>
            <a:off x="4114800" y="5791201"/>
            <a:ext cx="2209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B.  Ag, Fe</a:t>
            </a:r>
          </a:p>
        </p:txBody>
      </p:sp>
      <p:sp>
        <p:nvSpPr>
          <p:cNvPr id="8208" name="Text Box 51">
            <a:extLst>
              <a:ext uri="{FF2B5EF4-FFF2-40B4-BE49-F238E27FC236}">
                <a16:creationId xmlns:a16="http://schemas.microsoft.com/office/drawing/2014/main" id="{B9578BAF-D67E-4F04-9D0B-979FCBF29C08}"/>
              </a:ext>
            </a:extLst>
          </p:cNvPr>
          <p:cNvSpPr txBox="1">
            <a:spLocks noChangeArrowheads="1"/>
          </p:cNvSpPr>
          <p:nvPr/>
        </p:nvSpPr>
        <p:spPr bwMode="auto">
          <a:xfrm>
            <a:off x="8229600" y="5638801"/>
            <a:ext cx="2057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D.  Zn, Ag</a:t>
            </a:r>
          </a:p>
        </p:txBody>
      </p:sp>
      <p:sp>
        <p:nvSpPr>
          <p:cNvPr id="8209" name="TextBox 29">
            <a:extLst>
              <a:ext uri="{FF2B5EF4-FFF2-40B4-BE49-F238E27FC236}">
                <a16:creationId xmlns:a16="http://schemas.microsoft.com/office/drawing/2014/main" id="{CDD562C6-B88E-4633-B825-59935AC07A18}"/>
              </a:ext>
            </a:extLst>
          </p:cNvPr>
          <p:cNvSpPr txBox="1">
            <a:spLocks noChangeArrowheads="1"/>
          </p:cNvSpPr>
          <p:nvPr/>
        </p:nvSpPr>
        <p:spPr bwMode="auto">
          <a:xfrm>
            <a:off x="2057400" y="1143001"/>
            <a:ext cx="8610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solidFill>
                  <a:srgbClr val="660066"/>
                </a:solidFill>
                <a:latin typeface="Times New Roman" panose="02020603050405020304" pitchFamily="18" charset="0"/>
                <a:cs typeface="Times New Roman" panose="02020603050405020304" pitchFamily="18" charset="0"/>
              </a:rPr>
              <a:t>Câu 1. </a:t>
            </a:r>
            <a:r>
              <a:rPr lang="en-US" altLang="en-US" sz="2800">
                <a:solidFill>
                  <a:srgbClr val="336600"/>
                </a:solidFill>
                <a:latin typeface="Times New Roman" panose="02020603050405020304" pitchFamily="18" charset="0"/>
                <a:cs typeface="Times New Roman" panose="02020603050405020304" pitchFamily="18" charset="0"/>
              </a:rPr>
              <a:t>Kim loại</a:t>
            </a:r>
            <a:r>
              <a:rPr lang="en-US" altLang="en-US" sz="2800">
                <a:solidFill>
                  <a:srgbClr val="660066"/>
                </a:solidFill>
                <a:latin typeface="Times New Roman" panose="02020603050405020304" pitchFamily="18" charset="0"/>
                <a:cs typeface="Times New Roman" panose="02020603050405020304" pitchFamily="18" charset="0"/>
              </a:rPr>
              <a:t> có </a:t>
            </a:r>
            <a:r>
              <a:rPr lang="en-US" altLang="en-US" sz="2800">
                <a:solidFill>
                  <a:srgbClr val="003399"/>
                </a:solidFill>
                <a:latin typeface="Times New Roman" panose="02020603050405020304" pitchFamily="18" charset="0"/>
                <a:cs typeface="Times New Roman" panose="02020603050405020304" pitchFamily="18" charset="0"/>
              </a:rPr>
              <a:t>phản ứng</a:t>
            </a:r>
            <a:r>
              <a:rPr lang="en-US" altLang="en-US" sz="2800">
                <a:solidFill>
                  <a:srgbClr val="660066"/>
                </a:solidFill>
                <a:latin typeface="Times New Roman" panose="02020603050405020304" pitchFamily="18" charset="0"/>
                <a:cs typeface="Times New Roman" panose="02020603050405020304" pitchFamily="18" charset="0"/>
              </a:rPr>
              <a:t> với </a:t>
            </a:r>
            <a:r>
              <a:rPr lang="en-US" altLang="en-US" sz="2800">
                <a:solidFill>
                  <a:srgbClr val="336600"/>
                </a:solidFill>
                <a:latin typeface="Times New Roman" panose="02020603050405020304" pitchFamily="18" charset="0"/>
                <a:cs typeface="Times New Roman" panose="02020603050405020304" pitchFamily="18" charset="0"/>
              </a:rPr>
              <a:t>H</a:t>
            </a:r>
            <a:r>
              <a:rPr lang="en-US" altLang="en-US" sz="2800" baseline="-25000">
                <a:solidFill>
                  <a:srgbClr val="336600"/>
                </a:solidFill>
                <a:latin typeface="Times New Roman" panose="02020603050405020304" pitchFamily="18" charset="0"/>
                <a:cs typeface="Times New Roman" panose="02020603050405020304" pitchFamily="18" charset="0"/>
              </a:rPr>
              <a:t>2</a:t>
            </a:r>
            <a:r>
              <a:rPr lang="en-US" altLang="en-US" sz="2800">
                <a:solidFill>
                  <a:srgbClr val="336600"/>
                </a:solidFill>
                <a:latin typeface="Times New Roman" panose="02020603050405020304" pitchFamily="18" charset="0"/>
                <a:cs typeface="Times New Roman" panose="02020603050405020304" pitchFamily="18" charset="0"/>
              </a:rPr>
              <a:t>O</a:t>
            </a:r>
            <a:r>
              <a:rPr lang="en-US" altLang="en-US" sz="2800">
                <a:solidFill>
                  <a:srgbClr val="660066"/>
                </a:solidFill>
                <a:latin typeface="Times New Roman" panose="02020603050405020304" pitchFamily="18" charset="0"/>
                <a:cs typeface="Times New Roman" panose="02020603050405020304" pitchFamily="18" charset="0"/>
              </a:rPr>
              <a:t> ở nhiệt độ thường:</a:t>
            </a:r>
            <a:endParaRPr lang="en-US" altLang="en-US" sz="2800">
              <a:latin typeface="Times New Roman" panose="02020603050405020304" pitchFamily="18" charset="0"/>
              <a:cs typeface="Times New Roman" panose="02020603050405020304" pitchFamily="18" charset="0"/>
            </a:endParaRPr>
          </a:p>
        </p:txBody>
      </p:sp>
      <p:sp>
        <p:nvSpPr>
          <p:cNvPr id="8210" name="Text Box 44">
            <a:extLst>
              <a:ext uri="{FF2B5EF4-FFF2-40B4-BE49-F238E27FC236}">
                <a16:creationId xmlns:a16="http://schemas.microsoft.com/office/drawing/2014/main" id="{95E6D99C-974E-435F-8401-E0C49CB1A215}"/>
              </a:ext>
            </a:extLst>
          </p:cNvPr>
          <p:cNvSpPr txBox="1">
            <a:spLocks noChangeArrowheads="1"/>
          </p:cNvSpPr>
          <p:nvPr/>
        </p:nvSpPr>
        <p:spPr bwMode="auto">
          <a:xfrm>
            <a:off x="8382000" y="3124201"/>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D.  Ag, Cu</a:t>
            </a:r>
          </a:p>
        </p:txBody>
      </p:sp>
      <p:sp>
        <p:nvSpPr>
          <p:cNvPr id="8211" name="Text Box 51">
            <a:extLst>
              <a:ext uri="{FF2B5EF4-FFF2-40B4-BE49-F238E27FC236}">
                <a16:creationId xmlns:a16="http://schemas.microsoft.com/office/drawing/2014/main" id="{EA6A7E54-82A9-40FD-A5B0-546E0980BCEC}"/>
              </a:ext>
            </a:extLst>
          </p:cNvPr>
          <p:cNvSpPr txBox="1">
            <a:spLocks noChangeArrowheads="1"/>
          </p:cNvSpPr>
          <p:nvPr/>
        </p:nvSpPr>
        <p:spPr bwMode="auto">
          <a:xfrm>
            <a:off x="6096000" y="5715001"/>
            <a:ext cx="2057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C.  Zn, Cu</a:t>
            </a:r>
          </a:p>
        </p:txBody>
      </p:sp>
      <p:sp>
        <p:nvSpPr>
          <p:cNvPr id="21" name="Oval 20">
            <a:extLst>
              <a:ext uri="{FF2B5EF4-FFF2-40B4-BE49-F238E27FC236}">
                <a16:creationId xmlns:a16="http://schemas.microsoft.com/office/drawing/2014/main" id="{8356773D-DA00-4CA4-AF4F-802739691ED2}"/>
              </a:ext>
            </a:extLst>
          </p:cNvPr>
          <p:cNvSpPr/>
          <p:nvPr/>
        </p:nvSpPr>
        <p:spPr>
          <a:xfrm>
            <a:off x="4038600" y="2971800"/>
            <a:ext cx="6096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Oval 21">
            <a:extLst>
              <a:ext uri="{FF2B5EF4-FFF2-40B4-BE49-F238E27FC236}">
                <a16:creationId xmlns:a16="http://schemas.microsoft.com/office/drawing/2014/main" id="{892E958E-7435-4341-A857-ADBA0D04A990}"/>
              </a:ext>
            </a:extLst>
          </p:cNvPr>
          <p:cNvSpPr/>
          <p:nvPr/>
        </p:nvSpPr>
        <p:spPr>
          <a:xfrm>
            <a:off x="1905000" y="5791200"/>
            <a:ext cx="6096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Oval 22">
            <a:extLst>
              <a:ext uri="{FF2B5EF4-FFF2-40B4-BE49-F238E27FC236}">
                <a16:creationId xmlns:a16="http://schemas.microsoft.com/office/drawing/2014/main" id="{9C8A3D04-A8A7-4B5F-829B-0F26CA0946A1}"/>
              </a:ext>
            </a:extLst>
          </p:cNvPr>
          <p:cNvSpPr/>
          <p:nvPr/>
        </p:nvSpPr>
        <p:spPr>
          <a:xfrm>
            <a:off x="1905000" y="4267200"/>
            <a:ext cx="6096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AED087C2-94FA-487B-AB04-BEF35684DCA1}"/>
                  </a:ext>
                </a:extLst>
              </p14:cNvPr>
              <p14:cNvContentPartPr/>
              <p14:nvPr/>
            </p14:nvContentPartPr>
            <p14:xfrm>
              <a:off x="2777040" y="3553920"/>
              <a:ext cx="7242480" cy="2724120"/>
            </p14:xfrm>
          </p:contentPart>
        </mc:Choice>
        <mc:Fallback xmlns="">
          <p:pic>
            <p:nvPicPr>
              <p:cNvPr id="2" name="Ink 1">
                <a:extLst>
                  <a:ext uri="{FF2B5EF4-FFF2-40B4-BE49-F238E27FC236}">
                    <a16:creationId xmlns:a16="http://schemas.microsoft.com/office/drawing/2014/main" id="{AED087C2-94FA-487B-AB04-BEF35684DCA1}"/>
                  </a:ext>
                </a:extLst>
              </p:cNvPr>
              <p:cNvPicPr/>
              <p:nvPr/>
            </p:nvPicPr>
            <p:blipFill>
              <a:blip r:embed="rId3"/>
              <a:stretch>
                <a:fillRect/>
              </a:stretch>
            </p:blipFill>
            <p:spPr>
              <a:xfrm>
                <a:off x="2767680" y="3544560"/>
                <a:ext cx="7261200" cy="2742840"/>
              </a:xfrm>
              <a:prstGeom prst="rect">
                <a:avLst/>
              </a:prstGeom>
            </p:spPr>
          </p:pic>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blinds(horizontal)">
                                      <p:cBhvr>
                                        <p:cTn id="7" dur="5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209"/>
                                        </p:tgtEl>
                                        <p:attrNameLst>
                                          <p:attrName>style.visibility</p:attrName>
                                        </p:attrNameLst>
                                      </p:cBhvr>
                                      <p:to>
                                        <p:strVal val="visible"/>
                                      </p:to>
                                    </p:set>
                                    <p:animEffect transition="in" filter="blinds(horizontal)">
                                      <p:cBhvr>
                                        <p:cTn id="12" dur="500"/>
                                        <p:tgtEl>
                                          <p:spTgt spid="82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198"/>
                                        </p:tgtEl>
                                        <p:attrNameLst>
                                          <p:attrName>style.visibility</p:attrName>
                                        </p:attrNameLst>
                                      </p:cBhvr>
                                      <p:to>
                                        <p:strVal val="visible"/>
                                      </p:to>
                                    </p:set>
                                    <p:animEffect transition="in" filter="blinds(horizontal)">
                                      <p:cBhvr>
                                        <p:cTn id="17" dur="500"/>
                                        <p:tgtEl>
                                          <p:spTgt spid="81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 calcmode="lin" valueType="num">
                                      <p:cBhvr additive="base">
                                        <p:cTn id="22" dur="500" fill="hold"/>
                                        <p:tgtEl>
                                          <p:spTgt spid="20"/>
                                        </p:tgtEl>
                                        <p:attrNameLst>
                                          <p:attrName>ppt_x</p:attrName>
                                        </p:attrNameLst>
                                      </p:cBhvr>
                                      <p:tavLst>
                                        <p:tav tm="0">
                                          <p:val>
                                            <p:strVal val="#ppt_x"/>
                                          </p:val>
                                        </p:tav>
                                        <p:tav tm="100000">
                                          <p:val>
                                            <p:strVal val="#ppt_x"/>
                                          </p:val>
                                        </p:tav>
                                      </p:tavLst>
                                    </p:anim>
                                    <p:anim calcmode="lin" valueType="num">
                                      <p:cBhvr additive="base">
                                        <p:cTn id="23"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200"/>
                                        </p:tgtEl>
                                        <p:attrNameLst>
                                          <p:attrName>style.visibility</p:attrName>
                                        </p:attrNameLst>
                                      </p:cBhvr>
                                      <p:to>
                                        <p:strVal val="visible"/>
                                      </p:to>
                                    </p:set>
                                    <p:animEffect transition="in" filter="blinds(horizontal)">
                                      <p:cBhvr>
                                        <p:cTn id="28" dur="500"/>
                                        <p:tgtEl>
                                          <p:spTgt spid="820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4621"/>
                                        </p:tgtEl>
                                        <p:attrNameLst>
                                          <p:attrName>style.visibility</p:attrName>
                                        </p:attrNameLst>
                                      </p:cBhvr>
                                      <p:to>
                                        <p:strVal val="visible"/>
                                      </p:to>
                                    </p:set>
                                    <p:animEffect transition="in" filter="blinds(horizontal)">
                                      <p:cBhvr>
                                        <p:cTn id="33" dur="500"/>
                                        <p:tgtEl>
                                          <p:spTgt spid="24621"/>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8201"/>
                                        </p:tgtEl>
                                        <p:attrNameLst>
                                          <p:attrName>style.visibility</p:attrName>
                                        </p:attrNameLst>
                                      </p:cBhvr>
                                      <p:to>
                                        <p:strVal val="visible"/>
                                      </p:to>
                                    </p:set>
                                    <p:animEffect transition="in" filter="blinds(horizontal)">
                                      <p:cBhvr>
                                        <p:cTn id="36" dur="500"/>
                                        <p:tgtEl>
                                          <p:spTgt spid="820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8202"/>
                                        </p:tgtEl>
                                        <p:attrNameLst>
                                          <p:attrName>style.visibility</p:attrName>
                                        </p:attrNameLst>
                                      </p:cBhvr>
                                      <p:to>
                                        <p:strVal val="visible"/>
                                      </p:to>
                                    </p:set>
                                    <p:animEffect transition="in" filter="blinds(horizontal)">
                                      <p:cBhvr>
                                        <p:cTn id="39" dur="500"/>
                                        <p:tgtEl>
                                          <p:spTgt spid="8202"/>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8210"/>
                                        </p:tgtEl>
                                        <p:attrNameLst>
                                          <p:attrName>style.visibility</p:attrName>
                                        </p:attrNameLst>
                                      </p:cBhvr>
                                      <p:to>
                                        <p:strVal val="visible"/>
                                      </p:to>
                                    </p:set>
                                    <p:animEffect transition="in" filter="blinds(horizontal)">
                                      <p:cBhvr>
                                        <p:cTn id="42" dur="500"/>
                                        <p:tgtEl>
                                          <p:spTgt spid="82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8204"/>
                                        </p:tgtEl>
                                        <p:attrNameLst>
                                          <p:attrName>style.visibility</p:attrName>
                                        </p:attrNameLst>
                                      </p:cBhvr>
                                      <p:to>
                                        <p:strVal val="visible"/>
                                      </p:to>
                                    </p:set>
                                    <p:animEffect transition="in" filter="blinds(horizontal)">
                                      <p:cBhvr>
                                        <p:cTn id="53" dur="500"/>
                                        <p:tgtEl>
                                          <p:spTgt spid="820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8205"/>
                                        </p:tgtEl>
                                        <p:attrNameLst>
                                          <p:attrName>style.visibility</p:attrName>
                                        </p:attrNameLst>
                                      </p:cBhvr>
                                      <p:to>
                                        <p:strVal val="visible"/>
                                      </p:to>
                                    </p:set>
                                    <p:animEffect transition="in" filter="blinds(horizontal)">
                                      <p:cBhvr>
                                        <p:cTn id="58" dur="500"/>
                                        <p:tgtEl>
                                          <p:spTgt spid="8205"/>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24606"/>
                                        </p:tgtEl>
                                        <p:attrNameLst>
                                          <p:attrName>style.visibility</p:attrName>
                                        </p:attrNameLst>
                                      </p:cBhvr>
                                      <p:to>
                                        <p:strVal val="visible"/>
                                      </p:to>
                                    </p:set>
                                    <p:animEffect transition="in" filter="blinds(horizontal)">
                                      <p:cBhvr>
                                        <p:cTn id="61" dur="500"/>
                                        <p:tgtEl>
                                          <p:spTgt spid="24606"/>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8206"/>
                                        </p:tgtEl>
                                        <p:attrNameLst>
                                          <p:attrName>style.visibility</p:attrName>
                                        </p:attrNameLst>
                                      </p:cBhvr>
                                      <p:to>
                                        <p:strVal val="visible"/>
                                      </p:to>
                                    </p:set>
                                    <p:animEffect transition="in" filter="blinds(horizontal)">
                                      <p:cBhvr>
                                        <p:cTn id="64" dur="500"/>
                                        <p:tgtEl>
                                          <p:spTgt spid="820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 calcmode="lin" valueType="num">
                                      <p:cBhvr additive="base">
                                        <p:cTn id="69" dur="500" fill="hold"/>
                                        <p:tgtEl>
                                          <p:spTgt spid="23"/>
                                        </p:tgtEl>
                                        <p:attrNameLst>
                                          <p:attrName>ppt_x</p:attrName>
                                        </p:attrNameLst>
                                      </p:cBhvr>
                                      <p:tavLst>
                                        <p:tav tm="0">
                                          <p:val>
                                            <p:strVal val="#ppt_x"/>
                                          </p:val>
                                        </p:tav>
                                        <p:tav tm="100000">
                                          <p:val>
                                            <p:strVal val="#ppt_x"/>
                                          </p:val>
                                        </p:tav>
                                      </p:tavLst>
                                    </p:anim>
                                    <p:anim calcmode="lin" valueType="num">
                                      <p:cBhvr additive="base">
                                        <p:cTn id="7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8197"/>
                                        </p:tgtEl>
                                        <p:attrNameLst>
                                          <p:attrName>style.visibility</p:attrName>
                                        </p:attrNameLst>
                                      </p:cBhvr>
                                      <p:to>
                                        <p:strVal val="visible"/>
                                      </p:to>
                                    </p:set>
                                    <p:animEffect transition="in" filter="blinds(horizontal)">
                                      <p:cBhvr>
                                        <p:cTn id="75" dur="500"/>
                                        <p:tgtEl>
                                          <p:spTgt spid="819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24605"/>
                                        </p:tgtEl>
                                        <p:attrNameLst>
                                          <p:attrName>style.visibility</p:attrName>
                                        </p:attrNameLst>
                                      </p:cBhvr>
                                      <p:to>
                                        <p:strVal val="visible"/>
                                      </p:to>
                                    </p:set>
                                    <p:animEffect transition="in" filter="blinds(horizontal)">
                                      <p:cBhvr>
                                        <p:cTn id="80" dur="500"/>
                                        <p:tgtEl>
                                          <p:spTgt spid="24605"/>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8207"/>
                                        </p:tgtEl>
                                        <p:attrNameLst>
                                          <p:attrName>style.visibility</p:attrName>
                                        </p:attrNameLst>
                                      </p:cBhvr>
                                      <p:to>
                                        <p:strVal val="visible"/>
                                      </p:to>
                                    </p:set>
                                    <p:animEffect transition="in" filter="blinds(horizontal)">
                                      <p:cBhvr>
                                        <p:cTn id="83" dur="500"/>
                                        <p:tgtEl>
                                          <p:spTgt spid="8207"/>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8211"/>
                                        </p:tgtEl>
                                        <p:attrNameLst>
                                          <p:attrName>style.visibility</p:attrName>
                                        </p:attrNameLst>
                                      </p:cBhvr>
                                      <p:to>
                                        <p:strVal val="visible"/>
                                      </p:to>
                                    </p:set>
                                    <p:animEffect transition="in" filter="blinds(horizontal)">
                                      <p:cBhvr>
                                        <p:cTn id="86" dur="500"/>
                                        <p:tgtEl>
                                          <p:spTgt spid="8211"/>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8208"/>
                                        </p:tgtEl>
                                        <p:attrNameLst>
                                          <p:attrName>style.visibility</p:attrName>
                                        </p:attrNameLst>
                                      </p:cBhvr>
                                      <p:to>
                                        <p:strVal val="visible"/>
                                      </p:to>
                                    </p:set>
                                    <p:animEffect transition="in" filter="blinds(horizontal)">
                                      <p:cBhvr>
                                        <p:cTn id="89" dur="500"/>
                                        <p:tgtEl>
                                          <p:spTgt spid="8208"/>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 presetClass="entr" presetSubtype="4" fill="hold" grpId="0" nodeType="clickEffect">
                                  <p:stCondLst>
                                    <p:cond delay="0"/>
                                  </p:stCondLst>
                                  <p:childTnLst>
                                    <p:set>
                                      <p:cBhvr>
                                        <p:cTn id="93" dur="1" fill="hold">
                                          <p:stCondLst>
                                            <p:cond delay="0"/>
                                          </p:stCondLst>
                                        </p:cTn>
                                        <p:tgtEl>
                                          <p:spTgt spid="22"/>
                                        </p:tgtEl>
                                        <p:attrNameLst>
                                          <p:attrName>style.visibility</p:attrName>
                                        </p:attrNameLst>
                                      </p:cBhvr>
                                      <p:to>
                                        <p:strVal val="visible"/>
                                      </p:to>
                                    </p:set>
                                    <p:anim calcmode="lin" valueType="num">
                                      <p:cBhvr additive="base">
                                        <p:cTn id="94" dur="500" fill="hold"/>
                                        <p:tgtEl>
                                          <p:spTgt spid="22"/>
                                        </p:tgtEl>
                                        <p:attrNameLst>
                                          <p:attrName>ppt_x</p:attrName>
                                        </p:attrNameLst>
                                      </p:cBhvr>
                                      <p:tavLst>
                                        <p:tav tm="0">
                                          <p:val>
                                            <p:strVal val="#ppt_x"/>
                                          </p:val>
                                        </p:tav>
                                        <p:tav tm="100000">
                                          <p:val>
                                            <p:strVal val="#ppt_x"/>
                                          </p:val>
                                        </p:tav>
                                      </p:tavLst>
                                    </p:anim>
                                    <p:anim calcmode="lin" valueType="num">
                                      <p:cBhvr additive="base">
                                        <p:cTn id="95"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605" grpId="0"/>
      <p:bldP spid="24606" grpId="0"/>
      <p:bldP spid="8196" grpId="0"/>
      <p:bldP spid="8197" grpId="0"/>
      <p:bldP spid="8198" grpId="0"/>
      <p:bldP spid="8200" grpId="0"/>
      <p:bldP spid="8201" grpId="0"/>
      <p:bldP spid="8202" grpId="0"/>
      <p:bldP spid="24621" grpId="0"/>
      <p:bldP spid="8204" grpId="0"/>
      <p:bldP spid="8205" grpId="0"/>
      <p:bldP spid="8206" grpId="0"/>
      <p:bldP spid="8207" grpId="0"/>
      <p:bldP spid="8208" grpId="0"/>
      <p:bldP spid="8209" grpId="0"/>
      <p:bldP spid="8210" grpId="0"/>
      <p:bldP spid="8211" grpId="0"/>
      <p:bldP spid="21" grpId="0" animBg="1"/>
      <p:bldP spid="22"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Cover">
            <a:extLst>
              <a:ext uri="{FF2B5EF4-FFF2-40B4-BE49-F238E27FC236}">
                <a16:creationId xmlns:a16="http://schemas.microsoft.com/office/drawing/2014/main" id="{4038ED57-21FF-451D-9882-F073AC73E2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9239" y="4800600"/>
            <a:ext cx="5329237"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79" name="Picture 3" descr="Cover">
            <a:extLst>
              <a:ext uri="{FF2B5EF4-FFF2-40B4-BE49-F238E27FC236}">
                <a16:creationId xmlns:a16="http://schemas.microsoft.com/office/drawing/2014/main" id="{6A4A0CAA-7BAA-4C03-818A-63DAB56293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9100" y="4038600"/>
            <a:ext cx="51689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0" name="Picture 4" descr="Cover">
            <a:extLst>
              <a:ext uri="{FF2B5EF4-FFF2-40B4-BE49-F238E27FC236}">
                <a16:creationId xmlns:a16="http://schemas.microsoft.com/office/drawing/2014/main" id="{6A9375DC-6335-4ABD-BA3A-92888AA0E4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1914" y="2667000"/>
            <a:ext cx="5373687"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Picture 5" descr="Cover">
            <a:extLst>
              <a:ext uri="{FF2B5EF4-FFF2-40B4-BE49-F238E27FC236}">
                <a16:creationId xmlns:a16="http://schemas.microsoft.com/office/drawing/2014/main" id="{92B8C5BA-01DA-489C-85A1-A80A8C932BA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9526" y="1524000"/>
            <a:ext cx="5097463"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2" name="Picture 6" descr="Cover">
            <a:extLst>
              <a:ext uri="{FF2B5EF4-FFF2-40B4-BE49-F238E27FC236}">
                <a16:creationId xmlns:a16="http://schemas.microsoft.com/office/drawing/2014/main" id="{F09BED41-4C0D-4818-84A0-8D5B3959549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2743201"/>
            <a:ext cx="3030538" cy="213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3" name="Picture 7" descr="Cover">
            <a:extLst>
              <a:ext uri="{FF2B5EF4-FFF2-40B4-BE49-F238E27FC236}">
                <a16:creationId xmlns:a16="http://schemas.microsoft.com/office/drawing/2014/main" id="{052138D0-D2A1-4563-BE37-B860CE60D61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73350" y="882650"/>
            <a:ext cx="7558088" cy="231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8" descr="Cover">
            <a:extLst>
              <a:ext uri="{FF2B5EF4-FFF2-40B4-BE49-F238E27FC236}">
                <a16:creationId xmlns:a16="http://schemas.microsoft.com/office/drawing/2014/main" id="{85578316-E73B-4019-99DF-54B415AC294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1" y="2362200"/>
            <a:ext cx="2905125"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0183"/>
                                        </p:tgtEl>
                                        <p:attrNameLst>
                                          <p:attrName>style.visibility</p:attrName>
                                        </p:attrNameLst>
                                      </p:cBhvr>
                                      <p:to>
                                        <p:strVal val="visible"/>
                                      </p:to>
                                    </p:set>
                                    <p:animEffect transition="in" filter="wipe(left)">
                                      <p:cBhvr>
                                        <p:cTn id="7" dur="500"/>
                                        <p:tgtEl>
                                          <p:spTgt spid="501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0182"/>
                                        </p:tgtEl>
                                        <p:attrNameLst>
                                          <p:attrName>style.visibility</p:attrName>
                                        </p:attrNameLst>
                                      </p:cBhvr>
                                      <p:to>
                                        <p:strVal val="visible"/>
                                      </p:to>
                                    </p:set>
                                    <p:animEffect transition="in" filter="wipe(left)">
                                      <p:cBhvr>
                                        <p:cTn id="12" dur="500"/>
                                        <p:tgtEl>
                                          <p:spTgt spid="5018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0181"/>
                                        </p:tgtEl>
                                        <p:attrNameLst>
                                          <p:attrName>style.visibility</p:attrName>
                                        </p:attrNameLst>
                                      </p:cBhvr>
                                      <p:to>
                                        <p:strVal val="visible"/>
                                      </p:to>
                                    </p:set>
                                    <p:animEffect transition="in" filter="wipe(left)">
                                      <p:cBhvr>
                                        <p:cTn id="17" dur="500"/>
                                        <p:tgtEl>
                                          <p:spTgt spid="501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0180"/>
                                        </p:tgtEl>
                                        <p:attrNameLst>
                                          <p:attrName>style.visibility</p:attrName>
                                        </p:attrNameLst>
                                      </p:cBhvr>
                                      <p:to>
                                        <p:strVal val="visible"/>
                                      </p:to>
                                    </p:set>
                                    <p:animEffect transition="in" filter="wipe(left)">
                                      <p:cBhvr>
                                        <p:cTn id="22" dur="500"/>
                                        <p:tgtEl>
                                          <p:spTgt spid="5018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50179"/>
                                        </p:tgtEl>
                                        <p:attrNameLst>
                                          <p:attrName>style.visibility</p:attrName>
                                        </p:attrNameLst>
                                      </p:cBhvr>
                                      <p:to>
                                        <p:strVal val="visible"/>
                                      </p:to>
                                    </p:set>
                                    <p:animEffect transition="in" filter="wipe(left)">
                                      <p:cBhvr>
                                        <p:cTn id="27" dur="500"/>
                                        <p:tgtEl>
                                          <p:spTgt spid="5017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50178"/>
                                        </p:tgtEl>
                                        <p:attrNameLst>
                                          <p:attrName>style.visibility</p:attrName>
                                        </p:attrNameLst>
                                      </p:cBhvr>
                                      <p:to>
                                        <p:strVal val="visible"/>
                                      </p:to>
                                    </p:set>
                                    <p:animEffect transition="in" filter="wipe(left)">
                                      <p:cBhvr>
                                        <p:cTn id="32" dur="500"/>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18" name="Straight Connector 38">
            <a:extLst>
              <a:ext uri="{FF2B5EF4-FFF2-40B4-BE49-F238E27FC236}">
                <a16:creationId xmlns:a16="http://schemas.microsoft.com/office/drawing/2014/main" id="{6BC92C92-B296-4242-ACAF-3DC9174F1EC0}"/>
              </a:ext>
            </a:extLst>
          </p:cNvPr>
          <p:cNvCxnSpPr>
            <a:cxnSpLocks noChangeShapeType="1"/>
          </p:cNvCxnSpPr>
          <p:nvPr/>
        </p:nvCxnSpPr>
        <p:spPr bwMode="auto">
          <a:xfrm rot="5400000">
            <a:off x="3776663" y="3852863"/>
            <a:ext cx="6467475"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 name="Straight Connector 3">
            <a:extLst>
              <a:ext uri="{FF2B5EF4-FFF2-40B4-BE49-F238E27FC236}">
                <a16:creationId xmlns:a16="http://schemas.microsoft.com/office/drawing/2014/main" id="{250E10EB-22F5-4B44-AC6F-D7F7F19367D7}"/>
              </a:ext>
            </a:extLst>
          </p:cNvPr>
          <p:cNvCxnSpPr/>
          <p:nvPr/>
        </p:nvCxnSpPr>
        <p:spPr>
          <a:xfrm>
            <a:off x="1517650" y="622300"/>
            <a:ext cx="9144000" cy="1588"/>
          </a:xfrm>
          <a:prstGeom prst="line">
            <a:avLst/>
          </a:prstGeom>
        </p:spPr>
        <p:style>
          <a:lnRef idx="3">
            <a:schemeClr val="accent6"/>
          </a:lnRef>
          <a:fillRef idx="0">
            <a:schemeClr val="accent6"/>
          </a:fillRef>
          <a:effectRef idx="2">
            <a:schemeClr val="accent6"/>
          </a:effectRef>
          <a:fontRef idx="minor">
            <a:schemeClr val="tx1"/>
          </a:fontRef>
        </p:style>
      </p:cxnSp>
      <p:sp>
        <p:nvSpPr>
          <p:cNvPr id="42010" name="TextBox 14">
            <a:extLst>
              <a:ext uri="{FF2B5EF4-FFF2-40B4-BE49-F238E27FC236}">
                <a16:creationId xmlns:a16="http://schemas.microsoft.com/office/drawing/2014/main" id="{B2B1A35C-5687-465D-A7D3-FB9AAD598405}"/>
              </a:ext>
            </a:extLst>
          </p:cNvPr>
          <p:cNvSpPr txBox="1">
            <a:spLocks noChangeArrowheads="1"/>
          </p:cNvSpPr>
          <p:nvPr/>
        </p:nvSpPr>
        <p:spPr bwMode="auto">
          <a:xfrm>
            <a:off x="214593" y="698288"/>
            <a:ext cx="693868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3200" u="sng" dirty="0">
                <a:solidFill>
                  <a:srgbClr val="00B0F0"/>
                </a:solidFill>
                <a:latin typeface="Times New Roman" panose="02020603050405020304" pitchFamily="18" charset="0"/>
                <a:cs typeface="Times New Roman" panose="02020603050405020304" pitchFamily="18" charset="0"/>
              </a:rPr>
              <a:t>2. </a:t>
            </a:r>
            <a:r>
              <a:rPr lang="en-US" altLang="en-US" sz="3200" u="sng" dirty="0" err="1">
                <a:solidFill>
                  <a:srgbClr val="00B0F0"/>
                </a:solidFill>
                <a:latin typeface="Times New Roman" panose="02020603050405020304" pitchFamily="18" charset="0"/>
                <a:cs typeface="Times New Roman" panose="02020603050405020304" pitchFamily="18" charset="0"/>
              </a:rPr>
              <a:t>Tính</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chất</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hóa</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học</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của</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nhôm</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và</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sắt</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có</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gì</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giống</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và</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khác</a:t>
            </a:r>
            <a:r>
              <a:rPr lang="en-US" altLang="en-US" sz="3200" u="sng" dirty="0">
                <a:solidFill>
                  <a:srgbClr val="00B0F0"/>
                </a:solidFill>
                <a:latin typeface="Times New Roman" panose="02020603050405020304" pitchFamily="18" charset="0"/>
                <a:cs typeface="Times New Roman" panose="02020603050405020304" pitchFamily="18" charset="0"/>
              </a:rPr>
              <a:t> </a:t>
            </a:r>
            <a:r>
              <a:rPr lang="en-US" altLang="en-US" sz="3200" u="sng" dirty="0" err="1">
                <a:solidFill>
                  <a:srgbClr val="00B0F0"/>
                </a:solidFill>
                <a:latin typeface="Times New Roman" panose="02020603050405020304" pitchFamily="18" charset="0"/>
                <a:cs typeface="Times New Roman" panose="02020603050405020304" pitchFamily="18" charset="0"/>
              </a:rPr>
              <a:t>nhau</a:t>
            </a:r>
            <a:r>
              <a:rPr lang="en-US" altLang="en-US" sz="3200" u="sng" dirty="0">
                <a:solidFill>
                  <a:srgbClr val="00B0F0"/>
                </a:solidFill>
                <a:latin typeface="Times New Roman" panose="02020603050405020304" pitchFamily="18" charset="0"/>
                <a:cs typeface="Times New Roman" panose="02020603050405020304" pitchFamily="18" charset="0"/>
              </a:rPr>
              <a:t> ?</a:t>
            </a:r>
          </a:p>
        </p:txBody>
      </p:sp>
      <p:graphicFrame>
        <p:nvGraphicFramePr>
          <p:cNvPr id="42047" name="Group 63">
            <a:extLst>
              <a:ext uri="{FF2B5EF4-FFF2-40B4-BE49-F238E27FC236}">
                <a16:creationId xmlns:a16="http://schemas.microsoft.com/office/drawing/2014/main" id="{C41CBF59-AD6E-4196-8A2A-D81F12BCB562}"/>
              </a:ext>
            </a:extLst>
          </p:cNvPr>
          <p:cNvGraphicFramePr>
            <a:graphicFrameLocks noGrp="1"/>
          </p:cNvGraphicFramePr>
          <p:nvPr>
            <p:ph/>
            <p:extLst>
              <p:ext uri="{D42A27DB-BD31-4B8C-83A1-F6EECF244321}">
                <p14:modId xmlns:p14="http://schemas.microsoft.com/office/powerpoint/2010/main" val="2528320726"/>
              </p:ext>
            </p:extLst>
          </p:nvPr>
        </p:nvGraphicFramePr>
        <p:xfrm>
          <a:off x="318248" y="2133600"/>
          <a:ext cx="6692152" cy="4724400"/>
        </p:xfrm>
        <a:graphic>
          <a:graphicData uri="http://schemas.openxmlformats.org/drawingml/2006/table">
            <a:tbl>
              <a:tblPr/>
              <a:tblGrid>
                <a:gridCol w="1160928">
                  <a:extLst>
                    <a:ext uri="{9D8B030D-6E8A-4147-A177-3AD203B41FA5}">
                      <a16:colId xmlns:a16="http://schemas.microsoft.com/office/drawing/2014/main" val="20000"/>
                    </a:ext>
                  </a:extLst>
                </a:gridCol>
                <a:gridCol w="5531224">
                  <a:extLst>
                    <a:ext uri="{9D8B030D-6E8A-4147-A177-3AD203B41FA5}">
                      <a16:colId xmlns:a16="http://schemas.microsoft.com/office/drawing/2014/main" val="20001"/>
                    </a:ext>
                  </a:extLst>
                </a:gridCol>
              </a:tblGrid>
              <a:tr h="2820987">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Giống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nhau</a:t>
                      </a: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0341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Khác</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nhau</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2042" name="Text Box 58">
            <a:extLst>
              <a:ext uri="{FF2B5EF4-FFF2-40B4-BE49-F238E27FC236}">
                <a16:creationId xmlns:a16="http://schemas.microsoft.com/office/drawing/2014/main" id="{A159FBA8-4C22-49C7-8F9C-0D8E2CFDB457}"/>
              </a:ext>
            </a:extLst>
          </p:cNvPr>
          <p:cNvSpPr txBox="1">
            <a:spLocks noChangeArrowheads="1"/>
          </p:cNvSpPr>
          <p:nvPr/>
        </p:nvSpPr>
        <p:spPr bwMode="auto">
          <a:xfrm>
            <a:off x="1699932" y="2137945"/>
            <a:ext cx="5319992"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3200" dirty="0">
                <a:latin typeface="Times New Roman" panose="02020603050405020304" pitchFamily="18" charset="0"/>
                <a:cs typeface="Times New Roman" panose="02020603050405020304" pitchFamily="18" charset="0"/>
              </a:rPr>
              <a:t>- Al, Fe </a:t>
            </a:r>
            <a:r>
              <a:rPr lang="en-US" altLang="en-US" sz="3200" dirty="0" err="1">
                <a:latin typeface="Times New Roman" panose="02020603050405020304" pitchFamily="18" charset="0"/>
                <a:cs typeface="Times New Roman" panose="02020603050405020304" pitchFamily="18" charset="0"/>
              </a:rPr>
              <a:t>đều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có</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tính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chất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hóa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học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kim</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loại</a:t>
            </a:r>
            <a:r>
              <a:rPr lang="en-US" altLang="en-US" sz="3200" dirty="0">
                <a:latin typeface="Times New Roman" panose="02020603050405020304" pitchFamily="18" charset="0"/>
                <a:cs typeface="Times New Roman" panose="02020603050405020304" pitchFamily="18" charset="0"/>
              </a:rPr>
              <a:t>.</a:t>
            </a:r>
          </a:p>
          <a:p>
            <a:pPr eaLnBrk="1" hangingPunct="1">
              <a:spcBef>
                <a:spcPct val="50000"/>
              </a:spcBef>
            </a:pP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Đều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không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phản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ứng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với</a:t>
            </a:r>
            <a:r>
              <a:rPr lang="en-US" altLang="en-US" sz="3200" dirty="0">
                <a:latin typeface="Times New Roman" panose="02020603050405020304" pitchFamily="18" charset="0"/>
                <a:cs typeface="Times New Roman" panose="02020603050405020304" pitchFamily="18" charset="0"/>
              </a:rPr>
              <a:t> HNO</a:t>
            </a:r>
            <a:r>
              <a:rPr lang="en-US" altLang="en-US" sz="3200" baseline="-25000" dirty="0">
                <a:latin typeface="Times New Roman" panose="02020603050405020304" pitchFamily="18" charset="0"/>
                <a:cs typeface="Times New Roman" panose="02020603050405020304" pitchFamily="18" charset="0"/>
              </a:rPr>
              <a:t>3</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nguội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H</a:t>
            </a:r>
            <a:r>
              <a:rPr lang="en-US" altLang="en-US" sz="3200" baseline="-25000" dirty="0">
                <a:latin typeface="Times New Roman" panose="02020603050405020304" pitchFamily="18" charset="0"/>
                <a:cs typeface="Times New Roman" panose="02020603050405020304" pitchFamily="18" charset="0"/>
              </a:rPr>
              <a:t>2</a:t>
            </a:r>
            <a:r>
              <a:rPr lang="en-US" altLang="en-US" sz="3200" dirty="0">
                <a:latin typeface="Times New Roman" panose="02020603050405020304" pitchFamily="18" charset="0"/>
                <a:cs typeface="Times New Roman" panose="02020603050405020304" pitchFamily="18" charset="0"/>
              </a:rPr>
              <a:t>SO</a:t>
            </a:r>
            <a:r>
              <a:rPr lang="en-US" altLang="en-US" sz="3200" baseline="-25000" dirty="0">
                <a:latin typeface="Times New Roman" panose="02020603050405020304" pitchFamily="18" charset="0"/>
                <a:cs typeface="Times New Roman" panose="02020603050405020304" pitchFamily="18" charset="0"/>
              </a:rPr>
              <a:t>4</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nguội</a:t>
            </a:r>
            <a:r>
              <a:rPr lang="en-US" altLang="en-US" sz="3200" dirty="0">
                <a:latin typeface="Times New Roman" panose="02020603050405020304" pitchFamily="18" charset="0"/>
                <a:cs typeface="Times New Roman" panose="02020603050405020304" pitchFamily="18" charset="0"/>
              </a:rPr>
              <a:t>.</a:t>
            </a:r>
          </a:p>
        </p:txBody>
      </p:sp>
      <p:sp>
        <p:nvSpPr>
          <p:cNvPr id="16" name="Cloud 15">
            <a:extLst>
              <a:ext uri="{FF2B5EF4-FFF2-40B4-BE49-F238E27FC236}">
                <a16:creationId xmlns:a16="http://schemas.microsoft.com/office/drawing/2014/main" id="{5616F819-8EF0-4DFD-A23E-FE1280470A6E}"/>
              </a:ext>
            </a:extLst>
          </p:cNvPr>
          <p:cNvSpPr/>
          <p:nvPr/>
        </p:nvSpPr>
        <p:spPr>
          <a:xfrm>
            <a:off x="7162799" y="762000"/>
            <a:ext cx="4710953" cy="4038600"/>
          </a:xfrm>
          <a:prstGeom prst="cloud">
            <a:avLst/>
          </a:prstGeom>
          <a:solidFill>
            <a:schemeClr val="bg1"/>
          </a:solidFill>
        </p:spPr>
        <p:style>
          <a:lnRef idx="1">
            <a:schemeClr val="accent4"/>
          </a:lnRef>
          <a:fillRef idx="2">
            <a:schemeClr val="accent4"/>
          </a:fillRef>
          <a:effectRef idx="1">
            <a:schemeClr val="accent4"/>
          </a:effectRef>
          <a:fontRef idx="minor">
            <a:schemeClr val="dk1"/>
          </a:fontRef>
        </p:style>
        <p:txBody>
          <a:bodyPr anchor="ctr"/>
          <a:lstStyle/>
          <a:p>
            <a:pPr marL="177800" indent="342900" algn="just">
              <a:defRPr/>
            </a:pPr>
            <a:r>
              <a:rPr lang="en-US" sz="3200" b="1" dirty="0">
                <a:solidFill>
                  <a:srgbClr val="FF0000"/>
                </a:solidFill>
                <a:latin typeface="Times New Roman" pitchFamily="18" charset="0"/>
                <a:cs typeface="Times New Roman" pitchFamily="18" charset="0"/>
              </a:rPr>
              <a:t>? </a:t>
            </a:r>
            <a:r>
              <a:rPr lang="en-US" sz="3200" i="1" dirty="0">
                <a:solidFill>
                  <a:srgbClr val="FF0000"/>
                </a:solidFill>
                <a:latin typeface="Times New Roman" pitchFamily="18" charset="0"/>
                <a:cs typeface="Times New Roman" pitchFamily="18" charset="0"/>
              </a:rPr>
              <a:t>2 </a:t>
            </a:r>
            <a:r>
              <a:rPr lang="en-US" sz="3200" i="1" dirty="0" err="1">
                <a:solidFill>
                  <a:srgbClr val="FF0000"/>
                </a:solidFill>
                <a:latin typeface="Times New Roman" pitchFamily="18" charset="0"/>
                <a:cs typeface="Times New Roman" pitchFamily="18" charset="0"/>
              </a:rPr>
              <a:t>kim</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loại</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là</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nhôm</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và</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sắt</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có</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nh</a:t>
            </a:r>
            <a:r>
              <a:rPr lang="vi-VN" sz="3200" i="1" dirty="0">
                <a:solidFill>
                  <a:srgbClr val="FF0000"/>
                </a:solidFill>
                <a:latin typeface="Times New Roman" pitchFamily="18" charset="0"/>
                <a:cs typeface="Times New Roman" pitchFamily="18" charset="0"/>
              </a:rPr>
              <a:t>ững</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tính</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chất</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hóa</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học</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gì</a:t>
            </a:r>
            <a:r>
              <a:rPr lang="en-US" sz="3200" i="1" dirty="0">
                <a:solidFill>
                  <a:srgbClr val="FF0000"/>
                </a:solidFill>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rPr>
              <a:t>chung</a:t>
            </a:r>
            <a:r>
              <a:rPr lang="en-US" sz="3200" i="1" dirty="0">
                <a:solidFill>
                  <a:srgbClr val="FF0000"/>
                </a:solidFill>
                <a:latin typeface="Times New Roman" pitchFamily="18" charset="0"/>
                <a:cs typeface="Times New Roman" pitchFamily="18" charset="0"/>
              </a:rPr>
              <a:t>?</a:t>
            </a:r>
          </a:p>
          <a:p>
            <a:pPr algn="ctr">
              <a:defRPr/>
            </a:pPr>
            <a:endParaRPr lang="en-US" dirty="0"/>
          </a:p>
        </p:txBody>
      </p:sp>
      <p:sp>
        <p:nvSpPr>
          <p:cNvPr id="12" name="Right Arrow 11">
            <a:hlinkClick r:id="rId2" action="ppaction://hlinksldjump"/>
            <a:extLst>
              <a:ext uri="{FF2B5EF4-FFF2-40B4-BE49-F238E27FC236}">
                <a16:creationId xmlns:a16="http://schemas.microsoft.com/office/drawing/2014/main" id="{D1DCA49B-AA27-4C18-81A2-8A63BBE87DBA}"/>
              </a:ext>
            </a:extLst>
          </p:cNvPr>
          <p:cNvSpPr/>
          <p:nvPr/>
        </p:nvSpPr>
        <p:spPr>
          <a:xfrm>
            <a:off x="10058400" y="5638800"/>
            <a:ext cx="6096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rgbClr val="FF0000"/>
                </a:solidFill>
              </a:rPr>
              <a:t>5</a:t>
            </a:r>
          </a:p>
        </p:txBody>
      </p:sp>
      <p:sp>
        <p:nvSpPr>
          <p:cNvPr id="13" name="Down Arrow 12">
            <a:hlinkClick r:id="rId3" action="ppaction://hlinksldjump"/>
            <a:extLst>
              <a:ext uri="{FF2B5EF4-FFF2-40B4-BE49-F238E27FC236}">
                <a16:creationId xmlns:a16="http://schemas.microsoft.com/office/drawing/2014/main" id="{D150D8F3-83A7-4EBD-A9DB-FA03CA9C8786}"/>
              </a:ext>
            </a:extLst>
          </p:cNvPr>
          <p:cNvSpPr/>
          <p:nvPr/>
        </p:nvSpPr>
        <p:spPr>
          <a:xfrm>
            <a:off x="9525000" y="6248400"/>
            <a:ext cx="457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rgbClr val="FFFF00"/>
                </a:solidFill>
              </a:rPr>
              <a:t>6</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42010"/>
                                        </p:tgtEl>
                                        <p:attrNameLst>
                                          <p:attrName>style.visibility</p:attrName>
                                        </p:attrNameLst>
                                      </p:cBhvr>
                                      <p:to>
                                        <p:strVal val="visible"/>
                                      </p:to>
                                    </p:set>
                                    <p:anim to="" calcmode="lin" valueType="num">
                                      <p:cBhvr>
                                        <p:cTn id="7" dur="1" fill="hold"/>
                                        <p:tgtEl>
                                          <p:spTgt spid="4201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42047"/>
                                        </p:tgtEl>
                                        <p:attrNameLst>
                                          <p:attrName>style.visibility</p:attrName>
                                        </p:attrNameLst>
                                      </p:cBhvr>
                                      <p:to>
                                        <p:strVal val="visible"/>
                                      </p:to>
                                    </p:set>
                                    <p:anim calcmode="lin" valueType="num">
                                      <p:cBhvr additive="base">
                                        <p:cTn id="12" dur="500" fill="hold"/>
                                        <p:tgtEl>
                                          <p:spTgt spid="42047"/>
                                        </p:tgtEl>
                                        <p:attrNameLst>
                                          <p:attrName>ppt_x</p:attrName>
                                        </p:attrNameLst>
                                      </p:cBhvr>
                                      <p:tavLst>
                                        <p:tav tm="0">
                                          <p:val>
                                            <p:strVal val="#ppt_x"/>
                                          </p:val>
                                        </p:tav>
                                        <p:tav tm="100000">
                                          <p:val>
                                            <p:strVal val="#ppt_x"/>
                                          </p:val>
                                        </p:tav>
                                      </p:tavLst>
                                    </p:anim>
                                    <p:anim calcmode="lin" valueType="num">
                                      <p:cBhvr additive="base">
                                        <p:cTn id="13" dur="500" fill="hold"/>
                                        <p:tgtEl>
                                          <p:spTgt spid="4204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dissolve">
                                      <p:cBhvr>
                                        <p:cTn id="18" dur="500"/>
                                        <p:tgtEl>
                                          <p:spTgt spid="1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42042">
                                            <p:txEl>
                                              <p:pRg st="0" end="0"/>
                                            </p:txEl>
                                          </p:spTgt>
                                        </p:tgtEl>
                                        <p:attrNameLst>
                                          <p:attrName>style.visibility</p:attrName>
                                        </p:attrNameLst>
                                      </p:cBhvr>
                                      <p:to>
                                        <p:strVal val="visible"/>
                                      </p:to>
                                    </p:set>
                                    <p:animEffect transition="in" filter="blinds(horizontal)">
                                      <p:cBhvr>
                                        <p:cTn id="23" dur="500"/>
                                        <p:tgtEl>
                                          <p:spTgt spid="42042">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42042">
                                            <p:txEl>
                                              <p:pRg st="1" end="1"/>
                                            </p:txEl>
                                          </p:spTgt>
                                        </p:tgtEl>
                                        <p:attrNameLst>
                                          <p:attrName>style.visibility</p:attrName>
                                        </p:attrNameLst>
                                      </p:cBhvr>
                                      <p:to>
                                        <p:strVal val="visible"/>
                                      </p:to>
                                    </p:set>
                                    <p:animEffect transition="in" filter="blinds(horizontal)">
                                      <p:cBhvr>
                                        <p:cTn id="28" dur="500"/>
                                        <p:tgtEl>
                                          <p:spTgt spid="420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266" name="Straight Connector 38">
            <a:extLst>
              <a:ext uri="{FF2B5EF4-FFF2-40B4-BE49-F238E27FC236}">
                <a16:creationId xmlns:a16="http://schemas.microsoft.com/office/drawing/2014/main" id="{AB96FD15-4D89-4A7B-BF24-023B01344975}"/>
              </a:ext>
            </a:extLst>
          </p:cNvPr>
          <p:cNvCxnSpPr>
            <a:cxnSpLocks noChangeShapeType="1"/>
          </p:cNvCxnSpPr>
          <p:nvPr/>
        </p:nvCxnSpPr>
        <p:spPr bwMode="auto">
          <a:xfrm rot="5400000">
            <a:off x="3776663" y="3852863"/>
            <a:ext cx="6467475"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4" name="Straight Connector 3">
            <a:extLst>
              <a:ext uri="{FF2B5EF4-FFF2-40B4-BE49-F238E27FC236}">
                <a16:creationId xmlns:a16="http://schemas.microsoft.com/office/drawing/2014/main" id="{FDEAFF7B-9C12-4120-BCB2-29B4DDBF43BE}"/>
              </a:ext>
            </a:extLst>
          </p:cNvPr>
          <p:cNvCxnSpPr/>
          <p:nvPr/>
        </p:nvCxnSpPr>
        <p:spPr>
          <a:xfrm>
            <a:off x="1517650" y="622300"/>
            <a:ext cx="9144000" cy="1588"/>
          </a:xfrm>
          <a:prstGeom prst="line">
            <a:avLst/>
          </a:prstGeom>
        </p:spPr>
        <p:style>
          <a:lnRef idx="3">
            <a:schemeClr val="accent6"/>
          </a:lnRef>
          <a:fillRef idx="0">
            <a:schemeClr val="accent6"/>
          </a:fillRef>
          <a:effectRef idx="2">
            <a:schemeClr val="accent6"/>
          </a:effectRef>
          <a:fontRef idx="minor">
            <a:schemeClr val="tx1"/>
          </a:fontRef>
        </p:style>
      </p:cxnSp>
      <p:sp>
        <p:nvSpPr>
          <p:cNvPr id="11268" name="TextBox 14">
            <a:extLst>
              <a:ext uri="{FF2B5EF4-FFF2-40B4-BE49-F238E27FC236}">
                <a16:creationId xmlns:a16="http://schemas.microsoft.com/office/drawing/2014/main" id="{8F5E5C74-EF10-4B07-8CD1-F452B4BDAEA6}"/>
              </a:ext>
            </a:extLst>
          </p:cNvPr>
          <p:cNvSpPr txBox="1">
            <a:spLocks noChangeArrowheads="1"/>
          </p:cNvSpPr>
          <p:nvPr/>
        </p:nvSpPr>
        <p:spPr bwMode="auto">
          <a:xfrm>
            <a:off x="418012" y="745330"/>
            <a:ext cx="6649538"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u="sng" dirty="0">
                <a:latin typeface="Times New Roman" panose="02020603050405020304" pitchFamily="18" charset="0"/>
                <a:cs typeface="Times New Roman" panose="02020603050405020304" pitchFamily="18" charset="0"/>
              </a:rPr>
              <a:t>2. </a:t>
            </a:r>
            <a:r>
              <a:rPr lang="en-US" altLang="en-US" sz="2500" u="sng" dirty="0" err="1">
                <a:latin typeface="Times New Roman" panose="02020603050405020304" pitchFamily="18" charset="0"/>
                <a:cs typeface="Times New Roman" panose="02020603050405020304" pitchFamily="18" charset="0"/>
              </a:rPr>
              <a:t>Tính</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chất</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hóa</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học</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của</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nhôm</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và</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sắt</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có</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gì</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giống</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và</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khác</a:t>
            </a:r>
            <a:r>
              <a:rPr lang="en-US" altLang="en-US" sz="2500" u="sng" dirty="0">
                <a:latin typeface="Times New Roman" panose="02020603050405020304" pitchFamily="18" charset="0"/>
                <a:cs typeface="Times New Roman" panose="02020603050405020304" pitchFamily="18" charset="0"/>
              </a:rPr>
              <a:t> </a:t>
            </a:r>
            <a:r>
              <a:rPr lang="en-US" altLang="en-US" sz="2500" u="sng" dirty="0" err="1">
                <a:latin typeface="Times New Roman" panose="02020603050405020304" pitchFamily="18" charset="0"/>
                <a:cs typeface="Times New Roman" panose="02020603050405020304" pitchFamily="18" charset="0"/>
              </a:rPr>
              <a:t>nhau</a:t>
            </a:r>
            <a:r>
              <a:rPr lang="en-US" altLang="en-US" sz="2500" u="sng" dirty="0">
                <a:latin typeface="Times New Roman" panose="02020603050405020304" pitchFamily="18" charset="0"/>
                <a:cs typeface="Times New Roman" panose="02020603050405020304" pitchFamily="18" charset="0"/>
              </a:rPr>
              <a:t> ?</a:t>
            </a:r>
          </a:p>
        </p:txBody>
      </p:sp>
      <p:graphicFrame>
        <p:nvGraphicFramePr>
          <p:cNvPr id="42047" name="Group 63">
            <a:extLst>
              <a:ext uri="{FF2B5EF4-FFF2-40B4-BE49-F238E27FC236}">
                <a16:creationId xmlns:a16="http://schemas.microsoft.com/office/drawing/2014/main" id="{2EE11C43-5397-4764-855F-912374360D28}"/>
              </a:ext>
            </a:extLst>
          </p:cNvPr>
          <p:cNvGraphicFramePr>
            <a:graphicFrameLocks noGrp="1"/>
          </p:cNvGraphicFramePr>
          <p:nvPr>
            <p:ph/>
            <p:extLst>
              <p:ext uri="{D42A27DB-BD31-4B8C-83A1-F6EECF244321}">
                <p14:modId xmlns:p14="http://schemas.microsoft.com/office/powerpoint/2010/main" val="1327828135"/>
              </p:ext>
            </p:extLst>
          </p:nvPr>
        </p:nvGraphicFramePr>
        <p:xfrm>
          <a:off x="323883" y="1994647"/>
          <a:ext cx="6592388" cy="4419600"/>
        </p:xfrm>
        <a:graphic>
          <a:graphicData uri="http://schemas.openxmlformats.org/drawingml/2006/table">
            <a:tbl>
              <a:tblPr/>
              <a:tblGrid>
                <a:gridCol w="1207057">
                  <a:extLst>
                    <a:ext uri="{9D8B030D-6E8A-4147-A177-3AD203B41FA5}">
                      <a16:colId xmlns:a16="http://schemas.microsoft.com/office/drawing/2014/main" val="20000"/>
                    </a:ext>
                  </a:extLst>
                </a:gridCol>
                <a:gridCol w="5385331">
                  <a:extLst>
                    <a:ext uri="{9D8B030D-6E8A-4147-A177-3AD203B41FA5}">
                      <a16:colId xmlns:a16="http://schemas.microsoft.com/office/drawing/2014/main" val="20001"/>
                    </a:ext>
                  </a:extLst>
                </a:gridCol>
              </a:tblGrid>
              <a:tr h="2019646">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000" b="1" i="0" u="none" strike="noStrike" cap="none" normalizeH="0" baseline="0" dirty="0" err="1">
                          <a:ln>
                            <a:noFill/>
                          </a:ln>
                          <a:solidFill>
                            <a:schemeClr val="tx1"/>
                          </a:solidFill>
                          <a:effectLst/>
                          <a:latin typeface="Arial" charset="0"/>
                        </a:rPr>
                        <a:t>Giống</a:t>
                      </a:r>
                      <a:r>
                        <a:rPr kumimoji="0" lang="en-US" sz="2000" b="1" i="0" u="none" strike="noStrike" cap="none" normalizeH="0" baseline="0" dirty="0">
                          <a:ln>
                            <a:noFill/>
                          </a:ln>
                          <a:solidFill>
                            <a:schemeClr val="tx1"/>
                          </a:solidFill>
                          <a:effectLst/>
                          <a:latin typeface="Arial" charset="0"/>
                        </a:rPr>
                        <a:t> </a:t>
                      </a:r>
                      <a:r>
                        <a:rPr kumimoji="0" lang="en-US" sz="2000" b="1" i="0" u="none" strike="noStrike" cap="none" normalizeH="0" baseline="0" dirty="0" err="1">
                          <a:ln>
                            <a:noFill/>
                          </a:ln>
                          <a:solidFill>
                            <a:schemeClr val="tx1"/>
                          </a:solidFill>
                          <a:effectLst/>
                          <a:latin typeface="Arial" charset="0"/>
                        </a:rPr>
                        <a:t>nhau</a:t>
                      </a:r>
                      <a:endParaRPr kumimoji="0" lang="en-US" sz="2400" b="1"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9995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400" b="1" i="0" u="none" strike="noStrike" cap="none" normalizeH="0" baseline="0">
                          <a:ln>
                            <a:noFill/>
                          </a:ln>
                          <a:solidFill>
                            <a:schemeClr val="tx1"/>
                          </a:solidFill>
                          <a:effectLst/>
                          <a:latin typeface="Arial" charset="0"/>
                        </a:rPr>
                        <a:t>Khác nhau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280" name="Text Box 58">
            <a:extLst>
              <a:ext uri="{FF2B5EF4-FFF2-40B4-BE49-F238E27FC236}">
                <a16:creationId xmlns:a16="http://schemas.microsoft.com/office/drawing/2014/main" id="{63910502-4C97-4641-A978-8BA4A6DB5BA2}"/>
              </a:ext>
            </a:extLst>
          </p:cNvPr>
          <p:cNvSpPr txBox="1">
            <a:spLocks noChangeArrowheads="1"/>
          </p:cNvSpPr>
          <p:nvPr/>
        </p:nvSpPr>
        <p:spPr bwMode="auto">
          <a:xfrm>
            <a:off x="1725146" y="2131103"/>
            <a:ext cx="44005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Al, Fe </a:t>
            </a:r>
            <a:r>
              <a:rPr lang="en-US" altLang="en-US" sz="2400" dirty="0" err="1">
                <a:latin typeface="Times New Roman" panose="02020603050405020304" pitchFamily="18" charset="0"/>
                <a:cs typeface="Times New Roman" panose="02020603050405020304" pitchFamily="18" charset="0"/>
              </a:rPr>
              <a:t>đều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tính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hóa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học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kim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loại</a:t>
            </a:r>
            <a:r>
              <a:rPr lang="en-US" altLang="en-US" sz="2400" dirty="0">
                <a:latin typeface="Times New Roman" panose="02020603050405020304" pitchFamily="18" charset="0"/>
                <a:cs typeface="Times New Roman" panose="02020603050405020304" pitchFamily="18" charset="0"/>
              </a:rPr>
              <a:t>.</a:t>
            </a:r>
          </a:p>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Đều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phản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với</a:t>
            </a:r>
            <a:r>
              <a:rPr lang="en-US" altLang="en-US" sz="2400" dirty="0">
                <a:latin typeface="Times New Roman" panose="02020603050405020304" pitchFamily="18" charset="0"/>
                <a:cs typeface="Times New Roman" panose="02020603050405020304" pitchFamily="18" charset="0"/>
              </a:rPr>
              <a:t> HNO</a:t>
            </a:r>
            <a:r>
              <a:rPr lang="en-US" altLang="en-US" sz="2400" baseline="-25000" dirty="0">
                <a:latin typeface="Times New Roman" panose="02020603050405020304" pitchFamily="18" charset="0"/>
                <a:cs typeface="Times New Roman" panose="02020603050405020304" pitchFamily="18" charset="0"/>
              </a:rPr>
              <a:t>3</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đặc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nguội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H</a:t>
            </a:r>
            <a:r>
              <a:rPr lang="en-US" altLang="en-US" sz="2400" baseline="-25000" dirty="0">
                <a:latin typeface="Times New Roman" panose="02020603050405020304" pitchFamily="18" charset="0"/>
                <a:cs typeface="Times New Roman" panose="02020603050405020304" pitchFamily="18" charset="0"/>
              </a:rPr>
              <a:t>2</a:t>
            </a:r>
            <a:r>
              <a:rPr lang="en-US" altLang="en-US" sz="2400" dirty="0">
                <a:latin typeface="Times New Roman" panose="02020603050405020304" pitchFamily="18" charset="0"/>
                <a:cs typeface="Times New Roman" panose="02020603050405020304" pitchFamily="18" charset="0"/>
              </a:rPr>
              <a:t>SO</a:t>
            </a:r>
            <a:r>
              <a:rPr lang="en-US" altLang="en-US" sz="2400" baseline="-25000" dirty="0">
                <a:latin typeface="Times New Roman" panose="02020603050405020304" pitchFamily="18" charset="0"/>
                <a:cs typeface="Times New Roman" panose="02020603050405020304" pitchFamily="18" charset="0"/>
              </a:rPr>
              <a:t>4</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đặc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nguội</a:t>
            </a:r>
            <a:r>
              <a:rPr lang="en-US" altLang="en-US" sz="2400" dirty="0">
                <a:latin typeface="Times New Roman" panose="02020603050405020304" pitchFamily="18" charset="0"/>
                <a:cs typeface="Times New Roman" panose="02020603050405020304" pitchFamily="18" charset="0"/>
              </a:rPr>
              <a:t>.</a:t>
            </a:r>
          </a:p>
        </p:txBody>
      </p:sp>
      <p:sp>
        <p:nvSpPr>
          <p:cNvPr id="42045" name="Text Box 61">
            <a:extLst>
              <a:ext uri="{FF2B5EF4-FFF2-40B4-BE49-F238E27FC236}">
                <a16:creationId xmlns:a16="http://schemas.microsoft.com/office/drawing/2014/main" id="{E1E3444D-37C6-47D3-9E25-4D33B65B684E}"/>
              </a:ext>
            </a:extLst>
          </p:cNvPr>
          <p:cNvSpPr txBox="1">
            <a:spLocks noChangeArrowheads="1"/>
          </p:cNvSpPr>
          <p:nvPr/>
        </p:nvSpPr>
        <p:spPr bwMode="auto">
          <a:xfrm>
            <a:off x="1708150" y="4204447"/>
            <a:ext cx="4381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2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Al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phản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kiềm</a:t>
            </a:r>
            <a:r>
              <a:rPr lang="en-US" altLang="en-US" sz="2400" dirty="0">
                <a:latin typeface="Times New Roman" panose="02020603050405020304" pitchFamily="18" charset="0"/>
                <a:cs typeface="Times New Roman" panose="02020603050405020304" pitchFamily="18" charset="0"/>
              </a:rPr>
              <a:t>.</a:t>
            </a:r>
          </a:p>
        </p:txBody>
      </p:sp>
      <p:sp>
        <p:nvSpPr>
          <p:cNvPr id="6166" name="Rectangle 11">
            <a:extLst>
              <a:ext uri="{FF2B5EF4-FFF2-40B4-BE49-F238E27FC236}">
                <a16:creationId xmlns:a16="http://schemas.microsoft.com/office/drawing/2014/main" id="{A929C778-E1E8-4D06-ACD4-B77E679CEF1C}"/>
              </a:ext>
            </a:extLst>
          </p:cNvPr>
          <p:cNvSpPr>
            <a:spLocks noChangeArrowheads="1"/>
          </p:cNvSpPr>
          <p:nvPr/>
        </p:nvSpPr>
        <p:spPr bwMode="auto">
          <a:xfrm>
            <a:off x="7162800" y="990601"/>
            <a:ext cx="3352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342900"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just" eaLnBrk="1" hangingPunct="1"/>
            <a:r>
              <a:rPr lang="en-US" altLang="en-US" sz="2400" i="1">
                <a:solidFill>
                  <a:srgbClr val="0000FF"/>
                </a:solidFill>
                <a:latin typeface="Times New Roman" panose="02020603050405020304" pitchFamily="18" charset="0"/>
                <a:cs typeface="Times New Roman" panose="02020603050405020304" pitchFamily="18" charset="0"/>
              </a:rPr>
              <a:t>Để phân biệt 2 kim loại là  nhôm và sắt ta dùng hóa chất nào sau </a:t>
            </a:r>
            <a:r>
              <a:rPr lang="vi-VN" altLang="en-US" sz="2400" i="1">
                <a:solidFill>
                  <a:srgbClr val="0000FF"/>
                </a:solidFill>
                <a:latin typeface="Times New Roman" panose="02020603050405020304" pitchFamily="18" charset="0"/>
                <a:cs typeface="Times New Roman" panose="02020603050405020304" pitchFamily="18" charset="0"/>
              </a:rPr>
              <a:t>đâ</a:t>
            </a:r>
            <a:r>
              <a:rPr lang="en-US" altLang="en-US" sz="2400" i="1">
                <a:solidFill>
                  <a:srgbClr val="0000FF"/>
                </a:solidFill>
                <a:latin typeface="Times New Roman" panose="02020603050405020304" pitchFamily="18" charset="0"/>
                <a:cs typeface="Times New Roman" panose="02020603050405020304" pitchFamily="18" charset="0"/>
              </a:rPr>
              <a:t>y:</a:t>
            </a:r>
          </a:p>
          <a:p>
            <a:pPr algn="just" eaLnBrk="1" hangingPunct="1">
              <a:buFontTx/>
              <a:buAutoNum type="alphaLcPeriod"/>
            </a:pPr>
            <a:r>
              <a:rPr lang="en-US" altLang="en-US" sz="2400">
                <a:latin typeface="Times New Roman" panose="02020603050405020304" pitchFamily="18" charset="0"/>
                <a:cs typeface="Times New Roman" panose="02020603050405020304" pitchFamily="18" charset="0"/>
              </a:rPr>
              <a:t>dd NaCl.</a:t>
            </a:r>
          </a:p>
          <a:p>
            <a:pPr algn="just" eaLnBrk="1" hangingPunct="1">
              <a:buFontTx/>
              <a:buAutoNum type="alphaLcPeriod"/>
            </a:pPr>
            <a:r>
              <a:rPr lang="en-US" altLang="en-US" sz="2400">
                <a:latin typeface="Times New Roman" panose="02020603050405020304" pitchFamily="18" charset="0"/>
                <a:cs typeface="Times New Roman" panose="02020603050405020304" pitchFamily="18" charset="0"/>
              </a:rPr>
              <a:t>HNO</a:t>
            </a:r>
            <a:r>
              <a:rPr lang="en-US" altLang="en-US" sz="2400" baseline="-25000">
                <a:latin typeface="Times New Roman" panose="02020603050405020304" pitchFamily="18" charset="0"/>
                <a:cs typeface="Times New Roman" panose="02020603050405020304" pitchFamily="18" charset="0"/>
              </a:rPr>
              <a:t>3</a:t>
            </a:r>
            <a:r>
              <a:rPr lang="en-US" altLang="en-US" sz="2400">
                <a:latin typeface="Times New Roman" panose="02020603050405020304" pitchFamily="18" charset="0"/>
                <a:cs typeface="Times New Roman" panose="02020603050405020304" pitchFamily="18" charset="0"/>
              </a:rPr>
              <a:t> đặc, nguội.</a:t>
            </a:r>
          </a:p>
          <a:p>
            <a:pPr algn="just" eaLnBrk="1" hangingPunct="1">
              <a:buFontTx/>
              <a:buAutoNum type="alphaLcPeriod"/>
            </a:pPr>
            <a:r>
              <a:rPr lang="en-US" altLang="en-US" sz="2400">
                <a:latin typeface="Times New Roman" panose="02020603050405020304" pitchFamily="18" charset="0"/>
                <a:cs typeface="Times New Roman" panose="02020603050405020304" pitchFamily="18" charset="0"/>
              </a:rPr>
              <a:t>Dd NaOH.</a:t>
            </a:r>
          </a:p>
          <a:p>
            <a:pPr algn="just" eaLnBrk="1" hangingPunct="1">
              <a:buFontTx/>
              <a:buAutoNum type="alphaLcPeriod"/>
            </a:pPr>
            <a:r>
              <a:rPr lang="en-US" altLang="en-US" sz="2400">
                <a:latin typeface="Times New Roman" panose="02020603050405020304" pitchFamily="18" charset="0"/>
                <a:cs typeface="Times New Roman" panose="02020603050405020304" pitchFamily="18" charset="0"/>
              </a:rPr>
              <a:t>H</a:t>
            </a:r>
            <a:r>
              <a:rPr lang="en-US" altLang="en-US" sz="2400" baseline="-25000">
                <a:latin typeface="Times New Roman" panose="02020603050405020304" pitchFamily="18" charset="0"/>
                <a:cs typeface="Times New Roman" panose="02020603050405020304" pitchFamily="18" charset="0"/>
              </a:rPr>
              <a:t>2</a:t>
            </a:r>
            <a:r>
              <a:rPr lang="en-US" altLang="en-US" sz="2400">
                <a:latin typeface="Times New Roman" panose="02020603050405020304" pitchFamily="18" charset="0"/>
                <a:cs typeface="Times New Roman" panose="02020603050405020304" pitchFamily="18" charset="0"/>
              </a:rPr>
              <a:t>SO</a:t>
            </a:r>
            <a:r>
              <a:rPr lang="en-US" altLang="en-US" sz="2400" baseline="-25000">
                <a:latin typeface="Times New Roman" panose="02020603050405020304" pitchFamily="18" charset="0"/>
                <a:cs typeface="Times New Roman" panose="02020603050405020304" pitchFamily="18" charset="0"/>
              </a:rPr>
              <a:t>4</a:t>
            </a:r>
            <a:r>
              <a:rPr lang="en-US" altLang="en-US" sz="2400">
                <a:latin typeface="Times New Roman" panose="02020603050405020304" pitchFamily="18" charset="0"/>
                <a:cs typeface="Times New Roman" panose="02020603050405020304" pitchFamily="18" charset="0"/>
              </a:rPr>
              <a:t>loãng</a:t>
            </a:r>
          </a:p>
        </p:txBody>
      </p:sp>
      <p:sp>
        <p:nvSpPr>
          <p:cNvPr id="13" name="Oval 12">
            <a:extLst>
              <a:ext uri="{FF2B5EF4-FFF2-40B4-BE49-F238E27FC236}">
                <a16:creationId xmlns:a16="http://schemas.microsoft.com/office/drawing/2014/main" id="{E9D07F2B-3C49-4F5C-8A0F-3E89D5F50118}"/>
              </a:ext>
            </a:extLst>
          </p:cNvPr>
          <p:cNvSpPr/>
          <p:nvPr/>
        </p:nvSpPr>
        <p:spPr>
          <a:xfrm>
            <a:off x="7315200" y="3200400"/>
            <a:ext cx="381000" cy="45720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a:solidFill>
                  <a:schemeClr val="tx1"/>
                </a:solidFill>
                <a:latin typeface="Times New Roman" pitchFamily="18" charset="0"/>
                <a:cs typeface="Times New Roman" pitchFamily="18" charset="0"/>
              </a:rPr>
              <a:t>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66"/>
                                        </p:tgtEl>
                                        <p:attrNameLst>
                                          <p:attrName>style.visibility</p:attrName>
                                        </p:attrNameLst>
                                      </p:cBhvr>
                                      <p:to>
                                        <p:strVal val="visible"/>
                                      </p:to>
                                    </p:set>
                                    <p:animEffect transition="in" filter="blinds(horizontal)">
                                      <p:cBhvr>
                                        <p:cTn id="7" dur="500"/>
                                        <p:tgtEl>
                                          <p:spTgt spid="61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2045"/>
                                        </p:tgtEl>
                                        <p:attrNameLst>
                                          <p:attrName>style.visibility</p:attrName>
                                        </p:attrNameLst>
                                      </p:cBhvr>
                                      <p:to>
                                        <p:strVal val="visible"/>
                                      </p:to>
                                    </p:set>
                                    <p:anim calcmode="lin" valueType="num">
                                      <p:cBhvr additive="base">
                                        <p:cTn id="17" dur="500" fill="hold"/>
                                        <p:tgtEl>
                                          <p:spTgt spid="42045"/>
                                        </p:tgtEl>
                                        <p:attrNameLst>
                                          <p:attrName>ppt_x</p:attrName>
                                        </p:attrNameLst>
                                      </p:cBhvr>
                                      <p:tavLst>
                                        <p:tav tm="0">
                                          <p:val>
                                            <p:strVal val="0-#ppt_w/2"/>
                                          </p:val>
                                        </p:tav>
                                        <p:tav tm="100000">
                                          <p:val>
                                            <p:strVal val="#ppt_x"/>
                                          </p:val>
                                        </p:tav>
                                      </p:tavLst>
                                    </p:anim>
                                    <p:anim calcmode="lin" valueType="num">
                                      <p:cBhvr additive="base">
                                        <p:cTn id="18" dur="500" fill="hold"/>
                                        <p:tgtEl>
                                          <p:spTgt spid="420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45" grpId="0"/>
      <p:bldP spid="6166" grpId="0"/>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314" name="Straight Connector 38">
            <a:extLst>
              <a:ext uri="{FF2B5EF4-FFF2-40B4-BE49-F238E27FC236}">
                <a16:creationId xmlns:a16="http://schemas.microsoft.com/office/drawing/2014/main" id="{74306309-6B9D-4A22-89EF-CBBF95C8ECA5}"/>
              </a:ext>
            </a:extLst>
          </p:cNvPr>
          <p:cNvCxnSpPr>
            <a:cxnSpLocks noChangeShapeType="1"/>
          </p:cNvCxnSpPr>
          <p:nvPr/>
        </p:nvCxnSpPr>
        <p:spPr bwMode="auto">
          <a:xfrm rot="5400000">
            <a:off x="3548063" y="3843338"/>
            <a:ext cx="6467475"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13315" name="TextBox 14">
            <a:extLst>
              <a:ext uri="{FF2B5EF4-FFF2-40B4-BE49-F238E27FC236}">
                <a16:creationId xmlns:a16="http://schemas.microsoft.com/office/drawing/2014/main" id="{2AFDE9A7-F7A7-4DA6-8138-5A835673285D}"/>
              </a:ext>
            </a:extLst>
          </p:cNvPr>
          <p:cNvSpPr txBox="1">
            <a:spLocks noChangeArrowheads="1"/>
          </p:cNvSpPr>
          <p:nvPr/>
        </p:nvSpPr>
        <p:spPr bwMode="auto">
          <a:xfrm>
            <a:off x="1524000" y="381000"/>
            <a:ext cx="5410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u="sng">
                <a:latin typeface="Times New Roman" panose="02020603050405020304" pitchFamily="18" charset="0"/>
                <a:cs typeface="Times New Roman" panose="02020603050405020304" pitchFamily="18" charset="0"/>
              </a:rPr>
              <a:t>2. Tính chất hóa học của nhôm và sắt có gì giống và khác nhau:</a:t>
            </a:r>
          </a:p>
        </p:txBody>
      </p:sp>
      <p:graphicFrame>
        <p:nvGraphicFramePr>
          <p:cNvPr id="44045" name="Group 13">
            <a:extLst>
              <a:ext uri="{FF2B5EF4-FFF2-40B4-BE49-F238E27FC236}">
                <a16:creationId xmlns:a16="http://schemas.microsoft.com/office/drawing/2014/main" id="{A1E6F983-B6BB-48D4-AC7A-B443F0090BA0}"/>
              </a:ext>
            </a:extLst>
          </p:cNvPr>
          <p:cNvGraphicFramePr>
            <a:graphicFrameLocks noGrp="1"/>
          </p:cNvGraphicFramePr>
          <p:nvPr/>
        </p:nvGraphicFramePr>
        <p:xfrm>
          <a:off x="1447800" y="1371600"/>
          <a:ext cx="5334000" cy="5410200"/>
        </p:xfrm>
        <a:graphic>
          <a:graphicData uri="http://schemas.openxmlformats.org/drawingml/2006/table">
            <a:tbl>
              <a:tblPr/>
              <a:tblGrid>
                <a:gridCol w="1101144">
                  <a:extLst>
                    <a:ext uri="{9D8B030D-6E8A-4147-A177-3AD203B41FA5}">
                      <a16:colId xmlns:a16="http://schemas.microsoft.com/office/drawing/2014/main" val="20000"/>
                    </a:ext>
                  </a:extLst>
                </a:gridCol>
                <a:gridCol w="4232856">
                  <a:extLst>
                    <a:ext uri="{9D8B030D-6E8A-4147-A177-3AD203B41FA5}">
                      <a16:colId xmlns:a16="http://schemas.microsoft.com/office/drawing/2014/main" val="20001"/>
                    </a:ext>
                  </a:extLst>
                </a:gridCol>
              </a:tblGrid>
              <a:tr h="247232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Giống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nhau</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37876">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Khác</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nhau</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Char char="-"/>
                        <a:tabLst/>
                      </a:pP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3327" name="Text Box 24">
            <a:extLst>
              <a:ext uri="{FF2B5EF4-FFF2-40B4-BE49-F238E27FC236}">
                <a16:creationId xmlns:a16="http://schemas.microsoft.com/office/drawing/2014/main" id="{8113AF18-480C-41D8-912B-1E485C714803}"/>
              </a:ext>
            </a:extLst>
          </p:cNvPr>
          <p:cNvSpPr txBox="1">
            <a:spLocks noChangeArrowheads="1"/>
          </p:cNvSpPr>
          <p:nvPr/>
        </p:nvSpPr>
        <p:spPr bwMode="auto">
          <a:xfrm>
            <a:off x="2590800" y="1371601"/>
            <a:ext cx="46482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 Al, Fe đều có tính chất hóa học của kim loại.</a:t>
            </a:r>
          </a:p>
          <a:p>
            <a:pPr eaLnBrk="1" hangingPunct="1">
              <a:spcBef>
                <a:spcPct val="50000"/>
              </a:spcBef>
            </a:pPr>
            <a:r>
              <a:rPr lang="en-US" altLang="en-US" sz="2800">
                <a:latin typeface="Times New Roman" panose="02020603050405020304" pitchFamily="18" charset="0"/>
                <a:cs typeface="Times New Roman" panose="02020603050405020304" pitchFamily="18" charset="0"/>
              </a:rPr>
              <a:t>- Đều không phản ứng với HNO</a:t>
            </a:r>
            <a:r>
              <a:rPr lang="en-US" altLang="en-US" sz="2800" baseline="-25000">
                <a:latin typeface="Times New Roman" panose="02020603050405020304" pitchFamily="18" charset="0"/>
                <a:cs typeface="Times New Roman" panose="02020603050405020304" pitchFamily="18" charset="0"/>
              </a:rPr>
              <a:t>3</a:t>
            </a:r>
            <a:r>
              <a:rPr lang="en-US" altLang="en-US" sz="2800">
                <a:latin typeface="Times New Roman" panose="02020603050405020304" pitchFamily="18" charset="0"/>
                <a:cs typeface="Times New Roman" panose="02020603050405020304" pitchFamily="18" charset="0"/>
              </a:rPr>
              <a:t> đặc, nguội và H</a:t>
            </a:r>
            <a:r>
              <a:rPr lang="en-US" altLang="en-US" sz="2800" baseline="-25000">
                <a:latin typeface="Times New Roman" panose="02020603050405020304" pitchFamily="18" charset="0"/>
                <a:cs typeface="Times New Roman" panose="02020603050405020304" pitchFamily="18" charset="0"/>
              </a:rPr>
              <a:t>2</a:t>
            </a:r>
            <a:r>
              <a:rPr lang="en-US" altLang="en-US" sz="2800">
                <a:latin typeface="Times New Roman" panose="02020603050405020304" pitchFamily="18" charset="0"/>
                <a:cs typeface="Times New Roman" panose="02020603050405020304" pitchFamily="18" charset="0"/>
              </a:rPr>
              <a:t>SO</a:t>
            </a:r>
            <a:r>
              <a:rPr lang="en-US" altLang="en-US" sz="2800" baseline="-25000">
                <a:latin typeface="Times New Roman" panose="02020603050405020304" pitchFamily="18" charset="0"/>
                <a:cs typeface="Times New Roman" panose="02020603050405020304" pitchFamily="18" charset="0"/>
              </a:rPr>
              <a:t>4</a:t>
            </a:r>
            <a:r>
              <a:rPr lang="en-US" altLang="en-US" sz="2800">
                <a:latin typeface="Times New Roman" panose="02020603050405020304" pitchFamily="18" charset="0"/>
                <a:cs typeface="Times New Roman" panose="02020603050405020304" pitchFamily="18" charset="0"/>
              </a:rPr>
              <a:t> đặc, nguội.</a:t>
            </a:r>
          </a:p>
        </p:txBody>
      </p:sp>
      <p:sp>
        <p:nvSpPr>
          <p:cNvPr id="13328" name="Text Box 25">
            <a:extLst>
              <a:ext uri="{FF2B5EF4-FFF2-40B4-BE49-F238E27FC236}">
                <a16:creationId xmlns:a16="http://schemas.microsoft.com/office/drawing/2014/main" id="{FB7392F7-C12A-433A-AE75-45D529CF5368}"/>
              </a:ext>
            </a:extLst>
          </p:cNvPr>
          <p:cNvSpPr txBox="1">
            <a:spLocks noChangeArrowheads="1"/>
          </p:cNvSpPr>
          <p:nvPr/>
        </p:nvSpPr>
        <p:spPr bwMode="auto">
          <a:xfrm>
            <a:off x="2667000" y="3962401"/>
            <a:ext cx="434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 Al có phản ứng với kiềm.</a:t>
            </a:r>
          </a:p>
        </p:txBody>
      </p:sp>
      <p:sp>
        <p:nvSpPr>
          <p:cNvPr id="13329" name="TextBox 33">
            <a:extLst>
              <a:ext uri="{FF2B5EF4-FFF2-40B4-BE49-F238E27FC236}">
                <a16:creationId xmlns:a16="http://schemas.microsoft.com/office/drawing/2014/main" id="{86798343-2F43-4398-B1FE-6944C670575E}"/>
              </a:ext>
            </a:extLst>
          </p:cNvPr>
          <p:cNvSpPr txBox="1">
            <a:spLocks noChangeArrowheads="1"/>
          </p:cNvSpPr>
          <p:nvPr/>
        </p:nvSpPr>
        <p:spPr bwMode="auto">
          <a:xfrm>
            <a:off x="6858000" y="4784725"/>
            <a:ext cx="54102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a:latin typeface="Times New Roman" panose="02020603050405020304" pitchFamily="18" charset="0"/>
              </a:rPr>
              <a:t>Fe  +   HCl </a:t>
            </a:r>
            <a:endParaRPr lang="en-US" altLang="en-US" sz="2500" baseline="-25000">
              <a:latin typeface="Times New Roman" panose="02020603050405020304" pitchFamily="18" charset="0"/>
            </a:endParaRPr>
          </a:p>
        </p:txBody>
      </p:sp>
      <p:sp>
        <p:nvSpPr>
          <p:cNvPr id="13330" name="TextBox 32">
            <a:extLst>
              <a:ext uri="{FF2B5EF4-FFF2-40B4-BE49-F238E27FC236}">
                <a16:creationId xmlns:a16="http://schemas.microsoft.com/office/drawing/2014/main" id="{FA06D5CD-00DA-4274-A07F-0B2E0FC0C4D9}"/>
              </a:ext>
            </a:extLst>
          </p:cNvPr>
          <p:cNvSpPr txBox="1">
            <a:spLocks noChangeArrowheads="1"/>
          </p:cNvSpPr>
          <p:nvPr/>
        </p:nvSpPr>
        <p:spPr bwMode="auto">
          <a:xfrm>
            <a:off x="6858000" y="3962400"/>
            <a:ext cx="50292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a:latin typeface="Times New Roman" panose="02020603050405020304" pitchFamily="18" charset="0"/>
              </a:rPr>
              <a:t>  Fe  +    Cl</a:t>
            </a:r>
            <a:r>
              <a:rPr lang="en-US" altLang="en-US" sz="2500" baseline="-25000">
                <a:latin typeface="Times New Roman" panose="02020603050405020304" pitchFamily="18" charset="0"/>
              </a:rPr>
              <a:t>2 </a:t>
            </a:r>
            <a:r>
              <a:rPr lang="en-US" altLang="en-US" sz="2500">
                <a:latin typeface="Times New Roman" panose="02020603050405020304" pitchFamily="18" charset="0"/>
                <a:sym typeface="Wingdings 3" panose="05040102010807070707" pitchFamily="18" charset="2"/>
              </a:rPr>
              <a:t> </a:t>
            </a:r>
            <a:endParaRPr lang="en-US" altLang="en-US" sz="2500">
              <a:latin typeface="Times New Roman" panose="02020603050405020304" pitchFamily="18" charset="0"/>
            </a:endParaRPr>
          </a:p>
        </p:txBody>
      </p:sp>
      <p:sp>
        <p:nvSpPr>
          <p:cNvPr id="2" name="TextBox 33">
            <a:extLst>
              <a:ext uri="{FF2B5EF4-FFF2-40B4-BE49-F238E27FC236}">
                <a16:creationId xmlns:a16="http://schemas.microsoft.com/office/drawing/2014/main" id="{80F082CB-9D6D-484C-B4BD-3C4C5417B83A}"/>
              </a:ext>
            </a:extLst>
          </p:cNvPr>
          <p:cNvSpPr txBox="1">
            <a:spLocks noChangeArrowheads="1"/>
          </p:cNvSpPr>
          <p:nvPr/>
        </p:nvSpPr>
        <p:spPr bwMode="auto">
          <a:xfrm>
            <a:off x="8534400" y="4327525"/>
            <a:ext cx="22860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i="1">
                <a:latin typeface="Times New Roman" panose="02020603050405020304" pitchFamily="18" charset="0"/>
              </a:rPr>
              <a:t>Sắt (III) clorua</a:t>
            </a:r>
            <a:endParaRPr lang="en-US" altLang="en-US" sz="2500" i="1" baseline="-25000">
              <a:latin typeface="Times New Roman" panose="02020603050405020304" pitchFamily="18" charset="0"/>
            </a:endParaRPr>
          </a:p>
        </p:txBody>
      </p:sp>
      <p:sp>
        <p:nvSpPr>
          <p:cNvPr id="3" name="TextBox 33">
            <a:extLst>
              <a:ext uri="{FF2B5EF4-FFF2-40B4-BE49-F238E27FC236}">
                <a16:creationId xmlns:a16="http://schemas.microsoft.com/office/drawing/2014/main" id="{10C9F6DD-E7B1-4997-AB40-0E79CE83822C}"/>
              </a:ext>
            </a:extLst>
          </p:cNvPr>
          <p:cNvSpPr txBox="1">
            <a:spLocks noChangeArrowheads="1"/>
          </p:cNvSpPr>
          <p:nvPr/>
        </p:nvSpPr>
        <p:spPr bwMode="auto">
          <a:xfrm>
            <a:off x="8382000" y="5241925"/>
            <a:ext cx="22860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i="1">
                <a:latin typeface="Times New Roman" panose="02020603050405020304" pitchFamily="18" charset="0"/>
              </a:rPr>
              <a:t>Sắt (II) clorua</a:t>
            </a:r>
            <a:endParaRPr lang="en-US" altLang="en-US" sz="2500" i="1" baseline="-25000">
              <a:latin typeface="Times New Roman" panose="02020603050405020304" pitchFamily="18" charset="0"/>
            </a:endParaRPr>
          </a:p>
        </p:txBody>
      </p:sp>
      <p:sp>
        <p:nvSpPr>
          <p:cNvPr id="13333" name="TextBox 32">
            <a:extLst>
              <a:ext uri="{FF2B5EF4-FFF2-40B4-BE49-F238E27FC236}">
                <a16:creationId xmlns:a16="http://schemas.microsoft.com/office/drawing/2014/main" id="{C553DD55-C5A7-44EF-96E5-72D87D7AF2C1}"/>
              </a:ext>
            </a:extLst>
          </p:cNvPr>
          <p:cNvSpPr txBox="1">
            <a:spLocks noChangeArrowheads="1"/>
          </p:cNvSpPr>
          <p:nvPr/>
        </p:nvSpPr>
        <p:spPr bwMode="auto">
          <a:xfrm>
            <a:off x="6858000" y="2819400"/>
            <a:ext cx="51054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a:latin typeface="Times New Roman" panose="02020603050405020304" pitchFamily="18" charset="0"/>
              </a:rPr>
              <a:t>    Al  +  Cl</a:t>
            </a:r>
            <a:r>
              <a:rPr lang="en-US" altLang="en-US" sz="2500" baseline="-25000">
                <a:latin typeface="Times New Roman" panose="02020603050405020304" pitchFamily="18" charset="0"/>
              </a:rPr>
              <a:t>2   </a:t>
            </a:r>
            <a:r>
              <a:rPr lang="en-US" altLang="en-US" sz="2500">
                <a:latin typeface="Times New Roman" panose="02020603050405020304" pitchFamily="18" charset="0"/>
                <a:sym typeface="Wingdings 3" panose="05040102010807070707" pitchFamily="18" charset="2"/>
              </a:rPr>
              <a:t>   </a:t>
            </a:r>
            <a:endParaRPr lang="en-US" altLang="en-US" sz="2500">
              <a:latin typeface="Times New Roman" panose="02020603050405020304" pitchFamily="18" charset="0"/>
            </a:endParaRPr>
          </a:p>
        </p:txBody>
      </p:sp>
      <p:sp>
        <p:nvSpPr>
          <p:cNvPr id="13334" name="TextBox 33">
            <a:extLst>
              <a:ext uri="{FF2B5EF4-FFF2-40B4-BE49-F238E27FC236}">
                <a16:creationId xmlns:a16="http://schemas.microsoft.com/office/drawing/2014/main" id="{D54D5EB3-409D-4CA8-84EB-94A440955674}"/>
              </a:ext>
            </a:extLst>
          </p:cNvPr>
          <p:cNvSpPr txBox="1">
            <a:spLocks noChangeArrowheads="1"/>
          </p:cNvSpPr>
          <p:nvPr/>
        </p:nvSpPr>
        <p:spPr bwMode="auto">
          <a:xfrm>
            <a:off x="6858000" y="3276600"/>
            <a:ext cx="54864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500">
                <a:latin typeface="Times New Roman" panose="02020603050405020304" pitchFamily="18" charset="0"/>
              </a:rPr>
              <a:t>  Al +    HCl </a:t>
            </a:r>
            <a:r>
              <a:rPr lang="en-US" altLang="en-US" sz="2500">
                <a:latin typeface="Times New Roman" panose="02020603050405020304" pitchFamily="18" charset="0"/>
                <a:sym typeface="Wingdings 3" panose="05040102010807070707" pitchFamily="18" charset="2"/>
              </a:rPr>
              <a:t>  </a:t>
            </a:r>
            <a:endParaRPr lang="en-US" altLang="en-US" sz="2500" baseline="-25000">
              <a:latin typeface="Times New Roman" panose="02020603050405020304" pitchFamily="18" charset="0"/>
            </a:endParaRPr>
          </a:p>
        </p:txBody>
      </p:sp>
      <p:sp>
        <p:nvSpPr>
          <p:cNvPr id="10266" name="Text Box 48">
            <a:extLst>
              <a:ext uri="{FF2B5EF4-FFF2-40B4-BE49-F238E27FC236}">
                <a16:creationId xmlns:a16="http://schemas.microsoft.com/office/drawing/2014/main" id="{AA8C34F0-7AA1-42E6-B62F-39A8D955BDF3}"/>
              </a:ext>
            </a:extLst>
          </p:cNvPr>
          <p:cNvSpPr txBox="1">
            <a:spLocks noChangeArrowheads="1"/>
          </p:cNvSpPr>
          <p:nvPr/>
        </p:nvSpPr>
        <p:spPr bwMode="auto">
          <a:xfrm>
            <a:off x="8496300" y="3848100"/>
            <a:ext cx="533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1600"/>
              <a:t>t</a:t>
            </a:r>
            <a:r>
              <a:rPr lang="en-US" altLang="en-US" sz="1600" baseline="30000"/>
              <a:t>0</a:t>
            </a:r>
            <a:endParaRPr lang="en-US" altLang="en-US" sz="1600"/>
          </a:p>
        </p:txBody>
      </p:sp>
      <p:sp>
        <p:nvSpPr>
          <p:cNvPr id="13336" name="Text Box 49">
            <a:extLst>
              <a:ext uri="{FF2B5EF4-FFF2-40B4-BE49-F238E27FC236}">
                <a16:creationId xmlns:a16="http://schemas.microsoft.com/office/drawing/2014/main" id="{88B73B09-39C7-41AD-B119-DCE138AEF722}"/>
              </a:ext>
            </a:extLst>
          </p:cNvPr>
          <p:cNvSpPr txBox="1">
            <a:spLocks noChangeArrowheads="1"/>
          </p:cNvSpPr>
          <p:nvPr/>
        </p:nvSpPr>
        <p:spPr bwMode="auto">
          <a:xfrm>
            <a:off x="8610600" y="2667000"/>
            <a:ext cx="533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sz="1600"/>
              <a:t>t</a:t>
            </a:r>
            <a:r>
              <a:rPr lang="en-US" altLang="en-US" sz="1600" baseline="30000"/>
              <a:t>0</a:t>
            </a:r>
            <a:endParaRPr lang="en-US" altLang="en-US" sz="1600"/>
          </a:p>
        </p:txBody>
      </p:sp>
      <p:sp>
        <p:nvSpPr>
          <p:cNvPr id="13337" name="TextBox 32">
            <a:extLst>
              <a:ext uri="{FF2B5EF4-FFF2-40B4-BE49-F238E27FC236}">
                <a16:creationId xmlns:a16="http://schemas.microsoft.com/office/drawing/2014/main" id="{28D189B8-40EF-4708-BCF1-10EE48A95D49}"/>
              </a:ext>
            </a:extLst>
          </p:cNvPr>
          <p:cNvSpPr txBox="1">
            <a:spLocks noChangeArrowheads="1"/>
          </p:cNvSpPr>
          <p:nvPr/>
        </p:nvSpPr>
        <p:spPr bwMode="auto">
          <a:xfrm>
            <a:off x="6858000" y="1600201"/>
            <a:ext cx="3581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just" eaLnBrk="1" hangingPunct="1"/>
            <a:r>
              <a:rPr lang="en-US" altLang="en-US" sz="2400">
                <a:solidFill>
                  <a:srgbClr val="FF0000"/>
                </a:solidFill>
                <a:latin typeface="Times New Roman" panose="02020603050405020304" pitchFamily="18" charset="0"/>
              </a:rPr>
              <a:t>Hoàn thành s</a:t>
            </a:r>
            <a:r>
              <a:rPr lang="vi-VN" altLang="en-US" sz="2400">
                <a:solidFill>
                  <a:srgbClr val="FF0000"/>
                </a:solidFill>
                <a:latin typeface="Times New Roman" panose="02020603050405020304" pitchFamily="18" charset="0"/>
              </a:rPr>
              <a:t>ơ</a:t>
            </a:r>
            <a:r>
              <a:rPr lang="en-US" altLang="en-US" sz="2400">
                <a:solidFill>
                  <a:srgbClr val="FF0000"/>
                </a:solidFill>
                <a:latin typeface="Times New Roman" panose="02020603050405020304" pitchFamily="18" charset="0"/>
              </a:rPr>
              <a:t> </a:t>
            </a:r>
            <a:r>
              <a:rPr lang="vi-VN" altLang="en-US" sz="2400">
                <a:solidFill>
                  <a:srgbClr val="FF0000"/>
                </a:solidFill>
                <a:latin typeface="Times New Roman" panose="02020603050405020304" pitchFamily="18" charset="0"/>
              </a:rPr>
              <a:t>đồ</a:t>
            </a:r>
            <a:r>
              <a:rPr lang="en-US" altLang="en-US" sz="2400">
                <a:solidFill>
                  <a:srgbClr val="FF0000"/>
                </a:solidFill>
                <a:latin typeface="Times New Roman" panose="02020603050405020304" pitchFamily="18" charset="0"/>
              </a:rPr>
              <a:t> phản ứng hóa học sau </a:t>
            </a:r>
            <a:r>
              <a:rPr lang="vi-VN" altLang="en-US" sz="2400">
                <a:solidFill>
                  <a:srgbClr val="FF0000"/>
                </a:solidFill>
                <a:latin typeface="Times New Roman" panose="02020603050405020304" pitchFamily="18" charset="0"/>
              </a:rPr>
              <a:t>đâ</a:t>
            </a:r>
            <a:r>
              <a:rPr lang="en-US" altLang="en-US" sz="2400">
                <a:solidFill>
                  <a:srgbClr val="FF0000"/>
                </a:solidFill>
                <a:latin typeface="Times New Roman" panose="02020603050405020304" pitchFamily="18" charset="0"/>
              </a:rPr>
              <a:t>y ? </a:t>
            </a:r>
          </a:p>
        </p:txBody>
      </p:sp>
      <p:sp>
        <p:nvSpPr>
          <p:cNvPr id="24" name="Rectangle 23">
            <a:extLst>
              <a:ext uri="{FF2B5EF4-FFF2-40B4-BE49-F238E27FC236}">
                <a16:creationId xmlns:a16="http://schemas.microsoft.com/office/drawing/2014/main" id="{6EB706B2-FBEB-43B3-AB15-FA4C70B24021}"/>
              </a:ext>
            </a:extLst>
          </p:cNvPr>
          <p:cNvSpPr/>
          <p:nvPr/>
        </p:nvSpPr>
        <p:spPr>
          <a:xfrm>
            <a:off x="9067800" y="2895600"/>
            <a:ext cx="1143000" cy="304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500" dirty="0">
                <a:solidFill>
                  <a:srgbClr val="FF0000"/>
                </a:solidFill>
                <a:latin typeface="Times New Roman" pitchFamily="18" charset="0"/>
                <a:cs typeface="Times New Roman" pitchFamily="18" charset="0"/>
              </a:rPr>
              <a:t>2AlCl</a:t>
            </a:r>
            <a:r>
              <a:rPr lang="en-US" sz="2500" baseline="-25000" dirty="0">
                <a:solidFill>
                  <a:srgbClr val="FF0000"/>
                </a:solidFill>
                <a:latin typeface="Times New Roman" pitchFamily="18" charset="0"/>
                <a:cs typeface="Times New Roman" pitchFamily="18" charset="0"/>
              </a:rPr>
              <a:t>3</a:t>
            </a:r>
            <a:endParaRPr lang="en-US" sz="2500" dirty="0">
              <a:solidFill>
                <a:srgbClr val="FF0000"/>
              </a:solidFill>
              <a:latin typeface="Times New Roman" pitchFamily="18" charset="0"/>
              <a:cs typeface="Times New Roman" pitchFamily="18" charset="0"/>
            </a:endParaRPr>
          </a:p>
        </p:txBody>
      </p:sp>
      <p:sp>
        <p:nvSpPr>
          <p:cNvPr id="25" name="Rectangle 24">
            <a:extLst>
              <a:ext uri="{FF2B5EF4-FFF2-40B4-BE49-F238E27FC236}">
                <a16:creationId xmlns:a16="http://schemas.microsoft.com/office/drawing/2014/main" id="{602AADDD-CA34-4E29-AF1E-12936BE65E77}"/>
              </a:ext>
            </a:extLst>
          </p:cNvPr>
          <p:cNvSpPr/>
          <p:nvPr/>
        </p:nvSpPr>
        <p:spPr>
          <a:xfrm>
            <a:off x="8839200" y="3962400"/>
            <a:ext cx="13716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500" dirty="0">
                <a:solidFill>
                  <a:srgbClr val="FF0000"/>
                </a:solidFill>
                <a:latin typeface="Times New Roman" pitchFamily="18" charset="0"/>
                <a:cs typeface="Times New Roman" pitchFamily="18" charset="0"/>
              </a:rPr>
              <a:t>2FeCl</a:t>
            </a:r>
            <a:r>
              <a:rPr lang="en-US" sz="2500" baseline="-25000" dirty="0">
                <a:solidFill>
                  <a:srgbClr val="FF0000"/>
                </a:solidFill>
                <a:latin typeface="Times New Roman" pitchFamily="18" charset="0"/>
                <a:cs typeface="Times New Roman" pitchFamily="18" charset="0"/>
              </a:rPr>
              <a:t>3</a:t>
            </a:r>
            <a:endParaRPr lang="en-US" sz="2500" dirty="0">
              <a:solidFill>
                <a:srgbClr val="FF0000"/>
              </a:solidFill>
              <a:latin typeface="Times New Roman" pitchFamily="18" charset="0"/>
              <a:cs typeface="Times New Roman" pitchFamily="18" charset="0"/>
            </a:endParaRPr>
          </a:p>
        </p:txBody>
      </p:sp>
      <p:sp>
        <p:nvSpPr>
          <p:cNvPr id="26" name="Rectangle 25">
            <a:extLst>
              <a:ext uri="{FF2B5EF4-FFF2-40B4-BE49-F238E27FC236}">
                <a16:creationId xmlns:a16="http://schemas.microsoft.com/office/drawing/2014/main" id="{63D3F4A2-354C-414C-9017-D213A1B96D28}"/>
              </a:ext>
            </a:extLst>
          </p:cNvPr>
          <p:cNvSpPr/>
          <p:nvPr/>
        </p:nvSpPr>
        <p:spPr>
          <a:xfrm>
            <a:off x="8686800" y="4724400"/>
            <a:ext cx="2133600" cy="6096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500">
                <a:solidFill>
                  <a:srgbClr val="FF0000"/>
                </a:solidFill>
                <a:latin typeface="Times New Roman" pitchFamily="18" charset="0"/>
                <a:cs typeface="Times New Roman" pitchFamily="18" charset="0"/>
              </a:rPr>
              <a:t>FeCl</a:t>
            </a:r>
            <a:r>
              <a:rPr lang="en-US" sz="2500" baseline="-25000">
                <a:solidFill>
                  <a:srgbClr val="FF0000"/>
                </a:solidFill>
                <a:latin typeface="Times New Roman" pitchFamily="18" charset="0"/>
                <a:cs typeface="Times New Roman" pitchFamily="18" charset="0"/>
              </a:rPr>
              <a:t>2</a:t>
            </a:r>
            <a:r>
              <a:rPr lang="en-US" sz="2500">
                <a:solidFill>
                  <a:srgbClr val="FF0000"/>
                </a:solidFill>
                <a:latin typeface="Times New Roman" pitchFamily="18" charset="0"/>
                <a:cs typeface="Times New Roman" pitchFamily="18" charset="0"/>
              </a:rPr>
              <a:t> + H</a:t>
            </a:r>
            <a:r>
              <a:rPr lang="en-US" sz="2500" baseline="-25000">
                <a:solidFill>
                  <a:srgbClr val="FF0000"/>
                </a:solidFill>
                <a:latin typeface="Times New Roman" pitchFamily="18" charset="0"/>
                <a:cs typeface="Times New Roman" pitchFamily="18" charset="0"/>
              </a:rPr>
              <a:t>2</a:t>
            </a:r>
            <a:endParaRPr lang="en-US" sz="2500" baseline="-25000" dirty="0">
              <a:solidFill>
                <a:srgbClr val="FF0000"/>
              </a:solidFill>
              <a:latin typeface="Times New Roman" pitchFamily="18" charset="0"/>
              <a:cs typeface="Times New Roman" pitchFamily="18" charset="0"/>
            </a:endParaRPr>
          </a:p>
        </p:txBody>
      </p:sp>
      <p:sp>
        <p:nvSpPr>
          <p:cNvPr id="27" name="Rectangle 26">
            <a:extLst>
              <a:ext uri="{FF2B5EF4-FFF2-40B4-BE49-F238E27FC236}">
                <a16:creationId xmlns:a16="http://schemas.microsoft.com/office/drawing/2014/main" id="{0FBEC115-E9DB-4272-96BC-96FB309552E7}"/>
              </a:ext>
            </a:extLst>
          </p:cNvPr>
          <p:cNvSpPr/>
          <p:nvPr/>
        </p:nvSpPr>
        <p:spPr>
          <a:xfrm>
            <a:off x="8915400" y="3352800"/>
            <a:ext cx="2209800" cy="3810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500">
                <a:solidFill>
                  <a:srgbClr val="FF0000"/>
                </a:solidFill>
                <a:latin typeface="Times New Roman" pitchFamily="18" charset="0"/>
                <a:cs typeface="Times New Roman" pitchFamily="18" charset="0"/>
              </a:rPr>
              <a:t>2AlCl</a:t>
            </a:r>
            <a:r>
              <a:rPr lang="en-US" sz="2500" baseline="-25000">
                <a:solidFill>
                  <a:srgbClr val="FF0000"/>
                </a:solidFill>
                <a:latin typeface="Times New Roman" pitchFamily="18" charset="0"/>
                <a:cs typeface="Times New Roman" pitchFamily="18" charset="0"/>
              </a:rPr>
              <a:t>3</a:t>
            </a:r>
            <a:r>
              <a:rPr lang="en-US" sz="2500">
                <a:solidFill>
                  <a:srgbClr val="FF0000"/>
                </a:solidFill>
                <a:latin typeface="Times New Roman" pitchFamily="18" charset="0"/>
                <a:cs typeface="Times New Roman" pitchFamily="18" charset="0"/>
              </a:rPr>
              <a:t> +3H</a:t>
            </a:r>
            <a:r>
              <a:rPr lang="en-US" sz="2500" baseline="-25000">
                <a:solidFill>
                  <a:srgbClr val="FF0000"/>
                </a:solidFill>
                <a:latin typeface="Times New Roman" pitchFamily="18" charset="0"/>
                <a:cs typeface="Times New Roman" pitchFamily="18" charset="0"/>
              </a:rPr>
              <a:t>2</a:t>
            </a:r>
            <a:r>
              <a:rPr lang="en-US" sz="2500">
                <a:solidFill>
                  <a:srgbClr val="FF0000"/>
                </a:solidFill>
                <a:latin typeface="Times New Roman" pitchFamily="18" charset="0"/>
                <a:cs typeface="Times New Roman" pitchFamily="18" charset="0"/>
              </a:rPr>
              <a:t> </a:t>
            </a:r>
            <a:r>
              <a:rPr lang="en-US" sz="2500" baseline="-25000">
                <a:solidFill>
                  <a:srgbClr val="FF0000"/>
                </a:solidFill>
                <a:latin typeface="Times New Roman" pitchFamily="18" charset="0"/>
                <a:cs typeface="Times New Roman" pitchFamily="18" charset="0"/>
              </a:rPr>
              <a:t>  </a:t>
            </a:r>
            <a:endParaRPr lang="en-US" sz="2500" dirty="0">
              <a:solidFill>
                <a:srgbClr val="FF0000"/>
              </a:solidFill>
              <a:latin typeface="Times New Roman" pitchFamily="18" charset="0"/>
              <a:cs typeface="Times New Roman" pitchFamily="18" charset="0"/>
            </a:endParaRPr>
          </a:p>
        </p:txBody>
      </p:sp>
      <p:sp>
        <p:nvSpPr>
          <p:cNvPr id="28" name="Rectangle 27">
            <a:extLst>
              <a:ext uri="{FF2B5EF4-FFF2-40B4-BE49-F238E27FC236}">
                <a16:creationId xmlns:a16="http://schemas.microsoft.com/office/drawing/2014/main" id="{AE87BA05-EBD3-4D6D-AA1C-AB1DC9C1ECA0}"/>
              </a:ext>
            </a:extLst>
          </p:cNvPr>
          <p:cNvSpPr>
            <a:spLocks noChangeArrowheads="1"/>
          </p:cNvSpPr>
          <p:nvPr/>
        </p:nvSpPr>
        <p:spPr bwMode="auto">
          <a:xfrm>
            <a:off x="2667000" y="4495801"/>
            <a:ext cx="41910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solidFill>
                  <a:srgbClr val="000000"/>
                </a:solidFill>
                <a:latin typeface="Times New Roman" panose="02020603050405020304" pitchFamily="18" charset="0"/>
                <a:cs typeface="Times New Roman" panose="02020603050405020304" pitchFamily="18" charset="0"/>
              </a:rPr>
              <a:t>- Khi tham gia phản ứng tạo hợp chất Al chỉ có hóa trị III, còn sắt tạo hợp chất trong đó Fe có hóa trị (II) hoặc (III).</a:t>
            </a:r>
          </a:p>
        </p:txBody>
      </p:sp>
      <p:cxnSp>
        <p:nvCxnSpPr>
          <p:cNvPr id="31" name="Straight Arrow Connector 30">
            <a:extLst>
              <a:ext uri="{FF2B5EF4-FFF2-40B4-BE49-F238E27FC236}">
                <a16:creationId xmlns:a16="http://schemas.microsoft.com/office/drawing/2014/main" id="{F51FBA8A-C953-4E96-923E-8B9667A9EEFD}"/>
              </a:ext>
            </a:extLst>
          </p:cNvPr>
          <p:cNvCxnSpPr/>
          <p:nvPr/>
        </p:nvCxnSpPr>
        <p:spPr>
          <a:xfrm flipV="1">
            <a:off x="8534400" y="5029200"/>
            <a:ext cx="381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B2826041-C41B-4C1D-9EA3-02F55401E315}"/>
              </a:ext>
            </a:extLst>
          </p:cNvPr>
          <p:cNvSpPr txBox="1">
            <a:spLocks noChangeArrowheads="1"/>
          </p:cNvSpPr>
          <p:nvPr/>
        </p:nvSpPr>
        <p:spPr bwMode="auto">
          <a:xfrm>
            <a:off x="7010400" y="28194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2</a:t>
            </a:r>
          </a:p>
        </p:txBody>
      </p:sp>
      <p:sp>
        <p:nvSpPr>
          <p:cNvPr id="32" name="TextBox 31">
            <a:extLst>
              <a:ext uri="{FF2B5EF4-FFF2-40B4-BE49-F238E27FC236}">
                <a16:creationId xmlns:a16="http://schemas.microsoft.com/office/drawing/2014/main" id="{E344653D-EAE2-4F08-89C3-36A2E1B589F2}"/>
              </a:ext>
            </a:extLst>
          </p:cNvPr>
          <p:cNvSpPr txBox="1">
            <a:spLocks noChangeArrowheads="1"/>
          </p:cNvSpPr>
          <p:nvPr/>
        </p:nvSpPr>
        <p:spPr bwMode="auto">
          <a:xfrm>
            <a:off x="7772400" y="28194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3  </a:t>
            </a:r>
          </a:p>
        </p:txBody>
      </p:sp>
      <p:sp>
        <p:nvSpPr>
          <p:cNvPr id="33" name="TextBox 32">
            <a:extLst>
              <a:ext uri="{FF2B5EF4-FFF2-40B4-BE49-F238E27FC236}">
                <a16:creationId xmlns:a16="http://schemas.microsoft.com/office/drawing/2014/main" id="{5112BA1E-E873-40F7-8AD8-4D3AD204FA1D}"/>
              </a:ext>
            </a:extLst>
          </p:cNvPr>
          <p:cNvSpPr txBox="1">
            <a:spLocks noChangeArrowheads="1"/>
          </p:cNvSpPr>
          <p:nvPr/>
        </p:nvSpPr>
        <p:spPr bwMode="auto">
          <a:xfrm>
            <a:off x="6858000" y="32766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2</a:t>
            </a:r>
          </a:p>
        </p:txBody>
      </p:sp>
      <p:sp>
        <p:nvSpPr>
          <p:cNvPr id="34" name="TextBox 33">
            <a:extLst>
              <a:ext uri="{FF2B5EF4-FFF2-40B4-BE49-F238E27FC236}">
                <a16:creationId xmlns:a16="http://schemas.microsoft.com/office/drawing/2014/main" id="{9A9EF4DA-874A-4024-BA02-CD75C3DF6A1D}"/>
              </a:ext>
            </a:extLst>
          </p:cNvPr>
          <p:cNvSpPr txBox="1">
            <a:spLocks noChangeArrowheads="1"/>
          </p:cNvSpPr>
          <p:nvPr/>
        </p:nvSpPr>
        <p:spPr bwMode="auto">
          <a:xfrm>
            <a:off x="7696200" y="32766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6</a:t>
            </a:r>
          </a:p>
        </p:txBody>
      </p:sp>
      <p:sp>
        <p:nvSpPr>
          <p:cNvPr id="35" name="TextBox 34">
            <a:extLst>
              <a:ext uri="{FF2B5EF4-FFF2-40B4-BE49-F238E27FC236}">
                <a16:creationId xmlns:a16="http://schemas.microsoft.com/office/drawing/2014/main" id="{0B2DC42B-1DFA-4479-8C09-2F98A3122E8E}"/>
              </a:ext>
            </a:extLst>
          </p:cNvPr>
          <p:cNvSpPr txBox="1">
            <a:spLocks noChangeArrowheads="1"/>
          </p:cNvSpPr>
          <p:nvPr/>
        </p:nvSpPr>
        <p:spPr bwMode="auto">
          <a:xfrm>
            <a:off x="6781800" y="39624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2</a:t>
            </a:r>
          </a:p>
        </p:txBody>
      </p:sp>
      <p:sp>
        <p:nvSpPr>
          <p:cNvPr id="36" name="TextBox 35">
            <a:extLst>
              <a:ext uri="{FF2B5EF4-FFF2-40B4-BE49-F238E27FC236}">
                <a16:creationId xmlns:a16="http://schemas.microsoft.com/office/drawing/2014/main" id="{1ADCBFDA-5C4C-43C6-8755-F4894F8CA49D}"/>
              </a:ext>
            </a:extLst>
          </p:cNvPr>
          <p:cNvSpPr txBox="1">
            <a:spLocks noChangeArrowheads="1"/>
          </p:cNvSpPr>
          <p:nvPr/>
        </p:nvSpPr>
        <p:spPr bwMode="auto">
          <a:xfrm>
            <a:off x="7543800" y="48006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2</a:t>
            </a:r>
          </a:p>
        </p:txBody>
      </p:sp>
      <p:sp>
        <p:nvSpPr>
          <p:cNvPr id="37" name="TextBox 36">
            <a:extLst>
              <a:ext uri="{FF2B5EF4-FFF2-40B4-BE49-F238E27FC236}">
                <a16:creationId xmlns:a16="http://schemas.microsoft.com/office/drawing/2014/main" id="{356B615D-11CC-4385-A204-E8E1BA798903}"/>
              </a:ext>
            </a:extLst>
          </p:cNvPr>
          <p:cNvSpPr txBox="1">
            <a:spLocks noChangeArrowheads="1"/>
          </p:cNvSpPr>
          <p:nvPr/>
        </p:nvSpPr>
        <p:spPr bwMode="auto">
          <a:xfrm>
            <a:off x="7772400" y="3962401"/>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400">
                <a:solidFill>
                  <a:srgbClr val="FF0000"/>
                </a:solidFill>
                <a:latin typeface="Times New Roman" panose="02020603050405020304" pitchFamily="18" charset="0"/>
                <a:cs typeface="Times New Roman" panose="02020603050405020304" pitchFamily="18" charset="0"/>
              </a:rPr>
              <a:t>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dissolve">
                                      <p:cBhvr>
                                        <p:cTn id="7" dur="500"/>
                                        <p:tgtEl>
                                          <p:spTgt spid="2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horizontal)">
                                      <p:cBhvr>
                                        <p:cTn id="10" dur="500"/>
                                        <p:tgtEl>
                                          <p:spTgt spid="3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blinds(horizontal)">
                                      <p:cBhvr>
                                        <p:cTn id="13" dur="500"/>
                                        <p:tgtEl>
                                          <p:spTgt spid="3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dissolve">
                                      <p:cBhvr>
                                        <p:cTn id="18" dur="500"/>
                                        <p:tgtEl>
                                          <p:spTgt spid="2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blinds(horizontal)">
                                      <p:cBhvr>
                                        <p:cTn id="21" dur="500"/>
                                        <p:tgtEl>
                                          <p:spTgt spid="33"/>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blinds(horizontal)">
                                      <p:cBhvr>
                                        <p:cTn id="24" dur="500"/>
                                        <p:tgtEl>
                                          <p:spTgt spid="3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dissolve">
                                      <p:cBhvr>
                                        <p:cTn id="29" dur="500"/>
                                        <p:tgtEl>
                                          <p:spTgt spid="25"/>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linds(horizontal)">
                                      <p:cBhvr>
                                        <p:cTn id="32" dur="500"/>
                                        <p:tgtEl>
                                          <p:spTgt spid="35"/>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blinds(horizontal)">
                                      <p:cBhvr>
                                        <p:cTn id="35" dur="500"/>
                                        <p:tgtEl>
                                          <p:spTgt spid="37"/>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checkerboard(across)">
                                      <p:cBhvr>
                                        <p:cTn id="38" dur="500"/>
                                        <p:tgtEl>
                                          <p:spTgt spid="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dissolve">
                                      <p:cBhvr>
                                        <p:cTn id="43" dur="500"/>
                                        <p:tgtEl>
                                          <p:spTgt spid="26"/>
                                        </p:tgtEl>
                                      </p:cBhvr>
                                    </p:animEffect>
                                  </p:childTnLst>
                                </p:cTn>
                              </p:par>
                              <p:par>
                                <p:cTn id="44" presetID="51" presetClass="entr" presetSubtype="0" fill="hold" grpId="0" nodeType="with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192" decel="100000"/>
                                        <p:tgtEl>
                                          <p:spTgt spid="3"/>
                                        </p:tgtEl>
                                      </p:cBhvr>
                                    </p:animEffect>
                                    <p:animScale>
                                      <p:cBhvr>
                                        <p:cTn id="47" dur="192" decel="100000"/>
                                        <p:tgtEl>
                                          <p:spTgt spid="3"/>
                                        </p:tgtEl>
                                      </p:cBhvr>
                                      <p:from x="10000" y="10000"/>
                                      <p:to x="200000" y="450000"/>
                                    </p:animScale>
                                    <p:animScale>
                                      <p:cBhvr>
                                        <p:cTn id="48" dur="308" accel="100000" fill="hold">
                                          <p:stCondLst>
                                            <p:cond delay="192"/>
                                          </p:stCondLst>
                                        </p:cTn>
                                        <p:tgtEl>
                                          <p:spTgt spid="3"/>
                                        </p:tgtEl>
                                      </p:cBhvr>
                                      <p:from x="200000" y="450000"/>
                                      <p:to x="100000" y="100000"/>
                                    </p:animScale>
                                    <p:set>
                                      <p:cBhvr>
                                        <p:cTn id="49" dur="192" fill="hold"/>
                                        <p:tgtEl>
                                          <p:spTgt spid="3"/>
                                        </p:tgtEl>
                                        <p:attrNameLst>
                                          <p:attrName>ppt_x</p:attrName>
                                        </p:attrNameLst>
                                      </p:cBhvr>
                                      <p:to>
                                        <p:strVal val="(0.5)"/>
                                      </p:to>
                                    </p:set>
                                    <p:anim from="(0.5)" to="(#ppt_x)" calcmode="lin" valueType="num">
                                      <p:cBhvr>
                                        <p:cTn id="50" dur="308" accel="100000" fill="hold">
                                          <p:stCondLst>
                                            <p:cond delay="192"/>
                                          </p:stCondLst>
                                        </p:cTn>
                                        <p:tgtEl>
                                          <p:spTgt spid="3"/>
                                        </p:tgtEl>
                                        <p:attrNameLst>
                                          <p:attrName>ppt_x</p:attrName>
                                        </p:attrNameLst>
                                      </p:cBhvr>
                                    </p:anim>
                                    <p:set>
                                      <p:cBhvr>
                                        <p:cTn id="51" dur="192" fill="hold"/>
                                        <p:tgtEl>
                                          <p:spTgt spid="3"/>
                                        </p:tgtEl>
                                        <p:attrNameLst>
                                          <p:attrName>ppt_y</p:attrName>
                                        </p:attrNameLst>
                                      </p:cBhvr>
                                      <p:to>
                                        <p:strVal val="(#ppt_y+0.4)"/>
                                      </p:to>
                                    </p:set>
                                    <p:anim from="(#ppt_y+0.4)" to="(#ppt_y)" calcmode="lin" valueType="num">
                                      <p:cBhvr>
                                        <p:cTn id="52" dur="308" accel="100000" fill="hold">
                                          <p:stCondLst>
                                            <p:cond delay="192"/>
                                          </p:stCondLst>
                                        </p:cTn>
                                        <p:tgtEl>
                                          <p:spTgt spid="3"/>
                                        </p:tgtEl>
                                        <p:attrNameLst>
                                          <p:attrName>ppt_y</p:attrName>
                                        </p:attrNameLst>
                                      </p:cBhvr>
                                    </p:anim>
                                  </p:childTnLst>
                                </p:cTn>
                              </p:par>
                              <p:par>
                                <p:cTn id="53" presetID="3" presetClass="entr" presetSubtype="10" fill="hold" grpId="0" nodeType="withEffect">
                                  <p:stCondLst>
                                    <p:cond delay="0"/>
                                  </p:stCondLst>
                                  <p:childTnLst>
                                    <p:set>
                                      <p:cBhvr>
                                        <p:cTn id="54" dur="1" fill="hold">
                                          <p:stCondLst>
                                            <p:cond delay="0"/>
                                          </p:stCondLst>
                                        </p:cTn>
                                        <p:tgtEl>
                                          <p:spTgt spid="10266"/>
                                        </p:tgtEl>
                                        <p:attrNameLst>
                                          <p:attrName>style.visibility</p:attrName>
                                        </p:attrNameLst>
                                      </p:cBhvr>
                                      <p:to>
                                        <p:strVal val="visible"/>
                                      </p:to>
                                    </p:set>
                                    <p:animEffect transition="in" filter="blinds(horizontal)">
                                      <p:cBhvr>
                                        <p:cTn id="55" dur="500"/>
                                        <p:tgtEl>
                                          <p:spTgt spid="10266"/>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36"/>
                                        </p:tgtEl>
                                        <p:attrNameLst>
                                          <p:attrName>style.visibility</p:attrName>
                                        </p:attrNameLst>
                                      </p:cBhvr>
                                      <p:to>
                                        <p:strVal val="visible"/>
                                      </p:to>
                                    </p:set>
                                    <p:animEffect transition="in" filter="blinds(horizontal)">
                                      <p:cBhvr>
                                        <p:cTn id="58" dur="500"/>
                                        <p:tgtEl>
                                          <p:spTgt spid="36"/>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randombar(horizontal)">
                                      <p:cBhvr>
                                        <p:cTn id="6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266" grpId="0"/>
      <p:bldP spid="24" grpId="0" animBg="1"/>
      <p:bldP spid="25" grpId="0" animBg="1"/>
      <p:bldP spid="26" grpId="0" animBg="1"/>
      <p:bldP spid="27" grpId="0" animBg="1"/>
      <p:bldP spid="28" grpId="0"/>
      <p:bldP spid="30" grpId="0"/>
      <p:bldP spid="32" grpId="0"/>
      <p:bldP spid="33" grpId="0"/>
      <p:bldP spid="34" grpId="0"/>
      <p:bldP spid="35" grpId="0"/>
      <p:bldP spid="36" grpId="0"/>
      <p:bldP spid="3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a:extLst>
              <a:ext uri="{FF2B5EF4-FFF2-40B4-BE49-F238E27FC236}">
                <a16:creationId xmlns:a16="http://schemas.microsoft.com/office/drawing/2014/main" id="{6EBF30C4-2C40-4F78-B1FA-F01CBAAEDD46}"/>
              </a:ext>
            </a:extLst>
          </p:cNvPr>
          <p:cNvSpPr txBox="1">
            <a:spLocks noChangeArrowheads="1"/>
          </p:cNvSpPr>
          <p:nvPr/>
        </p:nvSpPr>
        <p:spPr bwMode="auto">
          <a:xfrm>
            <a:off x="2286000" y="304801"/>
            <a:ext cx="7620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b="1" u="sng">
                <a:latin typeface="Times New Roman" panose="02020603050405020304" pitchFamily="18" charset="0"/>
                <a:cs typeface="Times New Roman" panose="02020603050405020304" pitchFamily="18" charset="0"/>
              </a:rPr>
              <a:t>II. Bài tập:</a:t>
            </a:r>
          </a:p>
        </p:txBody>
      </p:sp>
      <p:sp>
        <p:nvSpPr>
          <p:cNvPr id="15363" name="TextBox 5">
            <a:extLst>
              <a:ext uri="{FF2B5EF4-FFF2-40B4-BE49-F238E27FC236}">
                <a16:creationId xmlns:a16="http://schemas.microsoft.com/office/drawing/2014/main" id="{D140354D-E356-466A-B848-75B5A47E4773}"/>
              </a:ext>
            </a:extLst>
          </p:cNvPr>
          <p:cNvSpPr txBox="1">
            <a:spLocks noChangeArrowheads="1"/>
          </p:cNvSpPr>
          <p:nvPr/>
        </p:nvSpPr>
        <p:spPr bwMode="auto">
          <a:xfrm>
            <a:off x="431075" y="838200"/>
            <a:ext cx="11482252" cy="1953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150000"/>
              </a:lnSpc>
            </a:pP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Bài</a:t>
            </a:r>
            <a:r>
              <a:rPr lang="en-US" altLang="en-US" sz="2800" dirty="0">
                <a:latin typeface="Times New Roman" panose="02020603050405020304" pitchFamily="18" charset="0"/>
                <a:cs typeface="Times New Roman" panose="02020603050405020304" pitchFamily="18" charset="0"/>
              </a:rPr>
              <a:t> 2. Cho 20g </a:t>
            </a:r>
            <a:r>
              <a:rPr lang="en-US" altLang="en-US" sz="2800" dirty="0" err="1">
                <a:latin typeface="Times New Roman" panose="02020603050405020304" pitchFamily="18" charset="0"/>
                <a:cs typeface="Times New Roman" panose="02020603050405020304" pitchFamily="18" charset="0"/>
              </a:rPr>
              <a:t>hỗn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hợp</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kim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loại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gồm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Magie</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và</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dụng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hoàn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toàn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với</a:t>
            </a:r>
            <a:r>
              <a:rPr lang="en-US" altLang="en-US" sz="2800" dirty="0">
                <a:latin typeface="Times New Roman" panose="02020603050405020304" pitchFamily="18" charset="0"/>
                <a:cs typeface="Times New Roman" panose="02020603050405020304" pitchFamily="18" charset="0"/>
              </a:rPr>
              <a:t> 200ml dung </a:t>
            </a:r>
            <a:r>
              <a:rPr lang="en-US" altLang="en-US" sz="2800" dirty="0" err="1">
                <a:latin typeface="Times New Roman" panose="02020603050405020304" pitchFamily="18" charset="0"/>
                <a:cs typeface="Times New Roman" panose="02020603050405020304" pitchFamily="18" charset="0"/>
              </a:rPr>
              <a:t>dịch</a:t>
            </a:r>
            <a:r>
              <a:rPr lang="en-US" altLang="en-US" sz="2800" dirty="0">
                <a:latin typeface="Times New Roman" panose="02020603050405020304" pitchFamily="18" charset="0"/>
                <a:cs typeface="Times New Roman" panose="02020603050405020304" pitchFamily="18" charset="0"/>
              </a:rPr>
              <a:t> CuSO</a:t>
            </a:r>
            <a:r>
              <a:rPr lang="en-US" altLang="en-US" sz="2800" baseline="-25000" dirty="0">
                <a:latin typeface="Times New Roman" panose="02020603050405020304" pitchFamily="18" charset="0"/>
                <a:cs typeface="Times New Roman" panose="02020603050405020304" pitchFamily="18" charset="0"/>
              </a:rPr>
              <a:t>4 </a:t>
            </a:r>
            <a:r>
              <a:rPr lang="en-US" altLang="en-US" sz="2800" dirty="0">
                <a:latin typeface="Times New Roman" panose="02020603050405020304" pitchFamily="18" charset="0"/>
                <a:cs typeface="Times New Roman" panose="02020603050405020304" pitchFamily="18" charset="0"/>
              </a:rPr>
              <a:t>1M. </a:t>
            </a:r>
            <a:r>
              <a:rPr lang="en-US" altLang="en-US" sz="2800" dirty="0" err="1">
                <a:latin typeface="Times New Roman" panose="02020603050405020304" pitchFamily="18" charset="0"/>
                <a:cs typeface="Times New Roman" panose="02020603050405020304" pitchFamily="18" charset="0"/>
              </a:rPr>
              <a:t>Tính</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khối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lượng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mỗi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trong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hỗn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hợp</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kim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loại</a:t>
            </a:r>
            <a:r>
              <a:rPr lang="en-US" altLang="en-US" sz="2800" dirty="0">
                <a:latin typeface="Times New Roman" panose="02020603050405020304" pitchFamily="18" charset="0"/>
                <a:cs typeface="Times New Roman" panose="02020603050405020304" pitchFamily="18" charset="0"/>
              </a:rPr>
              <a:t> ban </a:t>
            </a:r>
            <a:r>
              <a:rPr lang="en-US" altLang="en-US" sz="2800" dirty="0" err="1">
                <a:latin typeface="Times New Roman" panose="02020603050405020304" pitchFamily="18" charset="0"/>
                <a:cs typeface="Times New Roman" panose="02020603050405020304" pitchFamily="18" charset="0"/>
              </a:rPr>
              <a:t>đầu</a:t>
            </a:r>
            <a:r>
              <a:rPr lang="en-US" altLang="en-US" sz="2800" dirty="0">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67DDFB0C-EFA3-41F5-9FB0-F938CC79B2E7}"/>
              </a:ext>
            </a:extLst>
          </p:cNvPr>
          <p:cNvSpPr txBox="1">
            <a:spLocks noChangeArrowheads="1"/>
          </p:cNvSpPr>
          <p:nvPr/>
        </p:nvSpPr>
        <p:spPr bwMode="auto">
          <a:xfrm>
            <a:off x="1828800" y="2895601"/>
            <a:ext cx="1447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Tóm tắt</a:t>
            </a:r>
          </a:p>
        </p:txBody>
      </p:sp>
      <p:sp>
        <p:nvSpPr>
          <p:cNvPr id="5" name="TextBox 4">
            <a:extLst>
              <a:ext uri="{FF2B5EF4-FFF2-40B4-BE49-F238E27FC236}">
                <a16:creationId xmlns:a16="http://schemas.microsoft.com/office/drawing/2014/main" id="{7AEBF8FD-94EF-4068-8112-91AA979D6D0B}"/>
              </a:ext>
            </a:extLst>
          </p:cNvPr>
          <p:cNvSpPr txBox="1">
            <a:spLocks noChangeArrowheads="1"/>
          </p:cNvSpPr>
          <p:nvPr/>
        </p:nvSpPr>
        <p:spPr bwMode="auto">
          <a:xfrm>
            <a:off x="1524000" y="3429000"/>
            <a:ext cx="3200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m</a:t>
            </a:r>
            <a:r>
              <a:rPr lang="en-US" altLang="en-US" sz="2800" baseline="-25000">
                <a:latin typeface="Times New Roman" panose="02020603050405020304" pitchFamily="18" charset="0"/>
                <a:cs typeface="Times New Roman" panose="02020603050405020304" pitchFamily="18" charset="0"/>
              </a:rPr>
              <a:t>hh</a:t>
            </a:r>
            <a:r>
              <a:rPr lang="en-US" altLang="en-US" sz="2800">
                <a:latin typeface="Times New Roman" panose="02020603050405020304" pitchFamily="18" charset="0"/>
                <a:cs typeface="Times New Roman" panose="02020603050405020304" pitchFamily="18" charset="0"/>
              </a:rPr>
              <a:t> = 20g</a:t>
            </a:r>
          </a:p>
          <a:p>
            <a:pPr eaLnBrk="1" hangingPunct="1"/>
            <a:r>
              <a:rPr lang="en-US" altLang="en-US" sz="2800">
                <a:latin typeface="Times New Roman" panose="02020603050405020304" pitchFamily="18" charset="0"/>
                <a:cs typeface="Times New Roman" panose="02020603050405020304" pitchFamily="18" charset="0"/>
              </a:rPr>
              <a:t>V</a:t>
            </a:r>
            <a:r>
              <a:rPr lang="en-US" altLang="en-US" sz="2800" baseline="-25000">
                <a:latin typeface="Times New Roman" panose="02020603050405020304" pitchFamily="18" charset="0"/>
                <a:cs typeface="Times New Roman" panose="02020603050405020304" pitchFamily="18" charset="0"/>
              </a:rPr>
              <a:t>CuSO4</a:t>
            </a:r>
            <a:r>
              <a:rPr lang="en-US" altLang="en-US" sz="2800">
                <a:latin typeface="Times New Roman" panose="02020603050405020304" pitchFamily="18" charset="0"/>
                <a:cs typeface="Times New Roman" panose="02020603050405020304" pitchFamily="18" charset="0"/>
              </a:rPr>
              <a:t>= 200ml= 0,2l</a:t>
            </a:r>
          </a:p>
          <a:p>
            <a:pPr eaLnBrk="1" hangingPunct="1"/>
            <a:r>
              <a:rPr lang="en-US" altLang="en-US" sz="2800">
                <a:latin typeface="Times New Roman" panose="02020603050405020304" pitchFamily="18" charset="0"/>
                <a:cs typeface="Times New Roman" panose="02020603050405020304" pitchFamily="18" charset="0"/>
              </a:rPr>
              <a:t>C</a:t>
            </a:r>
            <a:r>
              <a:rPr lang="en-US" altLang="en-US" sz="2800" baseline="-25000">
                <a:latin typeface="Times New Roman" panose="02020603050405020304" pitchFamily="18" charset="0"/>
                <a:cs typeface="Times New Roman" panose="02020603050405020304" pitchFamily="18" charset="0"/>
              </a:rPr>
              <a:t>MCuSO4</a:t>
            </a:r>
            <a:r>
              <a:rPr lang="en-US" altLang="en-US" sz="2800">
                <a:latin typeface="Times New Roman" panose="02020603050405020304" pitchFamily="18" charset="0"/>
                <a:cs typeface="Times New Roman" panose="02020603050405020304" pitchFamily="18" charset="0"/>
              </a:rPr>
              <a:t> = 1M</a:t>
            </a:r>
          </a:p>
        </p:txBody>
      </p:sp>
      <p:cxnSp>
        <p:nvCxnSpPr>
          <p:cNvPr id="7" name="Straight Connector 6">
            <a:extLst>
              <a:ext uri="{FF2B5EF4-FFF2-40B4-BE49-F238E27FC236}">
                <a16:creationId xmlns:a16="http://schemas.microsoft.com/office/drawing/2014/main" id="{35E910EB-24C2-421E-9C98-7E0FA9BA19AF}"/>
              </a:ext>
            </a:extLst>
          </p:cNvPr>
          <p:cNvCxnSpPr/>
          <p:nvPr/>
        </p:nvCxnSpPr>
        <p:spPr>
          <a:xfrm>
            <a:off x="1524000" y="4953000"/>
            <a:ext cx="3124200" cy="1588"/>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91E1DA6F-89F6-48E1-BBE9-EE80C3CCB88C}"/>
              </a:ext>
            </a:extLst>
          </p:cNvPr>
          <p:cNvSpPr txBox="1">
            <a:spLocks noChangeArrowheads="1"/>
          </p:cNvSpPr>
          <p:nvPr/>
        </p:nvSpPr>
        <p:spPr bwMode="auto">
          <a:xfrm>
            <a:off x="1524000" y="5181600"/>
            <a:ext cx="3200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m</a:t>
            </a:r>
            <a:r>
              <a:rPr lang="en-US" altLang="en-US" sz="2800" baseline="-25000">
                <a:latin typeface="Times New Roman" panose="02020603050405020304" pitchFamily="18" charset="0"/>
                <a:cs typeface="Times New Roman" panose="02020603050405020304" pitchFamily="18" charset="0"/>
              </a:rPr>
              <a:t>Mg</a:t>
            </a:r>
            <a:r>
              <a:rPr lang="en-US" altLang="en-US" sz="2800">
                <a:latin typeface="Times New Roman" panose="02020603050405020304" pitchFamily="18" charset="0"/>
                <a:cs typeface="Times New Roman" panose="02020603050405020304" pitchFamily="18" charset="0"/>
              </a:rPr>
              <a:t> = ? (g)</a:t>
            </a:r>
          </a:p>
          <a:p>
            <a:pPr eaLnBrk="1" hangingPunct="1"/>
            <a:r>
              <a:rPr lang="en-US" altLang="en-US" sz="2800">
                <a:latin typeface="Times New Roman" panose="02020603050405020304" pitchFamily="18" charset="0"/>
                <a:cs typeface="Times New Roman" panose="02020603050405020304" pitchFamily="18" charset="0"/>
              </a:rPr>
              <a:t>m</a:t>
            </a:r>
            <a:r>
              <a:rPr lang="en-US" altLang="en-US" sz="2800" baseline="-25000">
                <a:latin typeface="Times New Roman" panose="02020603050405020304" pitchFamily="18" charset="0"/>
                <a:cs typeface="Times New Roman" panose="02020603050405020304" pitchFamily="18" charset="0"/>
              </a:rPr>
              <a:t>Ag</a:t>
            </a:r>
            <a:r>
              <a:rPr lang="en-US" altLang="en-US" sz="2800">
                <a:latin typeface="Times New Roman" panose="02020603050405020304" pitchFamily="18" charset="0"/>
                <a:cs typeface="Times New Roman" panose="02020603050405020304" pitchFamily="18" charset="0"/>
              </a:rPr>
              <a:t> = ? (g)</a:t>
            </a:r>
          </a:p>
        </p:txBody>
      </p:sp>
      <p:sp>
        <p:nvSpPr>
          <p:cNvPr id="10" name="TextBox 9">
            <a:extLst>
              <a:ext uri="{FF2B5EF4-FFF2-40B4-BE49-F238E27FC236}">
                <a16:creationId xmlns:a16="http://schemas.microsoft.com/office/drawing/2014/main" id="{24854373-CA4C-473F-A7F9-38D9EA9CCBC8}"/>
              </a:ext>
            </a:extLst>
          </p:cNvPr>
          <p:cNvSpPr txBox="1">
            <a:spLocks noChangeArrowheads="1"/>
          </p:cNvSpPr>
          <p:nvPr/>
        </p:nvSpPr>
        <p:spPr bwMode="auto">
          <a:xfrm>
            <a:off x="6248400" y="2971801"/>
            <a:ext cx="2209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a:latin typeface="Times New Roman" panose="02020603050405020304" pitchFamily="18" charset="0"/>
                <a:cs typeface="Times New Roman" panose="02020603050405020304" pitchFamily="18" charset="0"/>
              </a:rPr>
              <a:t>Giải</a:t>
            </a:r>
          </a:p>
        </p:txBody>
      </p:sp>
      <p:sp>
        <p:nvSpPr>
          <p:cNvPr id="11" name="TextBox 10">
            <a:extLst>
              <a:ext uri="{FF2B5EF4-FFF2-40B4-BE49-F238E27FC236}">
                <a16:creationId xmlns:a16="http://schemas.microsoft.com/office/drawing/2014/main" id="{2AF7E70A-9E85-434D-BFC5-EC62AF848BDB}"/>
              </a:ext>
            </a:extLst>
          </p:cNvPr>
          <p:cNvSpPr txBox="1">
            <a:spLocks noChangeArrowheads="1"/>
          </p:cNvSpPr>
          <p:nvPr/>
        </p:nvSpPr>
        <p:spPr bwMode="auto">
          <a:xfrm>
            <a:off x="5384074" y="3476082"/>
            <a:ext cx="6148251"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en-US" altLang="en-US" sz="2800" dirty="0">
                <a:solidFill>
                  <a:srgbClr val="FF0000"/>
                </a:solidFill>
                <a:latin typeface="Times New Roman" panose="02020603050405020304" pitchFamily="18" charset="0"/>
                <a:cs typeface="Times New Roman" panose="02020603050405020304" pitchFamily="18" charset="0"/>
              </a:rPr>
              <a:t>         n</a:t>
            </a:r>
            <a:r>
              <a:rPr lang="en-US" altLang="en-US" sz="2800" baseline="-25000" dirty="0">
                <a:solidFill>
                  <a:srgbClr val="FF0000"/>
                </a:solidFill>
                <a:latin typeface="Times New Roman" panose="02020603050405020304" pitchFamily="18" charset="0"/>
                <a:cs typeface="Times New Roman" panose="02020603050405020304" pitchFamily="18" charset="0"/>
              </a:rPr>
              <a:t>CuSO4   </a:t>
            </a:r>
            <a:r>
              <a:rPr lang="en-US" altLang="en-US" sz="2800" dirty="0">
                <a:solidFill>
                  <a:srgbClr val="FF0000"/>
                </a:solidFill>
                <a:latin typeface="Times New Roman" panose="02020603050405020304" pitchFamily="18" charset="0"/>
                <a:cs typeface="Times New Roman" panose="02020603050405020304" pitchFamily="18" charset="0"/>
              </a:rPr>
              <a:t>=  0,2 . 1 =  0,2 mol</a:t>
            </a:r>
          </a:p>
          <a:p>
            <a:pPr eaLnBrk="1" hangingPunct="1"/>
            <a:r>
              <a:rPr lang="en-US" altLang="en-US" sz="2800" dirty="0">
                <a:solidFill>
                  <a:srgbClr val="FF0000"/>
                </a:solidFill>
                <a:latin typeface="Times New Roman" panose="02020603050405020304" pitchFamily="18" charset="0"/>
                <a:cs typeface="Times New Roman" panose="02020603050405020304" pitchFamily="18" charset="0"/>
              </a:rPr>
              <a:t>           Mg   +  CuSO</a:t>
            </a:r>
            <a:r>
              <a:rPr lang="en-US" altLang="en-US" sz="2800" baseline="-25000" dirty="0">
                <a:solidFill>
                  <a:srgbClr val="FF0000"/>
                </a:solidFill>
                <a:latin typeface="Times New Roman" panose="02020603050405020304" pitchFamily="18" charset="0"/>
                <a:cs typeface="Times New Roman" panose="02020603050405020304" pitchFamily="18" charset="0"/>
              </a:rPr>
              <a:t>4</a:t>
            </a:r>
            <a:r>
              <a:rPr lang="en-US" altLang="en-US" sz="2800" dirty="0">
                <a:solidFill>
                  <a:srgbClr val="FF0000"/>
                </a:solidFill>
                <a:latin typeface="Times New Roman" panose="02020603050405020304" pitchFamily="18" charset="0"/>
                <a:cs typeface="Times New Roman" panose="02020603050405020304" pitchFamily="18" charset="0"/>
              </a:rPr>
              <a:t> -&gt; MgSO</a:t>
            </a:r>
            <a:r>
              <a:rPr lang="en-US" altLang="en-US" sz="2800" baseline="-25000" dirty="0">
                <a:solidFill>
                  <a:srgbClr val="FF0000"/>
                </a:solidFill>
                <a:latin typeface="Times New Roman" panose="02020603050405020304" pitchFamily="18" charset="0"/>
                <a:cs typeface="Times New Roman" panose="02020603050405020304" pitchFamily="18" charset="0"/>
              </a:rPr>
              <a:t>4</a:t>
            </a:r>
            <a:r>
              <a:rPr lang="en-US" altLang="en-US" sz="2800" dirty="0">
                <a:solidFill>
                  <a:srgbClr val="FF0000"/>
                </a:solidFill>
                <a:latin typeface="Times New Roman" panose="02020603050405020304" pitchFamily="18" charset="0"/>
                <a:cs typeface="Times New Roman" panose="02020603050405020304" pitchFamily="18" charset="0"/>
              </a:rPr>
              <a:t>  +  Cu</a:t>
            </a:r>
          </a:p>
          <a:p>
            <a:pPr eaLnBrk="1" hangingPunct="1"/>
            <a:r>
              <a:rPr lang="en-US" altLang="en-US" sz="2800" dirty="0">
                <a:solidFill>
                  <a:srgbClr val="FF0000"/>
                </a:solidFill>
                <a:latin typeface="Times New Roman" panose="02020603050405020304" pitchFamily="18" charset="0"/>
                <a:cs typeface="Times New Roman" panose="02020603050405020304" pitchFamily="18" charset="0"/>
              </a:rPr>
              <a:t>ĐB:  0,2mol ← 0,2mol</a:t>
            </a:r>
          </a:p>
          <a:p>
            <a:pPr eaLnBrk="1" hangingPunct="1"/>
            <a:r>
              <a:rPr lang="en-US" altLang="en-US" sz="2800" dirty="0" err="1">
                <a:solidFill>
                  <a:srgbClr val="FF0000"/>
                </a:solidFill>
                <a:latin typeface="Times New Roman" panose="02020603050405020304" pitchFamily="18" charset="0"/>
                <a:cs typeface="Times New Roman" panose="02020603050405020304" pitchFamily="18" charset="0"/>
              </a:rPr>
              <a:t>m</a:t>
            </a:r>
            <a:r>
              <a:rPr lang="en-US" altLang="en-US" sz="2800" baseline="-25000" dirty="0" err="1">
                <a:solidFill>
                  <a:srgbClr val="FF0000"/>
                </a:solidFill>
                <a:latin typeface="Times New Roman" panose="02020603050405020304" pitchFamily="18" charset="0"/>
                <a:cs typeface="Times New Roman" panose="02020603050405020304" pitchFamily="18" charset="0"/>
              </a:rPr>
              <a:t>Mg</a:t>
            </a:r>
            <a:r>
              <a:rPr lang="en-US" altLang="en-US" sz="2800" dirty="0">
                <a:solidFill>
                  <a:srgbClr val="FF0000"/>
                </a:solidFill>
                <a:latin typeface="Times New Roman" panose="02020603050405020304" pitchFamily="18" charset="0"/>
                <a:cs typeface="Times New Roman" panose="02020603050405020304" pitchFamily="18" charset="0"/>
              </a:rPr>
              <a:t> = 0,2 .24 = 4,8 (g)</a:t>
            </a:r>
          </a:p>
          <a:p>
            <a:pPr eaLnBrk="1" hangingPunct="1"/>
            <a:r>
              <a:rPr lang="en-US" altLang="en-US" sz="2800" dirty="0" err="1">
                <a:solidFill>
                  <a:srgbClr val="FF0000"/>
                </a:solidFill>
                <a:latin typeface="Times New Roman" panose="02020603050405020304" pitchFamily="18" charset="0"/>
                <a:cs typeface="Times New Roman" panose="02020603050405020304" pitchFamily="18" charset="0"/>
              </a:rPr>
              <a:t>m</a:t>
            </a:r>
            <a:r>
              <a:rPr lang="en-US" altLang="en-US" sz="2800" baseline="-25000" dirty="0" err="1">
                <a:solidFill>
                  <a:srgbClr val="FF0000"/>
                </a:solidFill>
                <a:latin typeface="Times New Roman" panose="02020603050405020304" pitchFamily="18" charset="0"/>
                <a:cs typeface="Times New Roman" panose="02020603050405020304" pitchFamily="18" charset="0"/>
              </a:rPr>
              <a:t>Ag</a:t>
            </a:r>
            <a:r>
              <a:rPr lang="en-US" altLang="en-US" sz="2800" dirty="0">
                <a:solidFill>
                  <a:srgbClr val="FF0000"/>
                </a:solidFill>
                <a:latin typeface="Times New Roman" panose="02020603050405020304" pitchFamily="18" charset="0"/>
                <a:cs typeface="Times New Roman" panose="02020603050405020304" pitchFamily="18" charset="0"/>
              </a:rPr>
              <a:t> = 20 - 4,8 = 15,2 (g)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linds(horizontal)">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blinds(horizontal)">
                                      <p:cBhvr>
                                        <p:cTn id="12" dur="500"/>
                                        <p:tgtEl>
                                          <p:spTgt spid="1536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P spid="4" grpId="0"/>
      <p:bldP spid="5"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A4D65A4-2E83-4683-8666-58DADD6522AC}"/>
              </a:ext>
            </a:extLst>
          </p:cNvPr>
          <p:cNvSpPr>
            <a:spLocks noChangeArrowheads="1"/>
          </p:cNvSpPr>
          <p:nvPr/>
        </p:nvSpPr>
        <p:spPr bwMode="auto">
          <a:xfrm>
            <a:off x="574766" y="76200"/>
            <a:ext cx="112209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2800" b="1" dirty="0">
                <a:solidFill>
                  <a:srgbClr val="3C3C3C"/>
                </a:solidFill>
                <a:latin typeface="Times New Roman" panose="02020603050405020304" pitchFamily="18" charset="0"/>
                <a:cs typeface="Times New Roman" panose="02020603050405020304" pitchFamily="18" charset="0"/>
              </a:rPr>
              <a:t>3. Cho  11,2 gam </a:t>
            </a:r>
            <a:r>
              <a:rPr lang="en-US" altLang="en-US" sz="2800" b="1" dirty="0" err="1">
                <a:solidFill>
                  <a:srgbClr val="3C3C3C"/>
                </a:solidFill>
                <a:latin typeface="Times New Roman" panose="02020603050405020304" pitchFamily="18" charset="0"/>
                <a:cs typeface="Times New Roman" panose="02020603050405020304" pitchFamily="18" charset="0"/>
              </a:rPr>
              <a:t>kim</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loại</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sắt</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vào</a:t>
            </a:r>
            <a:r>
              <a:rPr lang="en-US" altLang="en-US" sz="2800" b="1" dirty="0">
                <a:solidFill>
                  <a:srgbClr val="3C3C3C"/>
                </a:solidFill>
                <a:latin typeface="Times New Roman" panose="02020603050405020304" pitchFamily="18" charset="0"/>
                <a:cs typeface="Times New Roman" panose="02020603050405020304" pitchFamily="18" charset="0"/>
              </a:rPr>
              <a:t> 150 gam dung </a:t>
            </a:r>
            <a:r>
              <a:rPr lang="en-US" altLang="en-US" sz="2800" b="1" dirty="0" err="1">
                <a:solidFill>
                  <a:srgbClr val="3C3C3C"/>
                </a:solidFill>
                <a:latin typeface="Times New Roman" panose="02020603050405020304" pitchFamily="18" charset="0"/>
                <a:cs typeface="Times New Roman" panose="02020603050405020304" pitchFamily="18" charset="0"/>
              </a:rPr>
              <a:t>dịch</a:t>
            </a:r>
            <a:r>
              <a:rPr lang="en-US" altLang="en-US" sz="2800" b="1" dirty="0">
                <a:solidFill>
                  <a:srgbClr val="3C3C3C"/>
                </a:solidFill>
                <a:latin typeface="Times New Roman" panose="02020603050405020304" pitchFamily="18" charset="0"/>
                <a:cs typeface="Times New Roman" panose="02020603050405020304" pitchFamily="18" charset="0"/>
              </a:rPr>
              <a:t> HCl (</a:t>
            </a:r>
            <a:r>
              <a:rPr lang="en-US" altLang="en-US" sz="2800" b="1" dirty="0" err="1">
                <a:solidFill>
                  <a:srgbClr val="3C3C3C"/>
                </a:solidFill>
                <a:latin typeface="Times New Roman" panose="02020603050405020304" pitchFamily="18" charset="0"/>
                <a:cs typeface="Times New Roman" panose="02020603050405020304" pitchFamily="18" charset="0"/>
              </a:rPr>
              <a:t>vừa</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đủ</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Xác</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định</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nồng</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độ</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phần</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trăm</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của</a:t>
            </a:r>
            <a:r>
              <a:rPr lang="en-US" altLang="en-US" sz="2800" b="1" dirty="0">
                <a:solidFill>
                  <a:srgbClr val="3C3C3C"/>
                </a:solidFill>
                <a:latin typeface="Times New Roman" panose="02020603050405020304" pitchFamily="18" charset="0"/>
                <a:cs typeface="Times New Roman" panose="02020603050405020304" pitchFamily="18" charset="0"/>
              </a:rPr>
              <a:t> dung </a:t>
            </a:r>
            <a:r>
              <a:rPr lang="en-US" altLang="en-US" sz="2800" b="1" dirty="0" err="1">
                <a:solidFill>
                  <a:srgbClr val="3C3C3C"/>
                </a:solidFill>
                <a:latin typeface="Times New Roman" panose="02020603050405020304" pitchFamily="18" charset="0"/>
                <a:cs typeface="Times New Roman" panose="02020603050405020304" pitchFamily="18" charset="0"/>
              </a:rPr>
              <a:t>dịch</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sau</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phản</a:t>
            </a:r>
            <a:r>
              <a:rPr lang="en-US" altLang="en-US" sz="2800" b="1" dirty="0">
                <a:solidFill>
                  <a:srgbClr val="3C3C3C"/>
                </a:solidFill>
                <a:latin typeface="Times New Roman" panose="02020603050405020304" pitchFamily="18" charset="0"/>
                <a:cs typeface="Times New Roman" panose="02020603050405020304" pitchFamily="18" charset="0"/>
              </a:rPr>
              <a:t> </a:t>
            </a:r>
            <a:r>
              <a:rPr lang="en-US" altLang="en-US" sz="2800" b="1" dirty="0" err="1">
                <a:solidFill>
                  <a:srgbClr val="3C3C3C"/>
                </a:solidFill>
                <a:latin typeface="Times New Roman" panose="02020603050405020304" pitchFamily="18" charset="0"/>
                <a:cs typeface="Times New Roman" panose="02020603050405020304" pitchFamily="18" charset="0"/>
              </a:rPr>
              <a:t>ứng</a:t>
            </a:r>
            <a:r>
              <a:rPr lang="en-US" altLang="en-US" sz="2800" b="1" dirty="0">
                <a:solidFill>
                  <a:srgbClr val="3C3C3C"/>
                </a:solidFill>
                <a:latin typeface="Times New Roman" panose="02020603050405020304" pitchFamily="18" charset="0"/>
                <a:cs typeface="Times New Roman" panose="02020603050405020304" pitchFamily="18" charset="0"/>
              </a:rPr>
              <a:t>?</a:t>
            </a:r>
            <a:endParaRPr lang="en-US" altLang="en-US" sz="2000" b="1" dirty="0">
              <a:ea typeface="Calibri" panose="020F0502020204030204" pitchFamily="34" charset="0"/>
              <a:cs typeface="Times New Roman" panose="02020603050405020304" pitchFamily="18" charset="0"/>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1526</Words>
  <Application>Microsoft Office PowerPoint</Application>
  <PresentationFormat>Widescreen</PresentationFormat>
  <Paragraphs>111</Paragraphs>
  <Slides>21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4</cp:revision>
  <dcterms:created xsi:type="dcterms:W3CDTF">2021-08-21T12:16:44Z</dcterms:created>
  <dcterms:modified xsi:type="dcterms:W3CDTF">2022-11-27T12:46:24Z</dcterms:modified>
</cp:coreProperties>
</file>