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98" r:id="rId4"/>
    <p:sldId id="297" r:id="rId5"/>
    <p:sldId id="284" r:id="rId6"/>
    <p:sldId id="299" r:id="rId7"/>
    <p:sldId id="325" r:id="rId8"/>
    <p:sldId id="310" r:id="rId9"/>
    <p:sldId id="327" r:id="rId10"/>
    <p:sldId id="328" r:id="rId11"/>
    <p:sldId id="301" r:id="rId12"/>
    <p:sldId id="329" r:id="rId13"/>
    <p:sldId id="447" r:id="rId14"/>
    <p:sldId id="302" r:id="rId15"/>
    <p:sldId id="448" r:id="rId16"/>
    <p:sldId id="303" r:id="rId17"/>
    <p:sldId id="309" r:id="rId18"/>
    <p:sldId id="449" r:id="rId19"/>
    <p:sldId id="322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0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2022/5/31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686665" y="2110243"/>
            <a:ext cx="744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ĐÍCH: NGÀY HỘI VỚI SÁCH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=""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1339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764215" y="1870073"/>
            <a:ext cx="4829908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963508" y="4112380"/>
            <a:ext cx="4908923" cy="1983620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7" y="657337"/>
            <a:ext cx="340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52943" y="1384180"/>
            <a:ext cx="3315344" cy="13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209692" y="2025460"/>
            <a:ext cx="419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latin typeface="+mj-lt"/>
              </a:rPr>
              <a:t>ám </a:t>
            </a:r>
            <a:r>
              <a:rPr lang="vi-VN" sz="2400" dirty="0">
                <a:latin typeface="+mj-lt"/>
              </a:rPr>
              <a:t>sát mục đích (nội dung) nói và đối tượng nghe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209693" y="4245698"/>
            <a:ext cx="4384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705623"/>
            <a:ext cx="3419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00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47" y="1410323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=""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76586" y="1030954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=""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12276" y="1425093"/>
            <a:ext cx="394030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 bày lần lượt các ý đã được xác định trong đề cương bài nói.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=""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3" y="2706869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=""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69951" y="2696754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=""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077866" y="3078069"/>
            <a:ext cx="45954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lẽ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78" y="4425802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41877" y="441034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=""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45689" y="4730301"/>
            <a:ext cx="5230553" cy="5044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Bộc lộ được cảm xúc, thái độ phù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=""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=""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=""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=""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=""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=""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=""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=""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7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7520"/>
              </p:ext>
            </p:extLst>
          </p:nvPr>
        </p:nvGraphicFramePr>
        <p:xfrm>
          <a:off x="468924" y="492369"/>
          <a:ext cx="11043139" cy="60574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1944"/>
                <a:gridCol w="2767297"/>
                <a:gridCol w="2654040"/>
                <a:gridCol w="2589858"/>
              </a:tblGrid>
              <a:tr h="336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rgbClr val="FF0000"/>
                          </a:solidFill>
                          <a:effectLst/>
                        </a:rPr>
                        <a:t>PHIẾU ĐÁNH GIÁ THEO TIÊU CHÍ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0000"/>
                          </a:solidFill>
                          <a:effectLst/>
                        </a:rPr>
                        <a:t>Nhóm:……….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6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Mức độ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Chưa đạt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Đạt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Tốt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</a:tr>
              <a:tr h="703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Chọn được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vi-VN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hay, có ý nghĩa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Chưa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chọn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cuốn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sách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yêu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thích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Chọn được cuốn sách nhưng chưa hay.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Chọn được cuốn sách hay và ấn tượng.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</a:tr>
              <a:tr h="112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Trình bày thuyết phục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ý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Nêu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, ý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đọc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sách</a:t>
                      </a:r>
                      <a:r>
                        <a:rPr lang="en-US" sz="1600" dirty="0">
                          <a:effectLst/>
                        </a:rPr>
                        <a:t> song </a:t>
                      </a:r>
                      <a:r>
                        <a:rPr lang="vi-VN" sz="1600" dirty="0">
                          <a:effectLst/>
                        </a:rPr>
                        <a:t>còn sơ sài, </a:t>
                      </a:r>
                      <a:r>
                        <a:rPr lang="en-US" sz="1600" dirty="0" err="1">
                          <a:effectLst/>
                        </a:rPr>
                        <a:t>thiếu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thuyết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phục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lẽ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dẫn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chứng</a:t>
                      </a:r>
                      <a:r>
                        <a:rPr lang="vi-VN" sz="1600" dirty="0">
                          <a:effectLst/>
                        </a:rPr>
                        <a:t> để thuyết phục người nghe </a:t>
                      </a:r>
                      <a:r>
                        <a:rPr lang="en-US" sz="1600" dirty="0" err="1">
                          <a:effectLst/>
                        </a:rPr>
                        <a:t>về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vai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trò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sách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vi-VN" sz="1600" dirty="0">
                          <a:effectLst/>
                        </a:rPr>
                        <a:t>nhưng chưa đầy đủ.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Có đủ các </a:t>
                      </a:r>
                      <a:r>
                        <a:rPr lang="en-US" sz="1600" dirty="0" err="1">
                          <a:effectLst/>
                        </a:rPr>
                        <a:t>lí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lẽ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dẫn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chứng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để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vi-VN" sz="1600" dirty="0">
                          <a:effectLst/>
                        </a:rPr>
                        <a:t>thuyết phục người nghe </a:t>
                      </a:r>
                      <a:r>
                        <a:rPr lang="en-US" sz="1600" dirty="0" err="1">
                          <a:effectLst/>
                        </a:rPr>
                        <a:t>về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vai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trò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sách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</a:tr>
              <a:tr h="832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Nói to, rõ ràng, truyền cảm.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Nói nhỏ, khó nghe; nói lắp, ngập ngừng…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Nói to nhưng đôi chỗ lặp lại hoặc ngập ngừng 1 vài câu.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Nói to, truyền cảm, hầu như không lặp lại hoặc ngập ngừng.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</a:tr>
              <a:tr h="1160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Sử dụng yếu tố phi ngôn ngữ phù hợp.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Điệu bộ tự tin, mắt nhìn vào người nghe; nét mặt biểu cảm phù hợp với nội dung </a:t>
                      </a:r>
                      <a:r>
                        <a:rPr lang="en-US" sz="1600">
                          <a:effectLst/>
                        </a:rPr>
                        <a:t>nói.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  Điệu bộ rất tự tin, mắt nhìn vào người nghe; nét mặt sinh động.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</a:tr>
              <a:tr h="55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 Mở đầu và kết thúc hợp lí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Không chào hỏi/ và không có lời kết thúc bài nói.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Có chào hỏi/ và có lời kết thúc bài nói.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Chào hỏi/ và kết thúc bài nói một cách hấp dẫn.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</a:tr>
              <a:tr h="3366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TỔNG ĐIỂM: ………………../10 điểm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9233" marR="392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5543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947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latin typeface="+mj-lt"/>
              </a:rPr>
              <a:t>Kể tên một cuốn sách mà em đã đọc và thuyết phục bạn cùng đọc cuốn sách đó dựa tên việc trả lời những câu hỏi sau: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575314" y="1488526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=""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2440756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=""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415636" y="2089930"/>
            <a:ext cx="5376898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=""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99134" y="2435633"/>
            <a:ext cx="464188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000" b="1" i="1" dirty="0" smtClean="0">
                <a:solidFill>
                  <a:srgbClr val="002060"/>
                </a:solidFill>
                <a:latin typeface="+mj-lt"/>
              </a:rPr>
              <a:t>Em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đã đọc cuốn sách khi nào? Điều gì làm em thích thú khi đọc cuốn sách?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=""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3724400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=""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9639" y="3564260"/>
            <a:ext cx="5272792" cy="1369301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=""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6817213" y="4052841"/>
            <a:ext cx="510293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000" b="1" i="1" dirty="0" smtClean="0">
                <a:solidFill>
                  <a:srgbClr val="002060"/>
                </a:solidFill>
                <a:latin typeface="+mj-lt"/>
              </a:rPr>
              <a:t>Cuốn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sách đem đến cho em những suy nghĩ, cảm xúc mới mẻ gì?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5258141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61980" y="513041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=""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89597" y="5653632"/>
            <a:ext cx="523055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000" b="1" i="1" dirty="0" smtClean="0">
                <a:solidFill>
                  <a:srgbClr val="002060"/>
                </a:solidFill>
                <a:latin typeface="+mj-lt"/>
              </a:rPr>
              <a:t>Vì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sao nên đọc cuốn sách này?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480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=""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=""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782791"/>
            <a:ext cx="3805054" cy="4609824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=""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=""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896907"/>
              <a:ext cx="1981640" cy="39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1972" y="2118207"/>
            <a:ext cx="2962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Giới thiệu một sản phẩm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sách cùng với các bạn trong lớp, khối của em.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=""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=""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782791"/>
            <a:ext cx="3805054" cy="4609824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=""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=""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896907"/>
              <a:ext cx="1981640" cy="39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1972" y="2118207"/>
            <a:ext cx="2962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video clip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064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=""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9" y="-383742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00016" y="2949780"/>
            <a:ext cx="36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0" y="-92429"/>
            <a:ext cx="6764215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6427103" y="1678963"/>
            <a:ext cx="3475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- </a:t>
            </a:r>
            <a:r>
              <a:rPr lang="en-US" sz="2000" i="1" dirty="0" err="1"/>
              <a:t>Đoạn</a:t>
            </a:r>
            <a:r>
              <a:rPr lang="en-US" sz="2000" i="1" dirty="0"/>
              <a:t> video </a:t>
            </a:r>
            <a:r>
              <a:rPr lang="en-US" sz="2000" i="1" dirty="0" err="1"/>
              <a:t>đề</a:t>
            </a:r>
            <a:r>
              <a:rPr lang="en-US" sz="2000" i="1" dirty="0"/>
              <a:t> </a:t>
            </a:r>
            <a:r>
              <a:rPr lang="en-US" sz="2000" i="1" dirty="0" err="1"/>
              <a:t>cập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ích</a:t>
            </a:r>
            <a:r>
              <a:rPr lang="en-US" sz="2000" i="1" dirty="0"/>
              <a:t> </a:t>
            </a:r>
            <a:r>
              <a:rPr lang="en-US" sz="2000" i="1" dirty="0" err="1"/>
              <a:t>nào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việc</a:t>
            </a:r>
            <a:r>
              <a:rPr lang="en-US" sz="2000" i="1" dirty="0"/>
              <a:t> </a:t>
            </a:r>
            <a:r>
              <a:rPr lang="en-US" sz="2000" i="1" dirty="0" err="1"/>
              <a:t>đọc</a:t>
            </a:r>
            <a:r>
              <a:rPr lang="en-US" sz="2000" i="1" dirty="0"/>
              <a:t> </a:t>
            </a:r>
            <a:r>
              <a:rPr lang="en-US" sz="2000" i="1" dirty="0" err="1"/>
              <a:t>sách</a:t>
            </a:r>
            <a:r>
              <a:rPr lang="en-US" sz="2000" i="1" dirty="0"/>
              <a:t>? Theo </a:t>
            </a:r>
            <a:r>
              <a:rPr lang="en-US" sz="2000" i="1" dirty="0" err="1"/>
              <a:t>em</a:t>
            </a:r>
            <a:r>
              <a:rPr lang="en-US" sz="2000" i="1" dirty="0"/>
              <a:t>, </a:t>
            </a:r>
            <a:r>
              <a:rPr lang="en-US" sz="2000" i="1" dirty="0" err="1"/>
              <a:t>làm</a:t>
            </a:r>
            <a:r>
              <a:rPr lang="en-US" sz="2000" i="1" dirty="0"/>
              <a:t> </a:t>
            </a:r>
            <a:r>
              <a:rPr lang="en-US" sz="2000" i="1" dirty="0" err="1"/>
              <a:t>thế</a:t>
            </a:r>
            <a:r>
              <a:rPr lang="en-US" sz="2000" i="1" dirty="0"/>
              <a:t> </a:t>
            </a:r>
            <a:r>
              <a:rPr lang="en-US" sz="2000" i="1" dirty="0" err="1"/>
              <a:t>nào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người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thể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mình</a:t>
            </a:r>
            <a:r>
              <a:rPr lang="en-US" sz="2000" i="1" dirty="0"/>
              <a:t> </a:t>
            </a:r>
            <a:r>
              <a:rPr lang="en-US" sz="2000" i="1" dirty="0" err="1"/>
              <a:t>thói</a:t>
            </a:r>
            <a:r>
              <a:rPr lang="en-US" sz="2000" i="1" dirty="0"/>
              <a:t> </a:t>
            </a:r>
            <a:r>
              <a:rPr lang="en-US" sz="2000" i="1" dirty="0" err="1"/>
              <a:t>quen</a:t>
            </a:r>
            <a:r>
              <a:rPr lang="en-US" sz="2000" i="1" dirty="0"/>
              <a:t> </a:t>
            </a:r>
            <a:r>
              <a:rPr lang="en-US" sz="2000" i="1" dirty="0" err="1"/>
              <a:t>đọc</a:t>
            </a:r>
            <a:r>
              <a:rPr lang="en-US" sz="2000" i="1" dirty="0"/>
              <a:t> </a:t>
            </a:r>
            <a:r>
              <a:rPr lang="en-US" sz="2000" i="1" dirty="0" err="1"/>
              <a:t>sách</a:t>
            </a:r>
            <a:r>
              <a:rPr lang="en-US" sz="2000" i="1" dirty="0"/>
              <a:t> </a:t>
            </a: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ngày</a:t>
            </a:r>
            <a:r>
              <a:rPr lang="en-US" sz="2000" i="1" dirty="0"/>
              <a:t> ?</a:t>
            </a:r>
            <a:endParaRPr lang="en-US" sz="2000" dirty="0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=""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4974862" cy="4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772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sản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tạo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sách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523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6" y="1824102"/>
            <a:ext cx="446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vi-V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iới </a:t>
            </a: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thiệu tranh </a:t>
            </a:r>
            <a:r>
              <a:rPr lang="vi-V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vẽ, </a:t>
            </a: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 </a:t>
            </a:r>
            <a:r>
              <a:rPr lang="vi-V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=""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170054" y="2003036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=""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F92BED7-D94D-4F67-ABA3-FBBB350BB07A}"/>
              </a:ext>
            </a:extLst>
          </p:cNvPr>
          <p:cNvSpPr/>
          <p:nvPr/>
        </p:nvSpPr>
        <p:spPr>
          <a:xfrm>
            <a:off x="1804009" y="3162813"/>
            <a:ext cx="858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Pô-xtơ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="" xmlns:a16="http://schemas.microsoft.com/office/drawing/2014/main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C4FFF9F-6AC7-437F-9552-B136D901E319}"/>
              </a:ext>
            </a:extLst>
          </p:cNvPr>
          <p:cNvSpPr/>
          <p:nvPr/>
        </p:nvSpPr>
        <p:spPr>
          <a:xfrm>
            <a:off x="1887108" y="4572234"/>
            <a:ext cx="858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2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Trước khi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922503" cy="3384949"/>
            <a:chOff x="7582751" y="1967905"/>
            <a:chExt cx="4894370" cy="3384949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941896" y="2233940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Trình bày bài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9">
              <a:extLst>
                <a:ext uri="{FF2B5EF4-FFF2-40B4-BE49-F238E27FC236}">
                  <a16:creationId xmlns="" xmlns:a16="http://schemas.microsoft.com/office/drawing/2014/main" id="{622C0466-B013-4C1E-8C25-DAAC59FED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682853" y="4124556"/>
              <a:ext cx="4794268" cy="1228298"/>
            </a:xfrm>
            <a:prstGeom prst="rect">
              <a:avLst/>
            </a:prstGeom>
          </p:spPr>
        </p:pic>
        <p:sp>
          <p:nvSpPr>
            <p:cNvPr id="25" name="文本框 10">
              <a:extLst>
                <a:ext uri="{FF2B5EF4-FFF2-40B4-BE49-F238E27FC236}">
                  <a16:creationId xmlns="" xmlns:a16="http://schemas.microsoft.com/office/drawing/2014/main" id="{D49FA80E-6AF9-4EC0-9E40-9D61E12545C2}"/>
                </a:ext>
              </a:extLst>
            </p:cNvPr>
            <p:cNvSpPr txBox="1"/>
            <p:nvPr/>
          </p:nvSpPr>
          <p:spPr>
            <a:xfrm>
              <a:off x="8041998" y="4390591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Trao đổi về bài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200773" y="657337"/>
            <a:ext cx="1044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II. Trình bày ý kiến về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, ý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sách</a:t>
            </a:r>
            <a:endParaRPr lang="en-US" altLang="zh-CN" sz="3200" b="1" dirty="0" smtClean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lvl="0" algn="dist">
              <a:defRPr/>
            </a:pP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785361"/>
            <a:ext cx="8212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=""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Xác định mục đích nói và người nghe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842278" cy="1228298"/>
            <a:chOff x="7582751" y="1967905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941896" y="2224990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Chuẩn bị nội dung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883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phương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tiện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endParaRPr lang="vi-VN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354856"/>
            <a:ext cx="33213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=""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pic>
        <p:nvPicPr>
          <p:cNvPr id="30" name="图片 9">
            <a:extLst>
              <a:ext uri="{FF2B5EF4-FFF2-40B4-BE49-F238E27FC236}">
                <a16:creationId xmlns="" xmlns:a16="http://schemas.microsoft.com/office/drawing/2014/main" id="{A0C19A3A-75D2-407E-8F31-F9948B96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12837" y="4340429"/>
            <a:ext cx="3842278" cy="1228298"/>
          </a:xfrm>
          <a:prstGeom prst="rect">
            <a:avLst/>
          </a:prstGeom>
        </p:spPr>
      </p:pic>
      <p:sp>
        <p:nvSpPr>
          <p:cNvPr id="31" name="文本框 10">
            <a:extLst>
              <a:ext uri="{FF2B5EF4-FFF2-40B4-BE49-F238E27FC236}">
                <a16:creationId xmlns="" xmlns:a16="http://schemas.microsoft.com/office/drawing/2014/main" id="{C7F5F804-5B52-49E5-8EFF-F14BE09E774E}"/>
              </a:ext>
            </a:extLst>
          </p:cNvPr>
          <p:cNvSpPr txBox="1"/>
          <p:nvPr/>
        </p:nvSpPr>
        <p:spPr>
          <a:xfrm>
            <a:off x="7800667" y="4630306"/>
            <a:ext cx="355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Tập luyện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130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771599"/>
            <a:ext cx="784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a. Xác định mục đích nói và người nghe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632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=""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=""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=""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=""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842" y="4179340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=""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347177" y="406619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=""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Mục đích: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=""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848683" y="4179340"/>
            <a:ext cx="2556911" cy="1428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097280">
              <a:lnSpc>
                <a:spcPct val="150000"/>
              </a:lnSpc>
              <a:defRPr/>
            </a:pP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Người nghe: thầy cô, bạn bè, người quan tâm.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=""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52704" y="713318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=""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=""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17" y="4819966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8BD8CD77-6BA8-4BCD-BADD-751FE4D0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17999"/>
              </p:ext>
            </p:extLst>
          </p:nvPr>
        </p:nvGraphicFramePr>
        <p:xfrm>
          <a:off x="996462" y="1644242"/>
          <a:ext cx="10433538" cy="3560888"/>
        </p:xfrm>
        <a:graphic>
          <a:graphicData uri="http://schemas.openxmlformats.org/drawingml/2006/table">
            <a:tbl>
              <a:tblPr firstRow="1" firstCol="1" bandRow="1"/>
              <a:tblGrid>
                <a:gridCol w="5618489">
                  <a:extLst>
                    <a:ext uri="{9D8B030D-6E8A-4147-A177-3AD203B41FA5}">
                      <a16:colId xmlns="" xmlns:a16="http://schemas.microsoft.com/office/drawing/2014/main" val="355104458"/>
                    </a:ext>
                  </a:extLst>
                </a:gridCol>
                <a:gridCol w="4815049">
                  <a:extLst>
                    <a:ext uri="{9D8B030D-6E8A-4147-A177-3AD203B41FA5}">
                      <a16:colId xmlns="" xmlns:a16="http://schemas.microsoft.com/office/drawing/2014/main" val="1881215616"/>
                    </a:ext>
                  </a:extLst>
                </a:gridCol>
              </a:tblGrid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en-US" sz="28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452054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cung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lĩnh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vực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?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8603212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Con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sẽ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9533675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thói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quen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92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73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 - KNTT</Template>
  <TotalTime>121</TotalTime>
  <Words>878</Words>
  <Application>Microsoft Office PowerPoint</Application>
  <PresentationFormat>Custom</PresentationFormat>
  <Paragraphs>106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</cp:revision>
  <dcterms:created xsi:type="dcterms:W3CDTF">2022-01-29T12:14:37Z</dcterms:created>
  <dcterms:modified xsi:type="dcterms:W3CDTF">2022-05-31T09:59:47Z</dcterms:modified>
</cp:coreProperties>
</file>