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4"/>
  </p:sldMasterIdLst>
  <p:notesMasterIdLst>
    <p:notesMasterId r:id="rId19"/>
  </p:notesMasterIdLst>
  <p:sldIdLst>
    <p:sldId id="312" r:id="rId5"/>
    <p:sldId id="315" r:id="rId6"/>
    <p:sldId id="342" r:id="rId7"/>
    <p:sldId id="343" r:id="rId8"/>
    <p:sldId id="344" r:id="rId9"/>
    <p:sldId id="345" r:id="rId10"/>
    <p:sldId id="346" r:id="rId11"/>
    <p:sldId id="347" r:id="rId12"/>
    <p:sldId id="350" r:id="rId13"/>
    <p:sldId id="351" r:id="rId14"/>
    <p:sldId id="353" r:id="rId15"/>
    <p:sldId id="354" r:id="rId16"/>
    <p:sldId id="352" r:id="rId17"/>
    <p:sldId id="34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7FDFF"/>
    <a:srgbClr val="A3B30B"/>
    <a:srgbClr val="15142A"/>
    <a:srgbClr val="FAED3B"/>
    <a:srgbClr val="70AD47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63" autoAdjust="0"/>
    <p:restoredTop sz="84954" autoAdjust="0"/>
  </p:normalViewPr>
  <p:slideViewPr>
    <p:cSldViewPr snapToGrid="0">
      <p:cViewPr varScale="1">
        <p:scale>
          <a:sx n="61" d="100"/>
          <a:sy n="61" d="100"/>
        </p:scale>
        <p:origin x="129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29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82B2141-F53F-46AC-A1BC-607E00DBBAD8}" type="slidenum">
              <a:rPr lang="en-US" altLang="en-US" smtClean="0">
                <a:latin typeface="Arial" charset="0"/>
              </a:rPr>
              <a:pPr/>
              <a:t>6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83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2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66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7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91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34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51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2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69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9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00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Giáo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viên</a:t>
            </a:r>
            <a:r>
              <a:rPr lang="en-US" sz="2800">
                <a:solidFill>
                  <a:srgbClr val="FFFF00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: HOÀNG THỊ KIM QUY</a:t>
            </a:r>
            <a:endParaRPr lang="en-US" sz="2800" dirty="0">
              <a:solidFill>
                <a:srgbClr val="FFFF00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55032" y="2197769"/>
            <a:ext cx="95692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§8</a:t>
            </a:r>
            <a:r>
              <a:rPr lang="vi-V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36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GIẢI BÀI TOÁN BẰNG CÁCH LẬP PHƯƠNG TRÌNH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37273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95705" y="579438"/>
            <a:ext cx="128016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chọn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x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chọn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x + 5</a:t>
            </a:r>
            <a:endParaRPr lang="en-US" sz="28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 x.(x + 5)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Theo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bài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toán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ta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phương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trình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</p:txBody>
      </p:sp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778184"/>
              </p:ext>
            </p:extLst>
          </p:nvPr>
        </p:nvGraphicFramePr>
        <p:xfrm>
          <a:off x="876968" y="3126290"/>
          <a:ext cx="6096000" cy="119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41400" imgH="482400" progId="Equation.3">
                  <p:embed/>
                </p:oleObj>
              </mc:Choice>
              <mc:Fallback>
                <p:oleObj name="Equation" r:id="rId3" imgW="18414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968" y="3126290"/>
                        <a:ext cx="6096000" cy="1198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287479"/>
              </p:ext>
            </p:extLst>
          </p:nvPr>
        </p:nvGraphicFramePr>
        <p:xfrm>
          <a:off x="254000" y="4272410"/>
          <a:ext cx="4267200" cy="215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06360" imgH="812520" progId="Equation.DSMT4">
                  <p:embed/>
                </p:oleObj>
              </mc:Choice>
              <mc:Fallback>
                <p:oleObj name="Equation" r:id="rId5" imgW="120636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4272410"/>
                        <a:ext cx="4267200" cy="215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892800" y="3581401"/>
            <a:ext cx="596231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Lan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15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ngược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-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-15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Lan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-10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hoặc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ngược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8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117600" y="0"/>
            <a:ext cx="2540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295413"/>
              </p:ext>
            </p:extLst>
          </p:nvPr>
        </p:nvGraphicFramePr>
        <p:xfrm>
          <a:off x="363621" y="2380615"/>
          <a:ext cx="10425112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49280" imgH="317160" progId="Equation.DSMT4">
                  <p:embed/>
                </p:oleObj>
              </mc:Choice>
              <mc:Fallback>
                <p:oleObj name="Equation" r:id="rId7" imgW="314928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21" y="2380615"/>
                        <a:ext cx="10425112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941010" y="4558215"/>
            <a:ext cx="162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411577" y="5586162"/>
            <a:ext cx="162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844102" y="62109"/>
            <a:ext cx="4347897" cy="51732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</a:p>
        </p:txBody>
      </p:sp>
    </p:spTree>
    <p:extLst>
      <p:ext uri="{BB962C8B-B14F-4D97-AF65-F5344CB8AC3E}">
        <p14:creationId xmlns:p14="http://schemas.microsoft.com/office/powerpoint/2010/main" val="312153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2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121319" y="498148"/>
            <a:ext cx="11074400" cy="974726"/>
            <a:chOff x="162" y="884"/>
            <a:chExt cx="5232" cy="614"/>
          </a:xfrm>
        </p:grpSpPr>
        <p:graphicFrame>
          <p:nvGraphicFramePr>
            <p:cNvPr id="717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2309614"/>
                </p:ext>
              </p:extLst>
            </p:nvPr>
          </p:nvGraphicFramePr>
          <p:xfrm>
            <a:off x="4919" y="884"/>
            <a:ext cx="193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639" imgH="393529" progId="Equation.DSMT4">
                    <p:embed/>
                  </p:oleObj>
                </mc:Choice>
                <mc:Fallback>
                  <p:oleObj name="Equation" r:id="rId2" imgW="139639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19" y="884"/>
                          <a:ext cx="193" cy="5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162" y="897"/>
              <a:ext cx="5232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err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Bài</a:t>
              </a:r>
              <a:r>
                <a:rPr lang="en-US" sz="28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46/SBT-11</a:t>
              </a:r>
              <a:r>
                <a:rPr lang="en-US" sz="28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: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Hiệu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hai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bằng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18,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tỉ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giữa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chúng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bằng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    .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Tìm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hai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đó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biết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rằng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hai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nêu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trong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bài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hai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dương</a:t>
              </a:r>
              <a:r>
                <a:rPr lang="en-US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.</a:t>
              </a:r>
            </a:p>
          </p:txBody>
        </p:sp>
      </p:grp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7151" y="2762251"/>
            <a:ext cx="1198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trắc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nghiệm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04800" y="3471863"/>
            <a:ext cx="1148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u="sng" dirty="0">
                <a:latin typeface="Arial" pitchFamily="34" charset="0"/>
                <a:cs typeface="Arial" pitchFamily="34" charset="0"/>
              </a:rPr>
              <a:t> 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lớn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x.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041400" y="4762501"/>
            <a:ext cx="243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Arial" pitchFamily="34" charset="0"/>
              </a:rPr>
              <a:t>A. x + 18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054100" y="5795963"/>
            <a:ext cx="243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Arial" pitchFamily="34" charset="0"/>
              </a:rPr>
              <a:t>B. x - 18</a:t>
            </a:r>
          </a:p>
        </p:txBody>
      </p: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5759451" y="4610100"/>
            <a:ext cx="1333500" cy="990600"/>
            <a:chOff x="2064" y="3141"/>
            <a:chExt cx="630" cy="624"/>
          </a:xfrm>
        </p:grpSpPr>
        <p:sp>
          <p:nvSpPr>
            <p:cNvPr id="7180" name="Text Box 12"/>
            <p:cNvSpPr txBox="1">
              <a:spLocks noChangeArrowheads="1"/>
            </p:cNvSpPr>
            <p:nvPr/>
          </p:nvSpPr>
          <p:spPr bwMode="auto">
            <a:xfrm>
              <a:off x="2064" y="3264"/>
              <a:ext cx="43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pitchFamily="34" charset="0"/>
                  <a:cs typeface="Arial" pitchFamily="34" charset="0"/>
                </a:rPr>
                <a:t>C. </a:t>
              </a:r>
            </a:p>
          </p:txBody>
        </p:sp>
        <p:graphicFrame>
          <p:nvGraphicFramePr>
            <p:cNvPr id="7181" name="Object 13"/>
            <p:cNvGraphicFramePr>
              <a:graphicFrameLocks noChangeAspect="1"/>
            </p:cNvGraphicFramePr>
            <p:nvPr/>
          </p:nvGraphicFramePr>
          <p:xfrm>
            <a:off x="2352" y="3141"/>
            <a:ext cx="342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15640" imgH="393480" progId="Equation.DSMT4">
                    <p:embed/>
                  </p:oleObj>
                </mc:Choice>
                <mc:Fallback>
                  <p:oleObj name="Equation" r:id="rId4" imgW="2156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3141"/>
                          <a:ext cx="342" cy="6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759451" y="5773738"/>
            <a:ext cx="52133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Arial" pitchFamily="34" charset="0"/>
              </a:rPr>
              <a:t>D.   Cả B và C đều đúng</a:t>
            </a:r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5588000" y="5715001"/>
            <a:ext cx="914400" cy="747713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5181600" y="2286001"/>
            <a:ext cx="1422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</a:t>
            </a:r>
          </a:p>
        </p:txBody>
      </p:sp>
    </p:spTree>
    <p:extLst>
      <p:ext uri="{BB962C8B-B14F-4D97-AF65-F5344CB8AC3E}">
        <p14:creationId xmlns:p14="http://schemas.microsoft.com/office/powerpoint/2010/main" val="426183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  <p:bldP spid="7178" grpId="0"/>
      <p:bldP spid="7179" grpId="0"/>
      <p:bldP spid="7186" grpId="0"/>
      <p:bldP spid="7188" grpId="0" animBg="1"/>
      <p:bldP spid="71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1231900" y="1655762"/>
            <a:ext cx="2535767" cy="833438"/>
            <a:chOff x="480" y="741"/>
            <a:chExt cx="1198" cy="525"/>
          </a:xfrm>
        </p:grpSpPr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480" y="816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pitchFamily="34" charset="0"/>
                  <a:cs typeface="Arial" pitchFamily="34" charset="0"/>
                </a:rPr>
                <a:t>A.</a:t>
              </a:r>
            </a:p>
          </p:txBody>
        </p:sp>
        <p:graphicFrame>
          <p:nvGraphicFramePr>
            <p:cNvPr id="8198" name="Object 6"/>
            <p:cNvGraphicFramePr>
              <a:graphicFrameLocks noChangeAspect="1"/>
            </p:cNvGraphicFramePr>
            <p:nvPr/>
          </p:nvGraphicFramePr>
          <p:xfrm>
            <a:off x="798" y="741"/>
            <a:ext cx="880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660240" imgH="393480" progId="Equation.DSMT4">
                    <p:embed/>
                  </p:oleObj>
                </mc:Choice>
                <mc:Fallback>
                  <p:oleObj name="Equation" r:id="rId2" imgW="6602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8" y="741"/>
                          <a:ext cx="880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1117601" y="2827337"/>
            <a:ext cx="2664884" cy="833438"/>
            <a:chOff x="576" y="1392"/>
            <a:chExt cx="1259" cy="525"/>
          </a:xfrm>
        </p:grpSpPr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576" y="1488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pitchFamily="34" charset="0"/>
                  <a:cs typeface="Arial" pitchFamily="34" charset="0"/>
                </a:rPr>
                <a:t>B.</a:t>
              </a:r>
            </a:p>
          </p:txBody>
        </p:sp>
        <p:graphicFrame>
          <p:nvGraphicFramePr>
            <p:cNvPr id="8200" name="Object 8"/>
            <p:cNvGraphicFramePr>
              <a:graphicFrameLocks noChangeAspect="1"/>
            </p:cNvGraphicFramePr>
            <p:nvPr/>
          </p:nvGraphicFramePr>
          <p:xfrm>
            <a:off x="870" y="1392"/>
            <a:ext cx="96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723600" imgH="393480" progId="Equation.DSMT4">
                    <p:embed/>
                  </p:oleObj>
                </mc:Choice>
                <mc:Fallback>
                  <p:oleObj name="Equation" r:id="rId4" imgW="723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0" y="1392"/>
                          <a:ext cx="96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33" name="Group 41"/>
          <p:cNvGrpSpPr>
            <a:grpSpLocks/>
          </p:cNvGrpSpPr>
          <p:nvPr/>
        </p:nvGrpSpPr>
        <p:grpSpPr bwMode="auto">
          <a:xfrm>
            <a:off x="152400" y="294438"/>
            <a:ext cx="11277600" cy="1095376"/>
            <a:chOff x="240" y="-89"/>
            <a:chExt cx="5328" cy="690"/>
          </a:xfrm>
        </p:grpSpPr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240" y="0"/>
              <a:ext cx="532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 dirty="0" err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Câu</a:t>
              </a:r>
              <a:r>
                <a:rPr lang="en-US" sz="2800" b="1" u="sng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2</a:t>
              </a:r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: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Nếu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chọn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lớn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x,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nhỏ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      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và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hiệu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hai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18.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Thì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phương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trình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lập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được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graphicFrame>
          <p:nvGraphicFramePr>
            <p:cNvPr id="820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2956798"/>
                </p:ext>
              </p:extLst>
            </p:nvPr>
          </p:nvGraphicFramePr>
          <p:xfrm>
            <a:off x="3200" y="-89"/>
            <a:ext cx="289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15640" imgH="393480" progId="Equation.DSMT4">
                    <p:embed/>
                  </p:oleObj>
                </mc:Choice>
                <mc:Fallback>
                  <p:oleObj name="Equation" r:id="rId6" imgW="2156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" y="-89"/>
                          <a:ext cx="289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6356351" y="1679576"/>
            <a:ext cx="2336800" cy="771525"/>
            <a:chOff x="1008" y="1584"/>
            <a:chExt cx="1104" cy="486"/>
          </a:xfrm>
        </p:grpSpPr>
        <p:sp>
          <p:nvSpPr>
            <p:cNvPr id="8206" name="Text Box 14"/>
            <p:cNvSpPr txBox="1">
              <a:spLocks noChangeArrowheads="1"/>
            </p:cNvSpPr>
            <p:nvPr/>
          </p:nvSpPr>
          <p:spPr bwMode="auto">
            <a:xfrm>
              <a:off x="1008" y="1632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pitchFamily="34" charset="0"/>
                  <a:cs typeface="Arial" pitchFamily="34" charset="0"/>
                </a:rPr>
                <a:t>C.</a:t>
              </a:r>
            </a:p>
          </p:txBody>
        </p:sp>
        <p:graphicFrame>
          <p:nvGraphicFramePr>
            <p:cNvPr id="8207" name="Object 15"/>
            <p:cNvGraphicFramePr>
              <a:graphicFrameLocks noChangeAspect="1"/>
            </p:cNvGraphicFramePr>
            <p:nvPr/>
          </p:nvGraphicFramePr>
          <p:xfrm>
            <a:off x="1296" y="1584"/>
            <a:ext cx="816" cy="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660240" imgH="393480" progId="Equation.DSMT4">
                    <p:embed/>
                  </p:oleObj>
                </mc:Choice>
                <mc:Fallback>
                  <p:oleObj name="Equation" r:id="rId8" imgW="6602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1584"/>
                          <a:ext cx="816" cy="4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876300" y="2827338"/>
            <a:ext cx="914400" cy="747713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9037054" y="3965645"/>
            <a:ext cx="7937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 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4138863" y="5316196"/>
            <a:ext cx="81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 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5334000" y="5302577"/>
            <a:ext cx="91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grpSp>
        <p:nvGrpSpPr>
          <p:cNvPr id="8226" name="Group 34"/>
          <p:cNvGrpSpPr>
            <a:grpSpLocks/>
          </p:cNvGrpSpPr>
          <p:nvPr/>
        </p:nvGrpSpPr>
        <p:grpSpPr bwMode="auto">
          <a:xfrm>
            <a:off x="6388101" y="2713037"/>
            <a:ext cx="2664884" cy="833438"/>
            <a:chOff x="576" y="1392"/>
            <a:chExt cx="1259" cy="525"/>
          </a:xfrm>
        </p:grpSpPr>
        <p:sp>
          <p:nvSpPr>
            <p:cNvPr id="8227" name="Text Box 35"/>
            <p:cNvSpPr txBox="1">
              <a:spLocks noChangeArrowheads="1"/>
            </p:cNvSpPr>
            <p:nvPr/>
          </p:nvSpPr>
          <p:spPr bwMode="auto">
            <a:xfrm>
              <a:off x="576" y="1488"/>
              <a:ext cx="38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pitchFamily="34" charset="0"/>
                  <a:cs typeface="Arial" pitchFamily="34" charset="0"/>
                </a:rPr>
                <a:t>D.</a:t>
              </a:r>
            </a:p>
          </p:txBody>
        </p:sp>
        <p:graphicFrame>
          <p:nvGraphicFramePr>
            <p:cNvPr id="8228" name="Object 36"/>
            <p:cNvGraphicFramePr>
              <a:graphicFrameLocks noChangeAspect="1"/>
            </p:cNvGraphicFramePr>
            <p:nvPr/>
          </p:nvGraphicFramePr>
          <p:xfrm>
            <a:off x="870" y="1392"/>
            <a:ext cx="96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723600" imgH="393480" progId="Equation.DSMT4">
                    <p:embed/>
                  </p:oleObj>
                </mc:Choice>
                <mc:Fallback>
                  <p:oleObj name="Equation" r:id="rId10" imgW="723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0" y="1392"/>
                          <a:ext cx="96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34" name="Group 42"/>
          <p:cNvGrpSpPr>
            <a:grpSpLocks/>
          </p:cNvGrpSpPr>
          <p:nvPr/>
        </p:nvGrpSpPr>
        <p:grpSpPr bwMode="auto">
          <a:xfrm>
            <a:off x="578185" y="3885874"/>
            <a:ext cx="10604500" cy="1911351"/>
            <a:chOff x="318" y="2015"/>
            <a:chExt cx="5010" cy="1204"/>
          </a:xfrm>
        </p:grpSpPr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318" y="2064"/>
              <a:ext cx="501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 dirty="0" err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Câu</a:t>
              </a:r>
              <a:r>
                <a:rPr lang="en-US" sz="2800" b="1" u="sng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3</a:t>
              </a:r>
              <a:r>
                <a:rPr lang="en-US" sz="2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: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Giải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phương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trình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                         ta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được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x =  …..   </a:t>
              </a:r>
            </a:p>
          </p:txBody>
        </p:sp>
        <p:sp>
          <p:nvSpPr>
            <p:cNvPr id="8219" name="Text Box 27"/>
            <p:cNvSpPr txBox="1">
              <a:spLocks noChangeArrowheads="1"/>
            </p:cNvSpPr>
            <p:nvPr/>
          </p:nvSpPr>
          <p:spPr bwMode="auto">
            <a:xfrm>
              <a:off x="339" y="2889"/>
              <a:ext cx="304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Vậy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hai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cần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tìm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: …  </a:t>
              </a:r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và</a:t>
              </a:r>
              <a:r>
                <a:rPr lang="en-US" sz="2800" dirty="0">
                  <a:latin typeface="Arial" pitchFamily="34" charset="0"/>
                  <a:cs typeface="Arial" pitchFamily="34" charset="0"/>
                </a:rPr>
                <a:t> ….. </a:t>
              </a:r>
            </a:p>
          </p:txBody>
        </p:sp>
        <p:graphicFrame>
          <p:nvGraphicFramePr>
            <p:cNvPr id="8231" name="Object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8524946"/>
                </p:ext>
              </p:extLst>
            </p:nvPr>
          </p:nvGraphicFramePr>
          <p:xfrm>
            <a:off x="2439" y="2015"/>
            <a:ext cx="96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723600" imgH="393480" progId="Equation.DSMT4">
                    <p:embed/>
                  </p:oleObj>
                </mc:Choice>
                <mc:Fallback>
                  <p:oleObj name="Equation" r:id="rId12" imgW="723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9" y="2015"/>
                          <a:ext cx="96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7461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 animBg="1"/>
      <p:bldP spid="8217" grpId="0"/>
      <p:bldP spid="8220" grpId="0"/>
      <p:bldP spid="82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2235200" y="1752601"/>
            <a:ext cx="8229600" cy="40011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GIẢI BÀI TOÁN BẰNG CÁCH LẬP PHƯƠNG TRÌNH</a:t>
            </a:r>
          </a:p>
        </p:txBody>
      </p:sp>
      <p:grpSp>
        <p:nvGrpSpPr>
          <p:cNvPr id="66563" name="Group 3"/>
          <p:cNvGrpSpPr>
            <a:grpSpLocks/>
          </p:cNvGrpSpPr>
          <p:nvPr/>
        </p:nvGrpSpPr>
        <p:grpSpPr bwMode="auto">
          <a:xfrm>
            <a:off x="304800" y="4103687"/>
            <a:ext cx="4267200" cy="2536824"/>
            <a:chOff x="144" y="2496"/>
            <a:chExt cx="2016" cy="1598"/>
          </a:xfrm>
        </p:grpSpPr>
        <p:sp>
          <p:nvSpPr>
            <p:cNvPr id="66564" name="Text Box 4"/>
            <p:cNvSpPr txBox="1">
              <a:spLocks noChangeArrowheads="1"/>
            </p:cNvSpPr>
            <p:nvPr/>
          </p:nvSpPr>
          <p:spPr bwMode="auto">
            <a:xfrm>
              <a:off x="480" y="2574"/>
              <a:ext cx="1680" cy="4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Chọn ẩn và đặt điều kiện cho ẩn</a:t>
              </a:r>
              <a:endParaRPr lang="en-US" sz="2000" u="sng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65" name="Text Box 5"/>
            <p:cNvSpPr txBox="1">
              <a:spLocks noChangeArrowheads="1"/>
            </p:cNvSpPr>
            <p:nvPr/>
          </p:nvSpPr>
          <p:spPr bwMode="auto">
            <a:xfrm>
              <a:off x="480" y="3024"/>
              <a:ext cx="1680" cy="6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Biểu diễn các </a:t>
              </a:r>
              <a:r>
                <a:rPr lang="en-US" sz="2000" u="sng">
                  <a:latin typeface="Arial" pitchFamily="34" charset="0"/>
                  <a:cs typeface="Arial" pitchFamily="34" charset="0"/>
                </a:rPr>
                <a:t>đại lượng chưa biết còn lại</a:t>
              </a: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qua ẩn và qua đại lượng đã biết</a:t>
              </a:r>
              <a:endParaRPr lang="en-US" sz="2000" u="sng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66" name="Text Box 6"/>
            <p:cNvSpPr txBox="1">
              <a:spLocks noChangeArrowheads="1"/>
            </p:cNvSpPr>
            <p:nvPr/>
          </p:nvSpPr>
          <p:spPr bwMode="auto">
            <a:xfrm>
              <a:off x="480" y="3648"/>
              <a:ext cx="1680" cy="4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6C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Lập phương trình biểu thị </a:t>
              </a:r>
              <a:r>
                <a:rPr lang="en-US" sz="2000" u="sng">
                  <a:latin typeface="Arial" pitchFamily="34" charset="0"/>
                  <a:cs typeface="Arial" pitchFamily="34" charset="0"/>
                </a:rPr>
                <a:t>mối quan hệ</a:t>
              </a: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giữa các đại lượng</a:t>
              </a:r>
              <a:endParaRPr lang="en-US" sz="2000" u="sng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6567" name="Group 7"/>
            <p:cNvGrpSpPr>
              <a:grpSpLocks/>
            </p:cNvGrpSpPr>
            <p:nvPr/>
          </p:nvGrpSpPr>
          <p:grpSpPr bwMode="auto">
            <a:xfrm>
              <a:off x="144" y="2496"/>
              <a:ext cx="240" cy="1488"/>
              <a:chOff x="144" y="2496"/>
              <a:chExt cx="240" cy="1488"/>
            </a:xfrm>
          </p:grpSpPr>
          <p:sp>
            <p:nvSpPr>
              <p:cNvPr id="66568" name="Line 8"/>
              <p:cNvSpPr>
                <a:spLocks noChangeShapeType="1"/>
              </p:cNvSpPr>
              <p:nvPr/>
            </p:nvSpPr>
            <p:spPr bwMode="auto">
              <a:xfrm>
                <a:off x="144" y="2496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569" name="Line 9"/>
              <p:cNvSpPr>
                <a:spLocks noChangeShapeType="1"/>
              </p:cNvSpPr>
              <p:nvPr/>
            </p:nvSpPr>
            <p:spPr bwMode="auto">
              <a:xfrm>
                <a:off x="144" y="2736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570" name="Line 10"/>
              <p:cNvSpPr>
                <a:spLocks noChangeShapeType="1"/>
              </p:cNvSpPr>
              <p:nvPr/>
            </p:nvSpPr>
            <p:spPr bwMode="auto">
              <a:xfrm>
                <a:off x="144" y="326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571" name="Line 11"/>
              <p:cNvSpPr>
                <a:spLocks noChangeShapeType="1"/>
              </p:cNvSpPr>
              <p:nvPr/>
            </p:nvSpPr>
            <p:spPr bwMode="auto">
              <a:xfrm>
                <a:off x="144" y="398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6572" name="Group 12"/>
          <p:cNvGrpSpPr>
            <a:grpSpLocks/>
          </p:cNvGrpSpPr>
          <p:nvPr/>
        </p:nvGrpSpPr>
        <p:grpSpPr bwMode="auto">
          <a:xfrm>
            <a:off x="4165600" y="914400"/>
            <a:ext cx="4572000" cy="838200"/>
            <a:chOff x="1968" y="720"/>
            <a:chExt cx="2160" cy="528"/>
          </a:xfrm>
        </p:grpSpPr>
        <p:sp>
          <p:nvSpPr>
            <p:cNvPr id="66573" name="Text Box 13"/>
            <p:cNvSpPr txBox="1">
              <a:spLocks noChangeArrowheads="1"/>
            </p:cNvSpPr>
            <p:nvPr/>
          </p:nvSpPr>
          <p:spPr bwMode="auto">
            <a:xfrm>
              <a:off x="1968" y="720"/>
              <a:ext cx="2160" cy="25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TÌM HIỂU BÀI TOÁN</a:t>
              </a:r>
              <a:endParaRPr lang="en-US" sz="2000" b="1" u="sng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74" name="Line 14"/>
            <p:cNvSpPr>
              <a:spLocks noChangeShapeType="1"/>
            </p:cNvSpPr>
            <p:nvPr/>
          </p:nvSpPr>
          <p:spPr bwMode="auto">
            <a:xfrm flipV="1">
              <a:off x="2976" y="100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75" name="Group 15"/>
          <p:cNvGrpSpPr>
            <a:grpSpLocks/>
          </p:cNvGrpSpPr>
          <p:nvPr/>
        </p:nvGrpSpPr>
        <p:grpSpPr bwMode="auto">
          <a:xfrm>
            <a:off x="304800" y="76200"/>
            <a:ext cx="4572000" cy="838200"/>
            <a:chOff x="144" y="144"/>
            <a:chExt cx="2160" cy="528"/>
          </a:xfrm>
        </p:grpSpPr>
        <p:sp>
          <p:nvSpPr>
            <p:cNvPr id="66576" name="Text Box 16"/>
            <p:cNvSpPr txBox="1">
              <a:spLocks noChangeArrowheads="1"/>
            </p:cNvSpPr>
            <p:nvPr/>
          </p:nvSpPr>
          <p:spPr bwMode="auto">
            <a:xfrm>
              <a:off x="144" y="144"/>
              <a:ext cx="2160" cy="2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XÁC ĐỊNH </a:t>
              </a:r>
              <a:r>
                <a:rPr lang="en-US" sz="2000" b="1" u="sng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DẠNG TOÁN</a:t>
              </a:r>
            </a:p>
          </p:txBody>
        </p:sp>
        <p:sp>
          <p:nvSpPr>
            <p:cNvPr id="66577" name="Line 17"/>
            <p:cNvSpPr>
              <a:spLocks noChangeShapeType="1"/>
            </p:cNvSpPr>
            <p:nvPr/>
          </p:nvSpPr>
          <p:spPr bwMode="auto">
            <a:xfrm flipH="1" flipV="1">
              <a:off x="1824" y="432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78" name="Group 18"/>
          <p:cNvGrpSpPr>
            <a:grpSpLocks/>
          </p:cNvGrpSpPr>
          <p:nvPr/>
        </p:nvGrpSpPr>
        <p:grpSpPr bwMode="auto">
          <a:xfrm>
            <a:off x="6299200" y="76200"/>
            <a:ext cx="5486400" cy="838200"/>
            <a:chOff x="2976" y="144"/>
            <a:chExt cx="2592" cy="528"/>
          </a:xfrm>
        </p:grpSpPr>
        <p:sp>
          <p:nvSpPr>
            <p:cNvPr id="66579" name="Text Box 19"/>
            <p:cNvSpPr txBox="1">
              <a:spLocks noChangeArrowheads="1"/>
            </p:cNvSpPr>
            <p:nvPr/>
          </p:nvSpPr>
          <p:spPr bwMode="auto">
            <a:xfrm>
              <a:off x="2976" y="144"/>
              <a:ext cx="2592" cy="44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XÁC ĐỊNH ĐẠI LƯỢNG </a:t>
              </a:r>
              <a:r>
                <a:rPr lang="en-US" sz="2000" b="1" u="sng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CHƯA BIẾT</a:t>
              </a:r>
              <a:r>
                <a:rPr lang="en-US" sz="20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; ĐẠI LƯỢNG </a:t>
              </a:r>
              <a:r>
                <a:rPr lang="en-US" sz="2000" b="1" u="sng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ĐÃ BIẾT</a:t>
              </a:r>
            </a:p>
          </p:txBody>
        </p:sp>
        <p:sp>
          <p:nvSpPr>
            <p:cNvPr id="66580" name="Line 20"/>
            <p:cNvSpPr>
              <a:spLocks noChangeShapeType="1"/>
            </p:cNvSpPr>
            <p:nvPr/>
          </p:nvSpPr>
          <p:spPr bwMode="auto">
            <a:xfrm flipV="1">
              <a:off x="3552" y="576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81" name="Group 21"/>
          <p:cNvGrpSpPr>
            <a:grpSpLocks/>
          </p:cNvGrpSpPr>
          <p:nvPr/>
        </p:nvGrpSpPr>
        <p:grpSpPr bwMode="auto">
          <a:xfrm>
            <a:off x="203200" y="3276602"/>
            <a:ext cx="3556000" cy="827088"/>
            <a:chOff x="96" y="1920"/>
            <a:chExt cx="1680" cy="521"/>
          </a:xfrm>
        </p:grpSpPr>
        <p:sp>
          <p:nvSpPr>
            <p:cNvPr id="66582" name="Text Box 22"/>
            <p:cNvSpPr txBox="1">
              <a:spLocks noChangeArrowheads="1"/>
            </p:cNvSpPr>
            <p:nvPr/>
          </p:nvSpPr>
          <p:spPr bwMode="auto">
            <a:xfrm>
              <a:off x="96" y="2189"/>
              <a:ext cx="1680" cy="252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latin typeface="Arial" pitchFamily="34" charset="0"/>
                  <a:cs typeface="Arial" pitchFamily="34" charset="0"/>
                </a:rPr>
                <a:t>LẬP PHƯƠNG</a:t>
              </a:r>
              <a:r>
                <a:rPr lang="en-US" sz="2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dirty="0">
                  <a:latin typeface="Arial" pitchFamily="34" charset="0"/>
                  <a:cs typeface="Arial" pitchFamily="34" charset="0"/>
                </a:rPr>
                <a:t>TRÌNH</a:t>
              </a:r>
              <a:endParaRPr lang="en-US" sz="2000" b="1" u="sng" dirty="0">
                <a:solidFill>
                  <a:srgbClr val="CC33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83" name="Line 23"/>
            <p:cNvSpPr>
              <a:spLocks noChangeShapeType="1"/>
            </p:cNvSpPr>
            <p:nvPr/>
          </p:nvSpPr>
          <p:spPr bwMode="auto">
            <a:xfrm>
              <a:off x="1200" y="192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84" name="Group 24"/>
          <p:cNvGrpSpPr>
            <a:grpSpLocks/>
          </p:cNvGrpSpPr>
          <p:nvPr/>
        </p:nvGrpSpPr>
        <p:grpSpPr bwMode="auto">
          <a:xfrm>
            <a:off x="4965700" y="3306767"/>
            <a:ext cx="3352800" cy="862013"/>
            <a:chOff x="2304" y="1965"/>
            <a:chExt cx="1680" cy="543"/>
          </a:xfrm>
        </p:grpSpPr>
        <p:sp>
          <p:nvSpPr>
            <p:cNvPr id="66585" name="Text Box 25"/>
            <p:cNvSpPr txBox="1">
              <a:spLocks noChangeArrowheads="1"/>
            </p:cNvSpPr>
            <p:nvPr/>
          </p:nvSpPr>
          <p:spPr bwMode="auto">
            <a:xfrm>
              <a:off x="2304" y="2256"/>
              <a:ext cx="1680" cy="252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>
                  <a:latin typeface="Arial" pitchFamily="34" charset="0"/>
                  <a:cs typeface="Arial" pitchFamily="34" charset="0"/>
                </a:rPr>
                <a:t>GIẢI PHƯƠNG TRÌNH</a:t>
              </a:r>
              <a:endParaRPr lang="en-US" sz="2000" b="1" u="sng">
                <a:solidFill>
                  <a:srgbClr val="CC33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86" name="Line 26"/>
            <p:cNvSpPr>
              <a:spLocks noChangeShapeType="1"/>
            </p:cNvSpPr>
            <p:nvPr/>
          </p:nvSpPr>
          <p:spPr bwMode="auto">
            <a:xfrm>
              <a:off x="2976" y="1965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87" name="Group 27"/>
          <p:cNvGrpSpPr>
            <a:grpSpLocks/>
          </p:cNvGrpSpPr>
          <p:nvPr/>
        </p:nvGrpSpPr>
        <p:grpSpPr bwMode="auto">
          <a:xfrm>
            <a:off x="8940800" y="3305177"/>
            <a:ext cx="2844800" cy="833438"/>
            <a:chOff x="4224" y="1986"/>
            <a:chExt cx="1344" cy="525"/>
          </a:xfrm>
        </p:grpSpPr>
        <p:sp>
          <p:nvSpPr>
            <p:cNvPr id="66588" name="Text Box 28"/>
            <p:cNvSpPr txBox="1">
              <a:spLocks noChangeArrowheads="1"/>
            </p:cNvSpPr>
            <p:nvPr/>
          </p:nvSpPr>
          <p:spPr bwMode="auto">
            <a:xfrm>
              <a:off x="4224" y="2259"/>
              <a:ext cx="1344" cy="252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>
                  <a:latin typeface="Arial" pitchFamily="34" charset="0"/>
                  <a:cs typeface="Arial" pitchFamily="34" charset="0"/>
                </a:rPr>
                <a:t>KẾT LUẬN</a:t>
              </a:r>
              <a:endParaRPr lang="en-US" sz="2000" b="1" u="sng">
                <a:solidFill>
                  <a:srgbClr val="CC33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89" name="Line 29"/>
            <p:cNvSpPr>
              <a:spLocks noChangeShapeType="1"/>
            </p:cNvSpPr>
            <p:nvPr/>
          </p:nvSpPr>
          <p:spPr bwMode="auto">
            <a:xfrm>
              <a:off x="4752" y="198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90" name="Group 30"/>
          <p:cNvGrpSpPr>
            <a:grpSpLocks/>
          </p:cNvGrpSpPr>
          <p:nvPr/>
        </p:nvGrpSpPr>
        <p:grpSpPr bwMode="auto">
          <a:xfrm>
            <a:off x="8534400" y="4114804"/>
            <a:ext cx="1422400" cy="936626"/>
            <a:chOff x="4032" y="2592"/>
            <a:chExt cx="672" cy="590"/>
          </a:xfrm>
        </p:grpSpPr>
        <p:sp>
          <p:nvSpPr>
            <p:cNvPr id="66591" name="Text Box 31"/>
            <p:cNvSpPr txBox="1">
              <a:spLocks noChangeArrowheads="1"/>
            </p:cNvSpPr>
            <p:nvPr/>
          </p:nvSpPr>
          <p:spPr bwMode="auto">
            <a:xfrm>
              <a:off x="4176" y="2736"/>
              <a:ext cx="33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2" name="Text Box 32"/>
            <p:cNvSpPr txBox="1">
              <a:spLocks noChangeArrowheads="1"/>
            </p:cNvSpPr>
            <p:nvPr/>
          </p:nvSpPr>
          <p:spPr bwMode="auto">
            <a:xfrm>
              <a:off x="4032" y="2736"/>
              <a:ext cx="672" cy="4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Đối chiếu Nghiệm</a:t>
              </a:r>
            </a:p>
          </p:txBody>
        </p:sp>
        <p:sp>
          <p:nvSpPr>
            <p:cNvPr id="66593" name="Line 33"/>
            <p:cNvSpPr>
              <a:spLocks noChangeShapeType="1"/>
            </p:cNvSpPr>
            <p:nvPr/>
          </p:nvSpPr>
          <p:spPr bwMode="auto">
            <a:xfrm>
              <a:off x="4320" y="25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94" name="Group 34"/>
          <p:cNvGrpSpPr>
            <a:grpSpLocks/>
          </p:cNvGrpSpPr>
          <p:nvPr/>
        </p:nvGrpSpPr>
        <p:grpSpPr bwMode="auto">
          <a:xfrm>
            <a:off x="10464800" y="4114804"/>
            <a:ext cx="1422400" cy="617538"/>
            <a:chOff x="4944" y="2592"/>
            <a:chExt cx="672" cy="389"/>
          </a:xfrm>
        </p:grpSpPr>
        <p:sp>
          <p:nvSpPr>
            <p:cNvPr id="66595" name="Text Box 35"/>
            <p:cNvSpPr txBox="1">
              <a:spLocks noChangeArrowheads="1"/>
            </p:cNvSpPr>
            <p:nvPr/>
          </p:nvSpPr>
          <p:spPr bwMode="auto">
            <a:xfrm>
              <a:off x="5040" y="2688"/>
              <a:ext cx="33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6" name="Text Box 36"/>
            <p:cNvSpPr txBox="1">
              <a:spLocks noChangeArrowheads="1"/>
            </p:cNvSpPr>
            <p:nvPr/>
          </p:nvSpPr>
          <p:spPr bwMode="auto">
            <a:xfrm>
              <a:off x="4944" y="2729"/>
              <a:ext cx="672" cy="2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Trả lời</a:t>
              </a:r>
            </a:p>
          </p:txBody>
        </p:sp>
        <p:sp>
          <p:nvSpPr>
            <p:cNvPr id="66597" name="Line 37"/>
            <p:cNvSpPr>
              <a:spLocks noChangeShapeType="1"/>
            </p:cNvSpPr>
            <p:nvPr/>
          </p:nvSpPr>
          <p:spPr bwMode="auto">
            <a:xfrm>
              <a:off x="5232" y="25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598" name="Group 38"/>
          <p:cNvGrpSpPr>
            <a:grpSpLocks/>
          </p:cNvGrpSpPr>
          <p:nvPr/>
        </p:nvGrpSpPr>
        <p:grpSpPr bwMode="auto">
          <a:xfrm>
            <a:off x="2310063" y="2288299"/>
            <a:ext cx="7823200" cy="910651"/>
            <a:chOff x="1008" y="1632"/>
            <a:chExt cx="3696" cy="343"/>
          </a:xfrm>
        </p:grpSpPr>
        <p:sp>
          <p:nvSpPr>
            <p:cNvPr id="66599" name="Text Box 39"/>
            <p:cNvSpPr txBox="1">
              <a:spLocks noChangeArrowheads="1"/>
            </p:cNvSpPr>
            <p:nvPr/>
          </p:nvSpPr>
          <p:spPr bwMode="auto">
            <a:xfrm>
              <a:off x="1008" y="1824"/>
              <a:ext cx="3696" cy="151"/>
            </a:xfrm>
            <a:prstGeom prst="rect">
              <a:avLst/>
            </a:prstGeom>
            <a:solidFill>
              <a:srgbClr val="FF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THỰC HIỆN CHƯƠNG TRÌNH GIẢI BÀI TOÁN</a:t>
              </a:r>
            </a:p>
          </p:txBody>
        </p:sp>
        <p:sp>
          <p:nvSpPr>
            <p:cNvPr id="66600" name="Line 40"/>
            <p:cNvSpPr>
              <a:spLocks noChangeShapeType="1"/>
            </p:cNvSpPr>
            <p:nvPr/>
          </p:nvSpPr>
          <p:spPr bwMode="auto">
            <a:xfrm>
              <a:off x="2896" y="1632"/>
              <a:ext cx="0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505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66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66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1000"/>
                                        <p:tgtEl>
                                          <p:spTgt spid="6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.Vn3DH" pitchFamily="34" charset="0"/>
            </a:endParaRPr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19" y="328211"/>
            <a:ext cx="5717295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850232" y="1690739"/>
            <a:ext cx="1082106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0000FF"/>
                </a:solidFill>
                <a:latin typeface="Arial" pitchFamily="34" charset="0"/>
              </a:rPr>
              <a:t>- Đọc lại toàn bộ nội dung bài đã </a:t>
            </a:r>
            <a:r>
              <a:rPr lang="en-US" sz="3200" dirty="0" err="1">
                <a:solidFill>
                  <a:srgbClr val="0000FF"/>
                </a:solidFill>
                <a:latin typeface="Arial" pitchFamily="34" charset="0"/>
              </a:rPr>
              <a:t>học</a:t>
            </a:r>
            <a:r>
              <a:rPr lang="vi-VN" sz="3200" dirty="0">
                <a:solidFill>
                  <a:srgbClr val="0000FF"/>
                </a:solidFill>
                <a:latin typeface="Arial" pitchFamily="34" charset="0"/>
              </a:rPr>
              <a:t>.</a:t>
            </a:r>
            <a:endParaRPr lang="en-US" sz="3200" dirty="0">
              <a:solidFill>
                <a:srgbClr val="0000FF"/>
              </a:solidFill>
              <a:latin typeface="Arial" pitchFamily="34" charset="0"/>
            </a:endParaRPr>
          </a:p>
          <a:p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-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Làm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bài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tập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Arial" pitchFamily="34" charset="0"/>
              </a:rPr>
              <a:t>42, 43, 45, 46 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SGK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trang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58.</a:t>
            </a:r>
            <a:endParaRPr lang="en-US" sz="3200" dirty="0">
              <a:solidFill>
                <a:srgbClr val="0000FF"/>
              </a:solidFill>
              <a:latin typeface="Arial" pitchFamily="34" charset="0"/>
            </a:endParaRPr>
          </a:p>
          <a:p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-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Chuẩn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bị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bài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 </a:t>
            </a:r>
            <a:r>
              <a:rPr lang="fr-FR" sz="3200" dirty="0" err="1">
                <a:solidFill>
                  <a:srgbClr val="0000FF"/>
                </a:solidFill>
                <a:latin typeface="Arial" pitchFamily="34" charset="0"/>
              </a:rPr>
              <a:t>sau</a:t>
            </a:r>
            <a:r>
              <a:rPr lang="fr-FR" sz="3200" dirty="0">
                <a:solidFill>
                  <a:srgbClr val="0000FF"/>
                </a:solidFill>
                <a:latin typeface="Arial" pitchFamily="34" charset="0"/>
              </a:rPr>
              <a:t>.</a:t>
            </a:r>
            <a:endParaRPr lang="en-US" sz="3200" dirty="0">
              <a:solidFill>
                <a:srgbClr val="0000FF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52671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5BB9D658-CF2F-44DF-94AE-28B466E4997C}"/>
              </a:ext>
            </a:extLst>
          </p:cNvPr>
          <p:cNvSpPr txBox="1">
            <a:spLocks/>
          </p:cNvSpPr>
          <p:nvPr/>
        </p:nvSpPr>
        <p:spPr>
          <a:xfrm>
            <a:off x="-1" y="39740"/>
            <a:ext cx="11502174" cy="665018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8: </a:t>
            </a:r>
            <a:r>
              <a:rPr lang="vi-VN" sz="32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GIẢI BÀI TOÁN BẰNG CÁCH LẬP PHƯƠNG TRÌNH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07034"/>
            <a:ext cx="1410039" cy="2050966"/>
          </a:xfrm>
          <a:prstGeom prst="rect">
            <a:avLst/>
          </a:prstGeom>
        </p:spPr>
      </p:pic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228600" y="1565275"/>
            <a:ext cx="1101691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Một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xưởng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phải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3000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áo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một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thời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gian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định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Đê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̉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hoàn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thành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sớm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́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hoạch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mỗi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ngày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xưởng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được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nhiều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hơn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6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áo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so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với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sô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́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áo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phải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một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ngày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́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hoạch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. Vì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thê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́ 5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ngày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trước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hết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thời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hạn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xưởng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được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2650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áo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Hỏi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kê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́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hoạch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mỗi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ngày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xưởng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phải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bao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nhiêu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宋体" pitchFamily="2" charset="-122"/>
                <a:cs typeface="Arial" pitchFamily="34" charset="0"/>
              </a:rPr>
              <a:t>áo</a:t>
            </a:r>
            <a:r>
              <a:rPr lang="en-US" sz="2800" dirty="0">
                <a:latin typeface="Arial" pitchFamily="34" charset="0"/>
                <a:ea typeface="宋体" pitchFamily="2" charset="-122"/>
                <a:cs typeface="Arial" pitchFamily="34" charset="0"/>
              </a:rPr>
              <a:t>?</a:t>
            </a: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358690" y="1074905"/>
            <a:ext cx="294598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Ví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dụ</a:t>
            </a:r>
            <a:r>
              <a:rPr lang="en-US" sz="3200" b="1" dirty="0">
                <a:solidFill>
                  <a:srgbClr val="FF0000"/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7690042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307347" y="0"/>
            <a:ext cx="45826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2532" y="584775"/>
            <a:ext cx="2743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Theo </a:t>
            </a:r>
            <a:r>
              <a:rPr lang="en-US" sz="2800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sz="28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1134458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tế</a:t>
            </a:r>
            <a:r>
              <a:rPr lang="en-US" sz="28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09549" y="2114531"/>
            <a:ext cx="1587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Hỏi</a:t>
            </a:r>
            <a:r>
              <a:rPr lang="en-US" sz="2800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04" name="Rectangle 84"/>
          <p:cNvSpPr>
            <a:spLocks noChangeArrowheads="1"/>
          </p:cNvSpPr>
          <p:nvPr/>
        </p:nvSpPr>
        <p:spPr bwMode="auto">
          <a:xfrm>
            <a:off x="2926538" y="625526"/>
            <a:ext cx="41841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3000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05" name="Rectangle 85"/>
          <p:cNvSpPr>
            <a:spLocks noChangeArrowheads="1"/>
          </p:cNvSpPr>
          <p:nvPr/>
        </p:nvSpPr>
        <p:spPr bwMode="auto">
          <a:xfrm>
            <a:off x="1797049" y="1642207"/>
            <a:ext cx="10325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      -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2650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206" name="Rectangle 86"/>
          <p:cNvSpPr>
            <a:spLocks noChangeArrowheads="1"/>
          </p:cNvSpPr>
          <p:nvPr/>
        </p:nvSpPr>
        <p:spPr bwMode="auto">
          <a:xfrm>
            <a:off x="1839495" y="1148746"/>
            <a:ext cx="97054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     -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hoạch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07" name="Rectangle 87"/>
          <p:cNvSpPr>
            <a:spLocks noChangeArrowheads="1"/>
          </p:cNvSpPr>
          <p:nvPr/>
        </p:nvSpPr>
        <p:spPr bwMode="auto">
          <a:xfrm>
            <a:off x="628649" y="2176444"/>
            <a:ext cx="111569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u="sng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graphicFrame>
        <p:nvGraphicFramePr>
          <p:cNvPr id="33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85754"/>
              </p:ext>
            </p:extLst>
          </p:nvPr>
        </p:nvGraphicFramePr>
        <p:xfrm>
          <a:off x="406400" y="3044031"/>
          <a:ext cx="10972800" cy="3605213"/>
        </p:xfrm>
        <a:graphic>
          <a:graphicData uri="http://schemas.openxmlformats.org/drawingml/2006/table">
            <a:tbl>
              <a:tblPr/>
              <a:tblGrid>
                <a:gridCol w="2410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7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8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5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5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4" name="Object 24"/>
          <p:cNvGraphicFramePr>
            <a:graphicFrameLocks noChangeAspect="1"/>
          </p:cNvGraphicFramePr>
          <p:nvPr/>
        </p:nvGraphicFramePr>
        <p:xfrm>
          <a:off x="9550401" y="4267200"/>
          <a:ext cx="13335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444240" progId="Equation.DSMT4">
                  <p:embed/>
                </p:oleObj>
              </mc:Choice>
              <mc:Fallback>
                <p:oleObj name="Equation" r:id="rId2" imgW="4190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0401" y="4267200"/>
                        <a:ext cx="13335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5"/>
          <p:cNvGraphicFramePr>
            <a:graphicFrameLocks noChangeAspect="1"/>
          </p:cNvGraphicFramePr>
          <p:nvPr/>
        </p:nvGraphicFramePr>
        <p:xfrm>
          <a:off x="9556751" y="5410200"/>
          <a:ext cx="1428749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457200" progId="Equation.DSMT4">
                  <p:embed/>
                </p:oleObj>
              </mc:Choice>
              <mc:Fallback>
                <p:oleObj name="Equation" r:id="rId4" imgW="4316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1" y="5410200"/>
                        <a:ext cx="1428749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3454400" y="3048000"/>
            <a:ext cx="264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áo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1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ngày</a:t>
            </a:r>
            <a:endParaRPr lang="en-US" sz="2800" dirty="0">
              <a:solidFill>
                <a:srgbClr val="FF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8940800" y="3092450"/>
            <a:ext cx="2336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ngày</a:t>
            </a:r>
            <a:endParaRPr lang="en-US" sz="2800" b="1" dirty="0">
              <a:solidFill>
                <a:srgbClr val="FF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6502400" y="3124200"/>
            <a:ext cx="2133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áo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may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711200" y="5667087"/>
            <a:ext cx="193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99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Thực</a:t>
            </a:r>
            <a:r>
              <a:rPr lang="en-US" sz="3200" b="1" dirty="0">
                <a:solidFill>
                  <a:srgbClr val="99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tế</a:t>
            </a:r>
            <a:endParaRPr lang="en-US" sz="3200" b="1" dirty="0">
              <a:solidFill>
                <a:srgbClr val="99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6807200" y="44958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VNI-Times" pitchFamily="2" charset="0"/>
                <a:ea typeface="宋体" pitchFamily="2" charset="-122"/>
              </a:rPr>
              <a:t>3000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908800" y="5638800"/>
            <a:ext cx="162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 b="1">
                <a:latin typeface="Times New Roman" pitchFamily="18" charset="0"/>
                <a:ea typeface="宋体" pitchFamily="2" charset="-122"/>
              </a:rPr>
              <a:t>2650</a:t>
            </a:r>
          </a:p>
        </p:txBody>
      </p:sp>
      <p:sp>
        <p:nvSpPr>
          <p:cNvPr id="42" name="Text Box 33"/>
          <p:cNvSpPr txBox="1">
            <a:spLocks noChangeArrowheads="1"/>
          </p:cNvSpPr>
          <p:nvPr/>
        </p:nvSpPr>
        <p:spPr bwMode="auto">
          <a:xfrm>
            <a:off x="3834064" y="4389271"/>
            <a:ext cx="105621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ea typeface="宋体" pitchFamily="2" charset="-122"/>
              </a:rPr>
              <a:t>x</a:t>
            </a: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3149600" y="5562601"/>
            <a:ext cx="2743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ea typeface="宋体" pitchFamily="2" charset="-122"/>
              </a:rPr>
              <a:t>   x + 6</a:t>
            </a:r>
          </a:p>
        </p:txBody>
      </p:sp>
      <p:sp>
        <p:nvSpPr>
          <p:cNvPr id="44" name="Text Box 37"/>
          <p:cNvSpPr txBox="1">
            <a:spLocks noChangeArrowheads="1"/>
          </p:cNvSpPr>
          <p:nvPr/>
        </p:nvSpPr>
        <p:spPr bwMode="auto">
          <a:xfrm>
            <a:off x="401053" y="4267200"/>
            <a:ext cx="224054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Theo </a:t>
            </a:r>
            <a:r>
              <a:rPr lang="en-US" sz="3200" b="1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sz="32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hoạch</a:t>
            </a:r>
            <a:endParaRPr lang="en-US" sz="3200" b="1" dirty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6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337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/>
      <p:bldP spid="5134" grpId="0"/>
      <p:bldP spid="5135" grpId="0"/>
      <p:bldP spid="5136" grpId="0"/>
      <p:bldP spid="5204" grpId="0"/>
      <p:bldP spid="5205" grpId="0"/>
      <p:bldP spid="5206" grpId="0"/>
      <p:bldP spid="5207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57" name="Text Box 61"/>
          <p:cNvSpPr txBox="1">
            <a:spLocks noChangeArrowheads="1"/>
          </p:cNvSpPr>
          <p:nvPr/>
        </p:nvSpPr>
        <p:spPr bwMode="auto">
          <a:xfrm>
            <a:off x="199691" y="848380"/>
            <a:ext cx="111188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x (x 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N, x &gt; 0)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         </a:t>
            </a:r>
          </a:p>
        </p:txBody>
      </p:sp>
      <p:sp>
        <p:nvSpPr>
          <p:cNvPr id="55358" name="Text Box 62"/>
          <p:cNvSpPr txBox="1">
            <a:spLocks noChangeArrowheads="1"/>
          </p:cNvSpPr>
          <p:nvPr/>
        </p:nvSpPr>
        <p:spPr bwMode="auto">
          <a:xfrm>
            <a:off x="272716" y="1371600"/>
            <a:ext cx="109086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            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            </a:t>
            </a:r>
          </a:p>
        </p:txBody>
      </p:sp>
      <p:sp>
        <p:nvSpPr>
          <p:cNvPr id="55360" name="Text Box 64"/>
          <p:cNvSpPr txBox="1">
            <a:spLocks noChangeArrowheads="1"/>
          </p:cNvSpPr>
          <p:nvPr/>
        </p:nvSpPr>
        <p:spPr bwMode="auto">
          <a:xfrm>
            <a:off x="390357" y="1894820"/>
            <a:ext cx="110797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3000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            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            </a:t>
            </a:r>
          </a:p>
        </p:txBody>
      </p:sp>
      <p:graphicFrame>
        <p:nvGraphicFramePr>
          <p:cNvPr id="5536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992053"/>
              </p:ext>
            </p:extLst>
          </p:nvPr>
        </p:nvGraphicFramePr>
        <p:xfrm>
          <a:off x="7050173" y="1894820"/>
          <a:ext cx="1179427" cy="944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444240" progId="Equation.DSMT4">
                  <p:embed/>
                </p:oleObj>
              </mc:Choice>
              <mc:Fallback>
                <p:oleObj name="Equation" r:id="rId2" imgW="4190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173" y="1894820"/>
                        <a:ext cx="1179427" cy="9447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62" name="Text Box 66"/>
          <p:cNvSpPr txBox="1">
            <a:spLocks noChangeArrowheads="1"/>
          </p:cNvSpPr>
          <p:nvPr/>
        </p:nvSpPr>
        <p:spPr bwMode="auto">
          <a:xfrm>
            <a:off x="417931" y="2841209"/>
            <a:ext cx="109006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2650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              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            </a:t>
            </a:r>
          </a:p>
        </p:txBody>
      </p:sp>
      <p:graphicFrame>
        <p:nvGraphicFramePr>
          <p:cNvPr id="5536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002860"/>
              </p:ext>
            </p:extLst>
          </p:nvPr>
        </p:nvGraphicFramePr>
        <p:xfrm>
          <a:off x="5727031" y="2721818"/>
          <a:ext cx="1209831" cy="967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40" imgH="457200" progId="Equation.DSMT4">
                  <p:embed/>
                </p:oleObj>
              </mc:Choice>
              <mc:Fallback>
                <p:oleObj name="Equation" r:id="rId4" imgW="4316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031" y="2721818"/>
                        <a:ext cx="1209831" cy="9678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64" name="Text Box 68"/>
          <p:cNvSpPr txBox="1">
            <a:spLocks noChangeArrowheads="1"/>
          </p:cNvSpPr>
          <p:nvPr/>
        </p:nvSpPr>
        <p:spPr bwMode="auto">
          <a:xfrm>
            <a:off x="417930" y="3689685"/>
            <a:ext cx="1105217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xưởng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2650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55365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663295"/>
              </p:ext>
            </p:extLst>
          </p:nvPr>
        </p:nvGraphicFramePr>
        <p:xfrm>
          <a:off x="3075167" y="4370723"/>
          <a:ext cx="4401803" cy="999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69800" progId="Equation.DSMT4">
                  <p:embed/>
                </p:oleObj>
              </mc:Choice>
              <mc:Fallback>
                <p:oleObj name="Equation" r:id="rId6" imgW="12445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167" y="4370723"/>
                        <a:ext cx="4401803" cy="9993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122821" y="276544"/>
            <a:ext cx="17922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318218"/>
              </p:ext>
            </p:extLst>
          </p:nvPr>
        </p:nvGraphicFramePr>
        <p:xfrm>
          <a:off x="7059027" y="1371600"/>
          <a:ext cx="1155136" cy="421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90440" progId="Equation.DSMT4">
                  <p:embed/>
                </p:oleObj>
              </mc:Choice>
              <mc:Fallback>
                <p:oleObj name="Equation" r:id="rId8" imgW="393480" imgH="19044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027" y="1371600"/>
                        <a:ext cx="1155136" cy="4219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205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57" grpId="0"/>
      <p:bldP spid="55358" grpId="0"/>
      <p:bldP spid="55360" grpId="0"/>
      <p:bldP spid="55362" grpId="0"/>
      <p:bldP spid="553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786062" y="437216"/>
            <a:ext cx="47324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Giải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:             </a:t>
            </a:r>
          </a:p>
        </p:txBody>
      </p:sp>
      <p:graphicFrame>
        <p:nvGraphicFramePr>
          <p:cNvPr id="57396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472896"/>
              </p:ext>
            </p:extLst>
          </p:nvPr>
        </p:nvGraphicFramePr>
        <p:xfrm>
          <a:off x="1205163" y="2446254"/>
          <a:ext cx="54737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482400" progId="Equation.DSMT4">
                  <p:embed/>
                </p:oleObj>
              </mc:Choice>
              <mc:Fallback>
                <p:oleObj name="Equation" r:id="rId2" imgW="196848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163" y="2446254"/>
                        <a:ext cx="5473700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98" name="Text Box 54"/>
          <p:cNvSpPr txBox="1">
            <a:spLocks noChangeArrowheads="1"/>
          </p:cNvSpPr>
          <p:nvPr/>
        </p:nvSpPr>
        <p:spPr bwMode="auto">
          <a:xfrm>
            <a:off x="5866063" y="3627436"/>
            <a:ext cx="162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7399" name="Text Box 55"/>
          <p:cNvSpPr txBox="1">
            <a:spLocks noChangeArrowheads="1"/>
          </p:cNvSpPr>
          <p:nvPr/>
        </p:nvSpPr>
        <p:spPr bwMode="auto">
          <a:xfrm>
            <a:off x="5866063" y="4160836"/>
            <a:ext cx="162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i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57400" name="Text Box 56"/>
          <p:cNvSpPr txBox="1">
            <a:spLocks noChangeArrowheads="1"/>
          </p:cNvSpPr>
          <p:nvPr/>
        </p:nvSpPr>
        <p:spPr bwMode="auto">
          <a:xfrm>
            <a:off x="786061" y="4995026"/>
            <a:ext cx="1009048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Theo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ngày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xưởng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100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         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309274"/>
              </p:ext>
            </p:extLst>
          </p:nvPr>
        </p:nvGraphicFramePr>
        <p:xfrm>
          <a:off x="1128963" y="960436"/>
          <a:ext cx="805180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480" imgH="571320" progId="Equation.DSMT4">
                  <p:embed/>
                </p:oleObj>
              </mc:Choice>
              <mc:Fallback>
                <p:oleObj name="Equation" r:id="rId4" imgW="2895480" imgH="57132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963" y="960436"/>
                        <a:ext cx="805180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048198"/>
              </p:ext>
            </p:extLst>
          </p:nvPr>
        </p:nvGraphicFramePr>
        <p:xfrm>
          <a:off x="1135478" y="3581537"/>
          <a:ext cx="4695825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545760" progId="Equation.DSMT4">
                  <p:embed/>
                </p:oleObj>
              </mc:Choice>
              <mc:Fallback>
                <p:oleObj name="Equation" r:id="rId6" imgW="1688760" imgH="54576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478" y="3581537"/>
                        <a:ext cx="4695825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3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407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93" grpId="0"/>
      <p:bldP spid="57398" grpId="0"/>
      <p:bldP spid="57399" grpId="0"/>
      <p:bldP spid="574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Box 8"/>
          <p:cNvSpPr txBox="1">
            <a:spLocks noChangeArrowheads="1"/>
          </p:cNvSpPr>
          <p:nvPr/>
        </p:nvSpPr>
        <p:spPr bwMode="auto">
          <a:xfrm>
            <a:off x="2235200" y="5181601"/>
            <a:ext cx="924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vi-VN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43307" y="924855"/>
            <a:ext cx="1100221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vi-VN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Cách giải bài toán bằng cách lập phương trình</a:t>
            </a:r>
            <a:r>
              <a:rPr lang="en-US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bậc hai một </a:t>
            </a:r>
            <a:endParaRPr lang="en-US" sz="2800" b="1" u="sng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eaLnBrk="1" hangingPunct="1"/>
            <a:r>
              <a:rPr lang="vi-VN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ẩn số:</a:t>
            </a:r>
            <a:endParaRPr lang="en-US" sz="2800" b="1" u="sng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eaLnBrk="1" hangingPunct="1"/>
            <a:endParaRPr lang="vi-VN" sz="2800" b="1" u="sng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eaLnBrk="1" hangingPunct="1"/>
            <a:r>
              <a:rPr lang="vi-VN" sz="2800" b="1" u="sng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Bước 1</a:t>
            </a:r>
            <a:r>
              <a:rPr lang="vi-VN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: </a:t>
            </a:r>
            <a:r>
              <a:rPr lang="vi-VN" sz="2800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Lập phương trình:</a:t>
            </a:r>
          </a:p>
          <a:p>
            <a:pPr eaLnBrk="1" hangingPunct="1">
              <a:buSzPts val="2400"/>
              <a:buFont typeface="Times New Roman" pitchFamily="18" charset="0"/>
              <a:buChar char="-"/>
            </a:pPr>
            <a:r>
              <a:rPr lang="vi-VN" sz="2800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Chọn ẩn và đặt điều kiện thích hợp cho ẩn.</a:t>
            </a:r>
          </a:p>
          <a:p>
            <a:pPr eaLnBrk="1" hangingPunct="1">
              <a:buSzPts val="2400"/>
              <a:buFont typeface="Times New Roman" pitchFamily="18" charset="0"/>
              <a:buChar char="-"/>
            </a:pPr>
            <a:r>
              <a:rPr lang="vi-VN" sz="2800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Biểu diễn các đại lượng chưa biết theo ẩn và các đại lượng đã biết.</a:t>
            </a:r>
          </a:p>
          <a:p>
            <a:pPr eaLnBrk="1" hangingPunct="1">
              <a:buSzPts val="2400"/>
              <a:buFont typeface="Times New Roman" pitchFamily="18" charset="0"/>
              <a:buChar char="-"/>
            </a:pPr>
            <a:r>
              <a:rPr lang="vi-VN" sz="2800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Lập phương trình biểu thị mối quan hệ giữa các đại lượng.</a:t>
            </a:r>
          </a:p>
          <a:p>
            <a:pPr eaLnBrk="1" hangingPunct="1"/>
            <a:r>
              <a:rPr lang="vi-VN" sz="2800" b="1" u="sng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Bước 2</a:t>
            </a:r>
            <a:r>
              <a:rPr lang="vi-VN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: </a:t>
            </a:r>
            <a:r>
              <a:rPr lang="vi-VN" sz="2800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Giải phương trình </a:t>
            </a:r>
          </a:p>
          <a:p>
            <a:pPr eaLnBrk="1" hangingPunct="1"/>
            <a:r>
              <a:rPr lang="vi-VN" sz="2800" b="1" u="sng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Bước 3</a:t>
            </a:r>
            <a:r>
              <a:rPr lang="vi-VN" sz="2800" b="1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: </a:t>
            </a:r>
            <a:r>
              <a:rPr lang="vi-VN" sz="2800" dirty="0">
                <a:solidFill>
                  <a:srgbClr val="0000FF"/>
                </a:solidFill>
                <a:latin typeface="+mn-lt"/>
                <a:cs typeface="Times New Roman" pitchFamily="18" charset="0"/>
              </a:rPr>
              <a:t>Kiểm tra xem nghiệm của phuơng trình có thích hợp với điều kiện bài toán hay không, rồi kết luận. </a:t>
            </a:r>
          </a:p>
          <a:p>
            <a:pPr eaLnBrk="1" hangingPunct="1"/>
            <a:endParaRPr lang="en-US" sz="2800" dirty="0">
              <a:solidFill>
                <a:srgbClr val="0000FF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" name="Oval Callout 1"/>
          <p:cNvSpPr/>
          <p:nvPr/>
        </p:nvSpPr>
        <p:spPr>
          <a:xfrm>
            <a:off x="3581400" y="1700465"/>
            <a:ext cx="6553199" cy="205338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Nêu các bước giải bài toán bằng cách lập phương trình bậc hai?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12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561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31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304800" y="1143000"/>
            <a:ext cx="863600" cy="64135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?1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1219200" y="1524001"/>
            <a:ext cx="10896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  <a:ea typeface="宋体" pitchFamily="2" charset="-122"/>
                <a:cs typeface="Arial" charset="0"/>
              </a:rPr>
              <a:t>Một mảnh đất hình chữ nhật có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chiều rộng bé hơn chiều dài 4m</a:t>
            </a:r>
            <a:r>
              <a:rPr lang="en-US" sz="3600" b="1">
                <a:latin typeface="Times New Roman" pitchFamily="18" charset="0"/>
                <a:ea typeface="宋体" pitchFamily="2" charset="-122"/>
                <a:cs typeface="Arial" charset="0"/>
              </a:rPr>
              <a:t> và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diện tích bằng 320 m</a:t>
            </a:r>
            <a:r>
              <a:rPr lang="en-US" sz="3600" b="1" baseline="30000">
                <a:solidFill>
                  <a:srgbClr val="FF0000"/>
                </a:solidFill>
                <a:latin typeface="Times New Roman" pitchFamily="18" charset="0"/>
                <a:ea typeface="宋体" pitchFamily="2" charset="-122"/>
                <a:cs typeface="Arial" charset="0"/>
              </a:rPr>
              <a:t>2</a:t>
            </a:r>
            <a:r>
              <a:rPr lang="en-US" sz="3600" b="1">
                <a:latin typeface="Times New Roman" pitchFamily="18" charset="0"/>
                <a:ea typeface="宋体" pitchFamily="2" charset="-122"/>
                <a:cs typeface="Arial" charset="0"/>
              </a:rPr>
              <a:t>. Tính chiều dài và chiều rộng của mảnh đất.</a:t>
            </a:r>
          </a:p>
        </p:txBody>
      </p:sp>
      <p:graphicFrame>
        <p:nvGraphicFramePr>
          <p:cNvPr id="68650" name="Group 42"/>
          <p:cNvGraphicFramePr>
            <a:graphicFrameLocks noGrp="1"/>
          </p:cNvGraphicFramePr>
          <p:nvPr/>
        </p:nvGraphicFramePr>
        <p:xfrm>
          <a:off x="1828800" y="3886201"/>
          <a:ext cx="9245601" cy="1566863"/>
        </p:xfrm>
        <a:graphic>
          <a:graphicData uri="http://schemas.openxmlformats.org/drawingml/2006/table">
            <a:tbl>
              <a:tblPr/>
              <a:tblGrid>
                <a:gridCol w="3081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1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1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rộng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Chiều dài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Diện tích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454442" y="4811712"/>
            <a:ext cx="111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x - 4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5486400" y="4724400"/>
            <a:ext cx="203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x </a:t>
            </a: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8636000" y="4724400"/>
            <a:ext cx="203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320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924801" y="192506"/>
            <a:ext cx="4026568" cy="5614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LUYỆN TẬP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5486400" y="4776797"/>
            <a:ext cx="18769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x + 4</a:t>
            </a: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3276600" y="4664075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x </a:t>
            </a: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3162300" y="5698958"/>
            <a:ext cx="5410200" cy="85248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</a:rPr>
              <a:t>x(x + 4) = 320</a:t>
            </a:r>
          </a:p>
        </p:txBody>
      </p:sp>
    </p:spTree>
    <p:extLst>
      <p:ext uri="{BB962C8B-B14F-4D97-AF65-F5344CB8AC3E}">
        <p14:creationId xmlns:p14="http://schemas.microsoft.com/office/powerpoint/2010/main" val="176338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6" grpId="0"/>
      <p:bldP spid="68626" grpId="1"/>
      <p:bldP spid="68627" grpId="0"/>
      <p:bldP spid="68627" grpId="1"/>
      <p:bldP spid="68628" grpId="0"/>
      <p:bldP spid="39" grpId="0"/>
      <p:bldP spid="40" grpId="0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65200" y="509505"/>
            <a:ext cx="172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i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>
            <a:off x="6807199" y="793187"/>
            <a:ext cx="0" cy="594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6940885" y="669430"/>
            <a:ext cx="5080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Giải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phương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trình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graphicFrame>
        <p:nvGraphicFramePr>
          <p:cNvPr id="624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317054"/>
              </p:ext>
            </p:extLst>
          </p:nvPr>
        </p:nvGraphicFramePr>
        <p:xfrm>
          <a:off x="6967621" y="1112913"/>
          <a:ext cx="4418013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545760" progId="Equation.DSMT4">
                  <p:embed/>
                </p:oleObj>
              </mc:Choice>
              <mc:Fallback>
                <p:oleObj name="Equation" r:id="rId2" imgW="14349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621" y="1112913"/>
                        <a:ext cx="4418013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10464800" y="2376489"/>
            <a:ext cx="162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10668000" y="2971801"/>
            <a:ext cx="162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i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6571916" y="3856038"/>
            <a:ext cx="547035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mảnh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đất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16m,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20m.</a:t>
            </a: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69516" y="1838981"/>
            <a:ext cx="66360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Chiều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mảnh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vườn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là</a:t>
            </a:r>
            <a:endParaRPr lang="en-US" sz="2800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122988" y="2463593"/>
            <a:ext cx="66842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mảnh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đất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  <a:sym typeface="Symbol" pitchFamily="18" charset="2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427789" y="3265861"/>
            <a:ext cx="579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Theo </a:t>
            </a:r>
            <a:r>
              <a:rPr lang="en-US" sz="2800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đề</a:t>
            </a:r>
            <a:r>
              <a:rPr lang="en-US" sz="28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toán</a:t>
            </a:r>
            <a:r>
              <a:rPr lang="en-US" sz="28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ta </a:t>
            </a:r>
            <a:r>
              <a:rPr lang="en-US" sz="2800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có</a:t>
            </a:r>
            <a:r>
              <a:rPr lang="en-US" sz="28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phương</a:t>
            </a:r>
            <a:r>
              <a:rPr lang="en-US" sz="28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trình</a:t>
            </a:r>
            <a:endParaRPr lang="en-US" sz="2800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2483" name="Rectangle 19"/>
          <p:cNvSpPr>
            <a:spLocks noChangeArrowheads="1"/>
          </p:cNvSpPr>
          <p:nvPr/>
        </p:nvSpPr>
        <p:spPr bwMode="auto">
          <a:xfrm>
            <a:off x="671093" y="4691390"/>
            <a:ext cx="5588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  <a:sym typeface="Symbol" pitchFamily="18" charset="2"/>
              </a:rPr>
              <a:t>hay</a:t>
            </a:r>
            <a:endParaRPr lang="en-US" sz="2800" dirty="0">
              <a:solidFill>
                <a:srgbClr val="000099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0" y="1150858"/>
            <a:ext cx="66574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mảnh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đất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endParaRPr lang="en-US" sz="2800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477449"/>
              </p:ext>
            </p:extLst>
          </p:nvPr>
        </p:nvGraphicFramePr>
        <p:xfrm>
          <a:off x="5227638" y="1226126"/>
          <a:ext cx="14779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342720" progId="Equation.DSMT4">
                  <p:embed/>
                </p:oleObj>
              </mc:Choice>
              <mc:Fallback>
                <p:oleObj name="Equation" r:id="rId4" imgW="1193760" imgH="342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226126"/>
                        <a:ext cx="14779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339574"/>
              </p:ext>
            </p:extLst>
          </p:nvPr>
        </p:nvGraphicFramePr>
        <p:xfrm>
          <a:off x="4909052" y="1969628"/>
          <a:ext cx="7874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266400" progId="Equation.DSMT4">
                  <p:embed/>
                </p:oleObj>
              </mc:Choice>
              <mc:Fallback>
                <p:oleObj name="Equation" r:id="rId6" imgW="634680" imgH="26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9052" y="1969628"/>
                        <a:ext cx="78740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94362"/>
              </p:ext>
            </p:extLst>
          </p:nvPr>
        </p:nvGraphicFramePr>
        <p:xfrm>
          <a:off x="4374732" y="2546351"/>
          <a:ext cx="12414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342720" progId="Equation.DSMT4">
                  <p:embed/>
                </p:oleObj>
              </mc:Choice>
              <mc:Fallback>
                <p:oleObj name="Equation" r:id="rId8" imgW="100296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732" y="2546351"/>
                        <a:ext cx="124142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431291"/>
              </p:ext>
            </p:extLst>
          </p:nvPr>
        </p:nvGraphicFramePr>
        <p:xfrm>
          <a:off x="1954463" y="4120366"/>
          <a:ext cx="22018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342720" progId="Equation.DSMT4">
                  <p:embed/>
                </p:oleObj>
              </mc:Choice>
              <mc:Fallback>
                <p:oleObj name="Equation" r:id="rId10" imgW="177768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463" y="4120366"/>
                        <a:ext cx="2201863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071285"/>
              </p:ext>
            </p:extLst>
          </p:nvPr>
        </p:nvGraphicFramePr>
        <p:xfrm>
          <a:off x="1703345" y="4740275"/>
          <a:ext cx="3240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16120" imgH="342720" progId="Equation.DSMT4">
                  <p:embed/>
                </p:oleObj>
              </mc:Choice>
              <mc:Fallback>
                <p:oleObj name="Equation" r:id="rId12" imgW="261612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45" y="4740275"/>
                        <a:ext cx="3240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40818"/>
              </p:ext>
            </p:extLst>
          </p:nvPr>
        </p:nvGraphicFramePr>
        <p:xfrm>
          <a:off x="6988175" y="2449514"/>
          <a:ext cx="3679825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71800" imgH="838080" progId="Equation.DSMT4">
                  <p:embed/>
                </p:oleObj>
              </mc:Choice>
              <mc:Fallback>
                <p:oleObj name="Equation" r:id="rId14" imgW="29718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8175" y="2449514"/>
                        <a:ext cx="3679825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8117307" y="0"/>
            <a:ext cx="4026568" cy="5614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20900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2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/>
      <p:bldP spid="2" grpId="0"/>
      <p:bldP spid="62477" grpId="0"/>
      <p:bldP spid="62478" grpId="0"/>
      <p:bldP spid="62479" grpId="0"/>
      <p:bldP spid="62481" grpId="0"/>
      <p:bldP spid="62482" grpId="0"/>
      <p:bldP spid="62483" grpId="0"/>
      <p:bldP spid="624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272716" y="929481"/>
            <a:ext cx="772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99000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990000"/>
                </a:solidFill>
                <a:latin typeface="Times New Roman" pitchFamily="18" charset="0"/>
              </a:rPr>
              <a:t>tập</a:t>
            </a:r>
            <a:r>
              <a:rPr lang="en-US" sz="3200" b="1" dirty="0">
                <a:solidFill>
                  <a:srgbClr val="990000"/>
                </a:solidFill>
                <a:latin typeface="Times New Roman" pitchFamily="18" charset="0"/>
              </a:rPr>
              <a:t> 41 (</a:t>
            </a:r>
            <a:r>
              <a:rPr lang="en-US" sz="3200" b="1" dirty="0" err="1">
                <a:solidFill>
                  <a:srgbClr val="990000"/>
                </a:solidFill>
                <a:latin typeface="Times New Roman" pitchFamily="18" charset="0"/>
              </a:rPr>
              <a:t>trang</a:t>
            </a:r>
            <a:r>
              <a:rPr lang="en-US" sz="3200" b="1" dirty="0">
                <a:solidFill>
                  <a:srgbClr val="990000"/>
                </a:solidFill>
                <a:latin typeface="Times New Roman" pitchFamily="18" charset="0"/>
              </a:rPr>
              <a:t> 58-SGK)</a:t>
            </a:r>
          </a:p>
        </p:txBody>
      </p:sp>
      <p:sp>
        <p:nvSpPr>
          <p:cNvPr id="60456" name="Text Box 40"/>
          <p:cNvSpPr txBox="1">
            <a:spLocks noChangeArrowheads="1"/>
          </p:cNvSpPr>
          <p:nvPr/>
        </p:nvSpPr>
        <p:spPr bwMode="auto">
          <a:xfrm>
            <a:off x="203200" y="1809750"/>
            <a:ext cx="119888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lúc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nhóm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Hùng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Minh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chọn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kém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nhau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chúng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150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Minh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chọn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?            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844102" y="62109"/>
            <a:ext cx="4347897" cy="6898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HOẠT ĐỘNG VẬN DỤNG</a:t>
            </a:r>
          </a:p>
        </p:txBody>
      </p:sp>
    </p:spTree>
    <p:extLst>
      <p:ext uri="{BB962C8B-B14F-4D97-AF65-F5344CB8AC3E}">
        <p14:creationId xmlns:p14="http://schemas.microsoft.com/office/powerpoint/2010/main" val="3219943359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1870</TotalTime>
  <Words>987</Words>
  <Application>Microsoft Office PowerPoint</Application>
  <PresentationFormat>Widescreen</PresentationFormat>
  <Paragraphs>124</Paragraphs>
  <Slides>14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.Vn3DH</vt:lpstr>
      <vt:lpstr>Arial</vt:lpstr>
      <vt:lpstr>Calibri</vt:lpstr>
      <vt:lpstr>Calibri Light</vt:lpstr>
      <vt:lpstr>Times New Roman</vt:lpstr>
      <vt:lpstr>VNI-Times</vt:lpstr>
      <vt:lpstr>5_Office Theme</vt:lpstr>
      <vt:lpstr>Equation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Administrator</cp:lastModifiedBy>
  <cp:revision>151</cp:revision>
  <dcterms:created xsi:type="dcterms:W3CDTF">2021-06-07T13:44:30Z</dcterms:created>
  <dcterms:modified xsi:type="dcterms:W3CDTF">2023-07-20T13:41:59Z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