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49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C7B77-3556-4536-8958-BD1B0199F68D}" type="datetimeFigureOut">
              <a:rPr lang="en-US" smtClean="0"/>
              <a:t>4/26/2022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CDBAD-0258-4CFE-83B1-F4B1C838B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6976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C7B77-3556-4536-8958-BD1B0199F68D}" type="datetimeFigureOut">
              <a:rPr lang="en-US" smtClean="0"/>
              <a:t>4/26/2022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CDBAD-0258-4CFE-83B1-F4B1C838B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8594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C7B77-3556-4536-8958-BD1B0199F68D}" type="datetimeFigureOut">
              <a:rPr lang="en-US" smtClean="0"/>
              <a:t>4/26/2022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CDBAD-0258-4CFE-83B1-F4B1C838B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889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C7B77-3556-4536-8958-BD1B0199F68D}" type="datetimeFigureOut">
              <a:rPr lang="en-US" smtClean="0"/>
              <a:t>4/26/2022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CDBAD-0258-4CFE-83B1-F4B1C838B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486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C7B77-3556-4536-8958-BD1B0199F68D}" type="datetimeFigureOut">
              <a:rPr lang="en-US" smtClean="0"/>
              <a:t>4/26/2022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CDBAD-0258-4CFE-83B1-F4B1C838B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107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C7B77-3556-4536-8958-BD1B0199F68D}" type="datetimeFigureOut">
              <a:rPr lang="en-US" smtClean="0"/>
              <a:t>4/26/2022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CDBAD-0258-4CFE-83B1-F4B1C838B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4397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C7B77-3556-4536-8958-BD1B0199F68D}" type="datetimeFigureOut">
              <a:rPr lang="en-US" smtClean="0"/>
              <a:t>4/26/2022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CDBAD-0258-4CFE-83B1-F4B1C838B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412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C7B77-3556-4536-8958-BD1B0199F68D}" type="datetimeFigureOut">
              <a:rPr lang="en-US" smtClean="0"/>
              <a:t>4/26/2022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CDBAD-0258-4CFE-83B1-F4B1C838B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751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C7B77-3556-4536-8958-BD1B0199F68D}" type="datetimeFigureOut">
              <a:rPr lang="en-US" smtClean="0"/>
              <a:t>4/26/2022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CDBAD-0258-4CFE-83B1-F4B1C838B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875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C7B77-3556-4536-8958-BD1B0199F68D}" type="datetimeFigureOut">
              <a:rPr lang="en-US" smtClean="0"/>
              <a:t>4/26/2022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CDBAD-0258-4CFE-83B1-F4B1C838B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906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C7B77-3556-4536-8958-BD1B0199F68D}" type="datetimeFigureOut">
              <a:rPr lang="en-US" smtClean="0"/>
              <a:t>4/26/2022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CDBAD-0258-4CFE-83B1-F4B1C838B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4344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C7B77-3556-4536-8958-BD1B0199F68D}" type="datetimeFigureOut">
              <a:rPr lang="en-US" smtClean="0"/>
              <a:t>4/26/2022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2CDBAD-0258-4CFE-83B1-F4B1C838B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593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0"/>
            <a:ext cx="8229600" cy="50292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  <a:tabLst>
                <a:tab pos="285750" algn="l"/>
              </a:tabLst>
            </a:pPr>
            <a:r>
              <a:rPr lang="en-US" dirty="0" err="1" smtClean="0">
                <a:solidFill>
                  <a:srgbClr val="0070C0"/>
                </a:solidFill>
                <a:effectLst/>
                <a:latin typeface="Times New Roman"/>
                <a:ea typeface="Times New Roman"/>
                <a:cs typeface="Times New Roman"/>
              </a:rPr>
              <a:t>Tiết</a:t>
            </a:r>
            <a:r>
              <a:rPr lang="en-US" dirty="0" smtClean="0">
                <a:solidFill>
                  <a:srgbClr val="0070C0"/>
                </a:solidFill>
                <a:effectLst/>
                <a:latin typeface="Times New Roman"/>
                <a:ea typeface="Times New Roman"/>
                <a:cs typeface="Times New Roman"/>
              </a:rPr>
              <a:t>         </a:t>
            </a:r>
            <a:br>
              <a:rPr lang="en-US" dirty="0" smtClean="0">
                <a:solidFill>
                  <a:srgbClr val="0070C0"/>
                </a:solidFill>
                <a:effectLst/>
                <a:latin typeface="Times New Roman"/>
                <a:ea typeface="Times New Roman"/>
                <a:cs typeface="Times New Roman"/>
              </a:rPr>
            </a:br>
            <a:r>
              <a:rPr lang="vi-VN" dirty="0" smtClean="0">
                <a:ea typeface="Times New Roman"/>
                <a:cs typeface="Times New Roman"/>
              </a:rPr>
              <a:t> </a:t>
            </a:r>
            <a:r>
              <a:rPr lang="vi-VN" dirty="0">
                <a:solidFill>
                  <a:srgbClr val="FF0000"/>
                </a:solidFill>
                <a:ea typeface="Times New Roman"/>
                <a:cs typeface="Times New Roman"/>
              </a:rPr>
              <a:t>TẬP LÀM MỘT BÀI THƠ </a:t>
            </a:r>
            <a:r>
              <a:rPr lang="en-US" dirty="0" smtClean="0">
                <a:solidFill>
                  <a:srgbClr val="FF0000"/>
                </a:solidFill>
                <a:effectLst/>
                <a:latin typeface="Times New Roman"/>
                <a:ea typeface="Times New Roman"/>
                <a:cs typeface="Times New Roman"/>
              </a:rPr>
              <a:t>BỐN CHỮ HOẶC NĂM CHỮ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9918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28800" y="228600"/>
            <a:ext cx="701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2.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Nhận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diện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thơ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bốn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chữ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và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năm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chữ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  <a:endParaRPr lang="en-US" sz="24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3400" y="693003"/>
            <a:ext cx="815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? Qua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rút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28600" y="762000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   -  </a:t>
            </a:r>
            <a:r>
              <a:rPr lang="en-US" sz="2400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Số</a:t>
            </a:r>
            <a:r>
              <a:rPr lang="en-US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dòng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trong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mỗi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bài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không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hạn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chế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thể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chia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theo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khổ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hoặc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không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7200" y="1676400"/>
            <a:ext cx="800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hiệp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vần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9600" y="1447800"/>
            <a:ext cx="7924800" cy="27289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*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Hiệp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vần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: 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-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Vần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liền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được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gieo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liên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tiếp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ở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hai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câu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thơ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-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Vần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cách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: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gieo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cách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1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dòng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thơ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-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Vần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chân:Được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gieo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ở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cuối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dòng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thơ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-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Vần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lưng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: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Được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gieo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ở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giữa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dòng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thơ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09600" y="4114800"/>
            <a:ext cx="7086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điệu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85800" y="4114800"/>
            <a:ext cx="7467600" cy="20477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*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Thanh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điệu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: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- Theo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luật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bằng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trắc</a:t>
            </a:r>
            <a:endParaRPr lang="en-US" sz="24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- </a:t>
            </a:r>
            <a:r>
              <a:rPr lang="en-US" sz="2400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Nếu</a:t>
            </a:r>
            <a:r>
              <a:rPr lang="en-US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chữ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thứ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2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thanh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bằng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thì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chữ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thứ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4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thanh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trắc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ngược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lại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56885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2" grpId="0"/>
      <p:bldP spid="3" grpId="0"/>
      <p:bldP spid="3" grpId="1"/>
      <p:bldP spid="7" grpId="0"/>
      <p:bldP spid="8" grpId="0"/>
      <p:bldP spid="8" grpId="1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28800" y="228600"/>
            <a:ext cx="701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2.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Nhận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diện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thơ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bốn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chữ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và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năm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chữ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  <a:endParaRPr lang="en-US" sz="24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9600" y="914400"/>
            <a:ext cx="784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nhịp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62000" y="1423763"/>
            <a:ext cx="6858000" cy="10146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*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Nhịp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trong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thơ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bốn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chữ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thể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nhịp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2/2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hoặc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3/1.</a:t>
            </a:r>
          </a:p>
          <a:p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*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Nhịp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trong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thơ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năm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chữ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: 2/3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hoặc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3/2</a:t>
            </a:r>
            <a:r>
              <a:rPr lang="en-US" sz="2400" dirty="0">
                <a:ea typeface="Calibri"/>
                <a:cs typeface="Times New Roman"/>
              </a:rPr>
              <a:t>.</a:t>
            </a:r>
            <a:endParaRPr lang="en-US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6185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685800"/>
            <a:ext cx="8458200" cy="10519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vi-VN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VIẾT ĐOẠN VĂN THỂ HIỆN CẢM XÚC VỀ MỘT BÀI THƠ </a:t>
            </a:r>
            <a:r>
              <a:rPr lang="en-US" sz="2800" b="1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 BỐN 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CHỮ HOẶC NĂM CHỮ.</a:t>
            </a:r>
            <a:endParaRPr lang="en-US" sz="2800" b="1" dirty="0">
              <a:ea typeface="Calibri"/>
              <a:cs typeface="Times New Roman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85800" y="1828800"/>
            <a:ext cx="533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thiệu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kiểu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5800" y="2438400"/>
            <a:ext cx="7848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2400" dirty="0">
                <a:latin typeface="Times New Roman" pitchFamily="18" charset="0"/>
                <a:ea typeface="Calibri"/>
                <a:cs typeface="Times New Roman" pitchFamily="18" charset="0"/>
              </a:rPr>
              <a:t>?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HS đ</a:t>
            </a:r>
            <a:r>
              <a:rPr lang="vi-VN" sz="2400" dirty="0">
                <a:latin typeface="Times New Roman" pitchFamily="18" charset="0"/>
                <a:ea typeface="Calibri"/>
                <a:cs typeface="Times New Roman" pitchFamily="18" charset="0"/>
              </a:rPr>
              <a:t>ọc các bài thơ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mà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mình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sưu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tầm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vi-VN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và</a:t>
            </a:r>
            <a:r>
              <a:rPr lang="en-US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nêu</a:t>
            </a:r>
            <a:r>
              <a:rPr lang="en-US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vi-VN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cảm </a:t>
            </a:r>
            <a:r>
              <a:rPr lang="vi-VN" sz="2400" dirty="0">
                <a:latin typeface="Times New Roman" pitchFamily="18" charset="0"/>
                <a:ea typeface="Calibri"/>
                <a:cs typeface="Times New Roman" pitchFamily="18" charset="0"/>
              </a:rPr>
              <a:t>nhận </a:t>
            </a:r>
            <a:r>
              <a:rPr lang="en-US" sz="2400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của</a:t>
            </a:r>
            <a:r>
              <a:rPr lang="en-US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em</a:t>
            </a:r>
            <a:r>
              <a:rPr lang="en-US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 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về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bài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thơ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đó</a:t>
            </a:r>
            <a:r>
              <a:rPr lang="vi-VN" sz="2400" dirty="0">
                <a:latin typeface="Times New Roman" pitchFamily="18" charset="0"/>
                <a:ea typeface="Calibri"/>
                <a:cs typeface="Times New Roman" pitchFamily="18" charset="0"/>
              </a:rPr>
              <a:t>?</a:t>
            </a:r>
            <a:endParaRPr lang="en-US" sz="24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0650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allAtOnce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685800"/>
            <a:ext cx="8458200" cy="10519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vi-VN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VIẾT ĐOẠN VĂN THỂ HIỆN CẢM XÚC VỀ MỘT BÀI THƠ </a:t>
            </a:r>
            <a:r>
              <a:rPr lang="en-US" sz="2800" b="1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 BỐN 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CHỮ HOẶC NĂM CHỮ.</a:t>
            </a:r>
            <a:endParaRPr lang="en-US" sz="2800" b="1" dirty="0">
              <a:solidFill>
                <a:prstClr val="black"/>
              </a:solidFill>
              <a:ea typeface="Calibri"/>
              <a:cs typeface="Times New Roman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85800" y="1828800"/>
            <a:ext cx="533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thiệu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kiểu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9600" y="2209800"/>
            <a:ext cx="784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II.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Đọc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và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phân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tích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bài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viết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tham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khảo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  <a:endParaRPr lang="en-US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5800" y="2743200"/>
            <a:ext cx="7772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Times New Roman" pitchFamily="18" charset="0"/>
                <a:ea typeface="Times New Roman"/>
                <a:cs typeface="Times New Roman" pitchFamily="18" charset="0"/>
              </a:rPr>
              <a:t>Đồng</a:t>
            </a:r>
            <a:r>
              <a:rPr lang="en-US" sz="24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Times New Roman"/>
                <a:cs typeface="Times New Roman" pitchFamily="18" charset="0"/>
              </a:rPr>
              <a:t>dao</a:t>
            </a:r>
            <a:r>
              <a:rPr lang="en-US" sz="24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Times New Roman"/>
                <a:cs typeface="Times New Roman" pitchFamily="18" charset="0"/>
              </a:rPr>
              <a:t>mùa</a:t>
            </a:r>
            <a:r>
              <a:rPr lang="en-US" sz="24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Times New Roman"/>
                <a:cs typeface="Times New Roman" pitchFamily="18" charset="0"/>
              </a:rPr>
              <a:t>xuân</a:t>
            </a:r>
            <a:r>
              <a:rPr lang="en-US" sz="2400" dirty="0">
                <a:latin typeface="Times New Roman" pitchFamily="18" charset="0"/>
                <a:ea typeface="Times New Roman"/>
                <a:cs typeface="Times New Roman" pitchFamily="18" charset="0"/>
              </a:rPr>
              <a:t>- </a:t>
            </a:r>
            <a:r>
              <a:rPr lang="en-US" sz="2400" dirty="0" err="1">
                <a:latin typeface="Times New Roman" pitchFamily="18" charset="0"/>
                <a:ea typeface="Times New Roman"/>
                <a:cs typeface="Times New Roman" pitchFamily="18" charset="0"/>
              </a:rPr>
              <a:t>một</a:t>
            </a:r>
            <a:r>
              <a:rPr lang="en-US" sz="24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Times New Roman"/>
                <a:cs typeface="Times New Roman" pitchFamily="18" charset="0"/>
              </a:rPr>
              <a:t>bài</a:t>
            </a:r>
            <a:r>
              <a:rPr lang="en-US" sz="24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Times New Roman"/>
                <a:cs typeface="Times New Roman" pitchFamily="18" charset="0"/>
              </a:rPr>
              <a:t>thơ</a:t>
            </a:r>
            <a:r>
              <a:rPr lang="en-US" sz="24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Times New Roman"/>
                <a:cs typeface="Times New Roman" pitchFamily="18" charset="0"/>
              </a:rPr>
              <a:t>xúc</a:t>
            </a:r>
            <a:r>
              <a:rPr lang="en-US" sz="24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Times New Roman"/>
                <a:cs typeface="Times New Roman" pitchFamily="18" charset="0"/>
              </a:rPr>
              <a:t>động</a:t>
            </a:r>
            <a:r>
              <a:rPr lang="en-US" sz="24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Times New Roman"/>
                <a:cs typeface="Times New Roman" pitchFamily="18" charset="0"/>
              </a:rPr>
              <a:t>về</a:t>
            </a:r>
            <a:r>
              <a:rPr lang="en-US" sz="24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Times New Roman"/>
                <a:cs typeface="Times New Roman" pitchFamily="18" charset="0"/>
              </a:rPr>
              <a:t>người</a:t>
            </a:r>
            <a:r>
              <a:rPr lang="en-US" sz="24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Times New Roman"/>
                <a:cs typeface="Times New Roman" pitchFamily="18" charset="0"/>
              </a:rPr>
              <a:t>lính</a:t>
            </a:r>
            <a:r>
              <a:rPr lang="en-US" sz="2400" dirty="0">
                <a:latin typeface="Times New Roman" pitchFamily="18" charset="0"/>
                <a:ea typeface="Times New Roman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2310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1338" y="674077"/>
            <a:ext cx="8458200" cy="556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800" b="1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                            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Thảo</a:t>
            </a:r>
            <a:r>
              <a:rPr lang="en-US" sz="2800" b="1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luận</a:t>
            </a:r>
            <a:r>
              <a:rPr lang="en-US" sz="2800" b="1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nhóm</a:t>
            </a:r>
            <a:r>
              <a:rPr lang="en-US" sz="2800" b="1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5p</a:t>
            </a:r>
            <a:endParaRPr lang="en-US" sz="2800" b="1" dirty="0">
              <a:solidFill>
                <a:prstClr val="black"/>
              </a:solidFill>
              <a:ea typeface="Calibri"/>
              <a:cs typeface="Times New Roman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14400" y="1524000"/>
            <a:ext cx="77724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1</a:t>
            </a:r>
            <a:r>
              <a:rPr lang="vi-VN" sz="2400" dirty="0">
                <a:latin typeface="Times New Roman" pitchFamily="18" charset="0"/>
                <a:ea typeface="Calibri"/>
                <a:cs typeface="Times New Roman" pitchFamily="18" charset="0"/>
              </a:rPr>
              <a:t>. Đoạn văn gồm mấy câu, hình thức đoạn như thế nào?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vi-VN" sz="2400" dirty="0">
                <a:latin typeface="Times New Roman" pitchFamily="18" charset="0"/>
                <a:ea typeface="Calibri"/>
                <a:cs typeface="Times New Roman" pitchFamily="18" charset="0"/>
              </a:rPr>
              <a:t>2. Những câu nào giới thiệu tác giả bài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thơ</a:t>
            </a:r>
            <a:r>
              <a:rPr lang="vi-VN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vi-VN" sz="2400" dirty="0">
                <a:latin typeface="Times New Roman" pitchFamily="18" charset="0"/>
                <a:ea typeface="Calibri"/>
                <a:cs typeface="Times New Roman" pitchFamily="18" charset="0"/>
              </a:rPr>
              <a:t>3. Những câu nào nêu cảm xúc </a:t>
            </a:r>
            <a:r>
              <a:rPr lang="en-US" sz="2400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và</a:t>
            </a:r>
            <a:r>
              <a:rPr lang="en-US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ấn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tượng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vi-VN" sz="2400" dirty="0">
                <a:latin typeface="Times New Roman" pitchFamily="18" charset="0"/>
                <a:ea typeface="Calibri"/>
                <a:cs typeface="Times New Roman" pitchFamily="18" charset="0"/>
              </a:rPr>
              <a:t>về nội dung chính của bài ca dao. Em hãy tái hiện lại nội dung ấy</a:t>
            </a:r>
            <a:r>
              <a:rPr lang="vi-VN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vi-VN" sz="2400" dirty="0">
                <a:latin typeface="Times New Roman" pitchFamily="18" charset="0"/>
                <a:ea typeface="Calibri"/>
                <a:cs typeface="Times New Roman" pitchFamily="18" charset="0"/>
              </a:rPr>
              <a:t>4. Những câu nào nêu cảm nhận về một số yếu tố nghệ thuật của bài ca dao. Chỉ rõ các yếu tố nghệ thuật ấy</a:t>
            </a:r>
            <a:r>
              <a:rPr lang="vi-VN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  <a:endParaRPr lang="en-US" sz="2400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just"/>
            <a:r>
              <a:rPr lang="en-US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5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.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Câu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nào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nêu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khái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quát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cảm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xúc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cả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bài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thơ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  <a:endParaRPr lang="en-US" sz="24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167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457200"/>
            <a:ext cx="7772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Bài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tham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khảo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:  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Đồng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dao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mùa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xuân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-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một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bài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thơ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xúc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động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về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người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lính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.</a:t>
            </a:r>
            <a:endParaRPr lang="en-US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1000" y="1371600"/>
            <a:ext cx="86868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2400" dirty="0">
                <a:latin typeface="Times New Roman" pitchFamily="18" charset="0"/>
                <a:ea typeface="Calibri"/>
                <a:cs typeface="Times New Roman" pitchFamily="18" charset="0"/>
              </a:rPr>
              <a:t>- Đoạn văn gồm </a:t>
            </a:r>
            <a:r>
              <a:rPr lang="en-US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12 </a:t>
            </a:r>
            <a:r>
              <a:rPr lang="vi-VN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câu</a:t>
            </a:r>
            <a:r>
              <a:rPr lang="vi-VN" sz="2400" dirty="0">
                <a:latin typeface="Times New Roman" pitchFamily="18" charset="0"/>
                <a:ea typeface="Calibri"/>
                <a:cs typeface="Times New Roman" pitchFamily="18" charset="0"/>
              </a:rPr>
              <a:t>. Hình thức tính từ chữ cái viết hoa lùi đầu dòng đến dấu chấm xuống dòng.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vi-VN" sz="2400" dirty="0">
                <a:latin typeface="Times New Roman" pitchFamily="18" charset="0"/>
                <a:ea typeface="Calibri"/>
                <a:cs typeface="Times New Roman" pitchFamily="18" charset="0"/>
              </a:rPr>
              <a:t>-Câu 1: </a:t>
            </a:r>
            <a:r>
              <a:rPr lang="en-US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G</a:t>
            </a:r>
            <a:r>
              <a:rPr lang="vi-VN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iới </a:t>
            </a:r>
            <a:r>
              <a:rPr lang="vi-VN" sz="2400" dirty="0">
                <a:latin typeface="Times New Roman" pitchFamily="18" charset="0"/>
                <a:ea typeface="Calibri"/>
                <a:cs typeface="Times New Roman" pitchFamily="18" charset="0"/>
              </a:rPr>
              <a:t>thiệu tác giả.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vi-VN" sz="2400" dirty="0">
                <a:latin typeface="Times New Roman" pitchFamily="18" charset="0"/>
                <a:ea typeface="Calibri"/>
                <a:cs typeface="Times New Roman" pitchFamily="18" charset="0"/>
              </a:rPr>
              <a:t>-Câu 2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- 5</a:t>
            </a:r>
            <a:r>
              <a:rPr lang="vi-VN" sz="2400" dirty="0">
                <a:latin typeface="Times New Roman" pitchFamily="18" charset="0"/>
                <a:ea typeface="Calibri"/>
                <a:cs typeface="Times New Roman" pitchFamily="18" charset="0"/>
              </a:rPr>
              <a:t>: </a:t>
            </a:r>
            <a:r>
              <a:rPr lang="en-US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C</a:t>
            </a:r>
            <a:r>
              <a:rPr lang="vi-VN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ảm </a:t>
            </a:r>
            <a:r>
              <a:rPr lang="vi-VN" sz="2400" dirty="0">
                <a:latin typeface="Times New Roman" pitchFamily="18" charset="0"/>
                <a:ea typeface="Calibri"/>
                <a:cs typeface="Times New Roman" pitchFamily="18" charset="0"/>
              </a:rPr>
              <a:t>nhận về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ấn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tượng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cảm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xúc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chung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về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nét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đặc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sắc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nổi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bật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bài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thơ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vi-VN" sz="2400" dirty="0">
                <a:latin typeface="Times New Roman" pitchFamily="18" charset="0"/>
                <a:ea typeface="Calibri"/>
                <a:cs typeface="Times New Roman" pitchFamily="18" charset="0"/>
              </a:rPr>
              <a:t>-Câu 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6,7,8,9,10,11:Diễn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tả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cảm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xúc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về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nội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dung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nghệ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thuật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bài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thơ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Câu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12: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Khái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quát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về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cảm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xúc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bài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thơ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  <a:endParaRPr lang="en-US" sz="24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167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457200"/>
            <a:ext cx="7772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                 </a:t>
            </a:r>
            <a:r>
              <a:rPr lang="vi-VN" sz="2400" b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THỰC </a:t>
            </a:r>
            <a:r>
              <a:rPr lang="vi-VN" sz="2400" b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HÀNH VIẾT THEO CÁC BƯỚC</a:t>
            </a:r>
            <a:endParaRPr lang="en-US" sz="24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63415" y="1143000"/>
            <a:ext cx="868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2400" dirty="0">
                <a:latin typeface="Times New Roman" pitchFamily="18" charset="0"/>
                <a:ea typeface="Calibri"/>
                <a:cs typeface="Times New Roman" pitchFamily="18" charset="0"/>
              </a:rPr>
              <a:t>1. Trước khi </a:t>
            </a:r>
            <a:r>
              <a:rPr lang="vi-VN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viết</a:t>
            </a:r>
            <a:r>
              <a:rPr lang="en-US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  <a:endParaRPr lang="en-US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14400" y="1524000"/>
            <a:ext cx="670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? </a:t>
            </a:r>
            <a:r>
              <a:rPr lang="en-US" sz="2400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Trước</a:t>
            </a:r>
            <a:r>
              <a:rPr lang="en-US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khi</a:t>
            </a:r>
            <a:r>
              <a:rPr lang="en-US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viết</a:t>
            </a:r>
            <a:r>
              <a:rPr lang="en-US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các</a:t>
            </a:r>
            <a:r>
              <a:rPr lang="en-US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em</a:t>
            </a:r>
            <a:r>
              <a:rPr lang="en-US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cần</a:t>
            </a:r>
            <a:r>
              <a:rPr lang="en-US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làm</a:t>
            </a:r>
            <a:r>
              <a:rPr lang="en-US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  </a:t>
            </a:r>
            <a:r>
              <a:rPr lang="en-US" sz="2400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gì</a:t>
            </a:r>
            <a:r>
              <a:rPr lang="en-US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?</a:t>
            </a:r>
            <a:endParaRPr lang="en-US" dirty="0">
              <a:effectLst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14400" y="1524000"/>
            <a:ext cx="7162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2400" dirty="0">
                <a:latin typeface="Times New Roman" pitchFamily="18" charset="0"/>
                <a:ea typeface="Calibri"/>
                <a:cs typeface="Times New Roman" pitchFamily="18" charset="0"/>
              </a:rPr>
              <a:t>a) Lựa chọn bài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thơ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bốn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chữ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hoặc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năm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chữ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về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tình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cảm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gia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đình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hoặc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tình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yêu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 con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người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quê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hương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đất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nước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…</a:t>
            </a:r>
            <a:endParaRPr lang="en-US" sz="24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14400" y="2442865"/>
            <a:ext cx="6781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lựa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14400" y="2286000"/>
            <a:ext cx="73152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b) Tìm ý</a:t>
            </a:r>
          </a:p>
          <a:p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Đọc bài thơ đó nhiều lần để có cảm nhận chung về bài thơ.	</a:t>
            </a:r>
          </a:p>
          <a:p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Nêu cảm xúc của em về những nét đặc sắc trên 2 phương diện nội dung và nghệ thuật( vần , nhịp , yếu tố miêu tả, hình ảnh, từ ngữ…) của bài thơ	</a:t>
            </a:r>
          </a:p>
          <a:p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Ghi lại cảm xúc chung về bài thơ.</a:t>
            </a:r>
            <a:r>
              <a:rPr lang="vi-VN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368374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2" grpId="0"/>
      <p:bldP spid="2" grpId="1"/>
      <p:bldP spid="3" grpId="0"/>
      <p:bldP spid="4" grpId="0" build="allAtOnce"/>
      <p:bldP spid="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457200"/>
            <a:ext cx="7772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                 </a:t>
            </a:r>
            <a:r>
              <a:rPr lang="vi-VN" sz="2400" b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THỰC </a:t>
            </a:r>
            <a:r>
              <a:rPr lang="vi-VN" sz="2400" b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HÀNH VIẾT THEO CÁC BƯỚC</a:t>
            </a:r>
            <a:endParaRPr lang="en-US" sz="24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63415" y="1143000"/>
            <a:ext cx="868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1. Trước khi </a:t>
            </a:r>
            <a:r>
              <a:rPr lang="vi-VN" sz="2400" dirty="0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viết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  <a:endParaRPr lang="en-US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14400" y="1524000"/>
            <a:ext cx="670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?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Trước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khi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viết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các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em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cần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làm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gì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?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14400" y="1524000"/>
            <a:ext cx="7162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a) Lựa chọn bài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thơ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bốn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chữ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hoặc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năm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chữ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về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tình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cảm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gia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đình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hoặc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tình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yêu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 con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người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quê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hương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đất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nước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…</a:t>
            </a:r>
            <a:endParaRPr lang="en-US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14400" y="2442865"/>
            <a:ext cx="6781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lựa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14400" y="2286000"/>
            <a:ext cx="73152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b) Tìm ý</a:t>
            </a:r>
          </a:p>
          <a:p>
            <a:r>
              <a:rPr lang="vi-VN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Đọc bài thơ đó nhiều lần để có cảm nhận chung về bài thơ.	</a:t>
            </a:r>
          </a:p>
          <a:p>
            <a:r>
              <a:rPr lang="vi-VN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Nêu cảm xúc của em về những nét đặc sắc trên 2 phương diện nội dung và nghệ thuật( vần , nhịp , yếu tố miêu tả, hình ảnh, từ ngữ…) của bài thơ	</a:t>
            </a:r>
          </a:p>
          <a:p>
            <a:r>
              <a:rPr lang="vi-VN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Ghi lại cảm xúc chung về bài thơ.</a:t>
            </a:r>
            <a:r>
              <a:rPr lang="vi-VN" dirty="0">
                <a:solidFill>
                  <a:prstClr val="black"/>
                </a:solidFill>
              </a:rPr>
              <a:t>	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219200" y="5181600"/>
            <a:ext cx="670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4853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2" grpId="0"/>
      <p:bldP spid="2" grpId="1"/>
      <p:bldP spid="3" grpId="0"/>
      <p:bldP spid="4" grpId="0" build="allAtOnce"/>
      <p:bldP spid="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152400"/>
            <a:ext cx="7772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                 </a:t>
            </a:r>
            <a:r>
              <a:rPr lang="vi-VN" sz="2400" b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THỰC </a:t>
            </a:r>
            <a:r>
              <a:rPr lang="vi-VN" sz="2400" b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HÀNH VIẾT THEO CÁC BƯỚC</a:t>
            </a:r>
            <a:endParaRPr lang="en-US" sz="24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63415" y="685800"/>
            <a:ext cx="868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1. Trước khi </a:t>
            </a:r>
            <a:r>
              <a:rPr lang="vi-VN" sz="2400" dirty="0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viết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  <a:endParaRPr lang="en-US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5800" y="1143000"/>
            <a:ext cx="8458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a) Lựa chọn bài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thơ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bốn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chữ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hoặc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năm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chữ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về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tình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cảm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gia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đình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hoặc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tình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yêu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 con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người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quê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hương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đất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nước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…</a:t>
            </a:r>
            <a:endParaRPr lang="en-US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5800" y="1828800"/>
            <a:ext cx="84582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b) Tìm ý</a:t>
            </a:r>
          </a:p>
          <a:p>
            <a:r>
              <a:rPr lang="vi-VN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Đọc bài thơ đó nhiều lần để có cảm nhận chung về bài thơ.	</a:t>
            </a:r>
          </a:p>
          <a:p>
            <a:r>
              <a:rPr lang="vi-VN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Nêu cảm xúc của em về những nét đặc sắc trên 2 phương diện nội dung và nghệ thuật( vần , nhịp , yếu tố miêu tả, hình ảnh, từ ngữ…) của bài thơ	</a:t>
            </a:r>
          </a:p>
          <a:p>
            <a:r>
              <a:rPr lang="vi-VN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Ghi lại cảm xúc chung về bài thơ.</a:t>
            </a:r>
            <a:r>
              <a:rPr lang="vi-VN" dirty="0">
                <a:solidFill>
                  <a:prstClr val="black"/>
                </a:solidFill>
              </a:rPr>
              <a:t>	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219200" y="5181600"/>
            <a:ext cx="670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8839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304800"/>
            <a:ext cx="7772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                 </a:t>
            </a:r>
            <a:r>
              <a:rPr lang="vi-VN" sz="2400" b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THỰC </a:t>
            </a:r>
            <a:r>
              <a:rPr lang="vi-VN" sz="2400" b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HÀNH VIẾT THEO CÁC BƯỚC</a:t>
            </a:r>
            <a:endParaRPr lang="en-US" sz="24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63415" y="715943"/>
            <a:ext cx="868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1. Trước khi </a:t>
            </a:r>
            <a:r>
              <a:rPr lang="vi-VN" sz="2400" b="1" dirty="0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viết</a:t>
            </a:r>
            <a:r>
              <a:rPr lang="en-US" sz="2400" b="1" dirty="0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  <a:endParaRPr lang="en-US" sz="24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19200" y="5181600"/>
            <a:ext cx="670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85800" y="1143000"/>
            <a:ext cx="83058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c) Lập dàn ý</a:t>
            </a:r>
          </a:p>
          <a:p>
            <a:r>
              <a:rPr lang="vi-VN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 Mở đoạn giới thiệu  tác giả , nêu ấn tượng cảm xúc  chung về bài thơ .</a:t>
            </a:r>
          </a:p>
          <a:p>
            <a:r>
              <a:rPr lang="vi-VN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 Thân đoạn: Trình bày cảm xúc về bài thơ.</a:t>
            </a:r>
          </a:p>
          <a:p>
            <a:r>
              <a:rPr lang="vi-VN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+ Nêu ấn tượng chung về nội dung bài thơ.</a:t>
            </a:r>
          </a:p>
          <a:p>
            <a:r>
              <a:rPr lang="vi-VN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+ Nêu ý nghĩa, chủ đề của bài thơ.</a:t>
            </a:r>
          </a:p>
          <a:p>
            <a:r>
              <a:rPr lang="vi-VN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+ Nêu cảm nhận về từ ngữ, hình ảnh, biện pháp tu từ….</a:t>
            </a:r>
          </a:p>
          <a:p>
            <a:r>
              <a:rPr lang="vi-VN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 Kết đoạn: Khái quát lại những ấn tượng, cảm xúc về bài thơ.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09600" y="4191000"/>
            <a:ext cx="830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600" y="4114800"/>
            <a:ext cx="7772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2400" b="1" dirty="0">
                <a:latin typeface="Times New Roman" pitchFamily="18" charset="0"/>
                <a:ea typeface="Calibri"/>
                <a:cs typeface="Times New Roman" pitchFamily="18" charset="0"/>
              </a:rPr>
              <a:t>2. Viết bài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vi-VN" sz="2400" dirty="0">
                <a:latin typeface="Times New Roman" pitchFamily="18" charset="0"/>
                <a:ea typeface="Calibri"/>
                <a:cs typeface="Times New Roman" pitchFamily="18" charset="0"/>
              </a:rPr>
              <a:t>- Viết đoạn văn theo dàn ý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một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đoạn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văn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hoàn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chỉnh</a:t>
            </a:r>
            <a:r>
              <a:rPr lang="vi-VN" sz="2400" dirty="0">
                <a:latin typeface="Times New Roman" pitchFamily="18" charset="0"/>
                <a:ea typeface="Calibri"/>
                <a:cs typeface="Times New Roman" pitchFamily="18" charset="0"/>
              </a:rPr>
              <a:t>.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vi-VN" sz="2400" b="1" dirty="0">
                <a:latin typeface="Times New Roman" pitchFamily="18" charset="0"/>
                <a:ea typeface="Calibri"/>
                <a:cs typeface="Times New Roman" pitchFamily="18" charset="0"/>
              </a:rPr>
              <a:t>3. Chỉnh sửa bài viết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2400" dirty="0">
                <a:latin typeface="Times New Roman" pitchFamily="18" charset="0"/>
                <a:ea typeface="Calibri"/>
                <a:cs typeface="Times New Roman" pitchFamily="18" charset="0"/>
              </a:rPr>
              <a:t>- Đọc và sửa lại đoạn văn theo  những yêu cầu trong sách giáo khoa.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2176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" grpId="0"/>
      <p:bldP spid="2" grpId="1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-685800"/>
            <a:ext cx="8915400" cy="3124200"/>
          </a:xfrm>
        </p:spPr>
        <p:txBody>
          <a:bodyPr>
            <a:normAutofit fontScale="90000"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dirty="0" smtClean="0">
                <a:latin typeface="Times New Roman" pitchFamily="18" charset="0"/>
                <a:ea typeface="Calibri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ea typeface="Calibri"/>
                <a:cs typeface="Times New Roman" pitchFamily="18" charset="0"/>
              </a:rPr>
            </a:b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1.Đặc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điểm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của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thơ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bốn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chữ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,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năm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chữ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  <a:r>
              <a:rPr lang="en-US" dirty="0">
                <a:ea typeface="Calibri"/>
                <a:cs typeface="Times New Roman"/>
              </a:rPr>
              <a:t/>
            </a:r>
            <a:br>
              <a:rPr lang="en-US" dirty="0">
                <a:ea typeface="Calibri"/>
                <a:cs typeface="Times New Roman"/>
              </a:rPr>
            </a:b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1524000"/>
            <a:ext cx="8610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Times New Roman" pitchFamily="18" charset="0"/>
                <a:ea typeface="Times New Roman"/>
                <a:cs typeface="Times New Roman" pitchFamily="18" charset="0"/>
              </a:rPr>
              <a:t>Thơ</a:t>
            </a:r>
            <a:r>
              <a:rPr lang="vi-VN" sz="2400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 là một loại hình nghệ thuật của ngôn từ, âm thanh của thơ có vần có điệu nhịp nhàng. Lời lẽ của thơ ngắn gọn, hàm chứa, </a:t>
            </a:r>
            <a:r>
              <a:rPr lang="en-US" sz="2400" dirty="0">
                <a:latin typeface="Times New Roman" pitchFamily="18" charset="0"/>
                <a:ea typeface="Times New Roman"/>
                <a:cs typeface="Times New Roman" pitchFamily="18" charset="0"/>
              </a:rPr>
              <a:t>s</a:t>
            </a:r>
            <a:r>
              <a:rPr lang="vi-VN" sz="2400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úc tích. Một bài thơ hay có thể làm người đọc rung cảm bởi tiết tấu, bởi nội dung</a:t>
            </a:r>
            <a:r>
              <a:rPr lang="en-US" sz="24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Times New Roman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Times New Roman"/>
                <a:cs typeface="Times New Roman" pitchFamily="18" charset="0"/>
              </a:rPr>
              <a:t>còn</a:t>
            </a:r>
            <a:r>
              <a:rPr lang="vi-VN" sz="2400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 bởi hình thức thể hiện</a:t>
            </a:r>
            <a:r>
              <a:rPr lang="en-US" sz="24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Times New Roman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Times New Roman"/>
                <a:cs typeface="Times New Roman" pitchFamily="18" charset="0"/>
              </a:rPr>
              <a:t>bài</a:t>
            </a:r>
            <a:r>
              <a:rPr lang="en-US" sz="24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Times New Roman"/>
                <a:cs typeface="Times New Roman" pitchFamily="18" charset="0"/>
              </a:rPr>
              <a:t>thơ</a:t>
            </a:r>
            <a:r>
              <a:rPr lang="en-US" sz="24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Times New Roman"/>
                <a:cs typeface="Times New Roman" pitchFamily="18" charset="0"/>
              </a:rPr>
              <a:t>đó</a:t>
            </a:r>
            <a:r>
              <a:rPr lang="vi-VN" sz="2400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5800" y="1371600"/>
            <a:ext cx="7239000" cy="32569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vi-VN" sz="2400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-Thể thơ: </a:t>
            </a:r>
            <a:r>
              <a:rPr lang="en-US" sz="2400" dirty="0" err="1">
                <a:latin typeface="Times New Roman" pitchFamily="18" charset="0"/>
                <a:ea typeface="Times New Roman"/>
                <a:cs typeface="Times New Roman" pitchFamily="18" charset="0"/>
              </a:rPr>
              <a:t>Bốn</a:t>
            </a:r>
            <a:r>
              <a:rPr lang="en-US" sz="24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Times New Roman"/>
                <a:cs typeface="Times New Roman" pitchFamily="18" charset="0"/>
              </a:rPr>
              <a:t>chữ</a:t>
            </a:r>
            <a:r>
              <a:rPr lang="en-US" sz="24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Times New Roman"/>
                <a:cs typeface="Times New Roman" pitchFamily="18" charset="0"/>
              </a:rPr>
              <a:t>hoặc</a:t>
            </a:r>
            <a:r>
              <a:rPr lang="en-US" sz="24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Times New Roman"/>
                <a:cs typeface="Times New Roman" pitchFamily="18" charset="0"/>
              </a:rPr>
              <a:t>năm</a:t>
            </a:r>
            <a:r>
              <a:rPr lang="en-US" sz="24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Times New Roman"/>
                <a:cs typeface="Times New Roman" pitchFamily="18" charset="0"/>
              </a:rPr>
              <a:t>chữ</a:t>
            </a:r>
            <a:r>
              <a:rPr lang="vi-VN" sz="2400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vi-VN" sz="2400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- Đặc điểm:</a:t>
            </a:r>
            <a:r>
              <a:rPr lang="en-US" sz="24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Times New Roman"/>
                <a:cs typeface="Times New Roman" pitchFamily="18" charset="0"/>
              </a:rPr>
              <a:t>Thơ</a:t>
            </a:r>
            <a:r>
              <a:rPr lang="en-US" sz="2400" dirty="0">
                <a:latin typeface="Times New Roman" pitchFamily="18" charset="0"/>
                <a:ea typeface="Times New Roman"/>
                <a:cs typeface="Times New Roman" pitchFamily="18" charset="0"/>
              </a:rPr>
              <a:t> 4 </a:t>
            </a:r>
            <a:r>
              <a:rPr lang="en-US" sz="2400" dirty="0" err="1">
                <a:latin typeface="Times New Roman" pitchFamily="18" charset="0"/>
                <a:ea typeface="Times New Roman"/>
                <a:cs typeface="Times New Roman" pitchFamily="18" charset="0"/>
              </a:rPr>
              <a:t>chữ</a:t>
            </a:r>
            <a:endParaRPr lang="en-US" sz="24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vi-VN" sz="2400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+ Số tiếng</a:t>
            </a:r>
            <a:r>
              <a:rPr lang="en-US" sz="2400" dirty="0">
                <a:latin typeface="Times New Roman" pitchFamily="18" charset="0"/>
                <a:ea typeface="Times New Roman"/>
                <a:cs typeface="Times New Roman" pitchFamily="18" charset="0"/>
              </a:rPr>
              <a:t>:</a:t>
            </a:r>
            <a:endParaRPr lang="en-US" sz="24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vi-VN" sz="2400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+ Vần</a:t>
            </a:r>
            <a:endParaRPr lang="en-US" sz="24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vi-VN" sz="2400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+ Thanh điệu.</a:t>
            </a:r>
            <a:endParaRPr lang="en-US" sz="24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latin typeface="Times New Roman" pitchFamily="18" charset="0"/>
                <a:ea typeface="Times New Roman"/>
                <a:cs typeface="Times New Roman" pitchFamily="18" charset="0"/>
              </a:rPr>
              <a:t>+ </a:t>
            </a:r>
            <a:r>
              <a:rPr lang="en-US" sz="2400" dirty="0" err="1">
                <a:latin typeface="Times New Roman" pitchFamily="18" charset="0"/>
                <a:ea typeface="Times New Roman"/>
                <a:cs typeface="Times New Roman" pitchFamily="18" charset="0"/>
              </a:rPr>
              <a:t>Nhịp</a:t>
            </a:r>
            <a:r>
              <a:rPr lang="en-US" sz="2400" dirty="0">
                <a:latin typeface="Times New Roman" pitchFamily="18" charset="0"/>
                <a:ea typeface="Times New Roman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8559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allAtOnce"/>
      <p:bldP spid="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304800"/>
            <a:ext cx="7772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                 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                 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TRẢ BÀI</a:t>
            </a:r>
            <a:endParaRPr lang="en-US" sz="24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19200" y="5181600"/>
            <a:ext cx="670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3400" y="990600"/>
            <a:ext cx="7391400" cy="10700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vi-VN" sz="24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-</a:t>
            </a:r>
            <a:r>
              <a:rPr lang="vi-VN" sz="2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Thấy </a:t>
            </a:r>
            <a:r>
              <a:rPr lang="vi-VN" sz="2400" dirty="0">
                <a:latin typeface="Times New Roman" pitchFamily="18" charset="0"/>
                <a:ea typeface="Times New Roman"/>
                <a:cs typeface="Times New Roman" pitchFamily="18" charset="0"/>
              </a:rPr>
              <a:t>được ưu điểm và tồn tại của đ</a:t>
            </a:r>
            <a:r>
              <a:rPr lang="en-US" sz="2400" dirty="0" err="1">
                <a:latin typeface="Times New Roman" pitchFamily="18" charset="0"/>
                <a:ea typeface="Times New Roman"/>
                <a:cs typeface="Times New Roman" pitchFamily="18" charset="0"/>
              </a:rPr>
              <a:t>oạn</a:t>
            </a:r>
            <a:r>
              <a:rPr lang="en-US" sz="24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Times New Roman"/>
                <a:cs typeface="Times New Roman" pitchFamily="18" charset="0"/>
              </a:rPr>
              <a:t>văn</a:t>
            </a:r>
            <a:r>
              <a:rPr lang="vi-VN" sz="2400" dirty="0">
                <a:latin typeface="Times New Roman" pitchFamily="18" charset="0"/>
                <a:ea typeface="Times New Roman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vi-VN" sz="2400" dirty="0">
                <a:latin typeface="Times New Roman" pitchFamily="18" charset="0"/>
                <a:ea typeface="Times New Roman"/>
                <a:cs typeface="Times New Roman" pitchFamily="18" charset="0"/>
              </a:rPr>
              <a:t>- Chỉnh sửa đoạn văn cho mình và cho bạn.</a:t>
            </a:r>
            <a:endParaRPr lang="en-US" sz="2400" dirty="0"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3400" y="2057400"/>
            <a:ext cx="8382000" cy="1494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vi-VN" dirty="0">
                <a:latin typeface="Calibri"/>
                <a:ea typeface="Times New Roman"/>
                <a:cs typeface="Times New Roman"/>
              </a:rPr>
              <a:t> </a:t>
            </a:r>
            <a:r>
              <a:rPr lang="en-US" dirty="0" smtClean="0">
                <a:latin typeface="Calibri"/>
                <a:ea typeface="Times New Roman"/>
                <a:cs typeface="Times New Roman"/>
              </a:rPr>
              <a:t>- </a:t>
            </a:r>
            <a:r>
              <a:rPr lang="vi-VN" sz="2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GV </a:t>
            </a:r>
            <a:r>
              <a:rPr lang="vi-VN" sz="2400" dirty="0">
                <a:latin typeface="Times New Roman" pitchFamily="18" charset="0"/>
                <a:ea typeface="Times New Roman"/>
                <a:cs typeface="Times New Roman" pitchFamily="18" charset="0"/>
              </a:rPr>
              <a:t>trả bài, yêu cầu HS thảo luận nhóm nhận xét bài của mình và bài của bạn.</a:t>
            </a:r>
            <a:endParaRPr lang="en-US" sz="24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vi-VN" sz="2400" dirty="0">
                <a:latin typeface="Times New Roman" pitchFamily="18" charset="0"/>
                <a:ea typeface="Times New Roman"/>
                <a:cs typeface="Times New Roman" pitchFamily="18" charset="0"/>
              </a:rPr>
              <a:t>- HS đọc bài viết, làm việc nhóm.</a:t>
            </a:r>
            <a:endParaRPr lang="en-US" sz="2400" dirty="0"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57200" y="3581400"/>
            <a:ext cx="792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2400" dirty="0">
                <a:latin typeface="Times New Roman" pitchFamily="18" charset="0"/>
                <a:ea typeface="Calibri"/>
                <a:cs typeface="Times New Roman" pitchFamily="18" charset="0"/>
              </a:rPr>
              <a:t>- GV chốt lại những ưu điểm và tồn tại của bài viết.</a:t>
            </a:r>
            <a:endParaRPr lang="en-US" sz="24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7586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81000" y="762000"/>
            <a:ext cx="8686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?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Em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hãy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đọc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một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bài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thơ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hoặc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một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bài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ca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dao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bốn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chữ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hoặc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năm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chữ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mà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em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yêu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thích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nói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về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tình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yêu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quê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hương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đất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nước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hoặc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gia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đình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,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nhà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trường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…..</a:t>
            </a:r>
            <a:endParaRPr lang="en-US" sz="24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0" y="2286000"/>
            <a:ext cx="701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?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Hãy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cho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biết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chủ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đề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của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bài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thơ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em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vừa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đọc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?</a:t>
            </a:r>
            <a:endParaRPr lang="en-US" sz="24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4983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1196876"/>
            <a:ext cx="3810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     </a:t>
            </a:r>
            <a:r>
              <a:rPr lang="en-US" sz="2400" b="1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Bài</a:t>
            </a:r>
            <a:r>
              <a:rPr lang="en-US" sz="2400" b="1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thơ</a:t>
            </a:r>
            <a:r>
              <a:rPr lang="en-US" sz="2400" b="1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4 </a:t>
            </a:r>
            <a:r>
              <a:rPr lang="en-US" sz="2400" b="1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chữ</a:t>
            </a:r>
            <a:r>
              <a:rPr lang="en-US" sz="2400" b="1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:</a:t>
            </a:r>
            <a:endParaRPr lang="en-US" sz="24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Mẹ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là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dòng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sông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                                 </a:t>
            </a:r>
            <a:endParaRPr lang="en-US" sz="24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Cho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tôi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tắm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mát</a:t>
            </a:r>
            <a:endParaRPr lang="en-US" sz="24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Mẹ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là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khúc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hát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endParaRPr lang="en-US" sz="24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Ru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tôi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lớn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khôn</a:t>
            </a:r>
            <a:r>
              <a:rPr lang="en-US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</a:p>
          <a:p>
            <a:endParaRPr lang="en-US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505200" y="228600"/>
            <a:ext cx="624840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/>
            <a:r>
              <a:rPr lang="en-US" sz="2400" b="1" dirty="0" smtClean="0">
                <a:solidFill>
                  <a:srgbClr val="555555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2400" b="1" dirty="0" err="1" smtClean="0">
                <a:solidFill>
                  <a:srgbClr val="555555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 smtClean="0">
                <a:solidFill>
                  <a:srgbClr val="555555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555555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400" b="1" dirty="0" smtClean="0">
                <a:solidFill>
                  <a:srgbClr val="555555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555555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400" b="1" dirty="0" smtClean="0">
                <a:solidFill>
                  <a:srgbClr val="555555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555555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b="1" dirty="0" smtClean="0">
                <a:solidFill>
                  <a:srgbClr val="555555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2400" b="1" dirty="0" err="1" smtClean="0">
                <a:solidFill>
                  <a:srgbClr val="555555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2400" b="1" dirty="0" smtClean="0">
                <a:solidFill>
                  <a:srgbClr val="555555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555555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endParaRPr lang="en-US" sz="2400" b="1" dirty="0" smtClean="0">
              <a:solidFill>
                <a:srgbClr val="555555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fontAlgn="base"/>
            <a:r>
              <a:rPr lang="vi-VN" sz="2400" b="1" dirty="0" smtClean="0">
                <a:solidFill>
                  <a:srgbClr val="555555"/>
                </a:solidFill>
                <a:latin typeface="Times New Roman" pitchFamily="18" charset="0"/>
                <a:cs typeface="Times New Roman" pitchFamily="18" charset="0"/>
              </a:rPr>
              <a:t>Bạn </a:t>
            </a:r>
            <a:r>
              <a:rPr lang="vi-VN" sz="2400" b="1" dirty="0">
                <a:solidFill>
                  <a:srgbClr val="555555"/>
                </a:solidFill>
                <a:latin typeface="Times New Roman" pitchFamily="18" charset="0"/>
                <a:cs typeface="Times New Roman" pitchFamily="18" charset="0"/>
              </a:rPr>
              <a:t>bè là đám mây</a:t>
            </a:r>
            <a:br>
              <a:rPr lang="vi-VN" sz="2400" b="1" dirty="0">
                <a:solidFill>
                  <a:srgbClr val="555555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sz="2400" b="1" dirty="0">
                <a:solidFill>
                  <a:srgbClr val="555555"/>
                </a:solidFill>
                <a:latin typeface="Times New Roman" pitchFamily="18" charset="0"/>
                <a:cs typeface="Times New Roman" pitchFamily="18" charset="0"/>
              </a:rPr>
              <a:t>Còn tôi là Mặt trời</a:t>
            </a:r>
            <a:br>
              <a:rPr lang="vi-VN" sz="2400" b="1" dirty="0">
                <a:solidFill>
                  <a:srgbClr val="555555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sz="2400" b="1" dirty="0">
                <a:solidFill>
                  <a:srgbClr val="555555"/>
                </a:solidFill>
                <a:latin typeface="Times New Roman" pitchFamily="18" charset="0"/>
                <a:cs typeface="Times New Roman" pitchFamily="18" charset="0"/>
              </a:rPr>
              <a:t>Đội bạn bước cùng nhau</a:t>
            </a:r>
            <a:br>
              <a:rPr lang="vi-VN" sz="2400" b="1" dirty="0">
                <a:solidFill>
                  <a:srgbClr val="555555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sz="2400" b="1" dirty="0">
                <a:solidFill>
                  <a:srgbClr val="555555"/>
                </a:solidFill>
                <a:latin typeface="Times New Roman" pitchFamily="18" charset="0"/>
                <a:cs typeface="Times New Roman" pitchFamily="18" charset="0"/>
              </a:rPr>
              <a:t>Trên con đường tình bạn.</a:t>
            </a:r>
          </a:p>
          <a:p>
            <a:pPr lvl="0" fontAlgn="base"/>
            <a:r>
              <a:rPr lang="vi-VN" sz="2400" b="1" dirty="0">
                <a:solidFill>
                  <a:srgbClr val="555555"/>
                </a:solidFill>
                <a:latin typeface="Times New Roman" pitchFamily="18" charset="0"/>
                <a:cs typeface="Times New Roman" pitchFamily="18" charset="0"/>
              </a:rPr>
              <a:t>Tình bạn là vô tận</a:t>
            </a:r>
            <a:br>
              <a:rPr lang="vi-VN" sz="2400" b="1" dirty="0">
                <a:solidFill>
                  <a:srgbClr val="555555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sz="2400" b="1" dirty="0">
                <a:solidFill>
                  <a:srgbClr val="555555"/>
                </a:solidFill>
                <a:latin typeface="Times New Roman" pitchFamily="18" charset="0"/>
                <a:cs typeface="Times New Roman" pitchFamily="18" charset="0"/>
              </a:rPr>
              <a:t>Dễ tìm nhưng dễ mất</a:t>
            </a:r>
            <a:br>
              <a:rPr lang="vi-VN" sz="2400" b="1" dirty="0">
                <a:solidFill>
                  <a:srgbClr val="555555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sz="2400" b="1" dirty="0">
                <a:solidFill>
                  <a:srgbClr val="555555"/>
                </a:solidFill>
                <a:latin typeface="Times New Roman" pitchFamily="18" charset="0"/>
                <a:cs typeface="Times New Roman" pitchFamily="18" charset="0"/>
              </a:rPr>
              <a:t>Tình bạn mãi tồn tại</a:t>
            </a:r>
            <a:br>
              <a:rPr lang="vi-VN" sz="2400" b="1" dirty="0">
                <a:solidFill>
                  <a:srgbClr val="555555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sz="2400" b="1" dirty="0">
                <a:solidFill>
                  <a:srgbClr val="555555"/>
                </a:solidFill>
                <a:latin typeface="Times New Roman" pitchFamily="18" charset="0"/>
                <a:cs typeface="Times New Roman" pitchFamily="18" charset="0"/>
              </a:rPr>
              <a:t>Tình bạn luôn sống mãi.</a:t>
            </a:r>
          </a:p>
          <a:p>
            <a:pPr lvl="0" fontAlgn="base"/>
            <a:r>
              <a:rPr lang="vi-VN" sz="2400" b="1" dirty="0">
                <a:solidFill>
                  <a:srgbClr val="555555"/>
                </a:solidFill>
                <a:latin typeface="Times New Roman" pitchFamily="18" charset="0"/>
                <a:cs typeface="Times New Roman" pitchFamily="18" charset="0"/>
              </a:rPr>
              <a:t>Trong trái tim con người</a:t>
            </a:r>
            <a:br>
              <a:rPr lang="vi-VN" sz="2400" b="1" dirty="0">
                <a:solidFill>
                  <a:srgbClr val="555555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sz="2400" b="1" dirty="0">
                <a:solidFill>
                  <a:srgbClr val="555555"/>
                </a:solidFill>
                <a:latin typeface="Times New Roman" pitchFamily="18" charset="0"/>
                <a:cs typeface="Times New Roman" pitchFamily="18" charset="0"/>
              </a:rPr>
              <a:t>Tình bạn có câu răng:</a:t>
            </a:r>
            <a:br>
              <a:rPr lang="vi-VN" sz="2400" b="1" dirty="0">
                <a:solidFill>
                  <a:srgbClr val="555555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sz="2400" b="1" dirty="0">
                <a:solidFill>
                  <a:srgbClr val="555555"/>
                </a:solidFill>
                <a:latin typeface="Times New Roman" pitchFamily="18" charset="0"/>
                <a:cs typeface="Times New Roman" pitchFamily="18" charset="0"/>
              </a:rPr>
              <a:t>Nếu ai đó hỏi bạn</a:t>
            </a:r>
            <a:br>
              <a:rPr lang="vi-VN" sz="2400" b="1" dirty="0">
                <a:solidFill>
                  <a:srgbClr val="555555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sz="2400" b="1" dirty="0">
                <a:solidFill>
                  <a:srgbClr val="555555"/>
                </a:solidFill>
                <a:latin typeface="Times New Roman" pitchFamily="18" charset="0"/>
                <a:cs typeface="Times New Roman" pitchFamily="18" charset="0"/>
              </a:rPr>
              <a:t>Tình bạn giá bao nhiêu.</a:t>
            </a:r>
          </a:p>
          <a:p>
            <a:pPr lvl="0" fontAlgn="base"/>
            <a:r>
              <a:rPr lang="vi-VN" sz="2400" b="1" dirty="0">
                <a:solidFill>
                  <a:srgbClr val="555555"/>
                </a:solidFill>
                <a:latin typeface="Times New Roman" pitchFamily="18" charset="0"/>
                <a:cs typeface="Times New Roman" pitchFamily="18" charset="0"/>
              </a:rPr>
              <a:t>Bạn hãy trả lời rằng</a:t>
            </a:r>
            <a:br>
              <a:rPr lang="vi-VN" sz="2400" b="1" dirty="0">
                <a:solidFill>
                  <a:srgbClr val="555555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sz="2400" b="1" dirty="0">
                <a:solidFill>
                  <a:srgbClr val="555555"/>
                </a:solidFill>
                <a:latin typeface="Times New Roman" pitchFamily="18" charset="0"/>
                <a:cs typeface="Times New Roman" pitchFamily="18" charset="0"/>
              </a:rPr>
              <a:t>Tình bạn là vô giá.</a:t>
            </a:r>
          </a:p>
          <a:p>
            <a:pPr lvl="0"/>
            <a:endParaRPr lang="en-US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4928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28800" y="228600"/>
            <a:ext cx="701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2. </a:t>
            </a:r>
            <a:r>
              <a:rPr lang="en-US" sz="2400" b="1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Nhận</a:t>
            </a:r>
            <a:r>
              <a:rPr lang="en-US" sz="2400" b="1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diện</a:t>
            </a:r>
            <a:r>
              <a:rPr lang="en-US" sz="2400" b="1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thơ</a:t>
            </a:r>
            <a:r>
              <a:rPr lang="en-US" sz="2400" b="1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bốn</a:t>
            </a:r>
            <a:r>
              <a:rPr lang="en-US" sz="2400" b="1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chữ</a:t>
            </a:r>
            <a:r>
              <a:rPr lang="en-US" sz="2400" b="1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và</a:t>
            </a:r>
            <a:r>
              <a:rPr lang="en-US" sz="2400" b="1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năm</a:t>
            </a:r>
            <a:r>
              <a:rPr lang="en-US" sz="2400" b="1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chữ</a:t>
            </a:r>
            <a:r>
              <a:rPr lang="en-US" sz="2400" b="1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  <a:endParaRPr lang="en-US" sz="2400" b="1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14400" y="685800"/>
            <a:ext cx="7543800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dirty="0" smtClean="0">
                <a:effectLst/>
                <a:ea typeface="Calibri"/>
              </a:rPr>
              <a:t> </a:t>
            </a:r>
            <a:r>
              <a:rPr lang="en-US" dirty="0" smtClean="0">
                <a:effectLst/>
                <a:ea typeface="Calibri"/>
              </a:rPr>
              <a:t>                 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Ai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là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bạn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gió</a:t>
            </a:r>
            <a:endParaRPr lang="en-US" sz="24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           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Mà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gió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đi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tìm</a:t>
            </a:r>
            <a:endParaRPr lang="en-US" sz="24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            Bay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theo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cánh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…</a:t>
            </a:r>
            <a:endParaRPr lang="en-US" sz="24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           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Lùa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trong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tán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lá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  <a:endParaRPr lang="en-US" sz="24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 </a:t>
            </a:r>
            <a:endParaRPr lang="en-US" sz="24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          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Gió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nhớ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bạn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…..</a:t>
            </a:r>
            <a:endParaRPr lang="en-US" sz="24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          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Nên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gõ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cửa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hoài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  <a:endParaRPr lang="en-US" sz="24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vi-VN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                                          ( </a:t>
            </a:r>
            <a:r>
              <a:rPr lang="en-US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Theo </a:t>
            </a:r>
            <a:r>
              <a:rPr lang="en-US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Ngân</a:t>
            </a:r>
            <a:r>
              <a:rPr lang="en-US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Hà</a:t>
            </a:r>
            <a:r>
              <a:rPr lang="en-US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,</a:t>
            </a:r>
            <a:r>
              <a:rPr lang="en-US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Bạn</a:t>
            </a:r>
            <a:r>
              <a:rPr lang="en-US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của</a:t>
            </a:r>
            <a:r>
              <a:rPr lang="en-US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gió</a:t>
            </a:r>
            <a:r>
              <a:rPr lang="vi-VN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)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9600" y="3657600"/>
            <a:ext cx="7848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thiếu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chấm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gieo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vần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19200" y="4800600"/>
            <a:ext cx="4953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bốn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chữ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thiếu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85750" indent="-285750">
              <a:buFontTx/>
              <a:buChar char="-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vần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liền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Gió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4169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28800" y="228600"/>
            <a:ext cx="701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2.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Nhận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diện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thơ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bốn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chữ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và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năm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chữ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  <a:endParaRPr lang="en-US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62000" y="609600"/>
            <a:ext cx="754380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Nhà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trẻ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con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đã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quen</a:t>
            </a:r>
            <a:endParaRPr lang="en-US" sz="24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     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Không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còn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hờn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khóc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nữa</a:t>
            </a:r>
            <a:endParaRPr lang="en-US" sz="24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Nhưng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cứ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độ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tan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tầm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Con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lại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ra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đứng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…….</a:t>
            </a:r>
            <a:endParaRPr lang="en-US" sz="24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Mong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mẹ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và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mong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bố</a:t>
            </a:r>
            <a:endParaRPr lang="en-US" sz="24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Mắt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nhìn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về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phố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đông</a:t>
            </a:r>
            <a:endParaRPr lang="en-US" sz="24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                             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Ôi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tấm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lòng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thơ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nhỏ</a:t>
            </a:r>
            <a:endParaRPr lang="en-US" sz="24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 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Đã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thuộc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giờ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ngóng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…..</a:t>
            </a:r>
            <a:endParaRPr lang="en-US" sz="24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 </a:t>
            </a:r>
            <a:endParaRPr lang="en-US" sz="24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     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Thành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phố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rộng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mênh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….</a:t>
            </a:r>
            <a:endParaRPr lang="en-US" sz="24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Bao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la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chiều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gió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thổi</a:t>
            </a:r>
            <a:endParaRPr lang="en-US" sz="24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Ở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cuối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con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đường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kia</a:t>
            </a:r>
            <a:endParaRPr lang="en-US" sz="24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                             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Có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con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đang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đứng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…..</a:t>
            </a:r>
            <a:endParaRPr lang="en-US" sz="24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fr-FR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                                                  </a:t>
            </a:r>
            <a:r>
              <a:rPr lang="fr-FR" dirty="0" smtClean="0">
                <a:effectLst/>
                <a:ea typeface="Calibri"/>
              </a:rPr>
              <a:t> </a:t>
            </a:r>
            <a:r>
              <a:rPr lang="en-US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( Theo </a:t>
            </a:r>
            <a:r>
              <a:rPr lang="en-US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Lưu</a:t>
            </a:r>
            <a:r>
              <a:rPr lang="en-US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Quang</a:t>
            </a:r>
            <a:r>
              <a:rPr lang="en-US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Vũ</a:t>
            </a:r>
            <a:r>
              <a:rPr lang="en-US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, </a:t>
            </a:r>
            <a:r>
              <a:rPr lang="en-US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Buổi</a:t>
            </a:r>
            <a:r>
              <a:rPr lang="en-US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chiều</a:t>
            </a:r>
            <a:r>
              <a:rPr lang="en-US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đón</a:t>
            </a:r>
            <a:r>
              <a:rPr lang="en-US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con )</a:t>
            </a:r>
            <a:endParaRPr lang="en-US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1338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28800" y="228600"/>
            <a:ext cx="701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2.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Nhận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diện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thơ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bốn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chữ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và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năm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chữ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  <a:endParaRPr lang="en-US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9600" y="914400"/>
            <a:ext cx="7848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thiếu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chấm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gieo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vần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19200" y="2057400"/>
            <a:ext cx="7467600" cy="13111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bốn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endParaRPr lang="en-US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Times New Roman"/>
              <a:buChar char="-"/>
            </a:pP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thiếu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Cửa</a:t>
            </a:r>
            <a:r>
              <a:rPr lang="en-US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trông</a:t>
            </a:r>
            <a:r>
              <a:rPr lang="en-US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mông</a:t>
            </a:r>
            <a:r>
              <a:rPr lang="en-US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đợi</a:t>
            </a:r>
            <a:r>
              <a:rPr lang="en-US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</a:pP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   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vần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Nữa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cửa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trông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mông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5110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28800" y="228600"/>
            <a:ext cx="701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2.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Nhận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diện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thơ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bốn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chữ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và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năm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chữ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  <a:endParaRPr lang="en-US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9600" y="685800"/>
            <a:ext cx="78486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Mặt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trời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thổi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lửa</a:t>
            </a:r>
            <a:endParaRPr lang="en-US" sz="24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Sông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biển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bốc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hơi</a:t>
            </a:r>
            <a:endParaRPr lang="en-US" sz="24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                                   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Hơi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bay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cao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vút</a:t>
            </a:r>
            <a:endParaRPr lang="en-US" sz="24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 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Thành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mây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lưng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….</a:t>
            </a:r>
            <a:endParaRPr lang="en-US" sz="24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 </a:t>
            </a:r>
            <a:endParaRPr lang="en-US" sz="24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Mây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hồng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nhẹ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trôi</a:t>
            </a:r>
            <a:endParaRPr lang="en-US" sz="24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   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Mây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xanh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đằm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thắm</a:t>
            </a:r>
            <a:endParaRPr lang="en-US" sz="24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Dịu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dàng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mây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….</a:t>
            </a:r>
            <a:endParaRPr lang="en-US" sz="24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 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Thẩn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thơ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mây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vàng</a:t>
            </a:r>
            <a:endParaRPr lang="en-US" sz="24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 </a:t>
            </a:r>
            <a:endParaRPr lang="en-US" sz="24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Mây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đen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lang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….</a:t>
            </a:r>
            <a:endParaRPr lang="en-US" sz="24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   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Thân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mình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nặng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trĩu</a:t>
            </a:r>
            <a:endParaRPr lang="en-US" sz="24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                                   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Gió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trêu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tí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xíu</a:t>
            </a:r>
            <a:endParaRPr lang="en-US" sz="24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Đã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vội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khóc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oà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  <a:endParaRPr lang="en-US" sz="24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                                                ( Theo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Hoàng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Lựu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,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Mây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khóc</a:t>
            </a:r>
            <a:r>
              <a:rPr lang="en-US" sz="24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)</a:t>
            </a:r>
            <a:endParaRPr lang="en-US" sz="24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9926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28800" y="228600"/>
            <a:ext cx="701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2.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Nhận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diện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thơ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bốn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chữ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và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năm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chữ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  <a:endParaRPr lang="en-US" sz="24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9600" y="914400"/>
            <a:ext cx="7848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thiếu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chấm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gieo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vần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19200" y="2057400"/>
            <a:ext cx="6553200" cy="13111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bốn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endParaRPr lang="en-US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Times New Roman"/>
              <a:buChar char="-"/>
            </a:pP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thiếu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  <a:r>
              <a:rPr lang="en-US" sz="2400" dirty="0">
                <a:ea typeface="Calibri"/>
                <a:cs typeface="Times New Roman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Trời</a:t>
            </a:r>
            <a:r>
              <a:rPr lang="en-US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trắng</a:t>
            </a:r>
            <a:r>
              <a:rPr lang="en-US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thang</a:t>
            </a:r>
            <a:r>
              <a:rPr lang="en-US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  <a:endParaRPr lang="en-US" sz="2400" dirty="0">
              <a:solidFill>
                <a:prstClr val="black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   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vần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quãng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8942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</TotalTime>
  <Words>1465</Words>
  <Application>Microsoft Office PowerPoint</Application>
  <PresentationFormat>On-screen Show (4:3)</PresentationFormat>
  <Paragraphs>156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Tiết           TẬP LÀM MỘT BÀI THƠ BỐN CHỮ HOẶC NĂM CHỮ</vt:lpstr>
      <vt:lpstr> 1.Đặc điểm của thơ bốn chữ, năm chữ.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Tiết           TẬP LÀM MỘT BÀI THƠ BỐN CHỮ HOẶC NĂM CHỮ</dc:title>
  <dc:creator>Admin</dc:creator>
  <cp:lastModifiedBy>Admin</cp:lastModifiedBy>
  <cp:revision>31</cp:revision>
  <dcterms:created xsi:type="dcterms:W3CDTF">2022-04-19T08:24:47Z</dcterms:created>
  <dcterms:modified xsi:type="dcterms:W3CDTF">2022-04-26T02:58:03Z</dcterms:modified>
</cp:coreProperties>
</file>