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7" r:id="rId1"/>
  </p:sldMasterIdLst>
  <p:notesMasterIdLst>
    <p:notesMasterId r:id="rId9"/>
  </p:notesMasterIdLst>
  <p:sldIdLst>
    <p:sldId id="256" r:id="rId2"/>
    <p:sldId id="259" r:id="rId3"/>
    <p:sldId id="276" r:id="rId4"/>
    <p:sldId id="302" r:id="rId5"/>
    <p:sldId id="262" r:id="rId6"/>
    <p:sldId id="273" r:id="rId7"/>
    <p:sldId id="264" r:id="rId8"/>
  </p:sldIdLst>
  <p:sldSz cx="9144000" cy="5143500" type="screen16x9"/>
  <p:notesSz cx="6858000" cy="9144000"/>
  <p:embeddedFontLst>
    <p:embeddedFont>
      <p:font typeface="Barlow Condensed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enk One" panose="020B0604020202020204" charset="0"/>
      <p:regular r:id="rId18"/>
    </p:embeddedFont>
    <p:embeddedFont>
      <p:font typeface="Barlow Semi Condensed Light" panose="020B0604020202020204" charset="0"/>
      <p:regular r:id="rId19"/>
      <p:bold r:id="rId20"/>
      <p:italic r:id="rId21"/>
      <p:boldItalic r:id="rId22"/>
    </p:embeddedFont>
    <p:embeddedFont>
      <p:font typeface="Barlow" panose="020B0604020202020204" charset="0"/>
      <p:regular r:id="rId23"/>
      <p:bold r:id="rId24"/>
      <p:italic r:id="rId25"/>
      <p:boldItalic r:id="rId26"/>
    </p:embeddedFont>
    <p:embeddedFont>
      <p:font typeface="Barlow Semi Condense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C4"/>
    <a:srgbClr val="2AB0A7"/>
    <a:srgbClr val="FF7C3E"/>
    <a:srgbClr val="F4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58c66ba33b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58c66ba33b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2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58d3b44f0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58d3b44f0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CUSTOM_17_2_1_1_2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5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50" name="Google Shape;150;p15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5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61" r:id="rId5"/>
    <p:sldLayoutId id="214748366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>
            <a:off x="558480" y="2739246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Lesson 4. Communication</a:t>
            </a:r>
            <a:endParaRPr sz="1400" dirty="0">
              <a:solidFill>
                <a:schemeClr val="tx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552520" y="1059753"/>
            <a:ext cx="6123113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dirty="0" smtClean="0">
                <a:solidFill>
                  <a:srgbClr val="FF7C3E"/>
                </a:solidFill>
              </a:rPr>
              <a:t>Unit 6. </a:t>
            </a:r>
            <a:br>
              <a:rPr lang="en-US" sz="5500" b="0" dirty="0" smtClean="0">
                <a:solidFill>
                  <a:srgbClr val="FF7C3E"/>
                </a:solidFill>
              </a:rPr>
            </a:br>
            <a:r>
              <a:rPr lang="en-US" b="0" dirty="0" smtClean="0"/>
              <a:t>A visit to a school</a:t>
            </a:r>
            <a:endParaRPr sz="5500" b="0" dirty="0">
              <a:solidFill>
                <a:srgbClr val="FF7C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6"/>
          <p:cNvSpPr txBox="1">
            <a:spLocks noGrp="1"/>
          </p:cNvSpPr>
          <p:nvPr>
            <p:ph type="subTitle" idx="1"/>
          </p:nvPr>
        </p:nvSpPr>
        <p:spPr>
          <a:xfrm>
            <a:off x="1601614" y="3051842"/>
            <a:ext cx="6118575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By the end of the lesson, students will be able to </a:t>
            </a:r>
          </a:p>
          <a:p>
            <a:pPr marL="0" indent="0"/>
            <a:r>
              <a:rPr lang="en-US" sz="24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ask for details and talk about their school</a:t>
            </a:r>
            <a:r>
              <a:rPr lang="en-US" sz="24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.</a:t>
            </a:r>
            <a:endParaRPr lang="en-US" sz="2400" b="1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</a:endParaRPr>
          </a:p>
        </p:txBody>
      </p:sp>
      <p:sp>
        <p:nvSpPr>
          <p:cNvPr id="574" name="Google Shape;574;p26"/>
          <p:cNvSpPr txBox="1">
            <a:spLocks noGrp="1"/>
          </p:cNvSpPr>
          <p:nvPr>
            <p:ph type="ctrTitle"/>
          </p:nvPr>
        </p:nvSpPr>
        <p:spPr>
          <a:xfrm>
            <a:off x="1960902" y="769374"/>
            <a:ext cx="54000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solidFill>
                  <a:srgbClr val="FF7C3E"/>
                </a:solidFill>
              </a:rPr>
              <a:t>O</a:t>
            </a:r>
            <a:r>
              <a:rPr lang="es" sz="7200" dirty="0" smtClean="0">
                <a:solidFill>
                  <a:srgbClr val="FF7C3E"/>
                </a:solidFill>
              </a:rPr>
              <a:t>bjectives </a:t>
            </a:r>
            <a:endParaRPr sz="7200" dirty="0">
              <a:solidFill>
                <a:srgbClr val="FF7C3E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754176" y="2919166"/>
            <a:ext cx="1758189" cy="26781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Google Shape;151;p6"/>
          <p:cNvSpPr/>
          <p:nvPr/>
        </p:nvSpPr>
        <p:spPr>
          <a:xfrm>
            <a:off x="644059" y="1342418"/>
            <a:ext cx="460594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	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Are you doing anything this Sunday?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Phong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Not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really.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	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  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Would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you like to go with us to </a:t>
            </a:r>
            <a:r>
              <a:rPr lang="en-US" sz="1600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Binh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Minh 	Lower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Secondary School?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Phong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</a:t>
            </a:r>
            <a:r>
              <a:rPr lang="en-US" sz="16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Sounds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great! Can you tell me more?</a:t>
            </a:r>
            <a:endParaRPr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457200" lvl="0" indent="-304800">
              <a:lnSpc>
                <a:spcPct val="150000"/>
              </a:lnSpc>
              <a:buClr>
                <a:srgbClr val="434343"/>
              </a:buClr>
              <a:buSzPts val="1200"/>
            </a:pPr>
            <a:r>
              <a:rPr lang="en-US" sz="1600" b="1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Mi</a:t>
            </a:r>
            <a:r>
              <a:rPr lang="en-US" sz="16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  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We’ll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leave at 7 a.m. My friends David and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	Nick 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are coming </a:t>
            </a:r>
            <a:r>
              <a:rPr lang="en-US" sz="16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too.</a:t>
            </a:r>
            <a:endParaRPr sz="3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3;p6"/>
          <p:cNvSpPr txBox="1"/>
          <p:nvPr/>
        </p:nvSpPr>
        <p:spPr>
          <a:xfrm>
            <a:off x="597676" y="483971"/>
            <a:ext cx="460594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Ex 1. (p 64) Listen and read the conversation.</a:t>
            </a:r>
            <a:endParaRPr sz="2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3;p6"/>
          <p:cNvSpPr txBox="1"/>
          <p:nvPr/>
        </p:nvSpPr>
        <p:spPr>
          <a:xfrm>
            <a:off x="597675" y="514748"/>
            <a:ext cx="460594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Calibri"/>
              </a:rPr>
              <a:t>Ex 1. (p 64) Pay attention to the highlighted sentence.</a:t>
            </a:r>
            <a:endParaRPr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0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2877" y="3862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1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388971" y="357675"/>
            <a:ext cx="8207724" cy="5724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Ex 2. (p 64) Work in pairs. Ask and answer questions about your visit to a famous school.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32243" y="1158709"/>
            <a:ext cx="3843130" cy="903927"/>
          </a:xfrm>
          <a:prstGeom prst="roundRect">
            <a:avLst/>
          </a:prstGeom>
          <a:solidFill>
            <a:srgbClr val="2AB0A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Can you tell me more?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32243" y="2364157"/>
            <a:ext cx="3843130" cy="903927"/>
          </a:xfrm>
          <a:prstGeom prst="roundRect">
            <a:avLst/>
          </a:prstGeom>
          <a:solidFill>
            <a:srgbClr val="2AB0A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rlow Semi Condensed Light"/>
                <a:ea typeface="Barlow Semi Condensed Light"/>
                <a:cs typeface="Barlow Semi Condensed Light"/>
              </a:rPr>
              <a:t>Can you tell me why?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32243" y="3569605"/>
            <a:ext cx="3843130" cy="903927"/>
          </a:xfrm>
          <a:prstGeom prst="roundRect">
            <a:avLst/>
          </a:prstGeom>
          <a:solidFill>
            <a:srgbClr val="2AB0A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rlow Semi Condensed Light"/>
                <a:ea typeface="Barlow Semi Condensed Light"/>
                <a:cs typeface="Barlow Semi Condensed Light"/>
              </a:rPr>
              <a:t>Can you tell me how?</a:t>
            </a:r>
          </a:p>
        </p:txBody>
      </p:sp>
    </p:spTree>
    <p:extLst>
      <p:ext uri="{BB962C8B-B14F-4D97-AF65-F5344CB8AC3E}">
        <p14:creationId xmlns:p14="http://schemas.microsoft.com/office/powerpoint/2010/main" val="22618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>
            <a:off x="1081679" y="1685493"/>
            <a:ext cx="3724982" cy="2375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sym typeface="Calibri"/>
              </a:rPr>
              <a:t>Example: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sym typeface="Calibri"/>
              </a:rPr>
              <a:t>A: I’m going to show them the school library.</a:t>
            </a:r>
            <a:endParaRPr lang="en-US" sz="160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sym typeface="Calibri"/>
              </a:rPr>
              <a:t>B: Sounds good. Can you tell me why?</a:t>
            </a:r>
            <a:endParaRPr lang="en-US" sz="1600" dirty="0">
              <a:solidFill>
                <a:schemeClr val="tx1"/>
              </a:solidFill>
            </a:endParaRPr>
          </a:p>
          <a:p>
            <a:pPr marL="0" lvl="0" indent="0" algn="l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sym typeface="Calibri"/>
              </a:rPr>
              <a:t>A: I want them to see our learning resources. I think they’re very modern</a:t>
            </a:r>
            <a:r>
              <a:rPr lang="en-US" sz="1600" dirty="0" smtClean="0">
                <a:solidFill>
                  <a:schemeClr val="tx1"/>
                </a:solidFill>
                <a:sym typeface="Calibri"/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4" name="Google Shape;774;p29"/>
          <p:cNvSpPr/>
          <p:nvPr/>
        </p:nvSpPr>
        <p:spPr>
          <a:xfrm flipH="1">
            <a:off x="1748224" y="4468356"/>
            <a:ext cx="1454133" cy="717862"/>
          </a:xfrm>
          <a:custGeom>
            <a:avLst/>
            <a:gdLst/>
            <a:ahLst/>
            <a:cxnLst/>
            <a:rect l="l" t="t" r="r" b="b"/>
            <a:pathLst>
              <a:path w="49322" h="43333" extrusionOk="0">
                <a:moveTo>
                  <a:pt x="19367" y="0"/>
                </a:moveTo>
                <a:cubicBezTo>
                  <a:pt x="18773" y="0"/>
                  <a:pt x="18179" y="19"/>
                  <a:pt x="17583" y="55"/>
                </a:cubicBezTo>
                <a:cubicBezTo>
                  <a:pt x="17130" y="82"/>
                  <a:pt x="16663" y="48"/>
                  <a:pt x="16220" y="136"/>
                </a:cubicBezTo>
                <a:cubicBezTo>
                  <a:pt x="15125" y="356"/>
                  <a:pt x="14019" y="525"/>
                  <a:pt x="12940" y="859"/>
                </a:cubicBezTo>
                <a:cubicBezTo>
                  <a:pt x="10638" y="1580"/>
                  <a:pt x="8531" y="2672"/>
                  <a:pt x="6523" y="3977"/>
                </a:cubicBezTo>
                <a:cubicBezTo>
                  <a:pt x="6289" y="4129"/>
                  <a:pt x="6046" y="4292"/>
                  <a:pt x="5867" y="4501"/>
                </a:cubicBezTo>
                <a:cubicBezTo>
                  <a:pt x="5390" y="5063"/>
                  <a:pt x="4920" y="5631"/>
                  <a:pt x="4501" y="6232"/>
                </a:cubicBezTo>
                <a:cubicBezTo>
                  <a:pt x="3541" y="7611"/>
                  <a:pt x="2506" y="8954"/>
                  <a:pt x="2077" y="10628"/>
                </a:cubicBezTo>
                <a:cubicBezTo>
                  <a:pt x="2060" y="10695"/>
                  <a:pt x="2023" y="10759"/>
                  <a:pt x="1989" y="10820"/>
                </a:cubicBezTo>
                <a:cubicBezTo>
                  <a:pt x="1424" y="11882"/>
                  <a:pt x="1160" y="13052"/>
                  <a:pt x="782" y="14178"/>
                </a:cubicBezTo>
                <a:cubicBezTo>
                  <a:pt x="684" y="14479"/>
                  <a:pt x="623" y="14793"/>
                  <a:pt x="576" y="15105"/>
                </a:cubicBezTo>
                <a:cubicBezTo>
                  <a:pt x="447" y="15936"/>
                  <a:pt x="315" y="16764"/>
                  <a:pt x="220" y="17600"/>
                </a:cubicBezTo>
                <a:cubicBezTo>
                  <a:pt x="130" y="18367"/>
                  <a:pt x="0" y="19142"/>
                  <a:pt x="31" y="19909"/>
                </a:cubicBezTo>
                <a:cubicBezTo>
                  <a:pt x="163" y="23148"/>
                  <a:pt x="569" y="26339"/>
                  <a:pt x="1776" y="29390"/>
                </a:cubicBezTo>
                <a:cubicBezTo>
                  <a:pt x="2435" y="31057"/>
                  <a:pt x="3128" y="32693"/>
                  <a:pt x="4197" y="34160"/>
                </a:cubicBezTo>
                <a:cubicBezTo>
                  <a:pt x="5299" y="35679"/>
                  <a:pt x="6567" y="37027"/>
                  <a:pt x="7981" y="38241"/>
                </a:cubicBezTo>
                <a:cubicBezTo>
                  <a:pt x="9106" y="39212"/>
                  <a:pt x="10387" y="39945"/>
                  <a:pt x="11757" y="40514"/>
                </a:cubicBezTo>
                <a:cubicBezTo>
                  <a:pt x="12697" y="40905"/>
                  <a:pt x="13636" y="41295"/>
                  <a:pt x="14580" y="41673"/>
                </a:cubicBezTo>
                <a:cubicBezTo>
                  <a:pt x="15331" y="41971"/>
                  <a:pt x="16085" y="42248"/>
                  <a:pt x="16869" y="42447"/>
                </a:cubicBezTo>
                <a:cubicBezTo>
                  <a:pt x="18096" y="42762"/>
                  <a:pt x="19337" y="42971"/>
                  <a:pt x="20592" y="43151"/>
                </a:cubicBezTo>
                <a:cubicBezTo>
                  <a:pt x="21402" y="43269"/>
                  <a:pt x="22209" y="43333"/>
                  <a:pt x="23013" y="43333"/>
                </a:cubicBezTo>
                <a:cubicBezTo>
                  <a:pt x="24235" y="43333"/>
                  <a:pt x="25449" y="43185"/>
                  <a:pt x="26651" y="42857"/>
                </a:cubicBezTo>
                <a:cubicBezTo>
                  <a:pt x="28909" y="42238"/>
                  <a:pt x="31039" y="41359"/>
                  <a:pt x="32679" y="39584"/>
                </a:cubicBezTo>
                <a:cubicBezTo>
                  <a:pt x="32893" y="39354"/>
                  <a:pt x="33163" y="39175"/>
                  <a:pt x="33396" y="38962"/>
                </a:cubicBezTo>
                <a:cubicBezTo>
                  <a:pt x="34674" y="37792"/>
                  <a:pt x="35824" y="36528"/>
                  <a:pt x="36456" y="34867"/>
                </a:cubicBezTo>
                <a:cubicBezTo>
                  <a:pt x="36568" y="34573"/>
                  <a:pt x="36737" y="34302"/>
                  <a:pt x="36889" y="34025"/>
                </a:cubicBezTo>
                <a:cubicBezTo>
                  <a:pt x="37673" y="32602"/>
                  <a:pt x="38282" y="31104"/>
                  <a:pt x="38667" y="29532"/>
                </a:cubicBezTo>
                <a:cubicBezTo>
                  <a:pt x="38985" y="28237"/>
                  <a:pt x="39182" y="26915"/>
                  <a:pt x="39449" y="25606"/>
                </a:cubicBezTo>
                <a:cubicBezTo>
                  <a:pt x="39533" y="25197"/>
                  <a:pt x="39661" y="24791"/>
                  <a:pt x="39807" y="24396"/>
                </a:cubicBezTo>
                <a:cubicBezTo>
                  <a:pt x="39936" y="24041"/>
                  <a:pt x="40220" y="23848"/>
                  <a:pt x="40598" y="23783"/>
                </a:cubicBezTo>
                <a:cubicBezTo>
                  <a:pt x="41636" y="23605"/>
                  <a:pt x="42674" y="23435"/>
                  <a:pt x="43706" y="23232"/>
                </a:cubicBezTo>
                <a:cubicBezTo>
                  <a:pt x="44358" y="23104"/>
                  <a:pt x="48983" y="22073"/>
                  <a:pt x="49321" y="21988"/>
                </a:cubicBezTo>
                <a:cubicBezTo>
                  <a:pt x="49037" y="21779"/>
                  <a:pt x="48940" y="21673"/>
                  <a:pt x="48818" y="21623"/>
                </a:cubicBezTo>
                <a:cubicBezTo>
                  <a:pt x="47918" y="21227"/>
                  <a:pt x="47016" y="20842"/>
                  <a:pt x="46109" y="20460"/>
                </a:cubicBezTo>
                <a:cubicBezTo>
                  <a:pt x="45463" y="20186"/>
                  <a:pt x="44794" y="19963"/>
                  <a:pt x="44168" y="19649"/>
                </a:cubicBezTo>
                <a:cubicBezTo>
                  <a:pt x="42789" y="18955"/>
                  <a:pt x="41426" y="18229"/>
                  <a:pt x="39936" y="17792"/>
                </a:cubicBezTo>
                <a:cubicBezTo>
                  <a:pt x="39466" y="17657"/>
                  <a:pt x="39114" y="17383"/>
                  <a:pt x="38911" y="16947"/>
                </a:cubicBezTo>
                <a:cubicBezTo>
                  <a:pt x="38573" y="16216"/>
                  <a:pt x="38197" y="15493"/>
                  <a:pt x="37937" y="14735"/>
                </a:cubicBezTo>
                <a:cubicBezTo>
                  <a:pt x="37339" y="13001"/>
                  <a:pt x="36629" y="11324"/>
                  <a:pt x="35679" y="9755"/>
                </a:cubicBezTo>
                <a:cubicBezTo>
                  <a:pt x="35276" y="9089"/>
                  <a:pt x="34931" y="8403"/>
                  <a:pt x="34650" y="7683"/>
                </a:cubicBezTo>
                <a:cubicBezTo>
                  <a:pt x="34421" y="7087"/>
                  <a:pt x="34116" y="6543"/>
                  <a:pt x="33714" y="6043"/>
                </a:cubicBezTo>
                <a:cubicBezTo>
                  <a:pt x="33102" y="5278"/>
                  <a:pt x="32541" y="4467"/>
                  <a:pt x="31919" y="3710"/>
                </a:cubicBezTo>
                <a:cubicBezTo>
                  <a:pt x="31540" y="3250"/>
                  <a:pt x="31103" y="2851"/>
                  <a:pt x="30539" y="2594"/>
                </a:cubicBezTo>
                <a:cubicBezTo>
                  <a:pt x="28361" y="1603"/>
                  <a:pt x="26153" y="768"/>
                  <a:pt x="23767" y="362"/>
                </a:cubicBezTo>
                <a:cubicBezTo>
                  <a:pt x="22298" y="115"/>
                  <a:pt x="20835" y="0"/>
                  <a:pt x="193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 txBox="1"/>
          <p:nvPr/>
        </p:nvSpPr>
        <p:spPr>
          <a:xfrm flipH="1">
            <a:off x="1609313" y="4530014"/>
            <a:ext cx="19296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Friends</a:t>
            </a:r>
            <a:endParaRPr sz="18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776" name="Google Shape;776;p29"/>
          <p:cNvSpPr/>
          <p:nvPr/>
        </p:nvSpPr>
        <p:spPr>
          <a:xfrm rot="-264168" flipH="1">
            <a:off x="79013" y="2983729"/>
            <a:ext cx="906587" cy="505968"/>
          </a:xfrm>
          <a:custGeom>
            <a:avLst/>
            <a:gdLst/>
            <a:ahLst/>
            <a:cxnLst/>
            <a:rect l="l" t="t" r="r" b="b"/>
            <a:pathLst>
              <a:path w="29295" h="15681" extrusionOk="0">
                <a:moveTo>
                  <a:pt x="25769" y="1"/>
                </a:moveTo>
                <a:cubicBezTo>
                  <a:pt x="25603" y="1"/>
                  <a:pt x="25437" y="4"/>
                  <a:pt x="25271" y="16"/>
                </a:cubicBezTo>
                <a:cubicBezTo>
                  <a:pt x="24463" y="73"/>
                  <a:pt x="23652" y="147"/>
                  <a:pt x="22843" y="239"/>
                </a:cubicBezTo>
                <a:cubicBezTo>
                  <a:pt x="21731" y="364"/>
                  <a:pt x="20622" y="513"/>
                  <a:pt x="19513" y="651"/>
                </a:cubicBezTo>
                <a:cubicBezTo>
                  <a:pt x="19081" y="706"/>
                  <a:pt x="18651" y="763"/>
                  <a:pt x="18218" y="814"/>
                </a:cubicBezTo>
                <a:cubicBezTo>
                  <a:pt x="17711" y="875"/>
                  <a:pt x="17204" y="932"/>
                  <a:pt x="16697" y="979"/>
                </a:cubicBezTo>
                <a:cubicBezTo>
                  <a:pt x="15621" y="1081"/>
                  <a:pt x="14546" y="1199"/>
                  <a:pt x="13471" y="1260"/>
                </a:cubicBezTo>
                <a:cubicBezTo>
                  <a:pt x="12410" y="1321"/>
                  <a:pt x="11358" y="1422"/>
                  <a:pt x="10303" y="1554"/>
                </a:cubicBezTo>
                <a:cubicBezTo>
                  <a:pt x="9366" y="1672"/>
                  <a:pt x="8437" y="1835"/>
                  <a:pt x="7507" y="2004"/>
                </a:cubicBezTo>
                <a:cubicBezTo>
                  <a:pt x="7118" y="2078"/>
                  <a:pt x="6719" y="2098"/>
                  <a:pt x="6327" y="2159"/>
                </a:cubicBezTo>
                <a:cubicBezTo>
                  <a:pt x="5651" y="2264"/>
                  <a:pt x="4974" y="2325"/>
                  <a:pt x="4295" y="2373"/>
                </a:cubicBezTo>
                <a:cubicBezTo>
                  <a:pt x="4183" y="2379"/>
                  <a:pt x="4068" y="2393"/>
                  <a:pt x="3960" y="2416"/>
                </a:cubicBezTo>
                <a:cubicBezTo>
                  <a:pt x="3270" y="2588"/>
                  <a:pt x="2580" y="2761"/>
                  <a:pt x="1890" y="2937"/>
                </a:cubicBezTo>
                <a:cubicBezTo>
                  <a:pt x="1403" y="3059"/>
                  <a:pt x="995" y="3251"/>
                  <a:pt x="731" y="3573"/>
                </a:cubicBezTo>
                <a:cubicBezTo>
                  <a:pt x="511" y="3840"/>
                  <a:pt x="261" y="4107"/>
                  <a:pt x="180" y="4404"/>
                </a:cubicBezTo>
                <a:cubicBezTo>
                  <a:pt x="92" y="4723"/>
                  <a:pt x="17" y="5043"/>
                  <a:pt x="58" y="5368"/>
                </a:cubicBezTo>
                <a:cubicBezTo>
                  <a:pt x="78" y="5544"/>
                  <a:pt x="44" y="5726"/>
                  <a:pt x="38" y="5906"/>
                </a:cubicBezTo>
                <a:cubicBezTo>
                  <a:pt x="24" y="6240"/>
                  <a:pt x="4" y="6575"/>
                  <a:pt x="4" y="6910"/>
                </a:cubicBezTo>
                <a:cubicBezTo>
                  <a:pt x="0" y="7231"/>
                  <a:pt x="21" y="7552"/>
                  <a:pt x="35" y="7870"/>
                </a:cubicBezTo>
                <a:cubicBezTo>
                  <a:pt x="61" y="8370"/>
                  <a:pt x="78" y="8871"/>
                  <a:pt x="119" y="9368"/>
                </a:cubicBezTo>
                <a:cubicBezTo>
                  <a:pt x="177" y="10021"/>
                  <a:pt x="288" y="10667"/>
                  <a:pt x="308" y="11319"/>
                </a:cubicBezTo>
                <a:cubicBezTo>
                  <a:pt x="328" y="11989"/>
                  <a:pt x="400" y="12647"/>
                  <a:pt x="551" y="13300"/>
                </a:cubicBezTo>
                <a:cubicBezTo>
                  <a:pt x="653" y="13740"/>
                  <a:pt x="805" y="14166"/>
                  <a:pt x="1093" y="14558"/>
                </a:cubicBezTo>
                <a:cubicBezTo>
                  <a:pt x="1502" y="15116"/>
                  <a:pt x="2144" y="15458"/>
                  <a:pt x="3047" y="15589"/>
                </a:cubicBezTo>
                <a:cubicBezTo>
                  <a:pt x="3496" y="15654"/>
                  <a:pt x="3952" y="15681"/>
                  <a:pt x="4412" y="15681"/>
                </a:cubicBezTo>
                <a:cubicBezTo>
                  <a:pt x="4908" y="15681"/>
                  <a:pt x="5408" y="15650"/>
                  <a:pt x="5907" y="15603"/>
                </a:cubicBezTo>
                <a:cubicBezTo>
                  <a:pt x="7206" y="15478"/>
                  <a:pt x="8504" y="15329"/>
                  <a:pt x="9805" y="15200"/>
                </a:cubicBezTo>
                <a:cubicBezTo>
                  <a:pt x="11013" y="15085"/>
                  <a:pt x="12213" y="14943"/>
                  <a:pt x="13413" y="14768"/>
                </a:cubicBezTo>
                <a:cubicBezTo>
                  <a:pt x="14181" y="14656"/>
                  <a:pt x="14952" y="14568"/>
                  <a:pt x="15723" y="14481"/>
                </a:cubicBezTo>
                <a:cubicBezTo>
                  <a:pt x="16890" y="14345"/>
                  <a:pt x="18056" y="14220"/>
                  <a:pt x="19212" y="14010"/>
                </a:cubicBezTo>
                <a:cubicBezTo>
                  <a:pt x="19473" y="13963"/>
                  <a:pt x="19736" y="13922"/>
                  <a:pt x="19997" y="13899"/>
                </a:cubicBezTo>
                <a:cubicBezTo>
                  <a:pt x="20041" y="13895"/>
                  <a:pt x="20085" y="13893"/>
                  <a:pt x="20128" y="13893"/>
                </a:cubicBezTo>
                <a:cubicBezTo>
                  <a:pt x="20306" y="13893"/>
                  <a:pt x="20467" y="13930"/>
                  <a:pt x="20595" y="14034"/>
                </a:cubicBezTo>
                <a:cubicBezTo>
                  <a:pt x="20849" y="14240"/>
                  <a:pt x="21136" y="14426"/>
                  <a:pt x="21389" y="14632"/>
                </a:cubicBezTo>
                <a:cubicBezTo>
                  <a:pt x="21586" y="14795"/>
                  <a:pt x="21809" y="14933"/>
                  <a:pt x="21961" y="15122"/>
                </a:cubicBezTo>
                <a:cubicBezTo>
                  <a:pt x="22083" y="15282"/>
                  <a:pt x="22258" y="15427"/>
                  <a:pt x="22502" y="15559"/>
                </a:cubicBezTo>
                <a:cubicBezTo>
                  <a:pt x="22509" y="15491"/>
                  <a:pt x="22522" y="15458"/>
                  <a:pt x="22512" y="15427"/>
                </a:cubicBezTo>
                <a:cubicBezTo>
                  <a:pt x="22367" y="14899"/>
                  <a:pt x="22360" y="14362"/>
                  <a:pt x="22367" y="13821"/>
                </a:cubicBezTo>
                <a:cubicBezTo>
                  <a:pt x="22374" y="13487"/>
                  <a:pt x="22539" y="13351"/>
                  <a:pt x="23016" y="13256"/>
                </a:cubicBezTo>
                <a:cubicBezTo>
                  <a:pt x="23107" y="13239"/>
                  <a:pt x="23205" y="13233"/>
                  <a:pt x="23296" y="13219"/>
                </a:cubicBezTo>
                <a:cubicBezTo>
                  <a:pt x="24023" y="13094"/>
                  <a:pt x="24750" y="12966"/>
                  <a:pt x="25477" y="12844"/>
                </a:cubicBezTo>
                <a:cubicBezTo>
                  <a:pt x="26201" y="12719"/>
                  <a:pt x="26924" y="12570"/>
                  <a:pt x="27658" y="12485"/>
                </a:cubicBezTo>
                <a:cubicBezTo>
                  <a:pt x="28051" y="12441"/>
                  <a:pt x="28341" y="12333"/>
                  <a:pt x="28581" y="12127"/>
                </a:cubicBezTo>
                <a:cubicBezTo>
                  <a:pt x="28689" y="12032"/>
                  <a:pt x="28791" y="11931"/>
                  <a:pt x="28872" y="11826"/>
                </a:cubicBezTo>
                <a:cubicBezTo>
                  <a:pt x="29136" y="11474"/>
                  <a:pt x="29281" y="11113"/>
                  <a:pt x="29281" y="10731"/>
                </a:cubicBezTo>
                <a:cubicBezTo>
                  <a:pt x="29285" y="9855"/>
                  <a:pt x="29295" y="8983"/>
                  <a:pt x="29295" y="8106"/>
                </a:cubicBezTo>
                <a:cubicBezTo>
                  <a:pt x="29295" y="7850"/>
                  <a:pt x="29268" y="7596"/>
                  <a:pt x="29240" y="7340"/>
                </a:cubicBezTo>
                <a:cubicBezTo>
                  <a:pt x="29176" y="6690"/>
                  <a:pt x="29095" y="6044"/>
                  <a:pt x="29028" y="5395"/>
                </a:cubicBezTo>
                <a:cubicBezTo>
                  <a:pt x="28967" y="4783"/>
                  <a:pt x="28855" y="4178"/>
                  <a:pt x="28713" y="3579"/>
                </a:cubicBezTo>
                <a:cubicBezTo>
                  <a:pt x="28608" y="3140"/>
                  <a:pt x="28541" y="2697"/>
                  <a:pt x="28446" y="2257"/>
                </a:cubicBezTo>
                <a:cubicBezTo>
                  <a:pt x="28385" y="1984"/>
                  <a:pt x="28321" y="1706"/>
                  <a:pt x="28230" y="1436"/>
                </a:cubicBezTo>
                <a:cubicBezTo>
                  <a:pt x="28068" y="976"/>
                  <a:pt x="27767" y="570"/>
                  <a:pt x="27293" y="232"/>
                </a:cubicBezTo>
                <a:cubicBezTo>
                  <a:pt x="27104" y="98"/>
                  <a:pt x="26892" y="5"/>
                  <a:pt x="26599" y="5"/>
                </a:cubicBezTo>
                <a:cubicBezTo>
                  <a:pt x="26590" y="5"/>
                  <a:pt x="26580" y="5"/>
                  <a:pt x="26570" y="5"/>
                </a:cubicBezTo>
                <a:cubicBezTo>
                  <a:pt x="26519" y="6"/>
                  <a:pt x="26469" y="7"/>
                  <a:pt x="26419" y="7"/>
                </a:cubicBezTo>
                <a:cubicBezTo>
                  <a:pt x="26202" y="7"/>
                  <a:pt x="25986" y="1"/>
                  <a:pt x="2576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9"/>
          <p:cNvSpPr txBox="1"/>
          <p:nvPr/>
        </p:nvSpPr>
        <p:spPr>
          <a:xfrm flipH="1">
            <a:off x="-145379" y="3017109"/>
            <a:ext cx="1333800" cy="4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rPr>
              <a:t>Hello</a:t>
            </a:r>
            <a:endParaRPr sz="1800" dirty="0">
              <a:solidFill>
                <a:srgbClr val="FF7C3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67" name="Google Shape;771;p29"/>
          <p:cNvSpPr txBox="1">
            <a:spLocks/>
          </p:cNvSpPr>
          <p:nvPr/>
        </p:nvSpPr>
        <p:spPr>
          <a:xfrm>
            <a:off x="519170" y="454819"/>
            <a:ext cx="845082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1800" b="1" dirty="0" smtClean="0">
                <a:solidFill>
                  <a:schemeClr val="tx1"/>
                </a:solidFill>
              </a:rPr>
              <a:t>Ex 3. (p 65)  Make a list of what you want to show about your school to your overseas friends.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69" name="Google Shape;2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1433" y="1263478"/>
            <a:ext cx="3613356" cy="35149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71;p29"/>
          <p:cNvSpPr txBox="1">
            <a:spLocks/>
          </p:cNvSpPr>
          <p:nvPr/>
        </p:nvSpPr>
        <p:spPr>
          <a:xfrm>
            <a:off x="342799" y="1226756"/>
            <a:ext cx="459053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1600" b="1" dirty="0" smtClean="0">
                <a:solidFill>
                  <a:schemeClr val="tx1"/>
                </a:solidFill>
              </a:rPr>
              <a:t>Work in pairs. Ask and answer questions about your plan.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" grpId="0" build="p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771;p29"/>
          <p:cNvSpPr txBox="1">
            <a:spLocks/>
          </p:cNvSpPr>
          <p:nvPr/>
        </p:nvSpPr>
        <p:spPr>
          <a:xfrm>
            <a:off x="126246" y="1082101"/>
            <a:ext cx="4215949" cy="391958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ts val="1200"/>
            </a:pPr>
            <a:endParaRPr lang="en-US"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Calibri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001789" y="1630511"/>
            <a:ext cx="3278796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31310" y="1983922"/>
            <a:ext cx="760608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31308" y="3155016"/>
            <a:ext cx="4039404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31310" y="3537806"/>
            <a:ext cx="3489352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89023" y="1983922"/>
            <a:ext cx="3200626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44317" y="2385064"/>
            <a:ext cx="4036268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31308" y="2753286"/>
            <a:ext cx="2633454" cy="2678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614" y="451509"/>
            <a:ext cx="8393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Ex 4. (p 65) Work in groups. Read the passage and complete the table. </a:t>
            </a:r>
            <a:endParaRPr lang="en-US" sz="2400" b="1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086016"/>
              </p:ext>
            </p:extLst>
          </p:nvPr>
        </p:nvGraphicFramePr>
        <p:xfrm>
          <a:off x="4442527" y="1081298"/>
          <a:ext cx="4543817" cy="39006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50325">
                  <a:extLst>
                    <a:ext uri="{9D8B030D-6E8A-4147-A177-3AD203B41FA5}">
                      <a16:colId xmlns:a16="http://schemas.microsoft.com/office/drawing/2014/main" val="270715523"/>
                    </a:ext>
                  </a:extLst>
                </a:gridCol>
                <a:gridCol w="2793492">
                  <a:extLst>
                    <a:ext uri="{9D8B030D-6E8A-4147-A177-3AD203B41FA5}">
                      <a16:colId xmlns:a16="http://schemas.microsoft.com/office/drawing/2014/main" val="1310296315"/>
                    </a:ext>
                  </a:extLst>
                </a:gridCol>
              </a:tblGrid>
              <a:tr h="73443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 dirty="0" smtClean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Wilson High School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789247"/>
                  </a:ext>
                </a:extLst>
              </a:tr>
              <a:tr h="9788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Number of students and teachers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516121"/>
                  </a:ext>
                </a:extLst>
              </a:tr>
              <a:tr h="8306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Subjects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61542"/>
                  </a:ext>
                </a:extLst>
              </a:tr>
              <a:tr h="13566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600" b="1" i="0" u="none" strike="noStrike" cap="none" dirty="0">
                          <a:solidFill>
                            <a:schemeClr val="tx1"/>
                          </a:solidFill>
                          <a:latin typeface="Barlow Semi Condensed Light"/>
                          <a:ea typeface="Barlow Semi Condensed Light"/>
                          <a:cs typeface="Barlow Semi Condensed Light"/>
                          <a:sym typeface="Arial"/>
                        </a:rPr>
                        <a:t>School facilities</a:t>
                      </a:r>
                      <a:endParaRPr sz="1600" b="1" i="0" u="none" strike="noStrike" cap="none" dirty="0">
                        <a:solidFill>
                          <a:schemeClr val="tx1"/>
                        </a:solidFill>
                        <a:latin typeface="Barlow Semi Condensed Light"/>
                        <a:ea typeface="Barlow Semi Condensed Light"/>
                        <a:cs typeface="Barlow Semi Condensed Light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12747"/>
                  </a:ext>
                </a:extLst>
              </a:tr>
            </a:tbl>
          </a:graphicData>
        </a:graphic>
      </p:graphicFrame>
      <p:sp>
        <p:nvSpPr>
          <p:cNvPr id="102" name="Google Shape;580;p27"/>
          <p:cNvSpPr txBox="1">
            <a:spLocks/>
          </p:cNvSpPr>
          <p:nvPr/>
        </p:nvSpPr>
        <p:spPr>
          <a:xfrm flipH="1">
            <a:off x="6318987" y="1866368"/>
            <a:ext cx="213133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1000 students and 100 teachers</a:t>
            </a:r>
            <a:endParaRPr lang="en-US" dirty="0"/>
          </a:p>
        </p:txBody>
      </p:sp>
      <p:sp>
        <p:nvSpPr>
          <p:cNvPr id="103" name="Google Shape;580;p27"/>
          <p:cNvSpPr txBox="1">
            <a:spLocks/>
          </p:cNvSpPr>
          <p:nvPr/>
        </p:nvSpPr>
        <p:spPr>
          <a:xfrm flipH="1">
            <a:off x="6318986" y="2865207"/>
            <a:ext cx="2421793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English, literature, </a:t>
            </a:r>
            <a:r>
              <a:rPr lang="en-US" sz="1800" dirty="0" err="1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maths</a:t>
            </a:r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, science, etc.</a:t>
            </a:r>
            <a:endParaRPr lang="en-US" dirty="0"/>
          </a:p>
        </p:txBody>
      </p:sp>
      <p:sp>
        <p:nvSpPr>
          <p:cNvPr id="104" name="Google Shape;580;p27"/>
          <p:cNvSpPr txBox="1">
            <a:spLocks/>
          </p:cNvSpPr>
          <p:nvPr/>
        </p:nvSpPr>
        <p:spPr>
          <a:xfrm flipH="1">
            <a:off x="6318986" y="3671712"/>
            <a:ext cx="2567026" cy="1302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Science laboratories, computer rooms, a large library, a sports hall, and an activity studio.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2025" y="1161373"/>
            <a:ext cx="410855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ts val="1200"/>
            </a:pP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Wilson High School is for students aged 11 -16 in London. It has about 1,000 students and 100 teachers. The school has some modern science laboratories, computer rooms, a large library, a sports hall, and an activity studio. 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ts val="1200"/>
            </a:pP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The students study many different subjects such as English, literature, </a:t>
            </a:r>
            <a:r>
              <a:rPr lang="en-US" sz="1600" dirty="0" err="1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maths</a:t>
            </a:r>
            <a:r>
              <a:rPr lang="en-US" sz="1600" dirty="0">
                <a:solidFill>
                  <a:schemeClr val="tx1"/>
                </a:solidFill>
                <a:latin typeface="Barlow Semi Condensed Light"/>
                <a:ea typeface="Barlow Semi Condensed Light"/>
                <a:cs typeface="Barlow Semi Condensed Light"/>
              </a:rPr>
              <a:t>, science, etc. They also study extra subjects and get involved in projects, use school resources and take part in a number of outdoor activities and school trips. </a:t>
            </a:r>
            <a:endParaRPr lang="en-US" sz="1600" dirty="0">
              <a:solidFill>
                <a:schemeClr val="tx1"/>
              </a:solidFill>
              <a:latin typeface="Barlow Semi Condensed Light"/>
              <a:ea typeface="Barlow Semi Condensed Light"/>
              <a:cs typeface="Barlow Semi Condensed Light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02" grpId="0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21730" y="2455323"/>
            <a:ext cx="2677911" cy="50224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57167" y="3077355"/>
            <a:ext cx="1509965" cy="50224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9" name="Google Shape;879;p31"/>
          <p:cNvSpPr txBox="1">
            <a:spLocks noGrp="1"/>
          </p:cNvSpPr>
          <p:nvPr>
            <p:ph type="subTitle" idx="1"/>
          </p:nvPr>
        </p:nvSpPr>
        <p:spPr>
          <a:xfrm flipH="1">
            <a:off x="1000629" y="225320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" sz="2800" dirty="0" smtClean="0">
                <a:solidFill>
                  <a:schemeClr val="tx1"/>
                </a:solidFill>
              </a:rPr>
              <a:t>A. Communication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" sz="2800" dirty="0" smtClean="0">
                <a:solidFill>
                  <a:schemeClr val="tx1"/>
                </a:solidFill>
              </a:rPr>
              <a:t>B. Skill 2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" sz="2800" dirty="0" smtClean="0">
                <a:solidFill>
                  <a:schemeClr val="tx1"/>
                </a:solidFill>
              </a:rPr>
              <a:t>C. A closer look 2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881" name="Google Shape;881;p31"/>
          <p:cNvSpPr txBox="1">
            <a:spLocks noGrp="1"/>
          </p:cNvSpPr>
          <p:nvPr>
            <p:ph type="subTitle" idx="4"/>
          </p:nvPr>
        </p:nvSpPr>
        <p:spPr>
          <a:xfrm flipH="1">
            <a:off x="4788840" y="1198115"/>
            <a:ext cx="3993932" cy="8390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 smtClean="0"/>
              <a:t>What are these questions in Communication for?</a:t>
            </a:r>
            <a:endParaRPr dirty="0"/>
          </a:p>
        </p:txBody>
      </p:sp>
      <p:sp>
        <p:nvSpPr>
          <p:cNvPr id="882" name="Google Shape;882;p31"/>
          <p:cNvSpPr txBox="1">
            <a:spLocks noGrp="1"/>
          </p:cNvSpPr>
          <p:nvPr>
            <p:ph type="subTitle" idx="2"/>
          </p:nvPr>
        </p:nvSpPr>
        <p:spPr>
          <a:xfrm flipH="1">
            <a:off x="422641" y="1198115"/>
            <a:ext cx="3928723" cy="8390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smtClean="0"/>
              <a:t>W</a:t>
            </a:r>
            <a:r>
              <a:rPr lang="es" sz="2300" dirty="0" smtClean="0"/>
              <a:t>hat have you learnt today?</a:t>
            </a:r>
            <a:endParaRPr sz="2300" dirty="0"/>
          </a:p>
        </p:txBody>
      </p:sp>
      <p:sp>
        <p:nvSpPr>
          <p:cNvPr id="883" name="Google Shape;883;p31"/>
          <p:cNvSpPr txBox="1">
            <a:spLocks noGrp="1"/>
          </p:cNvSpPr>
          <p:nvPr>
            <p:ph type="ctrTitle"/>
          </p:nvPr>
        </p:nvSpPr>
        <p:spPr>
          <a:xfrm>
            <a:off x="-936471" y="391066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 smtClean="0"/>
              <a:t>RECAP</a:t>
            </a:r>
            <a:endParaRPr sz="3600" dirty="0"/>
          </a:p>
        </p:txBody>
      </p:sp>
      <p:sp>
        <p:nvSpPr>
          <p:cNvPr id="20" name="Google Shape;879;p31"/>
          <p:cNvSpPr txBox="1">
            <a:spLocks/>
          </p:cNvSpPr>
          <p:nvPr/>
        </p:nvSpPr>
        <p:spPr>
          <a:xfrm flipH="1">
            <a:off x="5357167" y="225320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ontents</a:t>
            </a:r>
          </a:p>
          <a:p>
            <a:pPr marL="0" indent="0"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B. Details</a:t>
            </a:r>
          </a:p>
          <a:p>
            <a:pPr marL="0" indent="0"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C. Ideas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879" grpId="0" uiExpand="1" build="p"/>
      <p:bldP spid="881" grpId="0" uiExpand="1" build="p" animBg="1"/>
      <p:bldP spid="882" grpId="0" uiExpand="1" build="p" animBg="1"/>
      <p:bldP spid="883" grpId="0"/>
      <p:bldP spid="20" grpId="0"/>
    </p:bld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327</Words>
  <Application>Microsoft Office PowerPoint</Application>
  <PresentationFormat>On-screen Show (16:9)</PresentationFormat>
  <Paragraphs>43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Barlow Condensed</vt:lpstr>
      <vt:lpstr>Calibri</vt:lpstr>
      <vt:lpstr>Denk One</vt:lpstr>
      <vt:lpstr>Barlow Semi Condensed Light</vt:lpstr>
      <vt:lpstr>Barlow</vt:lpstr>
      <vt:lpstr>Barlow Semi Condensed</vt:lpstr>
      <vt:lpstr>Arial</vt:lpstr>
      <vt:lpstr>Language School Newsletter By Slidesgo</vt:lpstr>
      <vt:lpstr>Unit 6.  A visit to a school</vt:lpstr>
      <vt:lpstr>Objectives </vt:lpstr>
      <vt:lpstr>PowerPoint Presentation</vt:lpstr>
      <vt:lpstr>PowerPoint Presentation</vt:lpstr>
      <vt:lpstr>PowerPoint Presentation</vt:lpstr>
      <vt:lpstr>PowerPoint Presentation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6.  A visit to a school</dc:title>
  <cp:lastModifiedBy>Admin</cp:lastModifiedBy>
  <cp:revision>89</cp:revision>
  <dcterms:modified xsi:type="dcterms:W3CDTF">2023-12-24T12:05:33Z</dcterms:modified>
</cp:coreProperties>
</file>