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2" r:id="rId3"/>
    <p:sldId id="267" r:id="rId4"/>
    <p:sldId id="273" r:id="rId5"/>
    <p:sldId id="274" r:id="rId6"/>
    <p:sldId id="259" r:id="rId7"/>
    <p:sldId id="275" r:id="rId8"/>
    <p:sldId id="256" r:id="rId9"/>
    <p:sldId id="280" r:id="rId10"/>
    <p:sldId id="279" r:id="rId11"/>
    <p:sldId id="263" r:id="rId12"/>
    <p:sldId id="265" r:id="rId13"/>
    <p:sldId id="286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00FFFF"/>
    <a:srgbClr val="003300"/>
    <a:srgbClr val="00FF00"/>
    <a:srgbClr val="FF0066"/>
    <a:srgbClr val="FF33CC"/>
    <a:srgbClr val="2B4C73"/>
    <a:srgbClr val="2E507A"/>
    <a:srgbClr val="3D6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71ABA-1E7F-4944-B4EA-0FBF2F552B42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CFB8D-0489-4214-9A82-79DD84C01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CFB8D-0489-4214-9A82-79DD84C01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2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2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08A7-3932-49CA-9BF9-D72F04C2D20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373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PERIOD 63-UNIT 8-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ENGLISH SPEAKING COUNTRIES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A CLOSER LOOK 1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094"/>
            <a:ext cx="3974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3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Pronunciation: </a:t>
            </a:r>
            <a:endParaRPr lang="en-US" sz="4400" b="1" spc="-13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032" y="764704"/>
            <a:ext cx="885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3600" b="1" spc="-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in words ending in </a:t>
            </a:r>
            <a:r>
              <a:rPr lang="en-US" sz="36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-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ese</a:t>
            </a:r>
            <a:r>
              <a:rPr lang="en-US" sz="36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600" b="1" spc="-6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-6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ee</a:t>
            </a:r>
            <a:endParaRPr lang="en-US" sz="3600" b="1" spc="-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76625" y="343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916832"/>
            <a:ext cx="907720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76625" y="343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2" y="179929"/>
            <a:ext cx="6047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en-US" sz="3200" b="1" spc="-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Listen and repeat the words.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70984"/>
              </p:ext>
            </p:extLst>
          </p:nvPr>
        </p:nvGraphicFramePr>
        <p:xfrm>
          <a:off x="0" y="1844824"/>
          <a:ext cx="9036496" cy="4644000"/>
        </p:xfrm>
        <a:graphic>
          <a:graphicData uri="http://schemas.openxmlformats.org/drawingml/2006/table">
            <a:tbl>
              <a:tblPr/>
              <a:tblGrid>
                <a:gridCol w="467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b="1" i="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</a:t>
                      </a:r>
                      <a:r>
                        <a:rPr lang="en-US" sz="3200" b="1" i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b="1" i="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80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Cantonese 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employee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80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Taiwanese 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adoptee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80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Japanese 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addressee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80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Portuguese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interviewee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track-10-(U8-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24238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63538" indent="-363538" algn="just">
              <a:tabLst>
                <a:tab pos="363538" algn="l"/>
              </a:tabLst>
            </a:pPr>
            <a:r>
              <a:rPr lang="en-US" sz="3000" b="1" spc="-6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6. </a:t>
            </a:r>
            <a:r>
              <a:rPr lang="en-US" sz="3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stress in the underlined words. </a:t>
            </a:r>
            <a:r>
              <a:rPr lang="en-US" sz="30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listen </a:t>
            </a:r>
            <a:r>
              <a:rPr lang="en-US" sz="3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repeat the sentences.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94767"/>
            <a:ext cx="9144000" cy="531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One-fifth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people in the world are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who is forced to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country.</a:t>
            </a:r>
          </a:p>
          <a:p>
            <a:pPr marL="449263" indent="-449263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My daughter is a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language of Japan.</a:t>
            </a:r>
          </a:p>
          <a:p>
            <a:pPr marL="449263" indent="-449263" algn="just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This printer has a two-year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917" y="2021657"/>
            <a:ext cx="1875835" cy="58477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Chi’nese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555" y="2868176"/>
            <a:ext cx="1762021" cy="58477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refu'gee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0077" y="4319384"/>
            <a:ext cx="1739579" cy="58477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trai'nee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677" y="5198720"/>
            <a:ext cx="2148345" cy="58477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Japa’nese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7184" y="6076432"/>
            <a:ext cx="2353529" cy="584775"/>
          </a:xfrm>
          <a:prstGeom prst="rect">
            <a:avLst/>
          </a:prstGeom>
          <a:solidFill>
            <a:srgbClr val="003300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guaran'tee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track-11-(U8-6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53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39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8003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Calibri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-Students learn vocabulary, can read them fluently.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-You learn pronunciation </a:t>
            </a: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Stress in words ending in -ese and </a:t>
            </a:r>
            <a:r>
              <a:rPr kumimoji="0" lang="en-US" sz="28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</a:t>
            </a:r>
            <a:r>
              <a:rPr kumimoji="0" lang="en-US" sz="2800" b="0" i="0" u="none" strike="noStrike" kern="1200" cap="none" spc="-6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</a:t>
            </a:r>
            <a:r>
              <a:rPr kumimoji="0" lang="en-US" sz="28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</a:t>
            </a:r>
            <a:r>
              <a:rPr kumimoji="0" lang="en-US" sz="2800" b="0" i="0" u="none" strike="noStrike" kern="1200" cap="none" spc="-6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can practice with them</a:t>
            </a:r>
            <a:r>
              <a:rPr kumimoji="0" lang="en-US" sz="28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800" b="0" i="0" u="none" strike="noStrike" kern="1200" cap="none" spc="-6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0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916832"/>
            <a:ext cx="60486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HOMEWORK</a:t>
            </a:r>
          </a:p>
          <a:p>
            <a:pPr marL="265113" indent="-265113" algn="just">
              <a:spcBef>
                <a:spcPts val="1200"/>
              </a:spcBef>
              <a:spcAft>
                <a:spcPts val="1200"/>
              </a:spcAft>
              <a:tabLst>
                <a:tab pos="530225" algn="l"/>
              </a:tabLst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Learn the new words by heart.</a:t>
            </a:r>
          </a:p>
          <a:p>
            <a:pPr marL="265113" indent="-265113" algn="just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2400" spc="-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Stress with </a:t>
            </a:r>
            <a:r>
              <a:rPr lang="en-US" sz="2400" spc="-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words ending in -ese and -</a:t>
            </a:r>
            <a:r>
              <a:rPr lang="en-US" sz="2400" spc="-6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algn="just"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2400" spc="-14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 exercises A1, 2 in workbook (page 11).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Closer look 2.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99"/>
              </a:solidFill>
            </a:endParaRPr>
          </a:p>
          <a:p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8003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OBJECTIVES</a:t>
            </a:r>
          </a:p>
          <a:p>
            <a:endParaRPr lang="en-US" sz="2800" dirty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-Students learn vocabulary, can read them fluently.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-You learn pronunciation </a:t>
            </a:r>
            <a:r>
              <a:rPr lang="en-US" sz="2800" spc="-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Stress in words ending in -ese and </a:t>
            </a:r>
            <a:r>
              <a:rPr lang="en-US" sz="2800" spc="-6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spc="-6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2800" spc="-6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spc="-6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0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813" y="116632"/>
            <a:ext cx="2923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WARM-UP: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807" y="168914"/>
            <a:ext cx="349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pc="-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 the maps.</a:t>
            </a:r>
            <a:endParaRPr lang="en-US" sz="3200" b="1" spc="-4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 b="9987"/>
          <a:stretch/>
        </p:blipFill>
        <p:spPr bwMode="auto">
          <a:xfrm>
            <a:off x="21973" y="908720"/>
            <a:ext cx="2157188" cy="26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98" y="908721"/>
            <a:ext cx="4103136" cy="26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04" y="910659"/>
            <a:ext cx="2683204" cy="26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" y="4293096"/>
            <a:ext cx="3499693" cy="20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16" y="4313685"/>
            <a:ext cx="2304256" cy="20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3168352" cy="20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1908" y="3607832"/>
            <a:ext cx="1423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UK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34860" y="3607832"/>
            <a:ext cx="1680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USA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76256" y="3607832"/>
            <a:ext cx="18293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Australia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9980" y="6358288"/>
            <a:ext cx="1572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Canada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91880" y="6358288"/>
            <a:ext cx="25362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New Zealand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88224" y="6358288"/>
            <a:ext cx="2066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VOCABULARY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2958" y="548680"/>
            <a:ext cx="6791290" cy="63093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icon (n) iconic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spc="-15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symbolise</a:t>
            </a: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(v) - symbol (n) - symbolic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scene (n) – scenic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unique (a)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attract (v) – attraction (n) – attractive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parade (v) – parade (n)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cattle station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monument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refugee 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guarantee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koala (n)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652120" y="548680"/>
            <a:ext cx="3491880" cy="63093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en-US" sz="2800" b="1" spc="-14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biểu</a:t>
            </a:r>
            <a:r>
              <a:rPr lang="en-US" sz="2800" b="1" spc="-14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spc="-14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tượng</a:t>
            </a:r>
            <a:endParaRPr lang="en-US" sz="2800" b="1" spc="-14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trưng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quang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cảnh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đáo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hút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diễu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súc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đài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niệm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tị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nạn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túi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" y="1253520"/>
            <a:ext cx="9103488" cy="4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635928"/>
            <a:ext cx="90841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0"/>
            <a:ext cx="9144000" cy="62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0"/>
            <a:ext cx="9171436" cy="62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620688"/>
            <a:ext cx="9199563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" y="664627"/>
            <a:ext cx="9071178" cy="619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6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CHECKING VOCABULARY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2958" y="548680"/>
            <a:ext cx="6791290" cy="63093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icon (n) iconic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spc="-15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symbolise</a:t>
            </a: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(v) - symbol (n) - symbolic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scene (n) – scenic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unique (a)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5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attract (v) – attraction (n) – attractive (a)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parade (v) – parade (n)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cattle station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monument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refugee 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guarantee (n)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spc="-17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koala (n)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652120" y="548680"/>
            <a:ext cx="3491880" cy="63093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en-US" sz="2800" b="1" spc="-14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biểu</a:t>
            </a:r>
            <a:r>
              <a:rPr lang="en-US" sz="2800" b="1" spc="-14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spc="-14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tượng</a:t>
            </a:r>
            <a:endParaRPr lang="en-US" sz="2800" b="1" spc="-14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trưng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quang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cảnh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đáo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hút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diễu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súc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đài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niệm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tị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nạn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túi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1. </a:t>
            </a:r>
            <a:r>
              <a:rPr lang="en-US" sz="30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the names for the people who </a:t>
            </a:r>
            <a:r>
              <a:rPr lang="en-US" sz="3000" b="1" spc="-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belong to </a:t>
            </a:r>
            <a:r>
              <a:rPr lang="en-US" sz="30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 places. Then listen and repeat </a:t>
            </a:r>
            <a:r>
              <a:rPr lang="en-US" sz="3000" b="1" spc="-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</a:t>
            </a:r>
            <a:r>
              <a:rPr lang="en-US" sz="30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95638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57084"/>
              </p:ext>
            </p:extLst>
          </p:nvPr>
        </p:nvGraphicFramePr>
        <p:xfrm>
          <a:off x="0" y="1081764"/>
          <a:ext cx="9143999" cy="57600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2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 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indent="0"/>
                      <a:r>
                        <a:rPr lang="en-US" sz="2800" b="1" i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the </a:t>
                      </a: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England</a:t>
                      </a:r>
                      <a:endParaRPr lang="en-US" sz="28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indent="0"/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Scotland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indent="0"/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Wales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Ireland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Canada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Australia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New Zealand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0"/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71526" y="1718588"/>
            <a:ext cx="3023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9431" y="2374375"/>
            <a:ext cx="229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English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54916" y="3019509"/>
            <a:ext cx="434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Scottish/ the Scots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9602" y="3673490"/>
            <a:ext cx="2052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Welsh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0183" y="4313919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Irish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4971954"/>
            <a:ext cx="2957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Canadian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38150" y="5632220"/>
            <a:ext cx="2860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Australian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27984" y="6261690"/>
            <a:ext cx="389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Zealanders</a:t>
            </a:r>
          </a:p>
        </p:txBody>
      </p:sp>
    </p:spTree>
    <p:extLst>
      <p:ext uri="{BB962C8B-B14F-4D97-AF65-F5344CB8AC3E}">
        <p14:creationId xmlns:p14="http://schemas.microsoft.com/office/powerpoint/2010/main" val="37859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2. </a:t>
            </a:r>
            <a:r>
              <a:rPr lang="en-US" sz="3000" b="1" spc="-6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Change the words into a noun (N), an </a:t>
            </a:r>
            <a:r>
              <a:rPr lang="en-US" sz="3000" b="1" spc="-6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adjective (A</a:t>
            </a:r>
            <a:r>
              <a:rPr lang="en-US" sz="3000" b="1" spc="-6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) or a verb (V).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02916"/>
              </p:ext>
            </p:extLst>
          </p:nvPr>
        </p:nvGraphicFramePr>
        <p:xfrm>
          <a:off x="0" y="1196749"/>
          <a:ext cx="9144000" cy="5580000"/>
        </p:xfrm>
        <a:graphic>
          <a:graphicData uri="http://schemas.openxmlformats.org/drawingml/2006/table">
            <a:tbl>
              <a:tblPr/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50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i="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US" sz="5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=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legend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iconic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spectacle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festive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scenery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endParaRPr lang="en-US" sz="5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attraction </a:t>
                      </a: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=</a:t>
                      </a:r>
                      <a:endParaRPr lang="en-US" sz="5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94990" y="1945298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symbolise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65508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legendary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9" y="3371506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6365" y="4048044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spectacular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6365" y="475361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6365" y="5473690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scenic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6364" y="6165304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8" y="0"/>
            <a:ext cx="9129271" cy="477054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 marL="363538" indent="-363538" algn="just">
              <a:lnSpc>
                <a:spcPts val="3000"/>
              </a:lnSpc>
            </a:pPr>
            <a:r>
              <a:rPr lang="en-US" sz="2800" b="1" spc="-9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3.	</a:t>
            </a:r>
            <a:r>
              <a:rPr lang="en-US" sz="2800" b="1" spc="-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words in the box to complete </a:t>
            </a:r>
            <a:r>
              <a:rPr lang="en-US" sz="2800" b="1" spc="-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sentences</a:t>
            </a:r>
            <a:r>
              <a:rPr lang="en-US" sz="28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268760"/>
            <a:ext cx="9143999" cy="561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Gate Bridge in San Francisco is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famous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city.</a:t>
            </a:r>
          </a:p>
          <a:p>
            <a:pPr marL="449263" indent="-449263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Big Ben is a major monument in London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Kingdom.</a:t>
            </a:r>
          </a:p>
          <a:p>
            <a:pPr marL="449263" indent="-449263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Zealand is famous for 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beauty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its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mountains and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forests.</a:t>
            </a:r>
          </a:p>
          <a:p>
            <a:pPr marL="449263" indent="-449263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Australia is home to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like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kangaroo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koala, which are native to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Australia.</a:t>
            </a:r>
          </a:p>
          <a:p>
            <a:pPr marL="449263" indent="-449263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The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Glastonbury Festival in England is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celebration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music and it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thousands of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14" y="534889"/>
            <a:ext cx="9123984" cy="523220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 	   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6296" y="560688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08104" y="560688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79912" y="534889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scenic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03648" y="534889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symbolises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1520" y="548680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24855E-7 L 0.0283 0.17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624 L -0.10139 0.324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1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672 L 0.25 0.4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1387E-6 L -0.11389 0.55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624 L -0.19931 0.772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38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711"/>
            <a:ext cx="8892479" cy="477054"/>
          </a:xfrm>
          <a:prstGeom prst="rect">
            <a:avLst/>
          </a:prstGeom>
        </p:spPr>
        <p:txBody>
          <a:bodyPr wrap="square" lIns="36000" rIns="72000">
            <a:spAutoFit/>
          </a:bodyPr>
          <a:lstStyle/>
          <a:p>
            <a:pPr marL="536575" indent="-536575" algn="just">
              <a:lnSpc>
                <a:spcPts val="3000"/>
              </a:lnSpc>
            </a:pPr>
            <a:r>
              <a:rPr lang="en-US" sz="3200" b="1" spc="-9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4. Match </a:t>
            </a:r>
            <a:r>
              <a:rPr lang="en-US" sz="3200" b="1" spc="-9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words/ phrases with the pictures.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1844824"/>
            <a:ext cx="913990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42120"/>
            <a:ext cx="8856984" cy="954107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			 	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3816" y="545921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loch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2280" y="973007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056" y="98915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 station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49165" y="971100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1781" y="545156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545921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31 L -0.68802 0.4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31 L -0.32951 0.47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463 L 0.74445 0.47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35122 0.78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4028 0.8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69636 0.7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709</Words>
  <Application>Microsoft Office PowerPoint</Application>
  <PresentationFormat>On-screen Show (4:3)</PresentationFormat>
  <Paragraphs>173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Admin</cp:lastModifiedBy>
  <cp:revision>156</cp:revision>
  <dcterms:created xsi:type="dcterms:W3CDTF">2018-07-16T15:50:45Z</dcterms:created>
  <dcterms:modified xsi:type="dcterms:W3CDTF">2023-08-04T04:14:17Z</dcterms:modified>
</cp:coreProperties>
</file>