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93" r:id="rId3"/>
    <p:sldId id="256" r:id="rId4"/>
    <p:sldId id="266" r:id="rId5"/>
    <p:sldId id="267" r:id="rId6"/>
    <p:sldId id="262" r:id="rId7"/>
    <p:sldId id="276" r:id="rId8"/>
    <p:sldId id="265" r:id="rId9"/>
    <p:sldId id="290" r:id="rId10"/>
    <p:sldId id="270" r:id="rId11"/>
    <p:sldId id="269" r:id="rId12"/>
    <p:sldId id="272" r:id="rId13"/>
    <p:sldId id="294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FF00"/>
    <a:srgbClr val="0000CC"/>
    <a:srgbClr val="2C4D76"/>
    <a:srgbClr val="FFFF00"/>
    <a:srgbClr val="233E5F"/>
    <a:srgbClr val="396497"/>
    <a:srgbClr val="0070C0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B9CC6-AAFA-47E1-B39B-C47F72FD061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EF067-3A05-4EA3-A969-C6422AB50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5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1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9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2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6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9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9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0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4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7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636345"/>
            <a:ext cx="5038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FF00"/>
                </a:solidFill>
              </a:rPr>
              <a:t>PERIOD 62-UNIT 8-</a:t>
            </a:r>
          </a:p>
          <a:p>
            <a:pPr algn="ctr"/>
            <a:r>
              <a:rPr lang="en-US" sz="4400" b="1" dirty="0" smtClean="0">
                <a:solidFill>
                  <a:srgbClr val="00FF00"/>
                </a:solidFill>
              </a:rPr>
              <a:t>ENGLISH SPEAKING COUNTRIES</a:t>
            </a:r>
          </a:p>
          <a:p>
            <a:r>
              <a:rPr lang="en-US" sz="4400" b="1" dirty="0" smtClean="0">
                <a:solidFill>
                  <a:srgbClr val="00FF00"/>
                </a:solidFill>
              </a:rPr>
              <a:t>  GETTING STARTED</a:t>
            </a:r>
            <a:endParaRPr lang="en-US" sz="4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10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/>
            <a:r>
              <a:rPr lang="en-US" sz="2800" b="1" spc="-100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r>
              <a:rPr lang="en-US" sz="2800" b="1" spc="-1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.	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sentences with words/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phrases from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box.</a:t>
            </a:r>
            <a:endParaRPr lang="en-US" sz="2800" b="1" spc="-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552" y="908720"/>
            <a:ext cx="8964488" cy="76944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		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						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4488" y="1278051"/>
            <a:ext cx="1331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accents</a:t>
            </a:r>
            <a:endParaRPr lang="en-US" spc="-100" dirty="0"/>
          </a:p>
        </p:txBody>
      </p:sp>
      <p:sp>
        <p:nvSpPr>
          <p:cNvPr id="7" name="Rectangle 6"/>
          <p:cNvSpPr/>
          <p:nvPr/>
        </p:nvSpPr>
        <p:spPr>
          <a:xfrm>
            <a:off x="6624488" y="908720"/>
            <a:ext cx="2340000" cy="461665"/>
          </a:xfrm>
          <a:prstGeom prst="rect">
            <a:avLst/>
          </a:prstGeom>
        </p:spPr>
        <p:txBody>
          <a:bodyPr wrap="square" lIns="108000" rIns="36000">
            <a:spAutoFit/>
          </a:bodyPr>
          <a:lstStyle/>
          <a:p>
            <a:r>
              <a:rPr lang="en-US" sz="2400" b="1" spc="-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language</a:t>
            </a:r>
            <a:endParaRPr lang="en-US" spc="-100" dirty="0"/>
          </a:p>
        </p:txBody>
      </p:sp>
      <p:sp>
        <p:nvSpPr>
          <p:cNvPr id="8" name="Rectangle 7"/>
          <p:cNvSpPr/>
          <p:nvPr/>
        </p:nvSpPr>
        <p:spPr>
          <a:xfrm>
            <a:off x="2771802" y="908720"/>
            <a:ext cx="1368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USA</a:t>
            </a:r>
            <a:endParaRPr lang="en-US" spc="-100" dirty="0"/>
          </a:p>
        </p:txBody>
      </p:sp>
      <p:sp>
        <p:nvSpPr>
          <p:cNvPr id="9" name="Rectangle 8"/>
          <p:cNvSpPr/>
          <p:nvPr/>
        </p:nvSpPr>
        <p:spPr>
          <a:xfrm>
            <a:off x="2771800" y="1278015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speaking countries</a:t>
            </a:r>
            <a:endParaRPr lang="en-US" spc="-1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1268760"/>
            <a:ext cx="2303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camp</a:t>
            </a:r>
            <a:endParaRPr lang="en-US" spc="-100" dirty="0"/>
          </a:p>
        </p:txBody>
      </p:sp>
      <p:sp>
        <p:nvSpPr>
          <p:cNvPr id="12" name="Rectangle 11"/>
          <p:cNvSpPr/>
          <p:nvPr/>
        </p:nvSpPr>
        <p:spPr>
          <a:xfrm>
            <a:off x="256069" y="908720"/>
            <a:ext cx="2299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 speakers</a:t>
            </a:r>
            <a:endParaRPr lang="en-US" spc="-100" dirty="0"/>
          </a:p>
        </p:txBody>
      </p:sp>
      <p:sp>
        <p:nvSpPr>
          <p:cNvPr id="14" name="Rectangle 13"/>
          <p:cNvSpPr/>
          <p:nvPr/>
        </p:nvSpPr>
        <p:spPr>
          <a:xfrm>
            <a:off x="0" y="1768301"/>
            <a:ext cx="9144000" cy="5152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 algn="just">
              <a:spcBef>
                <a:spcPts val="300"/>
              </a:spcBef>
              <a:spcAft>
                <a:spcPts val="2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Last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I had a wonderful time at a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Britain.</a:t>
            </a:r>
          </a:p>
          <a:p>
            <a:pPr marL="441325" indent="-441325" algn="just">
              <a:spcBef>
                <a:spcPts val="300"/>
              </a:spcBef>
              <a:spcAft>
                <a:spcPts val="2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USA, the United Kingdom and New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Zealand are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1325" indent="-441325" algn="just">
              <a:spcBef>
                <a:spcPts val="300"/>
              </a:spcBef>
              <a:spcAft>
                <a:spcPts val="2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Australians are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English because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use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as their mother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tongue.</a:t>
            </a:r>
          </a:p>
          <a:p>
            <a:pPr marL="441325" indent="-441325" algn="just">
              <a:spcBef>
                <a:spcPts val="300"/>
              </a:spcBef>
              <a:spcAft>
                <a:spcPts val="2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 the mid-north of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America.</a:t>
            </a:r>
          </a:p>
          <a:p>
            <a:pPr marL="441325" indent="-441325" algn="just">
              <a:spcBef>
                <a:spcPts val="300"/>
              </a:spcBef>
              <a:spcAft>
                <a:spcPts val="2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Usually, people from diﬀerent parts of a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speak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language with diﬀerent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1325" indent="-441325" algn="just">
              <a:spcBef>
                <a:spcPts val="300"/>
              </a:spcBef>
              <a:spcAft>
                <a:spcPts val="2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English is an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countries like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India, Malaysia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9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71667 0.0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695 L -0.12205 0.27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926 L 0.34461 0.39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24809 0.533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03351 0.6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694 L -0.35243 0.736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3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65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/>
            <a:r>
              <a:rPr lang="en-US" sz="2800" b="1" spc="-8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3. </a:t>
            </a:r>
            <a:r>
              <a:rPr lang="en-US" sz="2800" b="1" spc="-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Put the names of the countries under </a:t>
            </a:r>
            <a:r>
              <a:rPr lang="en-US" sz="2800" b="1" spc="-8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their ﬂags</a:t>
            </a:r>
            <a:r>
              <a:rPr lang="en-US" sz="2800" b="1" spc="-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" y="1556792"/>
            <a:ext cx="9110043" cy="198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" y="4293096"/>
            <a:ext cx="9136949" cy="19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62568" y="509772"/>
            <a:ext cx="8557904" cy="76944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		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						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24128" y="879103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United Kingdom</a:t>
            </a:r>
            <a:endParaRPr lang="en-US" spc="-100" dirty="0"/>
          </a:p>
        </p:txBody>
      </p:sp>
      <p:sp>
        <p:nvSpPr>
          <p:cNvPr id="17" name="Rectangle 16"/>
          <p:cNvSpPr/>
          <p:nvPr/>
        </p:nvSpPr>
        <p:spPr>
          <a:xfrm>
            <a:off x="5724128" y="509772"/>
            <a:ext cx="1331887" cy="46166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r>
              <a:rPr lang="en-US" sz="2400" b="1" spc="-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endParaRPr lang="en-US" spc="-100" dirty="0"/>
          </a:p>
        </p:txBody>
      </p:sp>
      <p:sp>
        <p:nvSpPr>
          <p:cNvPr id="18" name="Rectangle 17"/>
          <p:cNvSpPr/>
          <p:nvPr/>
        </p:nvSpPr>
        <p:spPr>
          <a:xfrm>
            <a:off x="2915818" y="509772"/>
            <a:ext cx="1584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  <a:endParaRPr lang="en-US" spc="-100" dirty="0"/>
          </a:p>
        </p:txBody>
      </p:sp>
      <p:sp>
        <p:nvSpPr>
          <p:cNvPr id="19" name="Rectangle 18"/>
          <p:cNvSpPr/>
          <p:nvPr/>
        </p:nvSpPr>
        <p:spPr>
          <a:xfrm>
            <a:off x="2915816" y="879067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endParaRPr lang="en-US" spc="-100" dirty="0"/>
          </a:p>
        </p:txBody>
      </p:sp>
      <p:sp>
        <p:nvSpPr>
          <p:cNvPr id="20" name="Rectangle 19"/>
          <p:cNvSpPr/>
          <p:nvPr/>
        </p:nvSpPr>
        <p:spPr>
          <a:xfrm>
            <a:off x="395536" y="869812"/>
            <a:ext cx="13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USA</a:t>
            </a:r>
            <a:endParaRPr lang="en-US" spc="-100" dirty="0"/>
          </a:p>
        </p:txBody>
      </p:sp>
      <p:sp>
        <p:nvSpPr>
          <p:cNvPr id="21" name="Rectangle 20"/>
          <p:cNvSpPr/>
          <p:nvPr/>
        </p:nvSpPr>
        <p:spPr>
          <a:xfrm>
            <a:off x="400085" y="509772"/>
            <a:ext cx="2299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Zealand</a:t>
            </a:r>
            <a:endParaRPr lang="en-US" spc="-1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717032"/>
            <a:ext cx="908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_____________________   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________________________      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 ____________________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335218"/>
            <a:ext cx="908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_____________________      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_____________________      </a:t>
            </a:r>
            <a:r>
              <a:rPr lang="en-US" sz="2800" b="1" dirty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______________________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72400" y="25460"/>
            <a:ext cx="899592" cy="523220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Click</a:t>
            </a:r>
            <a:endParaRPr lang="en-US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r="2506"/>
          <a:stretch/>
        </p:blipFill>
        <p:spPr bwMode="auto">
          <a:xfrm>
            <a:off x="0" y="1357833"/>
            <a:ext cx="91440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416 L 0.01961 0.4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208 L -0.28038 0.413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208 L 0.41736 0.46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53732 0.85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4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10625 0.8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6691 0.85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4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481"/>
            <a:ext cx="914400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just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vi-VN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Game: Where are they?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7503"/>
            <a:ext cx="9144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2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 of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six. Locate the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countries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map below. The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group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countries wins.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3" y="2606763"/>
            <a:ext cx="8075617" cy="409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2509250"/>
            <a:ext cx="8460432" cy="428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36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412776"/>
            <a:ext cx="65847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3300"/>
                </a:solidFill>
                <a:latin typeface="Calibri"/>
              </a:rPr>
              <a:t>WRAP UP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-Students learn conversation about  English speaking countries. You can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read and do exercises with it.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vocabulary about this topic. Can apply in every day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668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8" y="-1143000"/>
            <a:ext cx="6858001" cy="9144001"/>
          </a:xfrm>
        </p:spPr>
      </p:pic>
      <p:sp>
        <p:nvSpPr>
          <p:cNvPr id="5" name="TextBox 4"/>
          <p:cNvSpPr txBox="1"/>
          <p:nvPr/>
        </p:nvSpPr>
        <p:spPr>
          <a:xfrm>
            <a:off x="1475656" y="1268760"/>
            <a:ext cx="78123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HOMEWORK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530225" algn="l"/>
              </a:tabLst>
            </a:pPr>
            <a:r>
              <a:rPr lang="en-US" sz="24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Learn the new words by heart.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530225" algn="l"/>
              </a:tabLst>
            </a:pPr>
            <a:r>
              <a:rPr lang="en-US" sz="24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- Practice the dialogue again.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</a:pPr>
            <a:r>
              <a:rPr lang="en-US" sz="24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-	Do exercises B1,2, 3 in workbook (page 12, 13).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0033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for Unit 8: A closer look 1.</a:t>
            </a:r>
            <a:endParaRPr lang="en-US" sz="24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1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412776"/>
            <a:ext cx="65847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00"/>
                </a:solidFill>
              </a:rPr>
              <a:t>OBJECTIVES</a:t>
            </a:r>
          </a:p>
          <a:p>
            <a:endParaRPr lang="en-US" sz="2800" dirty="0">
              <a:solidFill>
                <a:srgbClr val="003300"/>
              </a:solidFill>
            </a:endParaRPr>
          </a:p>
          <a:p>
            <a:r>
              <a:rPr lang="en-US" sz="2800" dirty="0" smtClean="0">
                <a:solidFill>
                  <a:srgbClr val="003300"/>
                </a:solidFill>
              </a:rPr>
              <a:t>-Students learn conversation about  English speaking countries.</a:t>
            </a:r>
          </a:p>
          <a:p>
            <a:r>
              <a:rPr lang="en-US" sz="2800" dirty="0" smtClean="0">
                <a:solidFill>
                  <a:srgbClr val="003300"/>
                </a:solidFill>
              </a:rPr>
              <a:t>-Learn vocabulary about this topic.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4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" r="1173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226054" y="44624"/>
            <a:ext cx="6610810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5400" b="1" dirty="0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GETTING STARTED</a:t>
            </a:r>
            <a:endParaRPr lang="en-US" sz="6600" b="1" dirty="0">
              <a:ln w="28575">
                <a:solidFill>
                  <a:srgbClr val="FF0000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84078" y="980728"/>
            <a:ext cx="7992378" cy="707886"/>
          </a:xfrm>
          <a:prstGeom prst="rect">
            <a:avLst/>
          </a:prstGeom>
          <a:solidFill>
            <a:srgbClr val="00FFFF">
              <a:alpha val="41961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HOW’S YOUR SUMMER CAMP?</a:t>
            </a:r>
            <a:endParaRPr lang="en-US" sz="48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31" y="1772816"/>
            <a:ext cx="6129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the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children?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think they are doing?</a:t>
            </a:r>
          </a:p>
        </p:txBody>
      </p:sp>
    </p:spTree>
    <p:extLst>
      <p:ext uri="{BB962C8B-B14F-4D97-AF65-F5344CB8AC3E}">
        <p14:creationId xmlns:p14="http://schemas.microsoft.com/office/powerpoint/2010/main" val="158851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429000" cy="762000"/>
          </a:xfrm>
        </p:spPr>
        <p:txBody>
          <a:bodyPr/>
          <a:lstStyle/>
          <a:p>
            <a:pPr algn="l" eaLnBrk="1" hangingPunct="1"/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Vocabulary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719"/>
            <a:ext cx="5796136" cy="5949281"/>
          </a:xfrm>
        </p:spPr>
        <p:txBody>
          <a:bodyPr rIns="0">
            <a:noAutofit/>
          </a:bodyPr>
          <a:lstStyle/>
          <a:p>
            <a:pPr marL="265113" indent="-265113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900" b="1" spc="-6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awesome </a:t>
            </a: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9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ˈ</a:t>
            </a:r>
            <a:r>
              <a:rPr lang="en-US" sz="29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ɔːsəm</a:t>
            </a: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(a)</a:t>
            </a:r>
          </a:p>
          <a:p>
            <a:pPr marL="265113" indent="-265113">
              <a:spcBef>
                <a:spcPts val="1800"/>
              </a:spcBef>
              <a:spcAft>
                <a:spcPts val="1800"/>
              </a:spcAft>
              <a:buFontTx/>
              <a:buChar char="-"/>
            </a:pP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official /</a:t>
            </a:r>
            <a:r>
              <a:rPr lang="en-US" sz="2900" dirty="0"/>
              <a:t> </a:t>
            </a:r>
            <a:r>
              <a:rPr lang="en-US" sz="29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əˈfɪʃl</a:t>
            </a:r>
            <a:r>
              <a:rPr lang="en-US" sz="29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(a)</a:t>
            </a:r>
          </a:p>
          <a:p>
            <a:pPr marL="265113" indent="-265113">
              <a:spcBef>
                <a:spcPts val="1800"/>
              </a:spcBef>
              <a:spcAft>
                <a:spcPts val="1800"/>
              </a:spcAft>
              <a:buFontTx/>
              <a:buChar char="-"/>
            </a:pPr>
            <a:r>
              <a:rPr lang="en-US" sz="2900" b="1" spc="-6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make friends </a:t>
            </a: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9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65113" indent="-265113">
              <a:spcBef>
                <a:spcPts val="1800"/>
              </a:spcBef>
              <a:spcAft>
                <a:spcPts val="1800"/>
              </a:spcAft>
              <a:buFontTx/>
              <a:buChar char="-"/>
            </a:pP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have difficulty + V-</a:t>
            </a:r>
            <a:r>
              <a:rPr lang="en-US" sz="29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9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65113" indent="-265113">
              <a:spcBef>
                <a:spcPts val="1800"/>
              </a:spcBef>
              <a:spcAft>
                <a:spcPts val="1800"/>
              </a:spcAft>
              <a:buFontTx/>
              <a:buChar char="-"/>
            </a:pPr>
            <a:r>
              <a:rPr lang="en-US" sz="2900" b="1" spc="-8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accent /</a:t>
            </a:r>
            <a:r>
              <a:rPr lang="en-US" sz="2900" b="1" spc="-16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ˈ</a:t>
            </a:r>
            <a:r>
              <a:rPr lang="en-US" sz="2900" b="1" spc="-16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æksent</a:t>
            </a:r>
            <a:r>
              <a:rPr lang="en-US" sz="2900" b="1" spc="-8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(n)</a:t>
            </a:r>
          </a:p>
          <a:p>
            <a:pPr marL="265113" indent="-265113">
              <a:spcBef>
                <a:spcPts val="1800"/>
              </a:spcBef>
              <a:spcAft>
                <a:spcPts val="1800"/>
              </a:spcAft>
              <a:buFontTx/>
              <a:buChar char="-"/>
            </a:pPr>
            <a:r>
              <a:rPr lang="en-US" sz="2900" b="1" spc="-7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flight /</a:t>
            </a:r>
            <a:r>
              <a:rPr lang="en-US" sz="29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flaɪt</a:t>
            </a:r>
            <a:r>
              <a:rPr lang="en-US" sz="2900" b="1" spc="-7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(n)</a:t>
            </a:r>
          </a:p>
          <a:p>
            <a:pPr marL="265113" indent="-265113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900" b="1" spc="-16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look forward to + V-</a:t>
            </a:r>
            <a:r>
              <a:rPr lang="en-US" sz="2900" b="1" spc="-16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n-US" sz="2900" b="1" spc="-16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900" b="1" spc="-16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900" b="1" spc="-16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80112" y="940676"/>
            <a:ext cx="3563888" cy="5917324"/>
          </a:xfrm>
        </p:spPr>
        <p:txBody>
          <a:bodyPr>
            <a:noAutofit/>
          </a:bodyPr>
          <a:lstStyle/>
          <a:p>
            <a:pPr eaLnBrk="1" hangingPunct="1"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wonderful</a:t>
            </a:r>
          </a:p>
          <a:p>
            <a:pPr eaLnBrk="1" hangingPunct="1"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endParaRPr lang="en-US" sz="2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2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eaLnBrk="1" hangingPunct="1"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giọng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giọng</a:t>
            </a:r>
            <a:endParaRPr lang="en-US" sz="2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chuyến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bay</a:t>
            </a:r>
          </a:p>
          <a:p>
            <a:pPr marL="261938" indent="-261938" eaLnBrk="1" hangingPunct="1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trông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mong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đợi</a:t>
            </a:r>
            <a:endParaRPr lang="en-US" sz="2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9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651500" cy="762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Checking vocabulary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0" y="908719"/>
            <a:ext cx="5796136" cy="5949281"/>
          </a:xfrm>
          <a:prstGeom prst="rect">
            <a:avLst/>
          </a:prstGeom>
        </p:spPr>
        <p:txBody>
          <a:bodyPr r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spcBef>
                <a:spcPts val="180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900" b="1" spc="-6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awesome </a:t>
            </a: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ˈ</a:t>
            </a:r>
            <a:r>
              <a:rPr lang="en-US" sz="29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ɔːsəm</a:t>
            </a: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(a)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official /</a:t>
            </a:r>
            <a:r>
              <a:rPr lang="en-US" sz="2900" dirty="0" smtClean="0"/>
              <a:t> </a:t>
            </a:r>
            <a:r>
              <a:rPr lang="en-US" sz="29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əˈfɪʃl</a:t>
            </a:r>
            <a:r>
              <a:rPr lang="en-US" sz="2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(a)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 spc="-6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to make friends </a:t>
            </a: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9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to have difficulty + V-</a:t>
            </a:r>
            <a:r>
              <a:rPr lang="en-US" sz="29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9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 spc="-8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accent /</a:t>
            </a:r>
            <a:r>
              <a:rPr lang="en-US" sz="2900" b="1" spc="-16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ˈ</a:t>
            </a:r>
            <a:r>
              <a:rPr lang="en-US" sz="2900" b="1" spc="-16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æksent</a:t>
            </a:r>
            <a:r>
              <a:rPr lang="en-US" sz="2900" b="1" spc="-8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(n)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 spc="-7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flight /</a:t>
            </a:r>
            <a:r>
              <a:rPr lang="en-US" sz="29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flaɪt</a:t>
            </a:r>
            <a:r>
              <a:rPr lang="en-US" sz="2900" b="1" spc="-7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(n)</a:t>
            </a:r>
          </a:p>
          <a:p>
            <a:pPr marL="265113" indent="-265113">
              <a:spcBef>
                <a:spcPts val="180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en-US" sz="2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900" b="1" spc="-16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look forward to + V-</a:t>
            </a:r>
            <a:r>
              <a:rPr lang="en-US" sz="2900" b="1" spc="-16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n-US" sz="2900" b="1" spc="-16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900" b="1" spc="-16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900" b="1" spc="-16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5580112" y="940676"/>
            <a:ext cx="3563888" cy="59173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wonderful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chính thức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kết bạn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gặp khó khăn…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giọng, chất giọng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chuyến bay</a:t>
            </a:r>
          </a:p>
          <a:p>
            <a:pPr marL="261938" indent="-261938">
              <a:spcBef>
                <a:spcPts val="180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en-US" sz="2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trông mong/đợi</a:t>
            </a:r>
            <a:endParaRPr lang="en-US" sz="2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0715"/>
            <a:ext cx="9144000" cy="619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>
              <a:lnSpc>
                <a:spcPts val="3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</a:t>
            </a:r>
            <a:r>
              <a:rPr lang="en-US" sz="2800" b="1" spc="-1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How’s your international summer </a:t>
            </a:r>
            <a:r>
              <a:rPr lang="en-US" sz="2800" b="1" spc="-14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 going</a:t>
            </a:r>
            <a:r>
              <a:rPr lang="en-US" sz="2800" b="1" spc="-1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spc="-14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b="1" spc="-1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36575" indent="-536575" algn="just">
              <a:lnSpc>
                <a:spcPts val="3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Awesome, just awesome.</a:t>
            </a:r>
          </a:p>
          <a:p>
            <a:pPr marL="536575" indent="-536575" algn="just">
              <a:lnSpc>
                <a:spcPts val="3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sound so happy. What do you like about it?</a:t>
            </a:r>
          </a:p>
          <a:p>
            <a:pPr marL="536575" indent="-536575" algn="just">
              <a:lnSpc>
                <a:spcPts val="3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	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say. Everything’s wonderful: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friends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I’ve made, the places I’ve visited,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activities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536575" indent="-536575" algn="just">
              <a:lnSpc>
                <a:spcPts val="3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Oh… Your English has improved a lot!</a:t>
            </a:r>
          </a:p>
          <a:p>
            <a:pPr marL="536575" indent="-536575" algn="just">
              <a:lnSpc>
                <a:spcPts val="3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Absolutely. I use English every day,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people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diﬀerent countries.</a:t>
            </a:r>
          </a:p>
          <a:p>
            <a:pPr marL="536575" indent="-536575" algn="just">
              <a:lnSpc>
                <a:spcPts val="3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they from?</a:t>
            </a:r>
          </a:p>
          <a:p>
            <a:pPr marL="536575" indent="-536575" algn="just">
              <a:lnSpc>
                <a:spcPts val="3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Everywhere! Places like India,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Canada… English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also an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here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Singapore.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6865"/>
            <a:ext cx="3779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Listen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read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7984" y="25460"/>
            <a:ext cx="161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Nick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2335" y="10712"/>
            <a:ext cx="1943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en-US" sz="28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4" name="U8_GS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3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Right. Have you made any friends from English speaking countries?</a:t>
            </a:r>
          </a:p>
          <a:p>
            <a:pPr marL="536575" indent="-536575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in a team with two boys from Australia and a girl from the USA.</a:t>
            </a:r>
          </a:p>
          <a:p>
            <a:pPr marL="536575" indent="-536575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difficulty understanding them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36575" indent="-536575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</a:t>
            </a:r>
            <a:r>
              <a:rPr lang="en-US" sz="28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found it </a:t>
            </a:r>
            <a:r>
              <a:rPr lang="en-US" sz="2800" b="1" spc="-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</a:t>
            </a:r>
            <a:r>
              <a:rPr lang="en-US" sz="28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them </a:t>
            </a:r>
            <a:r>
              <a:rPr lang="en-US" sz="2800" b="1" spc="-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first</a:t>
            </a:r>
            <a:r>
              <a:rPr lang="en-US" sz="28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Perhaps it’s because of their </a:t>
            </a:r>
            <a:r>
              <a:rPr lang="en-US" sz="2800" b="1" spc="-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accent, but </a:t>
            </a:r>
            <a:r>
              <a:rPr lang="en-US" sz="28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OK now.</a:t>
            </a:r>
          </a:p>
          <a:p>
            <a:pPr marL="536575" indent="-536575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great that you can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English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native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speakers. When are you back?</a:t>
            </a:r>
          </a:p>
          <a:p>
            <a:pPr marL="536575" indent="-536575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camp closes on July 15th and I take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night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ﬂight home the same day.</a:t>
            </a:r>
          </a:p>
          <a:p>
            <a:pPr marL="536575" indent="-536575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forward to seeing you then. Enjoy!</a:t>
            </a:r>
          </a:p>
          <a:p>
            <a:pPr marL="536575" indent="-536575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will. Thanks. Bye.</a:t>
            </a:r>
          </a:p>
        </p:txBody>
      </p:sp>
      <p:pic>
        <p:nvPicPr>
          <p:cNvPr id="2" name="U8_GS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25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035" y="0"/>
            <a:ext cx="9112095" cy="1015663"/>
          </a:xfrm>
          <a:prstGeom prst="rect">
            <a:avLst/>
          </a:prstGeom>
        </p:spPr>
        <p:txBody>
          <a:bodyPr wrap="square" lIns="36000" rIns="0">
            <a:spAutoFit/>
          </a:bodyPr>
          <a:lstStyle/>
          <a:p>
            <a:pPr marL="442913" indent="-442913" algn="just"/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a.	Find 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a word or an expression from 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the conversation 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which you use when you...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1052736"/>
            <a:ext cx="540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think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is wonderful</a:t>
            </a:r>
          </a:p>
          <a:p>
            <a:pPr marL="449263" indent="-449263"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agree with somebody</a:t>
            </a:r>
          </a:p>
          <a:p>
            <a:pPr marL="449263" indent="-449263"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cannot decide</a:t>
            </a:r>
          </a:p>
          <a:p>
            <a:pPr marL="449263" indent="-449263"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are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sure about something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39003" y="1052736"/>
            <a:ext cx="3475969" cy="720000"/>
          </a:xfrm>
          <a:prstGeom prst="roundRect">
            <a:avLst/>
          </a:prstGeom>
          <a:solidFill>
            <a:srgbClr val="2C4D76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awesome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5623092" y="2132856"/>
            <a:ext cx="3475969" cy="1296144"/>
          </a:xfrm>
          <a:prstGeom prst="roundRect">
            <a:avLst/>
          </a:prstGeom>
          <a:solidFill>
            <a:srgbClr val="2C4D76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absolutely/ right.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5623092" y="3645024"/>
            <a:ext cx="3475969" cy="720000"/>
          </a:xfrm>
          <a:prstGeom prst="roundRect">
            <a:avLst/>
          </a:prstGeom>
          <a:solidFill>
            <a:srgbClr val="2C4D76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It’s hard to say.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5638535" y="4653136"/>
            <a:ext cx="3475969" cy="720000"/>
          </a:xfrm>
          <a:prstGeom prst="roundRect">
            <a:avLst/>
          </a:prstGeom>
          <a:solidFill>
            <a:srgbClr val="2C4D76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perhaps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037608" y="5877272"/>
            <a:ext cx="7350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any other expressions </a:t>
            </a:r>
            <a:r>
              <a:rPr lang="en-US" sz="2800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have </a:t>
            </a:r>
            <a:r>
              <a:rPr lang="en-US" sz="2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meaning?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37838" y="1052736"/>
            <a:ext cx="3475969" cy="720000"/>
          </a:xfrm>
          <a:prstGeom prst="roundRect">
            <a:avLst/>
          </a:prstGeom>
          <a:solidFill>
            <a:srgbClr val="2C4D76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great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5623090" y="2135885"/>
            <a:ext cx="3475969" cy="1296144"/>
          </a:xfrm>
          <a:prstGeom prst="roundRect">
            <a:avLst/>
          </a:prstGeom>
          <a:solidFill>
            <a:srgbClr val="2C4D76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sure/ of course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3851920" y="3649308"/>
            <a:ext cx="5247139" cy="720000"/>
          </a:xfrm>
          <a:prstGeom prst="roundRect">
            <a:avLst/>
          </a:prstGeom>
          <a:solidFill>
            <a:srgbClr val="2C4D76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cannot make up one’s mind</a:t>
            </a:r>
            <a:endParaRPr lang="en-US" sz="3000" dirty="0"/>
          </a:p>
        </p:txBody>
      </p:sp>
      <p:sp>
        <p:nvSpPr>
          <p:cNvPr id="13" name="Rounded Rectangle 12"/>
          <p:cNvSpPr/>
          <p:nvPr/>
        </p:nvSpPr>
        <p:spPr>
          <a:xfrm>
            <a:off x="5622624" y="4653136"/>
            <a:ext cx="3475969" cy="720000"/>
          </a:xfrm>
          <a:prstGeom prst="roundRect">
            <a:avLst/>
          </a:prstGeom>
          <a:solidFill>
            <a:srgbClr val="2C4D76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maybe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73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0" y="0"/>
            <a:ext cx="9131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/>
            <a:r>
              <a:rPr lang="en-US" sz="2800" b="1" spc="-13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b. </a:t>
            </a:r>
            <a:r>
              <a:rPr lang="en-US" sz="2800" b="1" spc="-130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Read the conversation again and answer </a:t>
            </a:r>
            <a:r>
              <a:rPr lang="en-US" sz="2800" b="1" spc="-13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the questions</a:t>
            </a:r>
            <a:r>
              <a:rPr lang="en-US" sz="2800" b="1" spc="-130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61" y="476672"/>
            <a:ext cx="9131739" cy="640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spcBef>
                <a:spcPts val="200"/>
              </a:spcBef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now?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>
              <a:spcBef>
                <a:spcPts val="200"/>
              </a:spcBef>
            </a:pPr>
            <a:r>
              <a:rPr lang="en-US" sz="2800" b="1" spc="-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</a:t>
            </a:r>
            <a:r>
              <a:rPr lang="en-US" sz="28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an international summer camp (in Singapore).</a:t>
            </a:r>
            <a:endParaRPr lang="en-US" sz="2800" b="1" spc="-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Where do the campers come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from?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>
              <a:spcBef>
                <a:spcPts val="200"/>
              </a:spcBef>
            </a:pPr>
            <a:r>
              <a:rPr lang="en-US" sz="2800" b="1" spc="-2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800" b="1" spc="-2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from diﬀerent </a:t>
            </a:r>
            <a:r>
              <a:rPr lang="en-US" sz="2800" b="1" spc="-2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countries/from </a:t>
            </a:r>
            <a:r>
              <a:rPr lang="en-US" sz="2800" b="1" spc="-2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over the world.</a:t>
            </a:r>
            <a:endParaRPr lang="en-US" sz="2800" b="1" spc="-21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What has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done so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far?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>
              <a:spcBef>
                <a:spcPts val="2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made new friends, visited places, (and taken part in diﬀerent activities.)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Why has he been able to improve his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English?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>
              <a:spcBef>
                <a:spcPts val="2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uses English every day with people from diﬀerent countries.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Who are in the same team with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42913">
              <a:spcBef>
                <a:spcPts val="200"/>
              </a:spcBef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boys from Australia and a girl from the USA.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When can Nick see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>
              <a:spcBef>
                <a:spcPts val="2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15th.</a:t>
            </a:r>
          </a:p>
        </p:txBody>
      </p:sp>
    </p:spTree>
    <p:extLst>
      <p:ext uri="{BB962C8B-B14F-4D97-AF65-F5344CB8AC3E}">
        <p14:creationId xmlns:p14="http://schemas.microsoft.com/office/powerpoint/2010/main" val="23282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776</Words>
  <Application>Microsoft Office PowerPoint</Application>
  <PresentationFormat>On-screen Show (4:3)</PresentationFormat>
  <Paragraphs>126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Vocabulary:</vt:lpstr>
      <vt:lpstr>Checking vocabulary: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Admin</cp:lastModifiedBy>
  <cp:revision>228</cp:revision>
  <dcterms:created xsi:type="dcterms:W3CDTF">2018-07-14T02:43:01Z</dcterms:created>
  <dcterms:modified xsi:type="dcterms:W3CDTF">2023-08-04T04:14:01Z</dcterms:modified>
</cp:coreProperties>
</file>