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webp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13" r:id="rId2"/>
    <p:sldId id="312" r:id="rId3"/>
    <p:sldId id="277" r:id="rId4"/>
    <p:sldId id="285" r:id="rId5"/>
    <p:sldId id="287" r:id="rId6"/>
    <p:sldId id="284" r:id="rId7"/>
    <p:sldId id="311" r:id="rId8"/>
    <p:sldId id="301" r:id="rId9"/>
    <p:sldId id="290" r:id="rId10"/>
    <p:sldId id="292" r:id="rId11"/>
    <p:sldId id="271" r:id="rId12"/>
    <p:sldId id="272" r:id="rId13"/>
    <p:sldId id="303" r:id="rId14"/>
    <p:sldId id="273" r:id="rId15"/>
    <p:sldId id="304" r:id="rId16"/>
    <p:sldId id="296" r:id="rId17"/>
    <p:sldId id="315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06" autoAdjust="0"/>
    <p:restoredTop sz="94660"/>
  </p:normalViewPr>
  <p:slideViewPr>
    <p:cSldViewPr>
      <p:cViewPr varScale="1">
        <p:scale>
          <a:sx n="86" d="100"/>
          <a:sy n="86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5CBD2-4113-4865-994A-D52E92B9A0E2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BD44E-2F56-4386-B157-9F501DA37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5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EE045B-A745-4084-9A89-299B9CE3C8D2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03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6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12.jpe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gi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0.web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4.jpeg"/><Relationship Id="rId7" Type="http://schemas.openxmlformats.org/officeDocument/2006/relationships/image" Target="../media/image5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678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914400" y="2257961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PERIOD 57-UNIT 7-POLLUTION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A CLOSER LOOK 2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11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3399" y="152401"/>
            <a:ext cx="8153401" cy="68579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078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609600" y="-304800"/>
            <a:ext cx="77724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Conditional sentence type 2</a:t>
            </a:r>
            <a:endParaRPr lang="en-US" altLang="en-US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79" name="Rectangle 31"/>
          <p:cNvSpPr>
            <a:spLocks noGrp="1" noChangeArrowheads="1"/>
          </p:cNvSpPr>
          <p:nvPr>
            <p:ph type="subTitle" idx="1"/>
          </p:nvPr>
        </p:nvSpPr>
        <p:spPr>
          <a:xfrm>
            <a:off x="-152400" y="685800"/>
            <a:ext cx="9296400" cy="1752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If she were a bird, she would be a dove.</a:t>
            </a:r>
          </a:p>
        </p:txBody>
      </p: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1" name="Picture 2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44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54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5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5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2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3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6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50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1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7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8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3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32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2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3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0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1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4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8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5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6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6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30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8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5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20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4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2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6" name="Picture 49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50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51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3" name="Straight Connector 2"/>
          <p:cNvCxnSpPr/>
          <p:nvPr/>
        </p:nvCxnSpPr>
        <p:spPr>
          <a:xfrm>
            <a:off x="838200" y="1253835"/>
            <a:ext cx="3195637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90600" y="1219200"/>
            <a:ext cx="2797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If clause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4267200" y="1260765"/>
            <a:ext cx="37338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972051" y="1214735"/>
            <a:ext cx="2267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clause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04800" y="1447800"/>
            <a:ext cx="2145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Form:</a:t>
            </a:r>
            <a:endParaRPr lang="en-US" sz="3200" u="sng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71365" y="1548825"/>
            <a:ext cx="6589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86000" y="1548825"/>
            <a:ext cx="500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24137" y="1565565"/>
            <a:ext cx="948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950369" y="1558635"/>
            <a:ext cx="837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248885" y="156556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2" name="TextBox 18431"/>
          <p:cNvSpPr txBox="1"/>
          <p:nvPr/>
        </p:nvSpPr>
        <p:spPr>
          <a:xfrm>
            <a:off x="3525027" y="1524000"/>
            <a:ext cx="3145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(Past simple)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3" name="TextBox 18432"/>
          <p:cNvSpPr txBox="1"/>
          <p:nvPr/>
        </p:nvSpPr>
        <p:spPr>
          <a:xfrm>
            <a:off x="5791200" y="15240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…,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TextBox 18433"/>
          <p:cNvSpPr txBox="1"/>
          <p:nvPr/>
        </p:nvSpPr>
        <p:spPr>
          <a:xfrm>
            <a:off x="6316368" y="1524000"/>
            <a:ext cx="13382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Box 18434"/>
          <p:cNvSpPr txBox="1"/>
          <p:nvPr/>
        </p:nvSpPr>
        <p:spPr>
          <a:xfrm>
            <a:off x="6622465" y="1524000"/>
            <a:ext cx="796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TextBox 18436"/>
          <p:cNvSpPr txBox="1"/>
          <p:nvPr/>
        </p:nvSpPr>
        <p:spPr>
          <a:xfrm>
            <a:off x="7030573" y="1524000"/>
            <a:ext cx="1656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TextBox 18437"/>
          <p:cNvSpPr txBox="1"/>
          <p:nvPr/>
        </p:nvSpPr>
        <p:spPr>
          <a:xfrm>
            <a:off x="1852101" y="2768025"/>
            <a:ext cx="3933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/should/ could/ might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0" name="TextBox 18439"/>
          <p:cNvSpPr txBox="1"/>
          <p:nvPr/>
        </p:nvSpPr>
        <p:spPr>
          <a:xfrm>
            <a:off x="5480102" y="2819400"/>
            <a:ext cx="996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1" name="TextBox 18440"/>
          <p:cNvSpPr txBox="1"/>
          <p:nvPr/>
        </p:nvSpPr>
        <p:spPr>
          <a:xfrm>
            <a:off x="5920437" y="2768025"/>
            <a:ext cx="2440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(bare-inf)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2" name="TextBox 18441"/>
          <p:cNvSpPr txBox="1"/>
          <p:nvPr/>
        </p:nvSpPr>
        <p:spPr>
          <a:xfrm>
            <a:off x="304800" y="322522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Using:</a:t>
            </a:r>
            <a:endParaRPr lang="en-US" sz="3200" u="sng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3" name="TextBox 18442"/>
          <p:cNvSpPr txBox="1"/>
          <p:nvPr/>
        </p:nvSpPr>
        <p:spPr>
          <a:xfrm>
            <a:off x="228601" y="3258741"/>
            <a:ext cx="868679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Câu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điều kiện loại 2 dùng để chỉ hành động hay sự việc không thể xảy ra ở hiện tại hoặc tương lai</a:t>
            </a:r>
          </a:p>
          <a:p>
            <a:endParaRPr lang="en-US"/>
          </a:p>
        </p:txBody>
      </p:sp>
      <p:sp>
        <p:nvSpPr>
          <p:cNvPr id="18444" name="TextBox 18443"/>
          <p:cNvSpPr txBox="1"/>
          <p:nvPr/>
        </p:nvSpPr>
        <p:spPr>
          <a:xfrm>
            <a:off x="152400" y="4749225"/>
            <a:ext cx="6583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Có thể dùng để chỉ lời khuyên</a:t>
            </a:r>
          </a:p>
        </p:txBody>
      </p:sp>
      <p:sp>
        <p:nvSpPr>
          <p:cNvPr id="18445" name="TextBox 18444"/>
          <p:cNvSpPr txBox="1"/>
          <p:nvPr/>
        </p:nvSpPr>
        <p:spPr>
          <a:xfrm>
            <a:off x="152400" y="5257800"/>
            <a:ext cx="899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I </a:t>
            </a:r>
            <a:r>
              <a:rPr lang="en-US" sz="32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en-US" sz="32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see</a:t>
            </a:r>
            <a:r>
              <a:rPr lang="en-US" sz="32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doctor immediately.</a:t>
            </a:r>
          </a:p>
          <a:p>
            <a:endParaRPr lang="en-US"/>
          </a:p>
        </p:txBody>
      </p:sp>
      <p:sp>
        <p:nvSpPr>
          <p:cNvPr id="18447" name="Right Arrow 18446"/>
          <p:cNvSpPr/>
          <p:nvPr/>
        </p:nvSpPr>
        <p:spPr>
          <a:xfrm>
            <a:off x="228600" y="5988505"/>
            <a:ext cx="457201" cy="107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48" name="TextBox 18447"/>
          <p:cNvSpPr txBox="1"/>
          <p:nvPr/>
        </p:nvSpPr>
        <p:spPr>
          <a:xfrm>
            <a:off x="682625" y="5739825"/>
            <a:ext cx="8232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see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doctor immediately If I </a:t>
            </a:r>
            <a:r>
              <a:rPr lang="en-US" sz="3200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788272" y="2032575"/>
            <a:ext cx="18505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657600" y="20574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(ed/column 2)</a:t>
            </a:r>
          </a:p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 (was/were)</a:t>
            </a:r>
            <a:endParaRPr lang="en-US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6631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8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8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78" grpId="0"/>
      <p:bldP spid="130079" grpId="0" build="p"/>
      <p:bldP spid="6" grpId="0"/>
      <p:bldP spid="57" grpId="0"/>
      <p:bldP spid="59" grpId="0"/>
      <p:bldP spid="61" grpId="0"/>
      <p:bldP spid="63" grpId="0"/>
      <p:bldP spid="18432" grpId="0"/>
      <p:bldP spid="18433" grpId="0"/>
      <p:bldP spid="18434" grpId="0"/>
      <p:bldP spid="18435" grpId="0"/>
      <p:bldP spid="18437" grpId="0"/>
      <p:bldP spid="18438" grpId="0"/>
      <p:bldP spid="18441" grpId="0"/>
      <p:bldP spid="18442" grpId="0"/>
      <p:bldP spid="18443" grpId="0"/>
      <p:bldP spid="18444" grpId="0"/>
      <p:bldP spid="18445" grpId="0"/>
      <p:bldP spid="18447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0"/>
            <a:ext cx="8534400" cy="914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839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Match </a:t>
            </a:r>
            <a:r>
              <a:rPr 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 If clause in A with a suitable main clause </a:t>
            </a:r>
            <a:r>
              <a:rPr lang="en-US" sz="2800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B(EX3).</a:t>
            </a:r>
            <a:endParaRPr lang="en-US" sz="28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9379"/>
              </p:ext>
            </p:extLst>
          </p:nvPr>
        </p:nvGraphicFramePr>
        <p:xfrm>
          <a:off x="228600" y="990600"/>
          <a:ext cx="8610600" cy="520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were you,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What would happen?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wasn’t ill,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I’d look for a new place to live.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were fewer cars on </a:t>
                      </a:r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the road,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She would join our tree planting activity.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people really cared about the environment,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There would be less pollution.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was no fresh water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in the world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They wouldn’t dump waste into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743200" y="1828800"/>
            <a:ext cx="1828800" cy="6858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048000" y="2590800"/>
            <a:ext cx="1600200" cy="914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286000" y="3886200"/>
            <a:ext cx="2362200" cy="609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3657600" y="4953000"/>
            <a:ext cx="99060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810000" y="1828800"/>
            <a:ext cx="762000" cy="4038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3" name="Picture 2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45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55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6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6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3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4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7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51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2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8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9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0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5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33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4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5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9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6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7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6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7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31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9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7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21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5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2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3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8" name="Picture 49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50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51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58"/>
          <p:cNvSpPr/>
          <p:nvPr/>
        </p:nvSpPr>
        <p:spPr>
          <a:xfrm>
            <a:off x="228600" y="152401"/>
            <a:ext cx="8534400" cy="63976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Put the verbs in brackets into the </a:t>
            </a: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correct form (EX 4).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you (be) …………… the president, what you (do) …………………… to help the environment?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2. They get sick so often. If they (exercise) ……………. more, they (be) ………………..  healthier.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3. If I (have) …………… one million US dollars, I (build) ……………….. more parks in our city.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4. Ngoc’s mother is unhappy. If Ngoc (tidy) …………….. her room every day, her mother (not be) ……………… so upset. 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5. There isn’t a garden at our  house. If there (be) …………, we (grow) ………………… vegetables.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838200"/>
            <a:ext cx="990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 you  do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1915180"/>
            <a:ext cx="1752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exercised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37238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would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2819400"/>
            <a:ext cx="1066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352800"/>
            <a:ext cx="2362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build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8375" y="4343400"/>
            <a:ext cx="13300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tidied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4810780"/>
            <a:ext cx="21682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wouldn’t 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1" y="5791200"/>
            <a:ext cx="178593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 / 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43400" y="5877580"/>
            <a:ext cx="24384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grow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5" name="Picture 2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6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47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57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8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8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5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6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9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53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4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0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51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2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7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35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6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7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9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8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9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33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0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31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9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23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7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4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5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20" name="Picture 49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50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51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152401"/>
            <a:ext cx="8458200" cy="100101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2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7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5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5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6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3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1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29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8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19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3" name="Picture 2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0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1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2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3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7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8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4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5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0" name="Picture 49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50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51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9" name="TextBox 48"/>
          <p:cNvSpPr txBox="1"/>
          <p:nvPr/>
        </p:nvSpPr>
        <p:spPr>
          <a:xfrm>
            <a:off x="304800" y="76200"/>
            <a:ext cx="81557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Write a conditional sentence type 2 for each situation, as in the example (EX 5)</a:t>
            </a:r>
            <a:endParaRPr lang="en-US" sz="3200"/>
          </a:p>
        </p:txBody>
      </p:sp>
      <p:sp>
        <p:nvSpPr>
          <p:cNvPr id="51" name="TextBox 50"/>
          <p:cNvSpPr txBox="1"/>
          <p:nvPr/>
        </p:nvSpPr>
        <p:spPr>
          <a:xfrm>
            <a:off x="304800" y="1143000"/>
            <a:ext cx="84582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None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1. There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are so many billboards in our city. People can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not enjoy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view</a:t>
            </a:r>
          </a:p>
          <a:p>
            <a:pPr marL="514350" indent="-51435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There is so much light in the city at night. We can not see the stars clearly.</a:t>
            </a:r>
          </a:p>
          <a:p>
            <a:pPr marL="514350" indent="-51435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We turn on the heater all the time. We have to pay three million dong for electricity a month.</a:t>
            </a:r>
          </a:p>
          <a:p>
            <a:pPr marL="514350" indent="-514350"/>
            <a:r>
              <a:rPr lang="en-US" sz="32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4. </a:t>
            </a:r>
            <a:r>
              <a:rPr lang="en-US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 karaoke bar makes so much noise almost every night. The residents complain to its owner.</a:t>
            </a:r>
          </a:p>
          <a:p>
            <a:pPr marL="514350" indent="-514350"/>
            <a:r>
              <a:rPr lang="en-US" sz="32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</a:t>
            </a:r>
            <a:r>
              <a:rPr lang="en-US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She has a headache after work every day. She works in a noisy office.</a:t>
            </a:r>
          </a:p>
          <a:p>
            <a:pPr marL="514350" indent="-514350"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0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1"/>
            <a:ext cx="8610600" cy="640079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1. There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so many billboards in our city. People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can not enjoy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view.</a:t>
            </a:r>
          </a:p>
          <a:p>
            <a:pPr marL="514350" indent="-514350"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If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here weren’t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many billboards in our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city, people could enjoy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view.</a:t>
            </a:r>
          </a:p>
          <a:p>
            <a:pPr marL="514350" indent="-51435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" name="Picture 2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8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8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6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4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1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2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6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6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4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2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9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0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0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4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2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4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8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9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5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6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1" name="Picture 49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50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51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2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7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5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5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6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3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1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29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8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19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3" name="Picture 2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0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1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2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3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7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8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4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5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0" name="Picture 49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50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51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0" name="TextBox 49"/>
          <p:cNvSpPr txBox="1"/>
          <p:nvPr/>
        </p:nvSpPr>
        <p:spPr>
          <a:xfrm>
            <a:off x="152401" y="0"/>
            <a:ext cx="8836024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itchFamily="18" charset="0"/>
              </a:rPr>
              <a:t>2. There is so much light in the city at night. We can not see the stars clearly.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t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here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wasn’t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much light in the city at night,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 could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see the stars clearly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3. We turn on the heater all the time. We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to pay three million dong for electricity a month.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w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didn’t turn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the heater all the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time, we wouldn’t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to pay three million dong for electricity a month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4. The karaoke bar makes so much noise almost every night. The residents complain to its owner.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the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karaoke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bar didn’t make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 much noise almost every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night, the residents wouldn’t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complain to its owner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</a:t>
            </a:r>
            <a:r>
              <a:rPr lang="en-US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She has a headache after work every day. She works in a noisy office.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She wouldn’t have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 headache after work every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day if              She didn’t work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 a noisy office.</a:t>
            </a:r>
          </a:p>
          <a:p>
            <a:pPr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533399" y="457200"/>
            <a:ext cx="8240713" cy="72253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graphicFrame>
        <p:nvGraphicFramePr>
          <p:cNvPr id="2095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574008"/>
              </p:ext>
            </p:extLst>
          </p:nvPr>
        </p:nvGraphicFramePr>
        <p:xfrm>
          <a:off x="457200" y="1371600"/>
          <a:ext cx="8305800" cy="5257801"/>
        </p:xfrm>
        <a:graphic>
          <a:graphicData uri="http://schemas.openxmlformats.org/drawingml/2006/table">
            <a:tbl>
              <a:tblPr/>
              <a:tblGrid>
                <a:gridCol w="2688878">
                  <a:extLst>
                    <a:ext uri="{9D8B030D-6E8A-4147-A177-3AD203B41FA5}">
                      <a16:colId xmlns:a16="http://schemas.microsoft.com/office/drawing/2014/main" val="2043063344"/>
                    </a:ext>
                  </a:extLst>
                </a:gridCol>
                <a:gridCol w="2774792">
                  <a:extLst>
                    <a:ext uri="{9D8B030D-6E8A-4147-A177-3AD203B41FA5}">
                      <a16:colId xmlns:a16="http://schemas.microsoft.com/office/drawing/2014/main" val="1476405818"/>
                    </a:ext>
                  </a:extLst>
                </a:gridCol>
                <a:gridCol w="2842130">
                  <a:extLst>
                    <a:ext uri="{9D8B030D-6E8A-4147-A177-3AD203B41FA5}">
                      <a16:colId xmlns:a16="http://schemas.microsoft.com/office/drawing/2014/main" val="2816336693"/>
                    </a:ext>
                  </a:extLst>
                </a:gridCol>
              </a:tblGrid>
              <a:tr h="17519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617530646"/>
                  </a:ext>
                </a:extLst>
              </a:tr>
              <a:tr h="17539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120582012"/>
                  </a:ext>
                </a:extLst>
              </a:tr>
              <a:tr h="17519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767691813"/>
                  </a:ext>
                </a:extLst>
              </a:tr>
            </a:tbl>
          </a:graphicData>
        </a:graphic>
      </p:graphicFrame>
      <p:sp>
        <p:nvSpPr>
          <p:cNvPr id="4118" name="Oval 22"/>
          <p:cNvSpPr>
            <a:spLocks noChangeArrowheads="1"/>
          </p:cNvSpPr>
          <p:nvPr/>
        </p:nvSpPr>
        <p:spPr bwMode="auto">
          <a:xfrm>
            <a:off x="3200399" y="4876799"/>
            <a:ext cx="2743201" cy="1752602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8</a:t>
            </a:r>
          </a:p>
        </p:txBody>
      </p:sp>
      <p:sp>
        <p:nvSpPr>
          <p:cNvPr id="4119" name="Oval 23"/>
          <p:cNvSpPr>
            <a:spLocks noChangeArrowheads="1"/>
          </p:cNvSpPr>
          <p:nvPr/>
        </p:nvSpPr>
        <p:spPr bwMode="auto">
          <a:xfrm>
            <a:off x="3211511" y="4876799"/>
            <a:ext cx="2732089" cy="1752602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If I were you,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22"/>
          <p:cNvSpPr>
            <a:spLocks noChangeArrowheads="1"/>
          </p:cNvSpPr>
          <p:nvPr/>
        </p:nvSpPr>
        <p:spPr bwMode="auto">
          <a:xfrm>
            <a:off x="3216275" y="1368425"/>
            <a:ext cx="2632075" cy="1712915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2</a:t>
            </a:r>
          </a:p>
        </p:txBody>
      </p:sp>
      <p:sp>
        <p:nvSpPr>
          <p:cNvPr id="3" name="Oval 23"/>
          <p:cNvSpPr>
            <a:spLocks noChangeArrowheads="1"/>
          </p:cNvSpPr>
          <p:nvPr/>
        </p:nvSpPr>
        <p:spPr bwMode="auto">
          <a:xfrm>
            <a:off x="3211510" y="1368424"/>
            <a:ext cx="2636840" cy="1679575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If she has time ,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22"/>
          <p:cNvSpPr>
            <a:spLocks noChangeArrowheads="1"/>
          </p:cNvSpPr>
          <p:nvPr/>
        </p:nvSpPr>
        <p:spPr bwMode="auto">
          <a:xfrm>
            <a:off x="457200" y="3092451"/>
            <a:ext cx="2667000" cy="1784347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4</a:t>
            </a:r>
          </a:p>
        </p:txBody>
      </p:sp>
      <p:sp>
        <p:nvSpPr>
          <p:cNvPr id="5" name="Oval 23"/>
          <p:cNvSpPr>
            <a:spLocks noChangeArrowheads="1"/>
          </p:cNvSpPr>
          <p:nvPr/>
        </p:nvSpPr>
        <p:spPr bwMode="auto">
          <a:xfrm>
            <a:off x="457201" y="3121027"/>
            <a:ext cx="2655886" cy="1755771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world would</a:t>
            </a:r>
          </a:p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happier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22"/>
          <p:cNvSpPr>
            <a:spLocks noChangeArrowheads="1"/>
          </p:cNvSpPr>
          <p:nvPr/>
        </p:nvSpPr>
        <p:spPr bwMode="auto">
          <a:xfrm>
            <a:off x="5954712" y="1368424"/>
            <a:ext cx="2808288" cy="1679575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3</a:t>
            </a:r>
          </a:p>
        </p:txBody>
      </p:sp>
      <p:sp>
        <p:nvSpPr>
          <p:cNvPr id="7" name="Oval 23"/>
          <p:cNvSpPr>
            <a:spLocks noChangeArrowheads="1"/>
          </p:cNvSpPr>
          <p:nvPr/>
        </p:nvSpPr>
        <p:spPr bwMode="auto">
          <a:xfrm>
            <a:off x="5954712" y="1368423"/>
            <a:ext cx="2808288" cy="1679576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If we feel hungry </a:t>
            </a:r>
          </a:p>
          <a:p>
            <a:pPr algn="ctr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that,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22"/>
          <p:cNvSpPr>
            <a:spLocks noChangeArrowheads="1"/>
          </p:cNvSpPr>
          <p:nvPr/>
        </p:nvSpPr>
        <p:spPr bwMode="auto">
          <a:xfrm>
            <a:off x="5954712" y="4905375"/>
            <a:ext cx="2808288" cy="1724025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9</a:t>
            </a:r>
          </a:p>
        </p:txBody>
      </p:sp>
      <p:sp>
        <p:nvSpPr>
          <p:cNvPr id="9" name="Oval 23"/>
          <p:cNvSpPr>
            <a:spLocks noChangeArrowheads="1"/>
          </p:cNvSpPr>
          <p:nvPr/>
        </p:nvSpPr>
        <p:spPr bwMode="auto">
          <a:xfrm>
            <a:off x="5954712" y="4905374"/>
            <a:ext cx="2819400" cy="1724025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will help you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22"/>
          <p:cNvSpPr>
            <a:spLocks noChangeArrowheads="1"/>
          </p:cNvSpPr>
          <p:nvPr/>
        </p:nvSpPr>
        <p:spPr bwMode="auto">
          <a:xfrm>
            <a:off x="3211511" y="3200401"/>
            <a:ext cx="2732089" cy="1676398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5</a:t>
            </a:r>
          </a:p>
        </p:txBody>
      </p:sp>
      <p:sp>
        <p:nvSpPr>
          <p:cNvPr id="11" name="Oval 23"/>
          <p:cNvSpPr>
            <a:spLocks noChangeArrowheads="1"/>
          </p:cNvSpPr>
          <p:nvPr/>
        </p:nvSpPr>
        <p:spPr bwMode="auto">
          <a:xfrm>
            <a:off x="3211510" y="3121027"/>
            <a:ext cx="2743202" cy="175577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learn</a:t>
            </a:r>
          </a:p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very hard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22"/>
          <p:cNvSpPr>
            <a:spLocks noChangeArrowheads="1"/>
          </p:cNvSpPr>
          <p:nvPr/>
        </p:nvSpPr>
        <p:spPr bwMode="auto">
          <a:xfrm>
            <a:off x="533399" y="1326696"/>
            <a:ext cx="2579689" cy="1737177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1</a:t>
            </a:r>
          </a:p>
        </p:txBody>
      </p:sp>
      <p:sp>
        <p:nvSpPr>
          <p:cNvPr id="13" name="Oval 23"/>
          <p:cNvSpPr>
            <a:spLocks noChangeArrowheads="1"/>
          </p:cNvSpPr>
          <p:nvPr/>
        </p:nvSpPr>
        <p:spPr bwMode="auto">
          <a:xfrm>
            <a:off x="533399" y="1327150"/>
            <a:ext cx="2590801" cy="1720850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If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fewer people ill,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22"/>
          <p:cNvSpPr>
            <a:spLocks noChangeArrowheads="1"/>
          </p:cNvSpPr>
          <p:nvPr/>
        </p:nvSpPr>
        <p:spPr bwMode="auto">
          <a:xfrm>
            <a:off x="6019799" y="3121027"/>
            <a:ext cx="2689223" cy="1755771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6</a:t>
            </a:r>
          </a:p>
        </p:txBody>
      </p:sp>
      <p:sp>
        <p:nvSpPr>
          <p:cNvPr id="15" name="Oval 23"/>
          <p:cNvSpPr>
            <a:spLocks noChangeArrowheads="1"/>
          </p:cNvSpPr>
          <p:nvPr/>
        </p:nvSpPr>
        <p:spPr bwMode="auto">
          <a:xfrm>
            <a:off x="6053136" y="3121025"/>
            <a:ext cx="2655886" cy="1755773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would come</a:t>
            </a:r>
          </a:p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see you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33399" y="4953000"/>
            <a:ext cx="2503487" cy="1600199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/>
              <a:t>7</a:t>
            </a:r>
          </a:p>
        </p:txBody>
      </p:sp>
      <p:sp>
        <p:nvSpPr>
          <p:cNvPr id="17" name="Oval 23"/>
          <p:cNvSpPr>
            <a:spLocks noChangeArrowheads="1"/>
          </p:cNvSpPr>
          <p:nvPr/>
        </p:nvSpPr>
        <p:spPr bwMode="auto">
          <a:xfrm>
            <a:off x="533399" y="4905375"/>
            <a:ext cx="2579689" cy="1724026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339966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will eat some</a:t>
            </a:r>
          </a:p>
          <a:p>
            <a:pPr algn="ctr"/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hamburgers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6" name="Text Box 5"/>
          <p:cNvSpPr txBox="1">
            <a:spLocks noChangeArrowheads="1"/>
          </p:cNvSpPr>
          <p:nvPr/>
        </p:nvSpPr>
        <p:spPr bwMode="auto">
          <a:xfrm>
            <a:off x="2286000" y="533400"/>
            <a:ext cx="533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 dirty="0" smtClean="0">
                <a:solidFill>
                  <a:srgbClr val="C00000"/>
                </a:solidFill>
              </a:rPr>
              <a:t>GAME: PELMANISM</a:t>
            </a:r>
            <a:endParaRPr lang="en-US" altLang="en-US" sz="3600" b="1" dirty="0">
              <a:solidFill>
                <a:srgbClr val="C00000"/>
              </a:solidFill>
            </a:endParaRPr>
          </a:p>
        </p:txBody>
      </p:sp>
      <p:grpSp>
        <p:nvGrpSpPr>
          <p:cNvPr id="22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3" name="Picture 2" descr="POINSET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4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55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65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6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6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63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4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7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61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2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8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59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0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25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43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53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4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4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1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2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5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9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0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6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26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41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39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27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31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35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2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33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28" name="Picture 49" descr="POINSET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50" descr="POINSET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51" descr="POINSET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04305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4119" grpId="0" animBg="1"/>
      <p:bldP spid="4119" grpId="1" animBg="1"/>
      <p:bldP spid="3" grpId="0" animBg="1"/>
      <p:bldP spid="3" grpId="1" animBg="1"/>
      <p:bldP spid="5" grpId="0" animBg="1"/>
      <p:bldP spid="5" grpId="1" animBg="1"/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28600"/>
            <a:ext cx="8915400" cy="6629400"/>
          </a:xfrm>
        </p:spPr>
      </p:pic>
      <p:sp>
        <p:nvSpPr>
          <p:cNvPr id="5" name="TextBox 4"/>
          <p:cNvSpPr txBox="1"/>
          <p:nvPr/>
        </p:nvSpPr>
        <p:spPr>
          <a:xfrm>
            <a:off x="762000" y="1600200"/>
            <a:ext cx="7391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7030A0"/>
                </a:solidFill>
                <a:latin typeface="Calibri"/>
              </a:rPr>
              <a:t>WRAP UP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Students learn vocabulary about pollution. They can read them well.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Conditional sentence type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Conditional sentence type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34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682625" y="1836964"/>
            <a:ext cx="8004175" cy="25826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09800" y="838200"/>
            <a:ext cx="4876800" cy="8382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52800" y="838200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Homework:</a:t>
            </a:r>
            <a:endParaRPr 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vocabulary and the conditional sentences</a:t>
            </a: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all the exercises </a:t>
            </a:r>
          </a:p>
          <a:p>
            <a:pPr marL="342900" indent="-342900">
              <a:buFontTx/>
              <a:buChar char="-"/>
            </a:pP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Unit 7 (Communication)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" name="Picture 2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9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9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0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1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2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7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7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5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9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3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0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1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0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1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5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2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3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1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5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9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6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7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8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2" name="Picture 49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50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51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5063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28600"/>
            <a:ext cx="8915400" cy="6629400"/>
          </a:xfrm>
        </p:spPr>
      </p:pic>
      <p:sp>
        <p:nvSpPr>
          <p:cNvPr id="5" name="TextBox 4"/>
          <p:cNvSpPr txBox="1"/>
          <p:nvPr/>
        </p:nvSpPr>
        <p:spPr>
          <a:xfrm>
            <a:off x="762000" y="1600200"/>
            <a:ext cx="739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OBJECTIVES</a:t>
            </a:r>
          </a:p>
          <a:p>
            <a:endParaRPr lang="en-US" sz="2800" dirty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Students learn vocabulary about pollution.</a:t>
            </a:r>
          </a:p>
          <a:p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sentence type 1</a:t>
            </a:r>
          </a:p>
          <a:p>
            <a:pPr lvl="0"/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sentence type 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97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457199"/>
            <a:ext cx="8534400" cy="7572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45448" y="1521676"/>
            <a:ext cx="8709336" cy="457432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2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7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5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5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6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3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1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29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8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19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3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0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1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2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3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7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8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4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5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0" name="Picture 49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50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51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0" name="TextBox 49"/>
          <p:cNvSpPr txBox="1"/>
          <p:nvPr/>
        </p:nvSpPr>
        <p:spPr>
          <a:xfrm>
            <a:off x="381001" y="4572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VOCABULARY </a:t>
            </a:r>
            <a:endParaRPr lang="en-US" sz="36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04800" y="2158425"/>
            <a:ext cx="6129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increase (v) :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1295400" y="2158425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743200" y="2158425"/>
            <a:ext cx="3740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ăng lên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81001" y="2768025"/>
            <a:ext cx="4267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decrease (v):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1524000" y="2768025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2819400" y="2768025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iảm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2" name="Content Placeholder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003612"/>
            <a:ext cx="4673696" cy="37113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3" name="TextBox 62"/>
          <p:cNvSpPr txBox="1"/>
          <p:nvPr/>
        </p:nvSpPr>
        <p:spPr>
          <a:xfrm>
            <a:off x="304800" y="3301425"/>
            <a:ext cx="3857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aquatic creatures (n): 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1143000" y="3301425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2292930" y="3349915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4038600" y="3301425"/>
            <a:ext cx="3533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 vật dưới nước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4800" y="3911025"/>
            <a:ext cx="5081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reproduce (v):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1738745" y="3938735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3048000" y="3911025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 xuất lại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4800" y="4520625"/>
            <a:ext cx="365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resident (n):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775855" y="4548335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514600" y="4520625"/>
            <a:ext cx="3664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ân cư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Content Placeholder 7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7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5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6" grpId="0"/>
      <p:bldP spid="57" grpId="0" animBg="1"/>
      <p:bldP spid="58" grpId="0"/>
      <p:bldP spid="59" grpId="0"/>
      <p:bldP spid="60" grpId="0" animBg="1"/>
      <p:bldP spid="61" grpId="0"/>
      <p:bldP spid="63" grpId="0"/>
      <p:bldP spid="64" grpId="0" animBg="1"/>
      <p:bldP spid="65" grpId="1" animBg="1"/>
      <p:bldP spid="66" grpId="0"/>
      <p:bldP spid="67" grpId="0"/>
      <p:bldP spid="68" grpId="2" animBg="1"/>
      <p:bldP spid="69" grpId="0"/>
      <p:bldP spid="71" grpId="0"/>
      <p:bldP spid="73" grpId="0" animBg="1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447" y="1676400"/>
            <a:ext cx="8697566" cy="426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45368" y="152401"/>
            <a:ext cx="8517632" cy="10875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AutoShape 3" descr="9k="/>
          <p:cNvSpPr>
            <a:spLocks noChangeAspect="1" noChangeArrowheads="1"/>
          </p:cNvSpPr>
          <p:nvPr/>
        </p:nvSpPr>
        <p:spPr bwMode="auto">
          <a:xfrm>
            <a:off x="4724400" y="44444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171" name="AutoShape 5" descr="2Q=="/>
          <p:cNvSpPr>
            <a:spLocks noChangeAspect="1" noChangeArrowheads="1"/>
          </p:cNvSpPr>
          <p:nvPr/>
        </p:nvSpPr>
        <p:spPr bwMode="auto">
          <a:xfrm>
            <a:off x="4724400" y="44444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172" name="Text Box 13"/>
          <p:cNvSpPr txBox="1">
            <a:spLocks noChangeArrowheads="1"/>
          </p:cNvSpPr>
          <p:nvPr/>
        </p:nvSpPr>
        <p:spPr bwMode="auto">
          <a:xfrm>
            <a:off x="501080" y="282714"/>
            <a:ext cx="8109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Calibri" pitchFamily="34" charset="0"/>
              </a:rPr>
              <a:t>*</a:t>
            </a:r>
            <a:r>
              <a:rPr lang="en-US" sz="40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4000" b="1" u="sng" dirty="0" smtClean="0">
                <a:solidFill>
                  <a:srgbClr val="C00000"/>
                </a:solidFill>
                <a:latin typeface="Calibri" pitchFamily="34" charset="0"/>
              </a:rPr>
              <a:t>Checking </a:t>
            </a:r>
            <a:r>
              <a:rPr lang="en-US" sz="4000" b="1" u="sng" smtClean="0">
                <a:solidFill>
                  <a:srgbClr val="C00000"/>
                </a:solidFill>
                <a:latin typeface="Calibri" pitchFamily="34" charset="0"/>
              </a:rPr>
              <a:t>: Jumbled words</a:t>
            </a:r>
            <a:endParaRPr lang="en-US" sz="4000" b="1" u="sng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4831905" y="1901786"/>
            <a:ext cx="446449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 b="1" i="1" dirty="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29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" name="Picture 2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1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62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72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3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63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70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64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68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9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65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66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7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32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50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60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1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8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9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2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56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7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3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54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5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33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44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48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5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46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34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38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42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40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1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35" name="Picture 49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50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51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Box 7"/>
          <p:cNvSpPr txBox="1"/>
          <p:nvPr/>
        </p:nvSpPr>
        <p:spPr>
          <a:xfrm>
            <a:off x="501080" y="1859101"/>
            <a:ext cx="45281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niceraes </a:t>
            </a:r>
          </a:p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edecraes </a:t>
            </a:r>
          </a:p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auqatci  cearteusr  </a:t>
            </a:r>
          </a:p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perordecu </a:t>
            </a:r>
          </a:p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risedetn 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61962" y="1836964"/>
            <a:ext cx="3148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66639" y="2438400"/>
            <a:ext cx="33723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30480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quatic</a:t>
            </a:r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creatures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55483" y="3635514"/>
            <a:ext cx="3488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reproduce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0" y="42672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resident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2895600" y="2254704"/>
            <a:ext cx="67687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4" name="Right Arrow 73"/>
          <p:cNvSpPr/>
          <p:nvPr/>
        </p:nvSpPr>
        <p:spPr>
          <a:xfrm>
            <a:off x="3048000" y="2849881"/>
            <a:ext cx="67687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ight Arrow 74"/>
          <p:cNvSpPr/>
          <p:nvPr/>
        </p:nvSpPr>
        <p:spPr>
          <a:xfrm>
            <a:off x="4733330" y="3459481"/>
            <a:ext cx="67687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ight Arrow 75"/>
          <p:cNvSpPr/>
          <p:nvPr/>
        </p:nvSpPr>
        <p:spPr>
          <a:xfrm>
            <a:off x="3361730" y="4069081"/>
            <a:ext cx="67687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Arrow 76"/>
          <p:cNvSpPr/>
          <p:nvPr/>
        </p:nvSpPr>
        <p:spPr>
          <a:xfrm>
            <a:off x="2895600" y="4678681"/>
            <a:ext cx="67687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03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"/>
            <a:ext cx="4419600" cy="406989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" name="Picture 2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8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8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6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4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1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2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6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6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4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2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9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0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0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4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2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4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8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9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5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6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1" name="Picture 49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50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51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76200" y="4191000"/>
            <a:ext cx="5385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weather beautiful or bad?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62600" y="41910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It’s beautiful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Content Placeholder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399"/>
            <a:ext cx="4419600" cy="406989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5" name="TextBox 54"/>
          <p:cNvSpPr txBox="1"/>
          <p:nvPr/>
        </p:nvSpPr>
        <p:spPr>
          <a:xfrm>
            <a:off x="228600" y="4724400"/>
            <a:ext cx="4743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do they go ?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4749225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They go on a picnic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81000" y="5181600"/>
            <a:ext cx="830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weather is </a:t>
            </a: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beautiful. </a:t>
            </a: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go on a picnic</a:t>
            </a:r>
          </a:p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228600" y="5791200"/>
            <a:ext cx="9067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 the weather is beautiful,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go on a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picnic.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8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0" grpId="0"/>
      <p:bldP spid="55" grpId="0"/>
      <p:bldP spid="59" grpId="0"/>
      <p:bldP spid="61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655563" y="1918248"/>
            <a:ext cx="6345437" cy="22727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latin typeface="Arial" panose="020B0604020202020204" pitchFamily="34" charset="0"/>
              </a:rPr>
              <a:t>If </a:t>
            </a:r>
            <a:r>
              <a:rPr lang="en-US" altLang="en-US" sz="2800" b="1">
                <a:solidFill>
                  <a:srgbClr val="002060"/>
                </a:solidFill>
                <a:latin typeface="Arial" panose="020B0604020202020204" pitchFamily="34" charset="0"/>
              </a:rPr>
              <a:t>+ S</a:t>
            </a:r>
            <a:r>
              <a:rPr lang="en-US" altLang="en-US" sz="2800" b="1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Arial" panose="020B0604020202020204" pitchFamily="34" charset="0"/>
              </a:rPr>
              <a:t>+ V (present simple), </a:t>
            </a:r>
          </a:p>
          <a:p>
            <a:pPr algn="ctr"/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410200" y="1295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</a:rPr>
              <a:t>Main clause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304800" y="1293812"/>
            <a:ext cx="4267200" cy="1588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770788" y="136746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</a:rPr>
              <a:t>If-clause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953000" y="1295400"/>
            <a:ext cx="3733800" cy="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81000" y="152400"/>
            <a:ext cx="7924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Conditional 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sentence type </a:t>
            </a:r>
            <a:r>
              <a:rPr lang="en-US" altLang="en-US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81000" y="1828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u="sng">
                <a:latin typeface="Arial" panose="020B0604020202020204" pitchFamily="34" charset="0"/>
              </a:rPr>
              <a:t>1.Form: 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81000" y="4415135"/>
            <a:ext cx="182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u="sng">
                <a:latin typeface="Arial" panose="020B0604020202020204" pitchFamily="34" charset="0"/>
              </a:rPr>
              <a:t>2. </a:t>
            </a:r>
            <a:r>
              <a:rPr lang="en-US" altLang="en-US" sz="2400" b="1" u="sng" smtClean="0">
                <a:latin typeface="Arial" panose="020B0604020202020204" pitchFamily="34" charset="0"/>
              </a:rPr>
              <a:t>Using: </a:t>
            </a:r>
            <a:endParaRPr lang="en-US" altLang="en-US" sz="2400" b="1" u="sng">
              <a:latin typeface="Arial" panose="020B0604020202020204" pitchFamily="34" charset="0"/>
            </a:endParaRPr>
          </a:p>
        </p:txBody>
      </p:sp>
      <p:grpSp>
        <p:nvGrpSpPr>
          <p:cNvPr id="16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7" name="Picture 2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49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59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0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0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7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8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1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55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6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2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53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4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9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37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20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31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35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2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33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21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25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9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6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7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22" name="Picture 49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50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51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152401" y="738426"/>
            <a:ext cx="8762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 the weather is beautiful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go on a picnic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3200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</a:rPr>
              <a:t>S </a:t>
            </a:r>
            <a:r>
              <a:rPr lang="en-US" sz="2800" b="1" dirty="0">
                <a:solidFill>
                  <a:srgbClr val="002060"/>
                </a:solidFill>
              </a:rPr>
              <a:t>+ </a:t>
            </a:r>
            <a:r>
              <a:rPr lang="en-US" sz="2800" b="1" dirty="0" smtClean="0">
                <a:solidFill>
                  <a:srgbClr val="002060"/>
                </a:solidFill>
              </a:rPr>
              <a:t>will/can/could/ </a:t>
            </a:r>
            <a:r>
              <a:rPr lang="en-US" sz="2800" b="1" dirty="0">
                <a:solidFill>
                  <a:srgbClr val="002060"/>
                </a:solidFill>
              </a:rPr>
              <a:t>+ V (</a:t>
            </a:r>
            <a:r>
              <a:rPr lang="en-US" sz="2800" b="1" dirty="0" err="1" smtClean="0">
                <a:solidFill>
                  <a:srgbClr val="002060"/>
                </a:solidFill>
              </a:rPr>
              <a:t>bare_inf</a:t>
            </a:r>
            <a:r>
              <a:rPr lang="en-US" sz="2800" b="1" dirty="0" smtClean="0">
                <a:solidFill>
                  <a:srgbClr val="002060"/>
                </a:solidFill>
              </a:rPr>
              <a:t>)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1" y="4343400"/>
            <a:ext cx="88391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                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điều kiện loại 1 dùng để chỉ hành động hay sự việc có thể xảy ra ở hiện tại hoặc tương lai</a:t>
            </a:r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1998" y="5282625"/>
            <a:ext cx="7391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: If it rains, I will stay at home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399" y="5816025"/>
            <a:ext cx="5653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stay at home if it 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rains.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82625" y="6096000"/>
            <a:ext cx="460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93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7" grpId="0"/>
      <p:bldP spid="10250" grpId="0"/>
      <p:bldP spid="10253" grpId="0"/>
      <p:bldP spid="10254" grpId="0"/>
      <p:bldP spid="10255" grpId="0"/>
      <p:bldP spid="4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" name="Picture 2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5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6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7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9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3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3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4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1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5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29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6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27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17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1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2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8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9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7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1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5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2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3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4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8" name="Picture 49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50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51" descr="POINSET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" name="Title 1"/>
          <p:cNvSpPr txBox="1">
            <a:spLocks/>
          </p:cNvSpPr>
          <p:nvPr/>
        </p:nvSpPr>
        <p:spPr>
          <a:xfrm>
            <a:off x="228600" y="152400"/>
            <a:ext cx="8915400" cy="65116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Put the verbs in brackets into the correct form. </a:t>
            </a:r>
            <a:r>
              <a:rPr kumimoji="0" lang="en-US" sz="2800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(EX 1) </a:t>
            </a:r>
            <a:endParaRPr kumimoji="0" lang="en-US" sz="280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58521" y="1118676"/>
            <a:ext cx="8915400" cy="5628618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228600" y="1326698"/>
            <a:ext cx="8305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If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 (recycle)…………………….. more, we (help) …………………….. the Earth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Factories (not dump) …………………….. waste into rivers if the government (fine)……………... ..them heavily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3. If people (travel) …………………..  to work by bus, there (be) ……………………. fewer car fumes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4. We (save) ……………….…. thousands of trees if we </a:t>
            </a:r>
          </a:p>
          <a:p>
            <a:pPr marL="514350" indent="-51435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(not waste)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paper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5. If we (use)…………………… water carefully, more people (have) ……………………. fresh water.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224639" y="1279752"/>
            <a:ext cx="2237523" cy="505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3086100" y="1295400"/>
            <a:ext cx="163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recycle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219200" y="1752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help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733800" y="21336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not/won’t dump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181600" y="25908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fines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747655" y="3429000"/>
            <a:ext cx="1433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travel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667000" y="3886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514600" y="42672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save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209800" y="47244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on’t waste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667000" y="5105400"/>
            <a:ext cx="976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600325" y="5562600"/>
            <a:ext cx="1666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have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09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1" animBg="1"/>
      <p:bldP spid="93" grpId="0" animBg="1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76200"/>
            <a:ext cx="8458200" cy="9144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2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37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7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8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5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9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43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0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1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25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35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6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33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1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8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29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8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19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3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0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1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2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9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13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17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8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4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15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0" name="Picture 49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50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51" descr="POINSET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9" name="TextBox 48"/>
          <p:cNvSpPr txBox="1"/>
          <p:nvPr/>
        </p:nvSpPr>
        <p:spPr>
          <a:xfrm>
            <a:off x="533399" y="0"/>
            <a:ext cx="8001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Combine each pair of sentences to make a conditional sentences type 1. (EX 2)</a:t>
            </a:r>
            <a:endParaRPr lang="en-US" sz="3200"/>
          </a:p>
        </p:txBody>
      </p:sp>
      <p:sp>
        <p:nvSpPr>
          <p:cNvPr id="51" name="TextBox 50"/>
          <p:cNvSpPr txBox="1"/>
          <p:nvPr/>
        </p:nvSpPr>
        <p:spPr>
          <a:xfrm>
            <a:off x="381000" y="914400"/>
            <a:ext cx="82296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1. Students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are more aware of protecting the  environment. Teachers teach  environmental issues at school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2. Light pollution happens. Animals change their behaviour patterns.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levels of radioactive pollution decrease. We switch from nuclear power to renewable energy sources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4. The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water temperature increases. Some aquatic creatures are unable to reproduce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5. People get more diseases. The water is contaminated.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1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7411" name="Picture 44" descr="th_ththththfLy_hEar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457200"/>
            <a:ext cx="9144000" cy="6175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Callout 12"/>
          <p:cNvSpPr/>
          <p:nvPr/>
        </p:nvSpPr>
        <p:spPr>
          <a:xfrm>
            <a:off x="0" y="0"/>
            <a:ext cx="4419600" cy="3124200"/>
          </a:xfrm>
          <a:prstGeom prst="cloudCallout">
            <a:avLst>
              <a:gd name="adj1" fmla="val 83534"/>
              <a:gd name="adj2" fmla="val 36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7413" name="Picture 20" descr="http://www.veesano.com/images/news_images/20100901_colombe-m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14" r="15352" b="9541"/>
          <a:stretch>
            <a:fillRect/>
          </a:stretch>
        </p:blipFill>
        <p:spPr bwMode="auto">
          <a:xfrm>
            <a:off x="762000" y="371475"/>
            <a:ext cx="29718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8" descr="http://vtc.vn/newsimage/original/vtc_307592_Untitled-1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8600"/>
            <a:ext cx="3276600" cy="419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8" descr="61400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6" descr="flora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1" name="Picture 2" descr="POINSET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5400000">
              <a:off x="5329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" name="Group 9"/>
            <p:cNvGrpSpPr>
              <a:grpSpLocks/>
            </p:cNvGrpSpPr>
            <p:nvPr/>
          </p:nvGrpSpPr>
          <p:grpSpPr bwMode="auto">
            <a:xfrm>
              <a:off x="336" y="0"/>
              <a:ext cx="5040" cy="96"/>
              <a:chOff x="336" y="144"/>
              <a:chExt cx="4608" cy="144"/>
            </a:xfrm>
          </p:grpSpPr>
          <p:grpSp>
            <p:nvGrpSpPr>
              <p:cNvPr id="44" name="Group 10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54" name="Picture 1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5" name="Picture 12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5" name="Group 13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52" name="Picture 1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3" name="Picture 1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6" name="Group 16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50" name="Picture 1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1" name="Picture 1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7" name="Group 19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48" name="Picture 2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>
              <a:off x="480" y="4272"/>
              <a:ext cx="4896" cy="48"/>
              <a:chOff x="336" y="144"/>
              <a:chExt cx="4608" cy="144"/>
            </a:xfrm>
          </p:grpSpPr>
          <p:grpSp>
            <p:nvGrpSpPr>
              <p:cNvPr id="32" name="Group 26"/>
              <p:cNvGrpSpPr>
                <a:grpSpLocks/>
              </p:cNvGrpSpPr>
              <p:nvPr/>
            </p:nvGrpSpPr>
            <p:grpSpPr bwMode="auto">
              <a:xfrm rot="-5400000">
                <a:off x="960" y="-480"/>
                <a:ext cx="144" cy="1392"/>
                <a:chOff x="5184" y="816"/>
                <a:chExt cx="432" cy="2688"/>
              </a:xfrm>
            </p:grpSpPr>
            <p:pic>
              <p:nvPicPr>
                <p:cNvPr id="42" name="Picture 2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2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3" name="Group 29"/>
              <p:cNvGrpSpPr>
                <a:grpSpLocks/>
              </p:cNvGrpSpPr>
              <p:nvPr/>
            </p:nvGrpSpPr>
            <p:grpSpPr bwMode="auto">
              <a:xfrm rot="-5400000">
                <a:off x="2064" y="-480"/>
                <a:ext cx="144" cy="1392"/>
                <a:chOff x="5184" y="816"/>
                <a:chExt cx="432" cy="2688"/>
              </a:xfrm>
            </p:grpSpPr>
            <p:pic>
              <p:nvPicPr>
                <p:cNvPr id="40" name="Picture 3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1" name="Picture 31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4" name="Group 32"/>
              <p:cNvGrpSpPr>
                <a:grpSpLocks/>
              </p:cNvGrpSpPr>
              <p:nvPr/>
            </p:nvGrpSpPr>
            <p:grpSpPr bwMode="auto">
              <a:xfrm rot="-5400000">
                <a:off x="2976" y="-480"/>
                <a:ext cx="144" cy="1392"/>
                <a:chOff x="5184" y="816"/>
                <a:chExt cx="432" cy="2688"/>
              </a:xfrm>
            </p:grpSpPr>
            <p:pic>
              <p:nvPicPr>
                <p:cNvPr id="38" name="Picture 3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3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5" name="Group 35"/>
              <p:cNvGrpSpPr>
                <a:grpSpLocks/>
              </p:cNvGrpSpPr>
              <p:nvPr/>
            </p:nvGrpSpPr>
            <p:grpSpPr bwMode="auto">
              <a:xfrm rot="-5400000">
                <a:off x="4176" y="-480"/>
                <a:ext cx="144" cy="1392"/>
                <a:chOff x="5184" y="816"/>
                <a:chExt cx="432" cy="2688"/>
              </a:xfrm>
            </p:grpSpPr>
            <p:pic>
              <p:nvPicPr>
                <p:cNvPr id="36" name="Picture 36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3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0" y="288"/>
              <a:ext cx="96" cy="3696"/>
              <a:chOff x="1056" y="240"/>
              <a:chExt cx="96" cy="3696"/>
            </a:xfrm>
          </p:grpSpPr>
          <p:grpSp>
            <p:nvGrpSpPr>
              <p:cNvPr id="26" name="Group 22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30" name="Picture 23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2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7" name="Group 38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8" name="Picture 39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40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6" name="Group 42"/>
            <p:cNvGrpSpPr>
              <a:grpSpLocks/>
            </p:cNvGrpSpPr>
            <p:nvPr/>
          </p:nvGrpSpPr>
          <p:grpSpPr bwMode="auto">
            <a:xfrm>
              <a:off x="5664" y="384"/>
              <a:ext cx="96" cy="3696"/>
              <a:chOff x="1056" y="240"/>
              <a:chExt cx="96" cy="3696"/>
            </a:xfrm>
          </p:grpSpPr>
          <p:grpSp>
            <p:nvGrpSpPr>
              <p:cNvPr id="20" name="Group 43"/>
              <p:cNvGrpSpPr>
                <a:grpSpLocks/>
              </p:cNvGrpSpPr>
              <p:nvPr/>
            </p:nvGrpSpPr>
            <p:grpSpPr bwMode="auto">
              <a:xfrm>
                <a:off x="1056" y="2064"/>
                <a:ext cx="96" cy="1872"/>
                <a:chOff x="5184" y="816"/>
                <a:chExt cx="432" cy="2688"/>
              </a:xfrm>
            </p:grpSpPr>
            <p:pic>
              <p:nvPicPr>
                <p:cNvPr id="24" name="Picture 44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45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46"/>
              <p:cNvGrpSpPr>
                <a:grpSpLocks/>
              </p:cNvGrpSpPr>
              <p:nvPr/>
            </p:nvGrpSpPr>
            <p:grpSpPr bwMode="auto">
              <a:xfrm>
                <a:off x="1056" y="240"/>
                <a:ext cx="96" cy="1872"/>
                <a:chOff x="5184" y="816"/>
                <a:chExt cx="432" cy="2688"/>
              </a:xfrm>
            </p:grpSpPr>
            <p:pic>
              <p:nvPicPr>
                <p:cNvPr id="22" name="Picture 47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816"/>
                  <a:ext cx="432" cy="1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48" descr="56CEE190D2834983BE9B1882D8651F72"/>
                <p:cNvPicPr>
                  <a:picLocks noChangeAspect="1" noChangeArrowheads="1" noCrop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 rot="10800000">
                  <a:off x="5184" y="2064"/>
                  <a:ext cx="432" cy="14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17" name="Picture 49" descr="POINSET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-5400000">
              <a:off x="-1" y="388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50" descr="POINSET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0" y="0"/>
              <a:ext cx="43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51" descr="POINSET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10800000">
              <a:off x="5376" y="3938"/>
              <a:ext cx="384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533399" y="4884964"/>
            <a:ext cx="7620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she were a bird, she would be a dove.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327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1290</Words>
  <Application>Microsoft Office PowerPoint</Application>
  <PresentationFormat>On-screen Show (4:3)</PresentationFormat>
  <Paragraphs>180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Conditional sentence type 2</vt:lpstr>
      <vt:lpstr>1. Match an If clause in A with a suitable main clause in B(EX3).</vt:lpstr>
      <vt:lpstr>2. Put the verbs in brackets into the correct form (EX 4).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Admin</cp:lastModifiedBy>
  <cp:revision>180</cp:revision>
  <dcterms:created xsi:type="dcterms:W3CDTF">2017-01-13T13:15:35Z</dcterms:created>
  <dcterms:modified xsi:type="dcterms:W3CDTF">2023-08-04T04:11:16Z</dcterms:modified>
</cp:coreProperties>
</file>