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80" r:id="rId2"/>
    <p:sldId id="379" r:id="rId3"/>
    <p:sldId id="374" r:id="rId4"/>
    <p:sldId id="375" r:id="rId5"/>
    <p:sldId id="376" r:id="rId6"/>
    <p:sldId id="377" r:id="rId7"/>
    <p:sldId id="347" r:id="rId8"/>
    <p:sldId id="349" r:id="rId9"/>
    <p:sldId id="328" r:id="rId10"/>
    <p:sldId id="329" r:id="rId11"/>
    <p:sldId id="332" r:id="rId12"/>
    <p:sldId id="350" r:id="rId13"/>
    <p:sldId id="353" r:id="rId14"/>
    <p:sldId id="354" r:id="rId15"/>
    <p:sldId id="356" r:id="rId16"/>
    <p:sldId id="364" r:id="rId17"/>
    <p:sldId id="372" r:id="rId18"/>
    <p:sldId id="371" r:id="rId19"/>
    <p:sldId id="357" r:id="rId20"/>
    <p:sldId id="367" r:id="rId21"/>
    <p:sldId id="368" r:id="rId22"/>
    <p:sldId id="369" r:id="rId23"/>
    <p:sldId id="370" r:id="rId24"/>
    <p:sldId id="381" r:id="rId25"/>
    <p:sldId id="3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6666"/>
    <a:srgbClr val="FB2320"/>
    <a:srgbClr val="CC0000"/>
    <a:srgbClr val="33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2F78-FE19-41F1-A550-4226A3C034B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A9EF-2F21-4B0E-A5CE-683E0DB58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6DDC0-9ADF-4C74-8874-0CB8C22A9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467EA9-899E-493F-B337-600A47D04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CEF667-AC75-4607-85C6-2A1D79AF7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0D5AA-A738-4EC5-8312-6053BA11E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2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C4842-97C6-41B7-9A38-9511B2612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EF9F9-BA1F-47E5-BE03-61B7DC630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F4D52-5B5D-43E2-8A8E-42B489D81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2FB06-8FFD-4709-A979-34547EE66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1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0E0D9C-2DE4-47F3-9AF1-8213C8E3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80B425-6C2B-4823-A183-9D50355C9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E6EB7-4CC5-497C-9830-449F5AEF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9ED74-ADC6-4B8C-A75F-3E1AF1F17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F0CE10-599A-4D89-BB8E-81CD6E39A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3F4D14-3039-4619-A5CF-7F0B1EC69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42015-BCB5-4D66-906F-C0ECF5219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995CC-8D8C-4ECE-B4F8-E93C1FF73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57263-82D2-459F-ADBA-B0876A161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84F34E-977D-4B1A-B30E-C0D536276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55212-6DF3-4705-A92B-FD9256B97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E02B7-F7DF-4D97-A0C3-65669DD01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0374DA-F972-431E-873B-579C2EAB1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0ECA9-8EF9-4E90-BB00-36212D791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81772A-FEAE-401A-A2A4-A228346B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0EBDA-FE14-4C29-AD97-DE2261028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82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B162B-B528-474D-9210-F6ACD3AB1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8D668-329B-4E0B-898E-CC907F920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7B96B-3AAE-4260-994B-3879494B0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BDDB9-EEC6-4870-B48C-65A179771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773978-FFA5-47F7-914E-5883D56F8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79AA8B-5F6F-4233-8C37-44C607EB9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6B1015-0CFB-460B-8B37-4041E4341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AE81D-264E-4FEB-93B4-8B8679FA8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2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4790D2-01C5-4C87-A056-2C9065329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D9591C-435C-410D-B7CA-37461AE12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0579CB-4ED2-46EA-97DA-A591FAE00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E2524-0BF6-475E-B9AB-DB531C971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3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D8B3D9-8FCA-4D69-9B8B-665BB44C4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88B9E2-5746-4D77-B5C2-B0BA5766F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678E8B-812C-42A0-8505-013A90083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C0944-D1A4-487A-A06A-C46D18D09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D1102-D0F9-44B1-A80C-80C399D7F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BB6EF-1909-4376-B9D4-51AB78981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F978C-DDBE-45A5-A60F-B36DFD2A0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5579A-79FE-4E05-B158-A866B3868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2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68069-332F-4B88-B063-FD19B8F1F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0E753-5F6A-40E3-A2AE-8C5874A38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8C66E-C110-41F3-ADEC-8550AA3E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84F44-E1EA-4C14-A331-2AD6131BF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90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F8ACEFE-B793-4BA5-83AF-D8C511D4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261AE9-40D5-47F4-8EDE-87D8DFD10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0E131237-513D-4226-9EB3-55B5870E44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29DD573-DA6C-4257-B61E-8379E5028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3509F512-4DC5-4FB0-BD7F-15AE2A53DE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FA6DF-4E19-4564-929A-82CB0954C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image" Target="../media/image15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0070" y="2026765"/>
            <a:ext cx="955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PERIOD 56- UNIT 7-POLLUTION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 CLOSER LOOK 1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5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40E5D60-8587-4888-9674-A2C30F4CA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10838"/>
            <a:ext cx="856705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Since / because </a:t>
            </a:r>
            <a:r>
              <a:rPr lang="en-US" altLang="en-US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+ 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A305CC9-5869-4E96-ACFE-A816B1E0E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868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is polluted, the fish are dead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33C243A1-5894-4702-BA7D-A901D8D6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 smtClean="0"/>
              <a:t> -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en-US" sz="3200" dirty="0" smtClean="0">
                <a:solidFill>
                  <a:srgbClr val="CC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is polluted, the fish are dead.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34C4F5-782A-473D-9D52-DD9A017D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3624189"/>
            <a:ext cx="88286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due to / because of </a:t>
            </a:r>
            <a:r>
              <a:rPr lang="en-US" sz="4400" kern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kern="0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phrases</a:t>
            </a:r>
            <a:endParaRPr lang="en-US" sz="4400" b="1" kern="0" baseline="-25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0F9AAF-1F4E-423B-BF97-1640749D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02310"/>
            <a:ext cx="96621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The fish are dead </a:t>
            </a:r>
            <a:r>
              <a:rPr lang="en-US" sz="36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because of 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polluted water 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7BE060-F627-43B4-9519-F4179F5C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90687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The fish are dead  </a:t>
            </a:r>
            <a:r>
              <a:rPr lang="en-US" sz="3600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polluted water 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5E0405A-FEF9-4835-A528-71B14083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285" y="-114300"/>
            <a:ext cx="68295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6FC898-AC1E-4D91-96BD-7F7D16AD09A4}"/>
              </a:ext>
            </a:extLst>
          </p:cNvPr>
          <p:cNvSpPr txBox="1"/>
          <p:nvPr/>
        </p:nvSpPr>
        <p:spPr>
          <a:xfrm>
            <a:off x="2952207" y="1497456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/do)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F3618-4EA8-4207-BFDD-369C34838F3C}"/>
              </a:ext>
            </a:extLst>
          </p:cNvPr>
          <p:cNvSpPr txBox="1"/>
          <p:nvPr/>
        </p:nvSpPr>
        <p:spPr>
          <a:xfrm>
            <a:off x="3004457" y="4477435"/>
            <a:ext cx="17504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/do)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8195" grpId="0" build="p"/>
      <p:bldP spid="50180" grpId="0"/>
      <p:bldP spid="5" grpId="0"/>
      <p:bldP spid="6" grpId="0"/>
      <p:bldP spid="7" grpId="0"/>
      <p:bldP spid="8" grpId="0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0AAF916-CEBA-4F50-9EAC-EBC714EEB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868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- </a:t>
            </a:r>
            <a:r>
              <a:rPr lang="en-US" alt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water is polluted, 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the fish are dead. 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4691AFB1-DFF6-403E-9242-7688E8671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909" y="1081397"/>
            <a:ext cx="3509553" cy="586155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..., 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 + V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31402E-BC36-4670-A0FF-8F59865EF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846" y="-152400"/>
            <a:ext cx="70909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.VnTimeH" pitchFamily="34" charset="0"/>
                <a:cs typeface="Arial"/>
              </a:rPr>
              <a:t>EFFECT</a:t>
            </a:r>
            <a:endParaRPr lang="en-US" sz="4000" b="1" kern="0" dirty="0">
              <a:solidFill>
                <a:srgbClr val="FF0000"/>
              </a:solidFill>
              <a:latin typeface=".VnTimeH" pitchFamily="34" charset="0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294BFD-A5BF-46B9-BC6E-3E0EB1F8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594" y="2795954"/>
            <a:ext cx="9505406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to </a:t>
            </a:r>
            <a:r>
              <a:rPr lang="en-US" sz="3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 to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to </a:t>
            </a:r>
            <a:r>
              <a:rPr lang="en-US" sz="3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 in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endParaRPr lang="en-US" sz="36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12A80C-0D2C-4C88-B4C4-36124B79A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0"/>
            <a:ext cx="96120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The polluted water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causes/results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the death of the fish</a:t>
            </a:r>
            <a:endParaRPr lang="en-US" sz="3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B3F1E5C-3C46-481E-B6AD-39CB74A3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09" y="4977534"/>
            <a:ext cx="612648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3600" b="1" u="sng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3600" b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.</a:t>
            </a:r>
            <a:endParaRPr lang="en-US" sz="36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579EA26-1E38-4394-AB48-6C0AB443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876192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66"/>
                </a:solidFill>
                <a:latin typeface="Arial"/>
                <a:cs typeface="Arial"/>
              </a:rPr>
              <a:t>  </a:t>
            </a:r>
            <a:r>
              <a:rPr lang="en-US" sz="3200" kern="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6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polluted water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fish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3600" kern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55302" grpId="0" animBg="1"/>
      <p:bldP spid="6" grpId="0" uiExpand="1" build="p" animBg="1"/>
      <p:bldP spid="7" grpId="0" build="p"/>
      <p:bldP spid="8" grpId="0" uiExpand="1" build="p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62D2F-876B-408C-B5A7-734E934AECFC}"/>
              </a:ext>
            </a:extLst>
          </p:cNvPr>
          <p:cNvSpPr/>
          <p:nvPr/>
        </p:nvSpPr>
        <p:spPr>
          <a:xfrm>
            <a:off x="0" y="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a. Decide which sentence in each pair of sentences is a cause and which is an effect. Write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(for cause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(for effect)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each sentence. Note that the words in brackets relate to Activity 3b.</a:t>
            </a:r>
          </a:p>
        </p:txBody>
      </p:sp>
      <p:pic>
        <p:nvPicPr>
          <p:cNvPr id="35842" name="Picture 2" descr="https://img.loigiaihay.com/picture/2018/0509/unit-7-hinh-6-ta-8-m.jpg">
            <a:extLst>
              <a:ext uri="{FF2B5EF4-FFF2-40B4-BE49-F238E27FC236}">
                <a16:creationId xmlns:a16="http://schemas.microsoft.com/office/drawing/2014/main" id="{0D3F902D-39C4-4F56-ABF7-0C09E8E3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330"/>
            <a:ext cx="9144000" cy="56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87BC66-B87D-45D5-A5CF-31AF516E75D2}"/>
              </a:ext>
            </a:extLst>
          </p:cNvPr>
          <p:cNvSpPr/>
          <p:nvPr/>
        </p:nvSpPr>
        <p:spPr>
          <a:xfrm>
            <a:off x="5334000" y="1247337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EB8C0-D5DD-4095-836D-E96914A558E2}"/>
              </a:ext>
            </a:extLst>
          </p:cNvPr>
          <p:cNvSpPr/>
          <p:nvPr/>
        </p:nvSpPr>
        <p:spPr>
          <a:xfrm>
            <a:off x="2057400" y="1981201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3A42A-53A3-4897-AC06-194B656FD43D}"/>
              </a:ext>
            </a:extLst>
          </p:cNvPr>
          <p:cNvSpPr/>
          <p:nvPr/>
        </p:nvSpPr>
        <p:spPr>
          <a:xfrm>
            <a:off x="5415476" y="2607213"/>
            <a:ext cx="583814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C75CA-3654-4CC6-851B-1902FBC2E074}"/>
              </a:ext>
            </a:extLst>
          </p:cNvPr>
          <p:cNvSpPr/>
          <p:nvPr/>
        </p:nvSpPr>
        <p:spPr>
          <a:xfrm>
            <a:off x="9890765" y="2615626"/>
            <a:ext cx="561372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C839F1-30A4-4C5E-8371-DF683740D19D}"/>
              </a:ext>
            </a:extLst>
          </p:cNvPr>
          <p:cNvSpPr/>
          <p:nvPr/>
        </p:nvSpPr>
        <p:spPr>
          <a:xfrm>
            <a:off x="5590733" y="3967089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5A8EB-9BB3-4718-AE37-41F60F9E19F9}"/>
              </a:ext>
            </a:extLst>
          </p:cNvPr>
          <p:cNvSpPr/>
          <p:nvPr/>
        </p:nvSpPr>
        <p:spPr>
          <a:xfrm>
            <a:off x="7481668" y="3964744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D8767-27AD-4957-BD95-875A83BC2DEC}"/>
              </a:ext>
            </a:extLst>
          </p:cNvPr>
          <p:cNvSpPr/>
          <p:nvPr/>
        </p:nvSpPr>
        <p:spPr>
          <a:xfrm>
            <a:off x="9920070" y="4638337"/>
            <a:ext cx="583814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46821-856B-45E0-B108-D7E8EBC9AAF2}"/>
              </a:ext>
            </a:extLst>
          </p:cNvPr>
          <p:cNvSpPr/>
          <p:nvPr/>
        </p:nvSpPr>
        <p:spPr>
          <a:xfrm>
            <a:off x="5295979" y="4650058"/>
            <a:ext cx="561372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1917E-11F8-44FB-9330-93A91E2105D0}"/>
              </a:ext>
            </a:extLst>
          </p:cNvPr>
          <p:cNvSpPr/>
          <p:nvPr/>
        </p:nvSpPr>
        <p:spPr>
          <a:xfrm>
            <a:off x="4905100" y="6005932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1FBCC-434B-4A8B-871B-951262CB6B08}"/>
              </a:ext>
            </a:extLst>
          </p:cNvPr>
          <p:cNvSpPr/>
          <p:nvPr/>
        </p:nvSpPr>
        <p:spPr>
          <a:xfrm>
            <a:off x="8686800" y="6005932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9E2C8F-184D-40CE-9946-44E09245004E}"/>
              </a:ext>
            </a:extLst>
          </p:cNvPr>
          <p:cNvSpPr/>
          <p:nvPr/>
        </p:nvSpPr>
        <p:spPr>
          <a:xfrm>
            <a:off x="212035" y="0"/>
            <a:ext cx="119799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Ex4. Look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pairs of pictures.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the pairs of sentences to make ones showing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cause/ effect relationships.</a:t>
            </a:r>
          </a:p>
        </p:txBody>
      </p:sp>
      <p:pic>
        <p:nvPicPr>
          <p:cNvPr id="50178" name="Picture 2" descr="https://img.loigiaihay.com/picture/2018/0509/unit-7-hinh-8-ta-8-m.jpg">
            <a:extLst>
              <a:ext uri="{FF2B5EF4-FFF2-40B4-BE49-F238E27FC236}">
                <a16:creationId xmlns:a16="http://schemas.microsoft.com/office/drawing/2014/main" id="{59C6D27D-F12B-4E05-910A-FD75DC7B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2553"/>
            <a:ext cx="9144000" cy="31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1CA39-175F-463C-BB22-B341EC74347F}"/>
              </a:ext>
            </a:extLst>
          </p:cNvPr>
          <p:cNvSpPr/>
          <p:nvPr/>
        </p:nvSpPr>
        <p:spPr>
          <a:xfrm>
            <a:off x="1344150" y="4031034"/>
            <a:ext cx="9261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People cough. They breathe in the dirty air.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People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breathe in the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 air.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Or: People breathe in the dirty air,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cough.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312912" y="5140898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BB8F45-767F-4D4B-898A-975BAD67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668" y="4874497"/>
            <a:ext cx="7746275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plant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trees. We have fresh air.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img.loigiaihay.com/picture/2018/0509/unit-7-hinh-8-ta-8-m.jpg">
            <a:extLst>
              <a:ext uri="{FF2B5EF4-FFF2-40B4-BE49-F238E27FC236}">
                <a16:creationId xmlns:a16="http://schemas.microsoft.com/office/drawing/2014/main" id="{F5B543BD-9D6D-47F6-97BE-9D2D8D0D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03" y="14069"/>
            <a:ext cx="9144000" cy="31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9F4FF1-9782-4D6F-824D-26560BED34EA}"/>
              </a:ext>
            </a:extLst>
          </p:cNvPr>
          <p:cNvSpPr/>
          <p:nvPr/>
        </p:nvSpPr>
        <p:spPr>
          <a:xfrm>
            <a:off x="1610251" y="3333978"/>
            <a:ext cx="7768882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soil is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polluted. The plants can’t grow.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79046-CEEB-42A4-8C71-B8B077F7CCB6}"/>
              </a:ext>
            </a:extLst>
          </p:cNvPr>
          <p:cNvSpPr/>
          <p:nvPr/>
        </p:nvSpPr>
        <p:spPr>
          <a:xfrm>
            <a:off x="1593668" y="4107101"/>
            <a:ext cx="7720149" cy="584775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 drink water. It is polluted.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09A0-8845-4010-8C4F-32C000CA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1" y="831574"/>
            <a:ext cx="5384800" cy="558247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47208-7144-4554-A1E4-AE5ACAB1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0" y="831573"/>
            <a:ext cx="5384800" cy="558247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Physical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Heroic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Poetic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Botanic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Botanical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061C06-774A-4D99-8141-A6EAD97F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46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Listen and mark the stress in each word, then repeat it.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7A06FC4-FCBA-4C97-AE97-E7BA1FD8793D}"/>
              </a:ext>
            </a:extLst>
          </p:cNvPr>
          <p:cNvSpPr/>
          <p:nvPr/>
        </p:nvSpPr>
        <p:spPr>
          <a:xfrm>
            <a:off x="1411356" y="74046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1AE853-8175-4FF3-8E91-BF6DF05E8AF4}"/>
              </a:ext>
            </a:extLst>
          </p:cNvPr>
          <p:cNvSpPr/>
          <p:nvPr/>
        </p:nvSpPr>
        <p:spPr>
          <a:xfrm>
            <a:off x="7381461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3665881-CFC9-4DD1-9C6D-8EA72F48A3A7}"/>
              </a:ext>
            </a:extLst>
          </p:cNvPr>
          <p:cNvSpPr/>
          <p:nvPr/>
        </p:nvSpPr>
        <p:spPr>
          <a:xfrm>
            <a:off x="7176053" y="4348370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ACE3203-B2CD-45CE-9553-8ED555DE6D1A}"/>
              </a:ext>
            </a:extLst>
          </p:cNvPr>
          <p:cNvSpPr/>
          <p:nvPr/>
        </p:nvSpPr>
        <p:spPr>
          <a:xfrm>
            <a:off x="6981685" y="318714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CF23690-89DD-4D4F-8DB8-8ACDCD46C2F0}"/>
              </a:ext>
            </a:extLst>
          </p:cNvPr>
          <p:cNvSpPr/>
          <p:nvPr/>
        </p:nvSpPr>
        <p:spPr>
          <a:xfrm>
            <a:off x="7202559" y="1999421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ACF34EE-29CC-479D-937B-17F5FD6E5CFE}"/>
              </a:ext>
            </a:extLst>
          </p:cNvPr>
          <p:cNvSpPr/>
          <p:nvPr/>
        </p:nvSpPr>
        <p:spPr>
          <a:xfrm>
            <a:off x="7036904" y="826602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66E0A92-167E-40B4-847F-9A59A0A4A35C}"/>
              </a:ext>
            </a:extLst>
          </p:cNvPr>
          <p:cNvSpPr/>
          <p:nvPr/>
        </p:nvSpPr>
        <p:spPr>
          <a:xfrm>
            <a:off x="1133060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22CE550-D0F8-400E-9195-7F118896EBD3}"/>
              </a:ext>
            </a:extLst>
          </p:cNvPr>
          <p:cNvSpPr/>
          <p:nvPr/>
        </p:nvSpPr>
        <p:spPr>
          <a:xfrm>
            <a:off x="1577007" y="4351684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0285050-1989-49BA-842A-4534589735FF}"/>
              </a:ext>
            </a:extLst>
          </p:cNvPr>
          <p:cNvSpPr/>
          <p:nvPr/>
        </p:nvSpPr>
        <p:spPr>
          <a:xfrm>
            <a:off x="1610138" y="3144077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1563A52-2B13-4999-B6FB-A6994ECCD90B}"/>
              </a:ext>
            </a:extLst>
          </p:cNvPr>
          <p:cNvSpPr/>
          <p:nvPr/>
        </p:nvSpPr>
        <p:spPr>
          <a:xfrm>
            <a:off x="1630016" y="202426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3 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469" y="612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5577" y="940526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9793" y="809897"/>
            <a:ext cx="860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B23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09A0-8845-4010-8C4F-32C000CA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1" y="831574"/>
            <a:ext cx="5384800" cy="558247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47208-7144-4554-A1E4-AE5ACAB1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0" y="831573"/>
            <a:ext cx="5384800" cy="558247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Physical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Heroic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Poetic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Botanic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Botanical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061C06-774A-4D99-8141-A6EAD97F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04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Listen and mark the stress in each word, then repeat it.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7A06FC4-FCBA-4C97-AE97-E7BA1FD8793D}"/>
              </a:ext>
            </a:extLst>
          </p:cNvPr>
          <p:cNvSpPr/>
          <p:nvPr/>
        </p:nvSpPr>
        <p:spPr>
          <a:xfrm>
            <a:off x="1411356" y="74046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81AE853-8175-4FF3-8E91-BF6DF05E8AF4}"/>
              </a:ext>
            </a:extLst>
          </p:cNvPr>
          <p:cNvSpPr/>
          <p:nvPr/>
        </p:nvSpPr>
        <p:spPr>
          <a:xfrm>
            <a:off x="7381461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3665881-CFC9-4DD1-9C6D-8EA72F48A3A7}"/>
              </a:ext>
            </a:extLst>
          </p:cNvPr>
          <p:cNvSpPr/>
          <p:nvPr/>
        </p:nvSpPr>
        <p:spPr>
          <a:xfrm>
            <a:off x="7176053" y="4348370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ACE3203-B2CD-45CE-9553-8ED555DE6D1A}"/>
              </a:ext>
            </a:extLst>
          </p:cNvPr>
          <p:cNvSpPr/>
          <p:nvPr/>
        </p:nvSpPr>
        <p:spPr>
          <a:xfrm>
            <a:off x="6981685" y="318714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CF23690-89DD-4D4F-8DB8-8ACDCD46C2F0}"/>
              </a:ext>
            </a:extLst>
          </p:cNvPr>
          <p:cNvSpPr/>
          <p:nvPr/>
        </p:nvSpPr>
        <p:spPr>
          <a:xfrm>
            <a:off x="7202559" y="1999421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ACF34EE-29CC-479D-937B-17F5FD6E5CFE}"/>
              </a:ext>
            </a:extLst>
          </p:cNvPr>
          <p:cNvSpPr/>
          <p:nvPr/>
        </p:nvSpPr>
        <p:spPr>
          <a:xfrm>
            <a:off x="7036904" y="826602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66E0A92-167E-40B4-847F-9A59A0A4A35C}"/>
              </a:ext>
            </a:extLst>
          </p:cNvPr>
          <p:cNvSpPr/>
          <p:nvPr/>
        </p:nvSpPr>
        <p:spPr>
          <a:xfrm>
            <a:off x="1133060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22CE550-D0F8-400E-9195-7F118896EBD3}"/>
              </a:ext>
            </a:extLst>
          </p:cNvPr>
          <p:cNvSpPr/>
          <p:nvPr/>
        </p:nvSpPr>
        <p:spPr>
          <a:xfrm>
            <a:off x="1577007" y="4351684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0285050-1989-49BA-842A-4534589735FF}"/>
              </a:ext>
            </a:extLst>
          </p:cNvPr>
          <p:cNvSpPr/>
          <p:nvPr/>
        </p:nvSpPr>
        <p:spPr>
          <a:xfrm>
            <a:off x="1610138" y="3144077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1563A52-2B13-4999-B6FB-A6994ECCD90B}"/>
              </a:ext>
            </a:extLst>
          </p:cNvPr>
          <p:cNvSpPr/>
          <p:nvPr/>
        </p:nvSpPr>
        <p:spPr>
          <a:xfrm>
            <a:off x="1630016" y="202426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3 Trac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12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34968" y="1901309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0788" y="1815548"/>
            <a:ext cx="1078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–al 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B23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18/0509/unit-7-hinh-10-ta-8-m.jpg">
            <a:extLst>
              <a:ext uri="{FF2B5EF4-FFF2-40B4-BE49-F238E27FC236}">
                <a16:creationId xmlns:a16="http://schemas.microsoft.com/office/drawing/2014/main" id="{7FB1B4BE-5EE1-44ED-AE75-BFAD75C1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" y="1040295"/>
            <a:ext cx="11916396" cy="58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5500B6-767C-4141-BE38-FE79767865BC}"/>
              </a:ext>
            </a:extLst>
          </p:cNvPr>
          <p:cNvSpPr/>
          <p:nvPr/>
        </p:nvSpPr>
        <p:spPr>
          <a:xfrm>
            <a:off x="159026" y="0"/>
            <a:ext cx="1203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 6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Underline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words ending in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words ending in </a:t>
            </a:r>
            <a:r>
              <a:rPr lang="en-US" sz="2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following sentences. Mark the stress in each word. Listen and check your answer, then repeat the sentences.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D073878-6622-4006-8EF7-D2E6BFAC3D4D}"/>
              </a:ext>
            </a:extLst>
          </p:cNvPr>
          <p:cNvSpPr/>
          <p:nvPr/>
        </p:nvSpPr>
        <p:spPr>
          <a:xfrm>
            <a:off x="7752144" y="6087718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2FB9DF1-DEC5-4909-AD83-42762482108A}"/>
              </a:ext>
            </a:extLst>
          </p:cNvPr>
          <p:cNvSpPr/>
          <p:nvPr/>
        </p:nvSpPr>
        <p:spPr>
          <a:xfrm>
            <a:off x="1483675" y="5126366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7238957-539B-4977-BE55-5F80D7E78BC4}"/>
              </a:ext>
            </a:extLst>
          </p:cNvPr>
          <p:cNvSpPr/>
          <p:nvPr/>
        </p:nvSpPr>
        <p:spPr>
          <a:xfrm>
            <a:off x="6207338" y="3579746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AAE1AB4E-EFB0-4BEB-8235-F3E7DD52CBAA}"/>
              </a:ext>
            </a:extLst>
          </p:cNvPr>
          <p:cNvSpPr/>
          <p:nvPr/>
        </p:nvSpPr>
        <p:spPr>
          <a:xfrm>
            <a:off x="6147705" y="2547257"/>
            <a:ext cx="96341" cy="230727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2BC2A0E-6FE6-42F4-9F1B-99F58A8AC3C8}"/>
              </a:ext>
            </a:extLst>
          </p:cNvPr>
          <p:cNvSpPr/>
          <p:nvPr/>
        </p:nvSpPr>
        <p:spPr>
          <a:xfrm>
            <a:off x="4200939" y="1040294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181FD-9095-423E-82BC-EC20AA05326E}"/>
              </a:ext>
            </a:extLst>
          </p:cNvPr>
          <p:cNvCxnSpPr>
            <a:cxnSpLocks/>
          </p:cNvCxnSpPr>
          <p:nvPr/>
        </p:nvCxnSpPr>
        <p:spPr>
          <a:xfrm>
            <a:off x="3154017" y="1532281"/>
            <a:ext cx="1603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E11197-69AE-440C-A6AC-999F30A086C0}"/>
              </a:ext>
            </a:extLst>
          </p:cNvPr>
          <p:cNvCxnSpPr>
            <a:cxnSpLocks/>
          </p:cNvCxnSpPr>
          <p:nvPr/>
        </p:nvCxnSpPr>
        <p:spPr>
          <a:xfrm>
            <a:off x="6785113" y="6568107"/>
            <a:ext cx="1603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852162" y="2717074"/>
            <a:ext cx="150222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56366" y="3679371"/>
            <a:ext cx="150222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49086" y="5199017"/>
            <a:ext cx="1763485" cy="5138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91349" y="0"/>
            <a:ext cx="8098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04 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756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8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0070" y="1574276"/>
            <a:ext cx="9257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OBJECTIVES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Students learn vocabulary about pollution.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You learn phrases of cause and effect.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98714" y="228600"/>
            <a:ext cx="1138061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" y="1219200"/>
            <a:ext cx="11278306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3421018" y="1325927"/>
            <a:ext cx="2234848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3439655" y="1358537"/>
            <a:ext cx="2049639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371354" y="1164394"/>
            <a:ext cx="2704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Question </a:t>
            </a:r>
            <a:r>
              <a:rPr lang="en-US" sz="4000" dirty="0" smtClean="0">
                <a:solidFill>
                  <a:srgbClr val="FF0000"/>
                </a:solidFill>
                <a:latin typeface=".VnAristote" pitchFamily="34" charset="0"/>
              </a:rPr>
              <a:t>1</a:t>
            </a:r>
            <a:endParaRPr lang="en-US" sz="40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01671" y="1735447"/>
            <a:ext cx="95198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Don’t eat that fruit. It is…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303639" y="3733800"/>
            <a:ext cx="474485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66462" y="3617656"/>
            <a:ext cx="53516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poisonous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poison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poison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447067" y="6130925"/>
            <a:ext cx="59713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Key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238154" y="5029200"/>
            <a:ext cx="1825625" cy="1295400"/>
            <a:chOff x="4574" y="3342"/>
            <a:chExt cx="960" cy="912"/>
          </a:xfrm>
        </p:grpSpPr>
        <p:sp>
          <p:nvSpPr>
            <p:cNvPr id="23596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209160" y="5029200"/>
            <a:ext cx="1825625" cy="1295400"/>
            <a:chOff x="5553" y="3342"/>
            <a:chExt cx="960" cy="912"/>
          </a:xfrm>
        </p:grpSpPr>
        <p:sp>
          <p:nvSpPr>
            <p:cNvPr id="23594" name="AutoShape 54"/>
            <p:cNvSpPr>
              <a:spLocks noChangeArrowheads="1"/>
            </p:cNvSpPr>
            <p:nvPr/>
          </p:nvSpPr>
          <p:spPr bwMode="auto">
            <a:xfrm>
              <a:off x="5553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55"/>
            <p:cNvSpPr txBox="1">
              <a:spLocks noChangeArrowheads="1"/>
            </p:cNvSpPr>
            <p:nvPr/>
          </p:nvSpPr>
          <p:spPr bwMode="auto">
            <a:xfrm>
              <a:off x="5993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0131467" y="5068389"/>
            <a:ext cx="1825625" cy="1295400"/>
            <a:chOff x="4574" y="3342"/>
            <a:chExt cx="960" cy="912"/>
          </a:xfrm>
        </p:grpSpPr>
        <p:sp>
          <p:nvSpPr>
            <p:cNvPr id="23592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0209325" y="5029200"/>
            <a:ext cx="1825625" cy="1295400"/>
            <a:chOff x="5055" y="3342"/>
            <a:chExt cx="960" cy="912"/>
          </a:xfrm>
        </p:grpSpPr>
        <p:sp>
          <p:nvSpPr>
            <p:cNvPr id="23590" name="AutoShape 60"/>
            <p:cNvSpPr>
              <a:spLocks noChangeArrowheads="1"/>
            </p:cNvSpPr>
            <p:nvPr/>
          </p:nvSpPr>
          <p:spPr bwMode="auto">
            <a:xfrm>
              <a:off x="5055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Text Box 61"/>
            <p:cNvSpPr txBox="1">
              <a:spLocks noChangeArrowheads="1"/>
            </p:cNvSpPr>
            <p:nvPr/>
          </p:nvSpPr>
          <p:spPr bwMode="auto">
            <a:xfrm>
              <a:off x="5413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8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6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4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2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0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0076443" y="5027613"/>
            <a:ext cx="1867363" cy="1295400"/>
            <a:chOff x="4574" y="3342"/>
            <a:chExt cx="981" cy="912"/>
          </a:xfrm>
        </p:grpSpPr>
        <p:sp>
          <p:nvSpPr>
            <p:cNvPr id="23578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79"/>
            <p:cNvSpPr txBox="1">
              <a:spLocks noChangeArrowheads="1"/>
            </p:cNvSpPr>
            <p:nvPr/>
          </p:nvSpPr>
          <p:spPr bwMode="auto">
            <a:xfrm>
              <a:off x="4862" y="3665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.VnTime" pitchFamily="34" charset="0"/>
                </a:rPr>
                <a:t>Finish</a:t>
              </a:r>
            </a:p>
          </p:txBody>
        </p:sp>
      </p:grp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1286932" y="371061"/>
            <a:ext cx="9394319" cy="674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latin typeface=".VnBahamasBH"/>
              </a:rPr>
              <a:t>Choose the correct answer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420000" scaled="1"/>
              </a:gradFill>
              <a:latin typeface=".VnBahamasBH"/>
            </a:endParaRPr>
          </a:p>
        </p:txBody>
      </p:sp>
      <p:pic>
        <p:nvPicPr>
          <p:cNvPr id="1026" name="Picture 2" descr="C:\Users\Win 8 64Bit VS7\Downloads\tải xuố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680" y="2338251"/>
            <a:ext cx="4976948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4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81048" y="268357"/>
            <a:ext cx="1138061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" y="1219200"/>
            <a:ext cx="11278306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3238139" y="1208361"/>
            <a:ext cx="2234848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3335152" y="1280160"/>
            <a:ext cx="2049639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265261" y="1099457"/>
            <a:ext cx="2291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.VnAristote" pitchFamily="34" charset="0"/>
              </a:rPr>
              <a:t>Question </a:t>
            </a:r>
            <a:r>
              <a:rPr lang="en-US" sz="3600" dirty="0" smtClean="0">
                <a:solidFill>
                  <a:srgbClr val="FF0000"/>
                </a:solidFill>
                <a:latin typeface=".VnAristote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36061" y="1863916"/>
            <a:ext cx="103492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 is fat … he doesn’t do exercise. 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495362" y="4127500"/>
            <a:ext cx="474485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422770" y="3032760"/>
            <a:ext cx="53516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because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because of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16529" y="6130925"/>
            <a:ext cx="59713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Key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6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4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2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0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8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6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4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2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0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0262306" y="5027613"/>
            <a:ext cx="1827389" cy="1295400"/>
            <a:chOff x="4574" y="3342"/>
            <a:chExt cx="960" cy="912"/>
          </a:xfrm>
        </p:grpSpPr>
        <p:sp>
          <p:nvSpPr>
            <p:cNvPr id="23578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79"/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.VnTime" pitchFamily="34" charset="0"/>
                </a:rPr>
                <a:t>Finish</a:t>
              </a:r>
            </a:p>
          </p:txBody>
        </p:sp>
      </p:grpSp>
      <p:sp>
        <p:nvSpPr>
          <p:cNvPr id="45" name="WordArt 4"/>
          <p:cNvSpPr>
            <a:spLocks noChangeArrowheads="1" noChangeShapeType="1" noTextEdit="1"/>
          </p:cNvSpPr>
          <p:nvPr/>
        </p:nvSpPr>
        <p:spPr bwMode="auto">
          <a:xfrm>
            <a:off x="1286932" y="410816"/>
            <a:ext cx="9381067" cy="6346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latin typeface=".VnBahamasBH"/>
              </a:rPr>
              <a:t>Choose the correct answer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420000" scaled="1"/>
              </a:gradFill>
              <a:latin typeface=".VnBahamasBH"/>
            </a:endParaRPr>
          </a:p>
        </p:txBody>
      </p:sp>
      <p:pic>
        <p:nvPicPr>
          <p:cNvPr id="2050" name="Picture 2" descr="C:\Users\Win 8 64Bit VS7\Downloads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9440" y="2521131"/>
            <a:ext cx="4754063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0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34057" y="255104"/>
            <a:ext cx="1138061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" y="1219200"/>
            <a:ext cx="11278306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3133635" y="1299801"/>
            <a:ext cx="2234848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3295964" y="1345474"/>
            <a:ext cx="2049639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252199" y="1125584"/>
            <a:ext cx="22912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Question 3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27017" y="1752600"/>
            <a:ext cx="1062010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Which one has correct stress pattern?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3042439" y="5078155"/>
            <a:ext cx="474485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969847" y="3160456"/>
            <a:ext cx="535163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ntastic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fantast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fant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stic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16529" y="6130925"/>
            <a:ext cx="59713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Key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6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4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2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0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8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6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4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2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0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0262306" y="5027613"/>
            <a:ext cx="1827389" cy="1295400"/>
            <a:chOff x="4574" y="3342"/>
            <a:chExt cx="960" cy="912"/>
          </a:xfrm>
        </p:grpSpPr>
        <p:sp>
          <p:nvSpPr>
            <p:cNvPr id="23578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79"/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.VnTime" pitchFamily="34" charset="0"/>
                </a:rPr>
                <a:t>Finish</a:t>
              </a:r>
            </a:p>
          </p:txBody>
        </p:sp>
      </p:grpSp>
      <p:sp>
        <p:nvSpPr>
          <p:cNvPr id="46" name="WordArt 4"/>
          <p:cNvSpPr>
            <a:spLocks noChangeArrowheads="1" noChangeShapeType="1" noTextEdit="1"/>
          </p:cNvSpPr>
          <p:nvPr/>
        </p:nvSpPr>
        <p:spPr bwMode="auto">
          <a:xfrm>
            <a:off x="1286933" y="381000"/>
            <a:ext cx="8788400" cy="664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latin typeface=".VnBahamasBH"/>
              </a:rPr>
              <a:t>Choose the correct answer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420000" scaled="1"/>
              </a:gradFill>
              <a:latin typeface=".VnBahamasBH"/>
            </a:endParaRPr>
          </a:p>
        </p:txBody>
      </p:sp>
    </p:spTree>
    <p:extLst>
      <p:ext uri="{BB962C8B-B14F-4D97-AF65-F5344CB8AC3E}">
        <p14:creationId xmlns:p14="http://schemas.microsoft.com/office/powerpoint/2010/main" val="7043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67795" y="215348"/>
            <a:ext cx="11380611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5" name="Picture 4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" y="1219200"/>
            <a:ext cx="11278306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3224697" y="1299612"/>
            <a:ext cx="2234848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3334963" y="1318591"/>
            <a:ext cx="2049639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3330576" y="1083367"/>
            <a:ext cx="22912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.VnAristote" pitchFamily="34" charset="0"/>
              </a:rPr>
              <a:t>Question </a:t>
            </a:r>
            <a:r>
              <a:rPr lang="en-US" sz="4000" dirty="0" smtClean="0">
                <a:solidFill>
                  <a:srgbClr val="FF0000"/>
                </a:solidFill>
                <a:latin typeface=".VnAristote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10281" y="1898374"/>
            <a:ext cx="98424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 studies hard, … he gets a mark 10. 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104592" y="4191000"/>
            <a:ext cx="474485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110154" y="3160456"/>
            <a:ext cx="597686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eriod"/>
              <a:defRPr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due to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416529" y="6130925"/>
            <a:ext cx="59713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Key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6" name="AutoShape 5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Text Box 5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4" name="AutoShape 5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5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2" name="AutoShape 5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Text Box 5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90" name="AutoShape 6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Text Box 6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8" name="AutoShape 6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6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6" name="AutoShape 6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6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4" name="AutoShape 6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Text Box 7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2" name="AutoShape 7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Text Box 7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0264070" y="5029200"/>
            <a:ext cx="1825625" cy="1295400"/>
            <a:chOff x="4574" y="3342"/>
            <a:chExt cx="960" cy="912"/>
          </a:xfrm>
        </p:grpSpPr>
        <p:sp>
          <p:nvSpPr>
            <p:cNvPr id="23580" name="AutoShape 7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Text Box 7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10262306" y="5027613"/>
            <a:ext cx="1827389" cy="1295400"/>
            <a:chOff x="4574" y="3342"/>
            <a:chExt cx="960" cy="912"/>
          </a:xfrm>
        </p:grpSpPr>
        <p:sp>
          <p:nvSpPr>
            <p:cNvPr id="23578" name="AutoShape 7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Text Box 79"/>
            <p:cNvSpPr txBox="1">
              <a:spLocks noChangeArrowheads="1"/>
            </p:cNvSpPr>
            <p:nvPr/>
          </p:nvSpPr>
          <p:spPr bwMode="auto">
            <a:xfrm>
              <a:off x="4787" y="3591"/>
              <a:ext cx="693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1"/>
                  </a:solidFill>
                  <a:latin typeface=".VnTime" pitchFamily="34" charset="0"/>
                </a:rPr>
                <a:t>Finish</a:t>
              </a:r>
            </a:p>
          </p:txBody>
        </p:sp>
      </p:grpSp>
      <p:sp>
        <p:nvSpPr>
          <p:cNvPr id="45" name="WordArt 4"/>
          <p:cNvSpPr>
            <a:spLocks noChangeArrowheads="1" noChangeShapeType="1" noTextEdit="1"/>
          </p:cNvSpPr>
          <p:nvPr/>
        </p:nvSpPr>
        <p:spPr bwMode="auto">
          <a:xfrm>
            <a:off x="1286933" y="381000"/>
            <a:ext cx="9447328" cy="664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latin typeface=".VnBahamasBH"/>
              </a:rPr>
              <a:t>Choose the correct answer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420000" scaled="1"/>
              </a:gradFill>
              <a:latin typeface=".VnBahamasBH"/>
            </a:endParaRPr>
          </a:p>
        </p:txBody>
      </p:sp>
    </p:spTree>
    <p:extLst>
      <p:ext uri="{BB962C8B-B14F-4D97-AF65-F5344CB8AC3E}">
        <p14:creationId xmlns:p14="http://schemas.microsoft.com/office/powerpoint/2010/main" val="27443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</p:childTnLst>
        </p:cTn>
      </p:par>
    </p:tnLst>
    <p:bldLst>
      <p:bldP spid="5137" grpId="0" animBg="1"/>
      <p:bldP spid="513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0070" y="1574276"/>
            <a:ext cx="9257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  <a:latin typeface="Arial"/>
                <a:cs typeface="Arial"/>
              </a:rPr>
              <a:t>WRAP UP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learn vocabulary about pollution. They can read them well.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learn phrases of cause and effect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can do exercises with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55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50070" y="1348033"/>
            <a:ext cx="92005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HOMEWORK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Revise the new words, exercises, pronunciation.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Make sentences with the way to use “cause and effect” in the notebook.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Complete Exercises 3b, 4.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Prepare the new lesson : A closer look 2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4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724296"/>
            <a:ext cx="3156857" cy="470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8777" y="1737360"/>
            <a:ext cx="8913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ritannic Bold" pitchFamily="34" charset="0"/>
              </a:rPr>
              <a:t>What kind of pollution is it ?</a:t>
            </a:r>
            <a:endParaRPr lang="en-US" sz="54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71" y="169817"/>
            <a:ext cx="547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Warm-up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 8 64Bit VS7\Downloads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8479"/>
            <a:ext cx="10455965" cy="5001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85322" y="5724940"/>
            <a:ext cx="560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AIR  POLLUTION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in 8 64Bit VS7\Downloads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3620"/>
            <a:ext cx="10442713" cy="49830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71897" y="5710908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WATER POLLUTION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Win 8 64Bit VS7\Downloads\Nguyên-nhân-ô-nhiễm-môi-trường-đất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450574"/>
            <a:ext cx="10455964" cy="49960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60278" y="5741022"/>
            <a:ext cx="644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B2320"/>
                </a:solidFill>
                <a:latin typeface="Times New Roman" pitchFamily="18" charset="0"/>
                <a:cs typeface="Times New Roman" pitchFamily="18" charset="0"/>
              </a:rPr>
              <a:t>SOIL / LAND POLLUTION</a:t>
            </a:r>
            <a:endParaRPr lang="en-US" sz="3600" b="1" dirty="0">
              <a:solidFill>
                <a:srgbClr val="FB23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Win 8 64Bit VS7\Downloads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652" y="450574"/>
            <a:ext cx="10442713" cy="5035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13044" y="5897217"/>
            <a:ext cx="531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NOISE POLLUTION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Win 8 64Bit VS7\Downloads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137" y="410816"/>
            <a:ext cx="11312435" cy="52346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5661" y="5799191"/>
            <a:ext cx="6404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RADIOACTIVE POLLUTION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181711"/>
            <a:ext cx="11582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POLLUTION AFFECT OUR LIFE 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2" grpId="0"/>
      <p:bldP spid="12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 8 64Bit VS7\Downloads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845" y="209005"/>
            <a:ext cx="5473337" cy="29652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32104" y="3207027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mustn’t eat the fruits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286" y="124570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Poisonous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adj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878" y="1258956"/>
            <a:ext cx="363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4651" y="0"/>
            <a:ext cx="33345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ristote" pitchFamily="34" charset="0"/>
              </a:rPr>
              <a:t>1.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ristote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22" y="1929945"/>
            <a:ext cx="481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Cause(n/v):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590" y="1934817"/>
            <a:ext cx="52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87" y="2703445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Effect (n):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599" y="2663688"/>
            <a:ext cx="4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 8 64Bit VS7\Downloads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322" y="198782"/>
            <a:ext cx="5473148" cy="29949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8782" y="3405809"/>
            <a:ext cx="413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Birth defect (n):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626" y="3432313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782" y="405516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Lead to (v):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1097" y="4041914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137053" y="2580277"/>
            <a:ext cx="8454887" cy="4301341"/>
            <a:chOff x="5221347" y="106019"/>
            <a:chExt cx="8454887" cy="4301341"/>
          </a:xfrm>
        </p:grpSpPr>
        <p:pic>
          <p:nvPicPr>
            <p:cNvPr id="1027" name="Picture 3" descr="C:\Users\Win 8 64Bit VS7\Downloads\ima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5306" y="106019"/>
              <a:ext cx="6046694" cy="3180521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5221347" y="3207031"/>
              <a:ext cx="84548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The water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is polluted  </a:t>
              </a:r>
              <a:r>
                <a:rPr lang="en-US" sz="3600" b="1" dirty="0" smtClean="0">
                  <a:sym typeface="Wingdings"/>
                </a:rPr>
                <a:t>  </a:t>
              </a:r>
              <a:r>
                <a:rPr lang="en-US" sz="2400" dirty="0" smtClean="0">
                  <a:sym typeface="Wingdings"/>
                </a:rPr>
                <a:t>  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the fish die</a:t>
              </a:r>
            </a:p>
            <a:p>
              <a:r>
                <a:rPr lang="en-US" sz="36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         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/>
                </a:rPr>
                <a:t>(cause)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(effect)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286" y="124570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sonous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adj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878" y="1258956"/>
            <a:ext cx="363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4651" y="0"/>
            <a:ext cx="33345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.VnAristote" pitchFamily="34" charset="0"/>
              </a:rPr>
              <a:t>1.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.VnAristote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622" y="1929945"/>
            <a:ext cx="481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Cause(n/v):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590" y="1934817"/>
            <a:ext cx="52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87" y="2703445"/>
            <a:ext cx="37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Eff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ct (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599" y="2663688"/>
            <a:ext cx="4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782" y="3405809"/>
            <a:ext cx="413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Birth def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ct (n):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626" y="3432313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782" y="405516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Lead to (v):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1097" y="4041914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8" grpId="2"/>
      <p:bldP spid="10" grpId="0"/>
      <p:bldP spid="10" grpId="1"/>
      <p:bldP spid="13" grpId="0"/>
      <p:bldP spid="13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>
            <a:extLst>
              <a:ext uri="{FF2B5EF4-FFF2-40B4-BE49-F238E27FC236}">
                <a16:creationId xmlns:a16="http://schemas.microsoft.com/office/drawing/2014/main" id="{3F7BAE17-AF28-45CD-BBAE-F75395D6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755" y="0"/>
            <a:ext cx="12596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Ex1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Complete the table with appropriate verbs, nouns and adjectives:</a:t>
            </a:r>
          </a:p>
        </p:txBody>
      </p:sp>
      <p:sp>
        <p:nvSpPr>
          <p:cNvPr id="6147" name="Text Box 11">
            <a:extLst>
              <a:ext uri="{FF2B5EF4-FFF2-40B4-BE49-F238E27FC236}">
                <a16:creationId xmlns:a16="http://schemas.microsoft.com/office/drawing/2014/main" id="{0D6861CD-429E-4267-AB1C-65FCF9EF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31914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BCD658E-3FF3-4C47-988B-6FEFD04C266D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078937"/>
          <a:ext cx="8915400" cy="598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239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56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poison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(1)------------------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poisonous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(2)-----------------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contamination</a:t>
                      </a:r>
                    </a:p>
                    <a:p>
                      <a:r>
                        <a:rPr lang="en-US" sz="3000" i="1" dirty="0">
                          <a:latin typeface="Times New Roman" pitchFamily="18" charset="0"/>
                          <a:cs typeface="Times New Roman" pitchFamily="18" charset="0"/>
                        </a:rPr>
                        <a:t>contaminant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contaminated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181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 pollute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pollution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(3)------------------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(4)------------------</a:t>
                      </a:r>
                    </a:p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499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die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(5)-------------------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Dead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408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(6)------------------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7153959E-38BC-4D5F-A170-68BF1E73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25" y="1451573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742FB6-4DFD-4098-B0B2-F6A826D3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103" y="2568104"/>
            <a:ext cx="2352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contaminate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DE9FCB0-2B6F-47A4-AB86-B6421930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119" y="4005401"/>
            <a:ext cx="181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pollutant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8AC3685-02AC-4468-9113-06C7A7A9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410" y="4054613"/>
            <a:ext cx="1552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301938F-A9C5-423E-A5D2-4217C205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406" y="5520225"/>
            <a:ext cx="111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C34F558-46AC-4147-ACF7-0422777B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14" y="60198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D78E68-68D6-4D85-A86D-904D1FD918EC}"/>
              </a:ext>
            </a:extLst>
          </p:cNvPr>
          <p:cNvSpPr/>
          <p:nvPr/>
        </p:nvSpPr>
        <p:spPr>
          <a:xfrm>
            <a:off x="2057401" y="3152001"/>
            <a:ext cx="1672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DD5E7-9215-4021-9248-26610AFD08B0}"/>
              </a:ext>
            </a:extLst>
          </p:cNvPr>
          <p:cNvSpPr/>
          <p:nvPr/>
        </p:nvSpPr>
        <p:spPr>
          <a:xfrm>
            <a:off x="4654052" y="3166907"/>
            <a:ext cx="24304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D63F8D-77C5-47E6-A12A-BE3F894A5BCF}"/>
              </a:ext>
            </a:extLst>
          </p:cNvPr>
          <p:cNvSpPr/>
          <p:nvPr/>
        </p:nvSpPr>
        <p:spPr>
          <a:xfrm>
            <a:off x="4534830" y="4555105"/>
            <a:ext cx="28937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0E700440-CFBB-4418-A148-817326C7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"/>
            <a:ext cx="119655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Complete the sentences with the words from the table in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do not need to use all the words. The first letter of each word has been provided.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AD8950AD-34A7-405B-9869-BA3F35DD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8592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p____________ chemical waste is dumped into the river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5C6260D-7E65-4497-BA06-7A0DACF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27313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 you know what p__________ cause air pollution ?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5864D42-AF79-499B-B92A-1E4FD4D5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62325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d _________  fish are floating in the water.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E0FF5772-8713-4388-9610-29D226E9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48125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Don’t drink that water. It’s c____________ .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7544676-55E4-4DF8-82B8-5C4EC3FC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760914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The acid rain has caused  d____________ to the trees in  the area.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6740291-7272-49DA-AFE4-B5299C5B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51514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If we p _____ the air, </a:t>
            </a: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have breathing problems.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BC27A629-8B4E-4E7A-81FB-054F3A00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936" y="1676400"/>
            <a:ext cx="15937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oisonous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FF5892D-B66A-489E-A854-682D8B6D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602" y="2633004"/>
            <a:ext cx="1574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ollutants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1649E969-F558-4C4E-A31E-26269E8F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872" y="3352800"/>
            <a:ext cx="7409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  <a:endParaRPr lang="en-US" altLang="en-US" sz="3000" b="1" i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857A437-B7F3-4EDF-8235-BFC4A9FF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04" y="4038600"/>
            <a:ext cx="21739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ontaminated</a:t>
            </a:r>
            <a:endParaRPr lang="en-US" altLang="en-US" sz="3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346F0A7-1AFC-45E3-B8FC-898E84FB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630" y="4752536"/>
            <a:ext cx="12330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amage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F51D1030-4D28-4F2B-95C5-A6EF3F72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046" y="5763064"/>
            <a:ext cx="10839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ollute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>
            <a:extLst>
              <a:ext uri="{FF2B5EF4-FFF2-40B4-BE49-F238E27FC236}">
                <a16:creationId xmlns:a16="http://schemas.microsoft.com/office/drawing/2014/main" id="{C15EAA82-7178-40F9-8F3C-A42A5416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626" y="1633331"/>
            <a:ext cx="85211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C00000"/>
                </a:solidFill>
                <a:latin typeface=".VnTimeH" pitchFamily="34" charset="0"/>
              </a:rPr>
              <a:t>Phrases of cause and </a:t>
            </a:r>
            <a:r>
              <a:rPr lang="en-US" altLang="en-US" sz="4000" dirty="0" smtClean="0">
                <a:solidFill>
                  <a:srgbClr val="C00000"/>
                </a:solidFill>
                <a:latin typeface=".VnTimeH" pitchFamily="34" charset="0"/>
              </a:rPr>
              <a:t>effect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960</Words>
  <Application>Microsoft Office PowerPoint</Application>
  <PresentationFormat>Widescreen</PresentationFormat>
  <Paragraphs>245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.VnAristote</vt:lpstr>
      <vt:lpstr>.VnBahamasBH</vt:lpstr>
      <vt:lpstr>.VnTime</vt:lpstr>
      <vt:lpstr>.VnTimeH</vt:lpstr>
      <vt:lpstr>Arial</vt:lpstr>
      <vt:lpstr>Britannic Bold</vt:lpstr>
      <vt:lpstr>Calibri</vt:lpstr>
      <vt:lpstr>Rockwell Extra Bold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Since / because + S + V</vt:lpstr>
      <vt:lpstr>1. ..., so + S + V</vt:lpstr>
      <vt:lpstr>PowerPoint Presentation</vt:lpstr>
      <vt:lpstr>PowerPoint Presentation</vt:lpstr>
      <vt:lpstr>PowerPoint Presentation</vt:lpstr>
      <vt:lpstr>Ex5. Listen and mark the stress in each word, then repeat it.</vt:lpstr>
      <vt:lpstr>PowerPoint Presentation</vt:lpstr>
      <vt:lpstr>5. Listen and mark the stress in each word, then repeat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HANG-PC</dc:creator>
  <cp:lastModifiedBy>Admin</cp:lastModifiedBy>
  <cp:revision>130</cp:revision>
  <dcterms:created xsi:type="dcterms:W3CDTF">2019-01-02T16:54:28Z</dcterms:created>
  <dcterms:modified xsi:type="dcterms:W3CDTF">2023-08-04T04:11:44Z</dcterms:modified>
</cp:coreProperties>
</file>