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75" r:id="rId3"/>
    <p:sldId id="315" r:id="rId4"/>
    <p:sldId id="281" r:id="rId5"/>
    <p:sldId id="357" r:id="rId6"/>
    <p:sldId id="369" r:id="rId7"/>
    <p:sldId id="370" r:id="rId8"/>
    <p:sldId id="283" r:id="rId9"/>
    <p:sldId id="335" r:id="rId10"/>
    <p:sldId id="371" r:id="rId11"/>
    <p:sldId id="372" r:id="rId12"/>
    <p:sldId id="336" r:id="rId13"/>
    <p:sldId id="337" r:id="rId14"/>
    <p:sldId id="313" r:id="rId15"/>
    <p:sldId id="383" r:id="rId16"/>
    <p:sldId id="340" r:id="rId17"/>
    <p:sldId id="341" r:id="rId18"/>
    <p:sldId id="365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048DA4"/>
    <a:srgbClr val="48C0B6"/>
    <a:srgbClr val="00A9A5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86775" autoAdjust="0"/>
  </p:normalViewPr>
  <p:slideViewPr>
    <p:cSldViewPr snapToGrid="0" showGuides="1">
      <p:cViewPr varScale="1">
        <p:scale>
          <a:sx n="79" d="100"/>
          <a:sy n="79" d="100"/>
        </p:scale>
        <p:origin x="12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people and places in the </a:t>
          </a:r>
          <a:r>
            <a:rPr lang="en-US"/>
            <a:t>English-speaking </a:t>
          </a:r>
          <a:r>
            <a:rPr lang="en-US" smtClean="0"/>
            <a:t>countries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Use words related to people and places in the English-speaking countries.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170811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170811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482894"/>
          <a:ext cx="494749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174260"/>
          <a:ext cx="6728596" cy="162211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people and places in the </a:t>
          </a:r>
          <a:r>
            <a:rPr lang="en-US" sz="2800" kern="1200"/>
            <a:t>English-speaking </a:t>
          </a:r>
          <a:r>
            <a:rPr lang="en-US" sz="2800" kern="1200" smtClean="0"/>
            <a:t>countries</a:t>
          </a:r>
          <a:endParaRPr lang="en-US" sz="2800" kern="1200" dirty="0"/>
        </a:p>
      </dsp:txBody>
      <dsp:txXfrm>
        <a:off x="3171234" y="1174260"/>
        <a:ext cx="6728596" cy="1622119"/>
      </dsp:txXfrm>
    </dsp:sp>
    <dsp:sp modelId="{B84E59AF-421C-458D-A572-11BCEA9DFE25}">
      <dsp:nvSpPr>
        <dsp:cNvPr id="0" name=""/>
        <dsp:cNvSpPr/>
      </dsp:nvSpPr>
      <dsp:spPr>
        <a:xfrm>
          <a:off x="4836" y="3405576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405576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180351"/>
          <a:ext cx="494749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97179"/>
          <a:ext cx="6728596" cy="157119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171234" y="2897179"/>
        <a:ext cx="6728596" cy="1571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1258786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1258786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033561"/>
          <a:ext cx="494749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724926"/>
          <a:ext cx="6728596" cy="162211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Use words related to people and places in the English-speaking countries. </a:t>
          </a:r>
        </a:p>
      </dsp:txBody>
      <dsp:txXfrm>
        <a:off x="3171234" y="724926"/>
        <a:ext cx="6728596" cy="1622119"/>
      </dsp:txXfrm>
    </dsp:sp>
    <dsp:sp modelId="{B84E59AF-421C-458D-A572-11BCEA9DFE25}">
      <dsp:nvSpPr>
        <dsp:cNvPr id="0" name=""/>
        <dsp:cNvSpPr/>
      </dsp:nvSpPr>
      <dsp:spPr>
        <a:xfrm>
          <a:off x="4836" y="2956242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2956242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2731017"/>
          <a:ext cx="494749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447845"/>
          <a:ext cx="6728596" cy="157119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171234" y="2447845"/>
        <a:ext cx="6728596" cy="157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6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link: https://youtu.be/vshYnOtSEnY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Teacher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divides the class into 2 teams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Students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listen to questions which are made up from the words in the lesson.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Students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have to stand up if it is a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 / no question and sit down if it is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-question.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 will receive minus points equivalent to the number of students who pose incorrect actions (stand up or sit down).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 with less minus points will be the winner.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hYnOtSEnY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22.sv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sv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8917" y="190029"/>
            <a:ext cx="95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59445"/>
              </p:ext>
            </p:extLst>
          </p:nvPr>
        </p:nvGraphicFramePr>
        <p:xfrm>
          <a:off x="630229" y="1387333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7063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84B2A-9F58-0EA6-1A30-6DFF1BB4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530" y="3278581"/>
            <a:ext cx="2432559" cy="228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D0FB1-A1DC-2556-3FA4-5554BB34E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373" y="3211965"/>
            <a:ext cx="2657475" cy="2524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A6CC82-8371-50BB-5218-50B7C22B827F}"/>
              </a:ext>
            </a:extLst>
          </p:cNvPr>
          <p:cNvSpPr txBox="1"/>
          <p:nvPr/>
        </p:nvSpPr>
        <p:spPr>
          <a:xfrm>
            <a:off x="2365490" y="5984647"/>
            <a:ext cx="1302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tattoo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0BE5E4-FA48-0849-B114-ED430CBA5751}"/>
              </a:ext>
            </a:extLst>
          </p:cNvPr>
          <p:cNvSpPr txBox="1"/>
          <p:nvPr/>
        </p:nvSpPr>
        <p:spPr>
          <a:xfrm>
            <a:off x="7569291" y="5953870"/>
            <a:ext cx="288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Scottish kilt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83649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6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82756-631A-B2FA-90E7-0F8FEDC21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4" y="3452483"/>
            <a:ext cx="4556449" cy="2080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0E925-E3BD-7F13-7600-B0E52E75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646" y="3452483"/>
            <a:ext cx="4596758" cy="2103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C97EDC-D8E7-557B-9692-97038A842E4B}"/>
              </a:ext>
            </a:extLst>
          </p:cNvPr>
          <p:cNvSpPr txBox="1"/>
          <p:nvPr/>
        </p:nvSpPr>
        <p:spPr>
          <a:xfrm>
            <a:off x="2287995" y="5832944"/>
            <a:ext cx="1802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789F03-9BF6-65D8-9C74-9BEAA641B2C5}"/>
              </a:ext>
            </a:extLst>
          </p:cNvPr>
          <p:cNvSpPr txBox="1"/>
          <p:nvPr/>
        </p:nvSpPr>
        <p:spPr>
          <a:xfrm>
            <a:off x="8099783" y="5832944"/>
            <a:ext cx="2374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coastline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0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90F1655-FF40-7CDE-F441-CE7D715F1916}"/>
              </a:ext>
            </a:extLst>
          </p:cNvPr>
          <p:cNvSpPr txBox="1"/>
          <p:nvPr/>
        </p:nvSpPr>
        <p:spPr>
          <a:xfrm>
            <a:off x="235611" y="2783872"/>
            <a:ext cx="1188174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From the top of the mountain, we had a(n)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view of the valley below.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Scotland is famous for its long history and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castles.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long fences around the sheep farms in Australia are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. You can’t find them anywhere else in the world.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When you visit a new place, talk to the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people.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Kangaroos are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Australia. It is </a:t>
            </a:r>
            <a:r>
              <a:rPr lang="en-US" sz="2500" b="0" i="0">
                <a:solidFill>
                  <a:srgbClr val="242021"/>
                </a:solidFill>
                <a:effectLst/>
              </a:rPr>
              <a:t>their </a:t>
            </a:r>
            <a:r>
              <a:rPr lang="en-US" sz="2500" b="0" i="0" smtClean="0">
                <a:solidFill>
                  <a:srgbClr val="242021"/>
                </a:solidFill>
                <a:effectLst/>
              </a:rPr>
              <a:t>home</a:t>
            </a:r>
            <a:r>
              <a:rPr lang="en-US" sz="25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216" y="1282936"/>
            <a:ext cx="115165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words in the box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611" y="1261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96" y="1158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C6A4D8-5E8D-CF76-1D49-866DAEEEE340}"/>
              </a:ext>
            </a:extLst>
          </p:cNvPr>
          <p:cNvSpPr txBox="1"/>
          <p:nvPr/>
        </p:nvSpPr>
        <p:spPr>
          <a:xfrm>
            <a:off x="6644879" y="2837280"/>
            <a:ext cx="2365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amazing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0EEC4F-14D3-0DFF-5A04-B6C43B483C14}"/>
              </a:ext>
            </a:extLst>
          </p:cNvPr>
          <p:cNvSpPr txBox="1"/>
          <p:nvPr/>
        </p:nvSpPr>
        <p:spPr>
          <a:xfrm>
            <a:off x="6644879" y="3448269"/>
            <a:ext cx="1768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ancient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034B2-756C-8384-09CE-79D19239C4B0}"/>
              </a:ext>
            </a:extLst>
          </p:cNvPr>
          <p:cNvSpPr txBox="1"/>
          <p:nvPr/>
        </p:nvSpPr>
        <p:spPr>
          <a:xfrm>
            <a:off x="8603849" y="4015926"/>
            <a:ext cx="1985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unique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1D178-2CA5-DBFB-60C3-DA903311847E}"/>
              </a:ext>
            </a:extLst>
          </p:cNvPr>
          <p:cNvSpPr txBox="1"/>
          <p:nvPr/>
        </p:nvSpPr>
        <p:spPr>
          <a:xfrm>
            <a:off x="6566420" y="5159106"/>
            <a:ext cx="1394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DCDCB4-21BD-7FA4-BB49-0BB19CB8904D}"/>
              </a:ext>
            </a:extLst>
          </p:cNvPr>
          <p:cNvSpPr txBox="1"/>
          <p:nvPr/>
        </p:nvSpPr>
        <p:spPr>
          <a:xfrm>
            <a:off x="3178714" y="5726930"/>
            <a:ext cx="1388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native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1406486" y="1980460"/>
            <a:ext cx="8640764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native		amazing	 unique 	local 	         ancient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5694"/>
            <a:ext cx="110935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write the word or phrase in the box next to its explanation.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3F706-0263-0F04-F203-5FEC8FF10EB4}"/>
              </a:ext>
            </a:extLst>
          </p:cNvPr>
          <p:cNvSpPr txBox="1"/>
          <p:nvPr/>
        </p:nvSpPr>
        <p:spPr>
          <a:xfrm>
            <a:off x="1645145" y="2058297"/>
            <a:ext cx="8546993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242021"/>
                </a:solidFill>
              </a:rPr>
              <a:t>s</a:t>
            </a:r>
            <a:r>
              <a:rPr lang="en-US" sz="2800" b="0" i="0" smtClean="0">
                <a:solidFill>
                  <a:srgbClr val="242021"/>
                </a:solidFill>
                <a:effectLst/>
              </a:rPr>
              <a:t>ymbol	  boat 	ride		capital	tower</a:t>
            </a:r>
            <a:r>
              <a:rPr lang="en-US" sz="2800" smtClean="0"/>
              <a:t> 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B34A5F-44C0-4124-2D32-DF314A695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41841"/>
              </p:ext>
            </p:extLst>
          </p:nvPr>
        </p:nvGraphicFramePr>
        <p:xfrm>
          <a:off x="1364649" y="2779621"/>
          <a:ext cx="6706086" cy="3779520"/>
        </p:xfrm>
        <a:graphic>
          <a:graphicData uri="http://schemas.openxmlformats.org/drawingml/2006/table">
            <a:tbl>
              <a:tblPr/>
              <a:tblGrid>
                <a:gridCol w="6706086">
                  <a:extLst>
                    <a:ext uri="{9D8B030D-6E8A-4147-A177-3AD203B41FA5}">
                      <a16:colId xmlns:a16="http://schemas.microsoft.com/office/drawing/2014/main" val="3446525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 tall narrow building with a small top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42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 object representing a place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3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the most important city of a country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5551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fr-FR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fr-FR" sz="28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  <a:r>
                        <a:rPr lang="fr-FR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tour on a river</a:t>
                      </a:r>
                      <a:endParaRPr lang="fr-FR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65622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8B9CFC-4E98-3BD6-C39A-8840BB466C84}"/>
              </a:ext>
            </a:extLst>
          </p:cNvPr>
          <p:cNvSpPr txBox="1"/>
          <p:nvPr/>
        </p:nvSpPr>
        <p:spPr>
          <a:xfrm>
            <a:off x="8814317" y="3334139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E5C2E-0EBF-EA9D-983C-8C136D8A813E}"/>
              </a:ext>
            </a:extLst>
          </p:cNvPr>
          <p:cNvSpPr txBox="1"/>
          <p:nvPr/>
        </p:nvSpPr>
        <p:spPr>
          <a:xfrm>
            <a:off x="8814317" y="4115627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F4B4F7-53B8-C8A9-1937-92BBBF07C5BD}"/>
              </a:ext>
            </a:extLst>
          </p:cNvPr>
          <p:cNvSpPr txBox="1"/>
          <p:nvPr/>
        </p:nvSpPr>
        <p:spPr>
          <a:xfrm>
            <a:off x="8814316" y="4897115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CCC7A7-6419-A748-17A4-6C11706AFDFA}"/>
              </a:ext>
            </a:extLst>
          </p:cNvPr>
          <p:cNvSpPr txBox="1"/>
          <p:nvPr/>
        </p:nvSpPr>
        <p:spPr>
          <a:xfrm>
            <a:off x="8867190" y="5678603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5BB64-D372-F4AA-73AD-59CFD8141D69}"/>
              </a:ext>
            </a:extLst>
          </p:cNvPr>
          <p:cNvSpPr txBox="1"/>
          <p:nvPr/>
        </p:nvSpPr>
        <p:spPr>
          <a:xfrm>
            <a:off x="9423918" y="3041751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tower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391858-7C2E-4B8F-1622-AFB250F139A5}"/>
              </a:ext>
            </a:extLst>
          </p:cNvPr>
          <p:cNvSpPr txBox="1"/>
          <p:nvPr/>
        </p:nvSpPr>
        <p:spPr>
          <a:xfrm>
            <a:off x="9377264" y="3823239"/>
            <a:ext cx="1859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symbol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2D853-FB96-58B5-C685-A2B0A0D4B95B}"/>
              </a:ext>
            </a:extLst>
          </p:cNvPr>
          <p:cNvSpPr txBox="1"/>
          <p:nvPr/>
        </p:nvSpPr>
        <p:spPr>
          <a:xfrm>
            <a:off x="9402145" y="4592716"/>
            <a:ext cx="1810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capital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D8690A-B7DB-9EDB-9764-BCAB5CDFD2CA}"/>
              </a:ext>
            </a:extLst>
          </p:cNvPr>
          <p:cNvSpPr txBox="1"/>
          <p:nvPr/>
        </p:nvSpPr>
        <p:spPr>
          <a:xfrm>
            <a:off x="9277738" y="5386215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 ride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9" y="2278782"/>
            <a:ext cx="2187732" cy="21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onation of yes/no questions - English Coach Online">
            <a:extLst>
              <a:ext uri="{FF2B5EF4-FFF2-40B4-BE49-F238E27FC236}">
                <a16:creationId xmlns:a16="http://schemas.microsoft.com/office/drawing/2014/main" id="{16EA6BCD-5FB4-ED4F-9705-D49D6248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7393259" y="4092062"/>
            <a:ext cx="4281936" cy="2211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8DA331-627B-37EA-52F7-0CB6671578C4}"/>
              </a:ext>
            </a:extLst>
          </p:cNvPr>
          <p:cNvSpPr txBox="1"/>
          <p:nvPr/>
        </p:nvSpPr>
        <p:spPr>
          <a:xfrm>
            <a:off x="487067" y="1290971"/>
            <a:ext cx="865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and falling intonation for questions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7305" y="2161152"/>
            <a:ext cx="5286987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/>
              <a:t>- Can you speak English?</a:t>
            </a:r>
          </a:p>
          <a:p>
            <a:pPr>
              <a:lnSpc>
                <a:spcPct val="200000"/>
              </a:lnSpc>
            </a:pPr>
            <a:r>
              <a:rPr lang="en-US" sz="2800"/>
              <a:t>- What is the capital of Scotland</a:t>
            </a:r>
            <a:r>
              <a:rPr lang="en-US" sz="2800" smtClean="0"/>
              <a:t>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DA331-627B-37EA-52F7-0CB6671578C4}"/>
              </a:ext>
            </a:extLst>
          </p:cNvPr>
          <p:cNvSpPr txBox="1"/>
          <p:nvPr/>
        </p:nvSpPr>
        <p:spPr>
          <a:xfrm>
            <a:off x="487067" y="1290971"/>
            <a:ext cx="865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and falling intonation for questions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5AB406-B4C1-6115-8641-361179776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21" y="2144967"/>
            <a:ext cx="4296942" cy="2134654"/>
          </a:xfrm>
          <a:prstGeom prst="rect">
            <a:avLst/>
          </a:prstGeom>
        </p:spPr>
      </p:pic>
      <p:pic>
        <p:nvPicPr>
          <p:cNvPr id="3" name="vshYnOtSEn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55389" y="2299240"/>
            <a:ext cx="6240967" cy="35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458" y="1378057"/>
            <a:ext cx="103681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repeat, paying attention to the intonation of the following questions.</a:t>
            </a:r>
            <a:endParaRPr lang="en-US" sz="32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DD21F-9B85-E7CC-E444-20B660BC083B}"/>
              </a:ext>
            </a:extLst>
          </p:cNvPr>
          <p:cNvSpPr txBox="1"/>
          <p:nvPr/>
        </p:nvSpPr>
        <p:spPr>
          <a:xfrm>
            <a:off x="1184421" y="2536811"/>
            <a:ext cx="6096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Can you speak English?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Australia an island?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Will you visit Washington next year?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What is the capital of Scotland?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How big is Canada?</a:t>
            </a:r>
            <a:r>
              <a:rPr lang="en-US" sz="2800" dirty="0"/>
              <a:t> </a:t>
            </a:r>
          </a:p>
        </p:txBody>
      </p:sp>
      <p:pic>
        <p:nvPicPr>
          <p:cNvPr id="15" name="Graphic 14" descr="Arrow: Counter-clockwise curve with solid fill">
            <a:extLst>
              <a:ext uri="{FF2B5EF4-FFF2-40B4-BE49-F238E27FC236}">
                <a16:creationId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5028493" y="2583577"/>
            <a:ext cx="604189" cy="604189"/>
          </a:xfrm>
          <a:prstGeom prst="rect">
            <a:avLst/>
          </a:prstGeom>
        </p:spPr>
      </p:pic>
      <p:pic>
        <p:nvPicPr>
          <p:cNvPr id="16" name="Graphic 15" descr="Arrow: Counter-clockwise curve with solid fill">
            <a:extLst>
              <a:ext uri="{FF2B5EF4-FFF2-40B4-BE49-F238E27FC236}">
                <a16:creationId xmlns:a16="http://schemas.microsoft.com/office/drawing/2014/main" id="{18A96F9D-623D-51B6-3271-8A7FBB07F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4708142" y="3227390"/>
            <a:ext cx="604189" cy="604189"/>
          </a:xfrm>
          <a:prstGeom prst="rect">
            <a:avLst/>
          </a:prstGeom>
        </p:spPr>
      </p:pic>
      <p:pic>
        <p:nvPicPr>
          <p:cNvPr id="17" name="Graphic 16" descr="Arrow: Counter-clockwise curve with solid fill">
            <a:extLst>
              <a:ext uri="{FF2B5EF4-FFF2-40B4-BE49-F238E27FC236}">
                <a16:creationId xmlns:a16="http://schemas.microsoft.com/office/drawing/2014/main" id="{634DB4C4-6F20-818E-B8A8-481E1BE34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6721023" y="3893497"/>
            <a:ext cx="604189" cy="604189"/>
          </a:xfrm>
          <a:prstGeom prst="rect">
            <a:avLst/>
          </a:prstGeom>
        </p:spPr>
      </p:pic>
      <p:pic>
        <p:nvPicPr>
          <p:cNvPr id="19" name="Graphic 18" descr="Back with solid fill">
            <a:extLst>
              <a:ext uri="{FF2B5EF4-FFF2-40B4-BE49-F238E27FC236}">
                <a16:creationId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6250141" y="4534194"/>
            <a:ext cx="650196" cy="650196"/>
          </a:xfrm>
          <a:prstGeom prst="rect">
            <a:avLst/>
          </a:prstGeom>
        </p:spPr>
      </p:pic>
      <p:pic>
        <p:nvPicPr>
          <p:cNvPr id="20" name="Graphic 19" descr="Back with solid fill">
            <a:extLst>
              <a:ext uri="{FF2B5EF4-FFF2-40B4-BE49-F238E27FC236}">
                <a16:creationId xmlns:a16="http://schemas.microsoft.com/office/drawing/2014/main" id="{863BC130-6C21-D84F-A3B1-FC9E833791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4545860" y="5180899"/>
            <a:ext cx="650196" cy="650196"/>
          </a:xfrm>
          <a:prstGeom prst="rect">
            <a:avLst/>
          </a:prstGeom>
        </p:spPr>
      </p:pic>
      <p:pic>
        <p:nvPicPr>
          <p:cNvPr id="3" name="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4421" y="1829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672" y="1248927"/>
            <a:ext cx="9670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F93BC-CEA5-86BB-7ABF-19EB0DB6CCF3}"/>
              </a:ext>
            </a:extLst>
          </p:cNvPr>
          <p:cNvSpPr txBox="1"/>
          <p:nvPr/>
        </p:nvSpPr>
        <p:spPr>
          <a:xfrm>
            <a:off x="1151404" y="2042936"/>
            <a:ext cx="75266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is Canada?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you show me Singapore on this map?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many states are there in the USA?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English an official language in Malaysia?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you know much about New Zealand?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20" descr="Arrow: Counter-clockwise curve with solid fill">
            <a:extLst>
              <a:ext uri="{FF2B5EF4-FFF2-40B4-BE49-F238E27FC236}">
                <a16:creationId xmlns:a16="http://schemas.microsoft.com/office/drawing/2014/main" id="{E4253A04-1CD8-88CE-3F21-23D3C0430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8017121" y="2333316"/>
            <a:ext cx="604189" cy="604189"/>
          </a:xfrm>
          <a:prstGeom prst="rect">
            <a:avLst/>
          </a:prstGeom>
        </p:spPr>
      </p:pic>
      <p:pic>
        <p:nvPicPr>
          <p:cNvPr id="22" name="Graphic 21" descr="Back with solid fill">
            <a:extLst>
              <a:ext uri="{FF2B5EF4-FFF2-40B4-BE49-F238E27FC236}">
                <a16:creationId xmlns:a16="http://schemas.microsoft.com/office/drawing/2014/main" id="{B344BF41-4078-D2B8-2469-BF1BAAB4D5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851701" y="2268163"/>
            <a:ext cx="650196" cy="650196"/>
          </a:xfrm>
          <a:prstGeom prst="rect">
            <a:avLst/>
          </a:prstGeom>
        </p:spPr>
      </p:pic>
      <p:pic>
        <p:nvPicPr>
          <p:cNvPr id="23" name="Graphic 22" descr="Arrow: Counter-clockwise curve with solid fill">
            <a:extLst>
              <a:ext uri="{FF2B5EF4-FFF2-40B4-BE49-F238E27FC236}">
                <a16:creationId xmlns:a16="http://schemas.microsoft.com/office/drawing/2014/main" id="{2831424C-253E-9C0C-9A56-38AF13FE7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8017121" y="3167499"/>
            <a:ext cx="604189" cy="604189"/>
          </a:xfrm>
          <a:prstGeom prst="rect">
            <a:avLst/>
          </a:prstGeom>
        </p:spPr>
      </p:pic>
      <p:pic>
        <p:nvPicPr>
          <p:cNvPr id="24" name="Graphic 23" descr="Back with solid fill">
            <a:extLst>
              <a:ext uri="{FF2B5EF4-FFF2-40B4-BE49-F238E27FC236}">
                <a16:creationId xmlns:a16="http://schemas.microsoft.com/office/drawing/2014/main" id="{85D94B0D-B6FC-E2DB-6F34-6DE0A515B0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851701" y="3102346"/>
            <a:ext cx="650196" cy="650196"/>
          </a:xfrm>
          <a:prstGeom prst="rect">
            <a:avLst/>
          </a:prstGeom>
        </p:spPr>
      </p:pic>
      <p:pic>
        <p:nvPicPr>
          <p:cNvPr id="25" name="Graphic 24" descr="Arrow: Counter-clockwise curve with solid fill">
            <a:extLst>
              <a:ext uri="{FF2B5EF4-FFF2-40B4-BE49-F238E27FC236}">
                <a16:creationId xmlns:a16="http://schemas.microsoft.com/office/drawing/2014/main" id="{51C8FE10-ED40-80CD-31C1-3ACDC3F6F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27712" y="3971223"/>
            <a:ext cx="604189" cy="604189"/>
          </a:xfrm>
          <a:prstGeom prst="rect">
            <a:avLst/>
          </a:prstGeom>
        </p:spPr>
      </p:pic>
      <p:pic>
        <p:nvPicPr>
          <p:cNvPr id="26" name="Graphic 25" descr="Back with solid fill">
            <a:extLst>
              <a:ext uri="{FF2B5EF4-FFF2-40B4-BE49-F238E27FC236}">
                <a16:creationId xmlns:a16="http://schemas.microsoft.com/office/drawing/2014/main" id="{9033F31E-B8B1-FA60-A383-75915F4FB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62292" y="3906070"/>
            <a:ext cx="650196" cy="650196"/>
          </a:xfrm>
          <a:prstGeom prst="rect">
            <a:avLst/>
          </a:prstGeom>
        </p:spPr>
      </p:pic>
      <p:pic>
        <p:nvPicPr>
          <p:cNvPr id="27" name="Graphic 26" descr="Arrow: Counter-clockwise curve with solid fill">
            <a:extLst>
              <a:ext uri="{FF2B5EF4-FFF2-40B4-BE49-F238E27FC236}">
                <a16:creationId xmlns:a16="http://schemas.microsoft.com/office/drawing/2014/main" id="{ABEA27F8-3D6A-6601-A265-7B638CFD3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21489" y="4835862"/>
            <a:ext cx="604189" cy="604189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6F06EC4A-C5C2-0D74-C54A-65669E685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56069" y="4770709"/>
            <a:ext cx="650196" cy="650196"/>
          </a:xfrm>
          <a:prstGeom prst="rect">
            <a:avLst/>
          </a:prstGeom>
        </p:spPr>
      </p:pic>
      <p:pic>
        <p:nvPicPr>
          <p:cNvPr id="29" name="Graphic 28" descr="Arrow: Counter-clockwise curve with solid fill">
            <a:extLst>
              <a:ext uri="{FF2B5EF4-FFF2-40B4-BE49-F238E27FC236}">
                <a16:creationId xmlns:a16="http://schemas.microsoft.com/office/drawing/2014/main" id="{79E9D413-947F-9547-5E9A-3E611578F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48720" y="5755120"/>
            <a:ext cx="604189" cy="604189"/>
          </a:xfrm>
          <a:prstGeom prst="rect">
            <a:avLst/>
          </a:prstGeom>
        </p:spPr>
      </p:pic>
      <p:pic>
        <p:nvPicPr>
          <p:cNvPr id="30" name="Graphic 29" descr="Back with solid fill">
            <a:extLst>
              <a:ext uri="{FF2B5EF4-FFF2-40B4-BE49-F238E27FC236}">
                <a16:creationId xmlns:a16="http://schemas.microsoft.com/office/drawing/2014/main" id="{7CEBE836-B869-8183-DD48-2BE26CF99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83300" y="5689967"/>
            <a:ext cx="650196" cy="6501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E26EA89-02D4-98F6-5FC4-CAC756294EB3}"/>
              </a:ext>
            </a:extLst>
          </p:cNvPr>
          <p:cNvSpPr/>
          <p:nvPr/>
        </p:nvSpPr>
        <p:spPr>
          <a:xfrm>
            <a:off x="8736695" y="2217931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98720A-8C14-FA31-E24D-8249D3A8ACCA}"/>
              </a:ext>
            </a:extLst>
          </p:cNvPr>
          <p:cNvSpPr/>
          <p:nvPr/>
        </p:nvSpPr>
        <p:spPr>
          <a:xfrm>
            <a:off x="7956161" y="306370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01FFDF-A794-D2DF-6A53-9D47376CA611}"/>
              </a:ext>
            </a:extLst>
          </p:cNvPr>
          <p:cNvSpPr/>
          <p:nvPr/>
        </p:nvSpPr>
        <p:spPr>
          <a:xfrm>
            <a:off x="8682185" y="382520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62273B-1FF0-3CDC-B9F1-44FD847C0176}"/>
              </a:ext>
            </a:extLst>
          </p:cNvPr>
          <p:cNvSpPr/>
          <p:nvPr/>
        </p:nvSpPr>
        <p:spPr>
          <a:xfrm>
            <a:off x="7882130" y="4733598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4A41A6-717D-974F-99DD-DA85AF298B5A}"/>
              </a:ext>
            </a:extLst>
          </p:cNvPr>
          <p:cNvSpPr/>
          <p:nvPr/>
        </p:nvSpPr>
        <p:spPr>
          <a:xfrm>
            <a:off x="7881565" y="561051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825" y="1664425"/>
            <a:ext cx="6096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688716" y="1290971"/>
            <a:ext cx="241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</a:t>
            </a:r>
          </a:p>
        </p:txBody>
      </p:sp>
      <p:pic>
        <p:nvPicPr>
          <p:cNvPr id="6146" name="Picture 2" descr="Escaliers Et La Flèche UP DOWN Clip Art Libres De Droits , Svg , Vecteurs  Et Illustration. Image 56663647.">
            <a:extLst>
              <a:ext uri="{FF2B5EF4-FFF2-40B4-BE49-F238E27FC236}">
                <a16:creationId xmlns:a16="http://schemas.microsoft.com/office/drawing/2014/main" id="{BE715EDF-909C-CDE2-C355-84DF826E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6" y="2575932"/>
            <a:ext cx="4962360" cy="35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1298" y="2114267"/>
            <a:ext cx="453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B7BD"/>
                </a:solidFill>
              </a:rPr>
              <a:t>How was your holiday in Australia?</a:t>
            </a:r>
            <a:endParaRPr lang="en-GB" sz="2400" dirty="0">
              <a:solidFill>
                <a:srgbClr val="0FB7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298" y="2587083"/>
            <a:ext cx="267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Did you travel a lot?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1298" y="3048748"/>
            <a:ext cx="550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What do you call the people from Canada?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1298" y="3539082"/>
            <a:ext cx="378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What is a symbol of London?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1298" y="4033001"/>
            <a:ext cx="534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Can you see the Big Ben from your hotel?</a:t>
            </a:r>
            <a:endParaRPr lang="en-GB" sz="2400">
              <a:solidFill>
                <a:srgbClr val="0FB7BD"/>
              </a:solidFill>
            </a:endParaRPr>
          </a:p>
        </p:txBody>
      </p:sp>
      <p:pic>
        <p:nvPicPr>
          <p:cNvPr id="16" name="Graphic 14" descr="Arrow: Counter-clockwise curve with solid fill">
            <a:extLst>
              <a:ext uri="{FF2B5EF4-FFF2-40B4-BE49-F238E27FC236}">
                <a16:creationId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8387190" y="2508725"/>
            <a:ext cx="576904" cy="576904"/>
          </a:xfrm>
          <a:prstGeom prst="rect">
            <a:avLst/>
          </a:prstGeom>
        </p:spPr>
      </p:pic>
      <p:pic>
        <p:nvPicPr>
          <p:cNvPr id="17" name="Graphic 18" descr="Back with solid fill">
            <a:extLst>
              <a:ext uri="{FF2B5EF4-FFF2-40B4-BE49-F238E27FC236}">
                <a16:creationId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10356299" y="2017681"/>
            <a:ext cx="587024" cy="587024"/>
          </a:xfrm>
          <a:prstGeom prst="rect">
            <a:avLst/>
          </a:prstGeom>
        </p:spPr>
      </p:pic>
      <p:pic>
        <p:nvPicPr>
          <p:cNvPr id="18" name="Graphic 18" descr="Back with solid fill">
            <a:extLst>
              <a:ext uri="{FF2B5EF4-FFF2-40B4-BE49-F238E27FC236}">
                <a16:creationId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11332656" y="3009638"/>
            <a:ext cx="587024" cy="587024"/>
          </a:xfrm>
          <a:prstGeom prst="rect">
            <a:avLst/>
          </a:prstGeom>
        </p:spPr>
      </p:pic>
      <p:pic>
        <p:nvPicPr>
          <p:cNvPr id="19" name="Graphic 18" descr="Back with solid fill">
            <a:extLst>
              <a:ext uri="{FF2B5EF4-FFF2-40B4-BE49-F238E27FC236}">
                <a16:creationId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9630215" y="3475071"/>
            <a:ext cx="587024" cy="587024"/>
          </a:xfrm>
          <a:prstGeom prst="rect">
            <a:avLst/>
          </a:prstGeom>
        </p:spPr>
      </p:pic>
      <p:pic>
        <p:nvPicPr>
          <p:cNvPr id="20" name="Graphic 14" descr="Arrow: Counter-clockwise curve with solid fill">
            <a:extLst>
              <a:ext uri="{FF2B5EF4-FFF2-40B4-BE49-F238E27FC236}">
                <a16:creationId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11036272" y="3943169"/>
            <a:ext cx="576904" cy="5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BFAFDE-DE32-7CE0-42A8-B7BA15367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821003"/>
              </p:ext>
            </p:extLst>
          </p:nvPr>
        </p:nvGraphicFramePr>
        <p:xfrm>
          <a:off x="628983" y="1793577"/>
          <a:ext cx="9904668" cy="474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B1DE4E-E619-1220-1D9D-9F1B19009616}"/>
              </a:ext>
            </a:extLst>
          </p:cNvPr>
          <p:cNvSpPr txBox="1"/>
          <p:nvPr/>
        </p:nvSpPr>
        <p:spPr>
          <a:xfrm>
            <a:off x="153909" y="1460035"/>
            <a:ext cx="6482282" cy="1452384"/>
          </a:xfrm>
          <a:prstGeom prst="cloudCallout">
            <a:avLst>
              <a:gd name="adj1" fmla="val 60448"/>
              <a:gd name="adj2" fmla="val 4983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English-speaking countries can you find?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 descr="English Speaking Flag: Now With Even MORE Countries! (OC) - Imgur">
            <a:extLst>
              <a:ext uri="{FF2B5EF4-FFF2-40B4-BE49-F238E27FC236}">
                <a16:creationId xmlns:a16="http://schemas.microsoft.com/office/drawing/2014/main" id="{8C08DCBB-9468-8336-37DE-DB7BB781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20" y="3008717"/>
            <a:ext cx="5137182" cy="3049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7067" y="3713356"/>
            <a:ext cx="601344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800" b="1" smtClean="0">
                <a:solidFill>
                  <a:srgbClr val="00B0F0"/>
                </a:solidFill>
              </a:rPr>
              <a:t>United States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>
                <a:solidFill>
                  <a:srgbClr val="00B0F0"/>
                </a:solidFill>
              </a:rPr>
              <a:t>United </a:t>
            </a:r>
            <a:r>
              <a:rPr lang="en-GB" sz="2800" b="1" smtClean="0">
                <a:solidFill>
                  <a:srgbClr val="00B0F0"/>
                </a:solidFill>
              </a:rPr>
              <a:t>Kingdom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Canada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Australia</a:t>
            </a:r>
          </a:p>
          <a:p>
            <a:endParaRPr lang="en-GB" sz="2800" b="1">
              <a:solidFill>
                <a:srgbClr val="00B0F0"/>
              </a:solidFill>
            </a:endParaRPr>
          </a:p>
          <a:p>
            <a:endParaRPr lang="en-GB" sz="2800" b="1" smtClean="0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Liberia</a:t>
            </a:r>
          </a:p>
          <a:p>
            <a:r>
              <a:rPr lang="en-GB" sz="2800" b="1" smtClean="0">
                <a:solidFill>
                  <a:srgbClr val="00B0F0"/>
                </a:solidFill>
              </a:rPr>
              <a:t>Ireland</a:t>
            </a:r>
          </a:p>
          <a:p>
            <a:r>
              <a:rPr lang="en-GB" sz="2800" b="1" smtClean="0">
                <a:solidFill>
                  <a:srgbClr val="00B0F0"/>
                </a:solidFill>
              </a:rPr>
              <a:t>New Zealand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Jamaica</a:t>
            </a:r>
            <a:endParaRPr lang="en-GB" sz="28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34434"/>
            <a:ext cx="930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favourite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English-speaking country.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Find information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 its location and attractions.</a:t>
            </a:r>
            <a:endParaRPr lang="en-US" sz="54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04707" y="17422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899" y="4375552"/>
            <a:ext cx="5904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,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quán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092585" y="3255523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neɪtɪv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9252B-8B2A-2FCA-6103-9AA211383D10}"/>
              </a:ext>
            </a:extLst>
          </p:cNvPr>
          <p:cNvSpPr txBox="1"/>
          <p:nvPr/>
        </p:nvSpPr>
        <p:spPr>
          <a:xfrm>
            <a:off x="6263071" y="1742208"/>
            <a:ext cx="5612978" cy="2764215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connected with the place where you were born and lived for the first years of your life</a:t>
            </a:r>
            <a:endParaRPr lang="en-US" sz="2800" dirty="0"/>
          </a:p>
        </p:txBody>
      </p:sp>
      <p:pic>
        <p:nvPicPr>
          <p:cNvPr id="5" name="native ">
            <a:hlinkClick r:id="" action="ppaction://media"/>
            <a:extLst>
              <a:ext uri="{FF2B5EF4-FFF2-40B4-BE49-F238E27FC236}">
                <a16:creationId xmlns:a16="http://schemas.microsoft.com/office/drawing/2014/main" id="{E9A6595B-2189-A49D-6411-AD9371D73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4494" y="5394863"/>
            <a:ext cx="951554" cy="9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19513" y="164224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amazing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627" y="4345056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tuyệt</a:t>
            </a:r>
            <a:r>
              <a:rPr lang="en-US" sz="3200" dirty="0"/>
              <a:t> </a:t>
            </a:r>
            <a:r>
              <a:rPr lang="en-US" sz="3200" dirty="0" err="1"/>
              <a:t>vời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995841" y="3145398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ə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meɪzɪŋ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E3380-5DD6-CB94-2CF5-86D09116443C}"/>
              </a:ext>
            </a:extLst>
          </p:cNvPr>
          <p:cNvSpPr txBox="1"/>
          <p:nvPr/>
        </p:nvSpPr>
        <p:spPr>
          <a:xfrm>
            <a:off x="6263071" y="1742208"/>
            <a:ext cx="4880114" cy="280638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wonderful, beautiful</a:t>
            </a:r>
            <a:endParaRPr lang="en-US" sz="5400" dirty="0"/>
          </a:p>
        </p:txBody>
      </p:sp>
      <p:pic>
        <p:nvPicPr>
          <p:cNvPr id="4" name="amazing ">
            <a:hlinkClick r:id="" action="ppaction://media"/>
            <a:extLst>
              <a:ext uri="{FF2B5EF4-FFF2-40B4-BE49-F238E27FC236}">
                <a16:creationId xmlns:a16="http://schemas.microsoft.com/office/drawing/2014/main" id="{6FA7A770-E97F-9A25-F851-CD7B53D52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4558" y="5365466"/>
            <a:ext cx="943271" cy="9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229" y="17422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024" y="4438925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135454" y="3320623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juˈ</a:t>
            </a:r>
            <a:r>
              <a:rPr lang="en-US" sz="3600" b="1" dirty="0" err="1">
                <a:solidFill>
                  <a:srgbClr val="0FB7BD"/>
                </a:solidFill>
              </a:rPr>
              <a:t>niːk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8A86F-E668-4F67-258D-A121CB80DFBA}"/>
              </a:ext>
            </a:extLst>
          </p:cNvPr>
          <p:cNvSpPr txBox="1"/>
          <p:nvPr/>
        </p:nvSpPr>
        <p:spPr>
          <a:xfrm>
            <a:off x="6263071" y="1742208"/>
            <a:ext cx="4880114" cy="220200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rare,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many</a:t>
            </a:r>
            <a:endParaRPr lang="en-US" sz="6000" dirty="0"/>
          </a:p>
        </p:txBody>
      </p:sp>
      <p:pic>
        <p:nvPicPr>
          <p:cNvPr id="5" name="unique ">
            <a:hlinkClick r:id="" action="ppaction://media"/>
            <a:extLst>
              <a:ext uri="{FF2B5EF4-FFF2-40B4-BE49-F238E27FC236}">
                <a16:creationId xmlns:a16="http://schemas.microsoft.com/office/drawing/2014/main" id="{F36EB169-E044-DE67-A3DF-0DE118BFC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1600" y="5495671"/>
            <a:ext cx="994386" cy="9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977" y="180471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219" y="4427773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494522" y="3338017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ləʊkl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6F2DE-BC9D-0954-ECCF-039BFDE58C75}"/>
              </a:ext>
            </a:extLst>
          </p:cNvPr>
          <p:cNvSpPr txBox="1"/>
          <p:nvPr/>
        </p:nvSpPr>
        <p:spPr>
          <a:xfrm>
            <a:off x="6308863" y="2025279"/>
            <a:ext cx="4880114" cy="220200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belonging to a place</a:t>
            </a:r>
            <a:endParaRPr lang="en-US" sz="19900" dirty="0"/>
          </a:p>
        </p:txBody>
      </p:sp>
      <p:pic>
        <p:nvPicPr>
          <p:cNvPr id="4" name="local ">
            <a:hlinkClick r:id="" action="ppaction://media"/>
            <a:extLst>
              <a:ext uri="{FF2B5EF4-FFF2-40B4-BE49-F238E27FC236}">
                <a16:creationId xmlns:a16="http://schemas.microsoft.com/office/drawing/2014/main" id="{0B8127F3-A327-3D7E-3E3E-582DEB9A8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3707" y="5253067"/>
            <a:ext cx="971668" cy="9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529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136" y="447573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cổ</a:t>
            </a:r>
            <a:r>
              <a:rPr lang="en-US" sz="3600" dirty="0"/>
              <a:t>, </a:t>
            </a:r>
            <a:r>
              <a:rPr lang="en-US" sz="3600" dirty="0" err="1"/>
              <a:t>xưa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181429" y="3354597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eɪnʃənt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6" name="Picture 2" descr="Funny ancient boy and girl cartoon Royalty Free Vector Image">
            <a:extLst>
              <a:ext uri="{FF2B5EF4-FFF2-40B4-BE49-F238E27FC236}">
                <a16:creationId xmlns:a16="http://schemas.microsoft.com/office/drawing/2014/main" id="{446C242B-3A7F-248E-34E1-2CCEBC1E7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0"/>
          <a:stretch/>
        </p:blipFill>
        <p:spPr bwMode="auto">
          <a:xfrm>
            <a:off x="6451916" y="1910393"/>
            <a:ext cx="4244255" cy="40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ncient ">
            <a:hlinkClick r:id="" action="ppaction://media"/>
            <a:extLst>
              <a:ext uri="{FF2B5EF4-FFF2-40B4-BE49-F238E27FC236}">
                <a16:creationId xmlns:a16="http://schemas.microsoft.com/office/drawing/2014/main" id="{9222E760-B9D2-BD95-E788-A2F247C2B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1362" y="5377055"/>
            <a:ext cx="898681" cy="8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91754"/>
              </p:ext>
            </p:extLst>
          </p:nvPr>
        </p:nvGraphicFramePr>
        <p:xfrm>
          <a:off x="1821402" y="830347"/>
          <a:ext cx="9804541" cy="5342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6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02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native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32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neɪtɪv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bản ngữ, nguyên quán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02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amazing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əˈ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meɪzɪŋ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vời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unique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juˈ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niːk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nhất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 (adj) 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ləʊkl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phương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425258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ancient (adj)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32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eɪnʃənt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cổ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xưa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99217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10" name="native ">
            <a:hlinkClick r:id="" action="ppaction://media"/>
            <a:extLst>
              <a:ext uri="{FF2B5EF4-FFF2-40B4-BE49-F238E27FC236}">
                <a16:creationId xmlns:a16="http://schemas.microsoft.com/office/drawing/2014/main" id="{0BA2F5B5-4CFC-8204-BC22-995161284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2032249"/>
            <a:ext cx="673259" cy="673259"/>
          </a:xfrm>
          <a:prstGeom prst="rect">
            <a:avLst/>
          </a:prstGeom>
        </p:spPr>
      </p:pic>
      <p:pic>
        <p:nvPicPr>
          <p:cNvPr id="12" name="amazing ">
            <a:hlinkClick r:id="" action="ppaction://media"/>
            <a:extLst>
              <a:ext uri="{FF2B5EF4-FFF2-40B4-BE49-F238E27FC236}">
                <a16:creationId xmlns:a16="http://schemas.microsoft.com/office/drawing/2014/main" id="{616907CA-B8D8-4F9E-BED3-ED89743643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9" y="2828387"/>
            <a:ext cx="673260" cy="673260"/>
          </a:xfrm>
          <a:prstGeom prst="rect">
            <a:avLst/>
          </a:prstGeom>
        </p:spPr>
      </p:pic>
      <p:pic>
        <p:nvPicPr>
          <p:cNvPr id="13" name="unique ">
            <a:hlinkClick r:id="" action="ppaction://media"/>
            <a:extLst>
              <a:ext uri="{FF2B5EF4-FFF2-40B4-BE49-F238E27FC236}">
                <a16:creationId xmlns:a16="http://schemas.microsoft.com/office/drawing/2014/main" id="{1748A839-E111-5EDD-DF2C-D08800C4C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3624526"/>
            <a:ext cx="673259" cy="673259"/>
          </a:xfrm>
          <a:prstGeom prst="rect">
            <a:avLst/>
          </a:prstGeom>
        </p:spPr>
      </p:pic>
      <p:pic>
        <p:nvPicPr>
          <p:cNvPr id="14" name="local ">
            <a:hlinkClick r:id="" action="ppaction://media"/>
            <a:extLst>
              <a:ext uri="{FF2B5EF4-FFF2-40B4-BE49-F238E27FC236}">
                <a16:creationId xmlns:a16="http://schemas.microsoft.com/office/drawing/2014/main" id="{4F130CA2-69AC-132D-5E1D-4CA872A52A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7" y="4408294"/>
            <a:ext cx="673259" cy="673259"/>
          </a:xfrm>
          <a:prstGeom prst="rect">
            <a:avLst/>
          </a:prstGeom>
        </p:spPr>
      </p:pic>
      <p:pic>
        <p:nvPicPr>
          <p:cNvPr id="15" name="ancient ">
            <a:hlinkClick r:id="" action="ppaction://media"/>
            <a:extLst>
              <a:ext uri="{FF2B5EF4-FFF2-40B4-BE49-F238E27FC236}">
                <a16:creationId xmlns:a16="http://schemas.microsoft.com/office/drawing/2014/main" id="{D4A3FBAA-83DC-DC9A-8407-6CCD42247A0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5246728"/>
            <a:ext cx="673259" cy="673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067" y="208434"/>
            <a:ext cx="35942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7028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59B46-34D7-3730-E2EA-DC963362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84" y="3099049"/>
            <a:ext cx="2721694" cy="2559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FC779-64E3-ACB2-6BE7-322C18320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151" y="3057701"/>
            <a:ext cx="2908526" cy="27921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492BA6-4243-791B-22D4-D46BAC0A040A}"/>
              </a:ext>
            </a:extLst>
          </p:cNvPr>
          <p:cNvSpPr txBox="1"/>
          <p:nvPr/>
        </p:nvSpPr>
        <p:spPr>
          <a:xfrm>
            <a:off x="2206960" y="5970288"/>
            <a:ext cx="1875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kangaroo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CA8A01-A846-0957-657F-484E9BC07477}"/>
              </a:ext>
            </a:extLst>
          </p:cNvPr>
          <p:cNvSpPr txBox="1"/>
          <p:nvPr/>
        </p:nvSpPr>
        <p:spPr>
          <a:xfrm>
            <a:off x="7517352" y="5970288"/>
            <a:ext cx="2466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country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3247</TotalTime>
  <Words>686</Words>
  <Application>Microsoft Office PowerPoint</Application>
  <PresentationFormat>Widescreen</PresentationFormat>
  <Paragraphs>181</Paragraphs>
  <Slides>21</Slides>
  <Notes>19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(Body)</vt:lpstr>
      <vt:lpstr>Calibri</vt:lpstr>
      <vt:lpstr>Calibri Light</vt:lpstr>
      <vt:lpstr>ChronicaPro-Bold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2023-05-05T12:25:40Z</dcterms:modified>
</cp:coreProperties>
</file>