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7"/>
  </p:notesMasterIdLst>
  <p:sldIdLst>
    <p:sldId id="256" r:id="rId2"/>
    <p:sldId id="337" r:id="rId3"/>
    <p:sldId id="338" r:id="rId4"/>
    <p:sldId id="342" r:id="rId5"/>
    <p:sldId id="349" r:id="rId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微软雅黑" panose="020B0503020204020204" pitchFamily="34" charset="-122"/>
      <p:regular r:id="rId12"/>
      <p:bold r:id="rId13"/>
    </p:embeddedFont>
    <p:embeddedFont>
      <p:font typeface="Quicksand Medium" panose="020B0604020202020204" charset="0"/>
      <p:regular r:id="rId14"/>
      <p:bold r:id="rId15"/>
    </p:embeddedFont>
    <p:embeddedFont>
      <p:font typeface="Fredoka One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F3"/>
    <a:srgbClr val="53A8B0"/>
    <a:srgbClr val="72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7A87C-DF99-47AD-8E2E-22E202076C84}">
  <a:tblStyle styleId="{90F7A87C-DF99-47AD-8E2E-22E202076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83"/>
    <p:restoredTop sz="91449"/>
  </p:normalViewPr>
  <p:slideViewPr>
    <p:cSldViewPr snapToGrid="0">
      <p:cViewPr varScale="1">
        <p:scale>
          <a:sx n="124" d="100"/>
          <a:sy n="124" d="100"/>
        </p:scale>
        <p:origin x="8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5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8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3000" y="3343675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822970" y="-76202"/>
            <a:ext cx="4784060" cy="1363661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871753" y="379013"/>
            <a:ext cx="274600" cy="321970"/>
            <a:chOff x="4636986" y="2820121"/>
            <a:chExt cx="86206" cy="101077"/>
          </a:xfrm>
        </p:grpSpPr>
        <p:sp>
          <p:nvSpPr>
            <p:cNvPr id="14" name="Google Shape;14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822964" y="4511167"/>
            <a:ext cx="443211" cy="364591"/>
            <a:chOff x="1467054" y="3152821"/>
            <a:chExt cx="139138" cy="114457"/>
          </a:xfrm>
        </p:grpSpPr>
        <p:sp>
          <p:nvSpPr>
            <p:cNvPr id="18" name="Google Shape;18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271253" y="287251"/>
            <a:ext cx="274600" cy="321970"/>
            <a:chOff x="4636986" y="2820121"/>
            <a:chExt cx="86206" cy="101077"/>
          </a:xfrm>
        </p:grpSpPr>
        <p:sp>
          <p:nvSpPr>
            <p:cNvPr id="23" name="Google Shape;23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83476" y="103092"/>
            <a:ext cx="443211" cy="364591"/>
            <a:chOff x="1467054" y="3152821"/>
            <a:chExt cx="139138" cy="114457"/>
          </a:xfrm>
        </p:grpSpPr>
        <p:sp>
          <p:nvSpPr>
            <p:cNvPr id="27" name="Google Shape;27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7664387">
            <a:off x="3447312" y="4010765"/>
            <a:ext cx="348716" cy="364589"/>
            <a:chOff x="1467054" y="3152821"/>
            <a:chExt cx="109474" cy="114457"/>
          </a:xfrm>
        </p:grpSpPr>
        <p:sp>
          <p:nvSpPr>
            <p:cNvPr id="32" name="Google Shape;32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10800000">
            <a:off x="1993653" y="4442513"/>
            <a:ext cx="274600" cy="321970"/>
            <a:chOff x="4636986" y="2820121"/>
            <a:chExt cx="86206" cy="101077"/>
          </a:xfrm>
        </p:grpSpPr>
        <p:sp>
          <p:nvSpPr>
            <p:cNvPr id="36" name="Google Shape;36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8477748">
            <a:off x="4757656" y="654498"/>
            <a:ext cx="443204" cy="364585"/>
            <a:chOff x="1467054" y="3152821"/>
            <a:chExt cx="139138" cy="114457"/>
          </a:xfrm>
        </p:grpSpPr>
        <p:sp>
          <p:nvSpPr>
            <p:cNvPr id="40" name="Google Shape;40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rot="-10119784">
            <a:off x="-353766" y="4273531"/>
            <a:ext cx="2515243" cy="83984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210736">
            <a:off x="-257445" y="-148354"/>
            <a:ext cx="1590291" cy="1193187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70600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870000" y="2075688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3"/>
          </p:nvPr>
        </p:nvSpPr>
        <p:spPr>
          <a:xfrm>
            <a:off x="720000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4" hasCustomPrompt="1"/>
          </p:nvPr>
        </p:nvSpPr>
        <p:spPr>
          <a:xfrm>
            <a:off x="4846025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5"/>
          </p:nvPr>
        </p:nvSpPr>
        <p:spPr>
          <a:xfrm>
            <a:off x="4245417" y="2075525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6"/>
          </p:nvPr>
        </p:nvSpPr>
        <p:spPr>
          <a:xfrm>
            <a:off x="4095425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7" hasCustomPrompt="1"/>
          </p:nvPr>
        </p:nvSpPr>
        <p:spPr>
          <a:xfrm>
            <a:off x="3158300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8"/>
          </p:nvPr>
        </p:nvSpPr>
        <p:spPr>
          <a:xfrm>
            <a:off x="2557708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9"/>
          </p:nvPr>
        </p:nvSpPr>
        <p:spPr>
          <a:xfrm>
            <a:off x="2407700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3725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4"/>
          </p:nvPr>
        </p:nvSpPr>
        <p:spPr>
          <a:xfrm>
            <a:off x="5933125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5"/>
          </p:nvPr>
        </p:nvSpPr>
        <p:spPr>
          <a:xfrm>
            <a:off x="5783125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315" name="Google Shape;315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 rot="1927793">
            <a:off x="5247909" y="3206713"/>
            <a:ext cx="443204" cy="364585"/>
            <a:chOff x="1467054" y="3152821"/>
            <a:chExt cx="139138" cy="114457"/>
          </a:xfrm>
        </p:grpSpPr>
        <p:sp>
          <p:nvSpPr>
            <p:cNvPr id="319" name="Google Shape;31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3"/>
          <p:cNvGrpSpPr/>
          <p:nvPr/>
        </p:nvGrpSpPr>
        <p:grpSpPr>
          <a:xfrm>
            <a:off x="3502516" y="1778551"/>
            <a:ext cx="274600" cy="321970"/>
            <a:chOff x="4636986" y="2820121"/>
            <a:chExt cx="86206" cy="101077"/>
          </a:xfrm>
        </p:grpSpPr>
        <p:sp>
          <p:nvSpPr>
            <p:cNvPr id="324" name="Google Shape;324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286591" y="1017726"/>
            <a:ext cx="274600" cy="321970"/>
            <a:chOff x="4636986" y="2820121"/>
            <a:chExt cx="86206" cy="101077"/>
          </a:xfrm>
        </p:grpSpPr>
        <p:sp>
          <p:nvSpPr>
            <p:cNvPr id="328" name="Google Shape;328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3"/>
          <p:cNvSpPr/>
          <p:nvPr/>
        </p:nvSpPr>
        <p:spPr>
          <a:xfrm rot="865481">
            <a:off x="-434889" y="3068437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334" name="Google Shape;334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339" name="Google Shape;33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4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9" name="Google Shape;1069;p32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070" name="Google Shape;1070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32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074" name="Google Shape;1074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2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079" name="Google Shape;1079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2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083" name="Google Shape;1083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2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087" name="Google Shape;108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2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092" name="Google Shape;1092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2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097" name="Google Shape;109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2"/>
          <p:cNvSpPr/>
          <p:nvPr/>
        </p:nvSpPr>
        <p:spPr>
          <a:xfrm rot="9280412">
            <a:off x="-224266" y="-56579"/>
            <a:ext cx="1590261" cy="119316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 rot="-1656122">
            <a:off x="7723757" y="4136451"/>
            <a:ext cx="1590247" cy="119315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33"/>
          <p:cNvGrpSpPr/>
          <p:nvPr/>
        </p:nvGrpSpPr>
        <p:grpSpPr>
          <a:xfrm>
            <a:off x="354103" y="1605562"/>
            <a:ext cx="274600" cy="321970"/>
            <a:chOff x="4636986" y="2820121"/>
            <a:chExt cx="86206" cy="101077"/>
          </a:xfrm>
        </p:grpSpPr>
        <p:sp>
          <p:nvSpPr>
            <p:cNvPr id="1106" name="Google Shape;1106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3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10" name="Google Shape;1110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115" name="Google Shape;1115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33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119" name="Google Shape;1119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123" name="Google Shape;112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128" name="Google Shape;1128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3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133" name="Google Shape;113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33"/>
          <p:cNvSpPr/>
          <p:nvPr/>
        </p:nvSpPr>
        <p:spPr>
          <a:xfrm rot="2461016" flipH="1">
            <a:off x="614666" y="-717726"/>
            <a:ext cx="1222814" cy="2606296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3"/>
          <p:cNvSpPr/>
          <p:nvPr/>
        </p:nvSpPr>
        <p:spPr>
          <a:xfrm rot="-8543599" flipH="1">
            <a:off x="7267057" y="3187283"/>
            <a:ext cx="1222813" cy="2606293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7298998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8" r:id="rId4"/>
    <p:sldLayoutId id="2147483679" r:id="rId5"/>
    <p:sldLayoutId id="214748369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UNIT 2</a:t>
            </a:r>
            <a: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MY HOUSE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</a:t>
            </a:r>
            <a:r>
              <a:rPr lang="en" sz="2400" b="1" dirty="0" smtClean="0"/>
              <a:t>6: skills </a:t>
            </a:r>
            <a:r>
              <a:rPr lang="en" sz="2400" b="1" dirty="0"/>
              <a:t>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054300" y="4632254"/>
            <a:ext cx="1470967" cy="441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4. CLOCK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89735" y="4615868"/>
            <a:ext cx="1784625" cy="4742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5. WINDOW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93308" y="1977294"/>
            <a:ext cx="1461383" cy="441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3. DESK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5106" y="2440332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1. BOOKSHELF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0869" y="1920166"/>
            <a:ext cx="1754384" cy="49859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2. SOFA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6F5C6-D953-4695-9B54-3354C87C8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" y="52726"/>
            <a:ext cx="2404103" cy="2378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26315-F50A-4A92-9A49-C59A0821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997" y="53391"/>
            <a:ext cx="3754103" cy="2112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1370BF-A0B0-462D-895D-267A28F38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8" b="12799"/>
          <a:stretch/>
        </p:blipFill>
        <p:spPr>
          <a:xfrm>
            <a:off x="5525266" y="-639511"/>
            <a:ext cx="3668078" cy="25209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C37A2-A45C-467A-9DF8-97A131C4D8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08" b="10717"/>
          <a:stretch/>
        </p:blipFill>
        <p:spPr>
          <a:xfrm>
            <a:off x="3568954" y="2514601"/>
            <a:ext cx="2153909" cy="19011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DF1A45-0F9A-4B6D-8101-F95A809FF2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85" b="10281"/>
          <a:stretch/>
        </p:blipFill>
        <p:spPr>
          <a:xfrm>
            <a:off x="6219124" y="2514601"/>
            <a:ext cx="2809750" cy="20116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444730-0DDB-4363-8879-33770A907760}"/>
              </a:ext>
            </a:extLst>
          </p:cNvPr>
          <p:cNvSpPr txBox="1"/>
          <p:nvPr/>
        </p:nvSpPr>
        <p:spPr>
          <a:xfrm>
            <a:off x="201260" y="3186806"/>
            <a:ext cx="3119564" cy="12003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defTabSz="342900">
              <a:buClrTx/>
              <a:defRPr/>
            </a:pPr>
            <a:r>
              <a:rPr lang="en-US" sz="2400" b="1" dirty="0">
                <a:latin typeface="Fredoka One" panose="020B0604020202020204" charset="0"/>
                <a:cs typeface="Calibri" panose="020F0502020204030204" pitchFamily="34" charset="0"/>
              </a:rPr>
              <a:t>Guess what is mentioned in the listening text</a:t>
            </a:r>
            <a:endParaRPr lang="en-US" sz="2400" b="1" kern="1200" dirty="0"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3F153E-3BD9-413C-9B72-F4154523146C}"/>
              </a:ext>
            </a:extLst>
          </p:cNvPr>
          <p:cNvSpPr txBox="1"/>
          <p:nvPr/>
        </p:nvSpPr>
        <p:spPr>
          <a:xfrm>
            <a:off x="201260" y="3572174"/>
            <a:ext cx="3493659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Fredoka One" panose="020B0604020202020204" charset="0"/>
                <a:cs typeface="Calibri" panose="020F0502020204030204" pitchFamily="34" charset="0"/>
              </a:rPr>
              <a:t>Listen and tick (</a:t>
            </a:r>
            <a:r>
              <a:rPr lang="en-US" sz="2800" dirty="0"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latin typeface="Fredoka One" panose="020B0604020202020204" charset="0"/>
                <a:cs typeface="Calibri" panose="020F0502020204030204" pitchFamily="34" charset="0"/>
              </a:rPr>
              <a:t>) things you hear</a:t>
            </a:r>
            <a:endParaRPr lang="en-US" sz="2800" b="1" kern="1200" dirty="0"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1" name="Tiếng Anh 6 Tập 1 (Chương trình GDPT 2018) - Unit 2 MY HOUSE - SKILLS 2 - 1 Look at the pictures. Name each of them. Guess if th">
            <a:hlinkClick r:id="" action="ppaction://media"/>
            <a:extLst>
              <a:ext uri="{FF2B5EF4-FFF2-40B4-BE49-F238E27FC236}">
                <a16:creationId xmlns:a16="http://schemas.microsoft.com/office/drawing/2014/main" id="{6484D638-C2BE-40C5-A8EF-6DEA53339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06" y="4520527"/>
            <a:ext cx="503951" cy="5039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969A5D-B3F8-4EC0-9FB1-1EED2FC6368C}"/>
              </a:ext>
            </a:extLst>
          </p:cNvPr>
          <p:cNvSpPr txBox="1"/>
          <p:nvPr/>
        </p:nvSpPr>
        <p:spPr>
          <a:xfrm>
            <a:off x="8282904" y="175285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4E4318-0EF4-4F08-B3E2-725E8DEBF40E}"/>
              </a:ext>
            </a:extLst>
          </p:cNvPr>
          <p:cNvSpPr txBox="1"/>
          <p:nvPr/>
        </p:nvSpPr>
        <p:spPr>
          <a:xfrm>
            <a:off x="2240467" y="2307166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41EF2D-C5AE-4198-A8AF-699C1EC61D84}"/>
              </a:ext>
            </a:extLst>
          </p:cNvPr>
          <p:cNvSpPr txBox="1"/>
          <p:nvPr/>
        </p:nvSpPr>
        <p:spPr>
          <a:xfrm>
            <a:off x="5436834" y="445033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ADA319-82F1-4626-A99B-04D8F36AAB20}"/>
              </a:ext>
            </a:extLst>
          </p:cNvPr>
          <p:cNvSpPr txBox="1"/>
          <p:nvPr/>
        </p:nvSpPr>
        <p:spPr>
          <a:xfrm>
            <a:off x="8442924" y="443890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29" grpId="0" animBg="1"/>
      <p:bldP spid="29" grpId="1" animBg="1"/>
      <p:bldP spid="30" grpId="0" animBg="1"/>
      <p:bldP spid="33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FE4D82F-57E3-F248-81EF-3A863998073E}"/>
              </a:ext>
            </a:extLst>
          </p:cNvPr>
          <p:cNvSpPr/>
          <p:nvPr/>
        </p:nvSpPr>
        <p:spPr>
          <a:xfrm>
            <a:off x="0" y="68580"/>
            <a:ext cx="9144000" cy="926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Ex 2: Listen and tick (     ) T (True) or F (False).</a:t>
            </a:r>
          </a:p>
          <a:p>
            <a:r>
              <a:rPr lang="en-US" sz="24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Correct the false ones.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83EDDF-0AA8-46B0-B6E4-8D0C2A65BB95}"/>
              </a:ext>
            </a:extLst>
          </p:cNvPr>
          <p:cNvSpPr txBox="1"/>
          <p:nvPr/>
        </p:nvSpPr>
        <p:spPr>
          <a:xfrm>
            <a:off x="3125302" y="73755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A52726-C06C-4F13-BAA1-0E2E2C2EE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781230"/>
              </p:ext>
            </p:extLst>
          </p:nvPr>
        </p:nvGraphicFramePr>
        <p:xfrm>
          <a:off x="136416" y="1097041"/>
          <a:ext cx="8905210" cy="40197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271459">
                  <a:extLst>
                    <a:ext uri="{9D8B030D-6E8A-4147-A177-3AD203B41FA5}">
                      <a16:colId xmlns:a16="http://schemas.microsoft.com/office/drawing/2014/main" val="967636490"/>
                    </a:ext>
                  </a:extLst>
                </a:gridCol>
                <a:gridCol w="825047">
                  <a:extLst>
                    <a:ext uri="{9D8B030D-6E8A-4147-A177-3AD203B41FA5}">
                      <a16:colId xmlns:a16="http://schemas.microsoft.com/office/drawing/2014/main" val="337690737"/>
                    </a:ext>
                  </a:extLst>
                </a:gridCol>
                <a:gridCol w="808704">
                  <a:extLst>
                    <a:ext uri="{9D8B030D-6E8A-4147-A177-3AD203B41FA5}">
                      <a16:colId xmlns:a16="http://schemas.microsoft.com/office/drawing/2014/main" val="833124694"/>
                    </a:ext>
                  </a:extLst>
                </a:gridCol>
              </a:tblGrid>
              <a:tr h="663179">
                <a:tc>
                  <a:txBody>
                    <a:bodyPr/>
                    <a:lstStyle/>
                    <a:p>
                      <a:endParaRPr lang="en-US" sz="2700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Quicksand Medium" panose="020B0604020202020204" charset="0"/>
                        </a:rPr>
                        <a:t>T</a:t>
                      </a:r>
                      <a:endParaRPr lang="en-US" sz="3600" b="1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Quicksand Medium" panose="020B0604020202020204" charset="0"/>
                        </a:rPr>
                        <a:t>F</a:t>
                      </a:r>
                      <a:endParaRPr lang="en-US" sz="3600" b="1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6157681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1. There are  four people in Mai's family.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063762737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2. Mai's house has seven rooms.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25703433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3. The living room is next to the kitchen.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68397079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4. In her bedroom, there's a clock on the wall.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116325988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5. She often listens to music in her bedroom.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31066692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0D6ABD3-E643-48ED-A468-AA04DB0A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1860733"/>
            <a:ext cx="13856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">
                <a:solidFill>
                  <a:schemeClr val="tx1"/>
                </a:solidFill>
                <a:latin typeface="Quicksand Medium" panose="020B0604020202020204" charset="0"/>
              </a:rPr>
              <a:t/>
            </a:r>
            <a:br>
              <a:rPr lang="en-US" altLang="en-US" sz="1200">
                <a:solidFill>
                  <a:schemeClr val="tx1"/>
                </a:solidFill>
                <a:latin typeface="Quicksand Medium" panose="020B0604020202020204" charset="0"/>
              </a:rPr>
            </a:br>
            <a:endParaRPr lang="en-US" altLang="en-US" sz="1200">
              <a:solidFill>
                <a:schemeClr val="tx1"/>
              </a:solidFill>
              <a:latin typeface="Quicksand Medium" panose="020B0604020202020204" charset="0"/>
            </a:endParaRPr>
          </a:p>
        </p:txBody>
      </p:sp>
      <p:pic>
        <p:nvPicPr>
          <p:cNvPr id="28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3543387F-3619-41D2-8537-5DEFDFB9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0785" y="211727"/>
            <a:ext cx="571500" cy="571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436AF8-9872-42D0-8CE5-9E63629B09A4}"/>
              </a:ext>
            </a:extLst>
          </p:cNvPr>
          <p:cNvSpPr txBox="1"/>
          <p:nvPr/>
        </p:nvSpPr>
        <p:spPr>
          <a:xfrm>
            <a:off x="8359063" y="175362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908A3B-5242-410F-A11F-D341A3F07766}"/>
              </a:ext>
            </a:extLst>
          </p:cNvPr>
          <p:cNvSpPr txBox="1"/>
          <p:nvPr/>
        </p:nvSpPr>
        <p:spPr>
          <a:xfrm>
            <a:off x="2272622" y="1781950"/>
            <a:ext cx="102413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three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038477-9282-499A-ABEF-D8E7BB5D1029}"/>
              </a:ext>
            </a:extLst>
          </p:cNvPr>
          <p:cNvSpPr txBox="1"/>
          <p:nvPr/>
        </p:nvSpPr>
        <p:spPr>
          <a:xfrm>
            <a:off x="8381923" y="222225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785814-F63A-427C-9254-768F2C384750}"/>
              </a:ext>
            </a:extLst>
          </p:cNvPr>
          <p:cNvSpPr txBox="1"/>
          <p:nvPr/>
        </p:nvSpPr>
        <p:spPr>
          <a:xfrm>
            <a:off x="3436536" y="2283808"/>
            <a:ext cx="10678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six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DDE67E-99EB-4ADB-9D9C-394291E86246}"/>
              </a:ext>
            </a:extLst>
          </p:cNvPr>
          <p:cNvSpPr txBox="1"/>
          <p:nvPr/>
        </p:nvSpPr>
        <p:spPr>
          <a:xfrm>
            <a:off x="7536103" y="270231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B2BE93-CFE1-4A62-BECA-5ABA5C5E4A4C}"/>
              </a:ext>
            </a:extLst>
          </p:cNvPr>
          <p:cNvSpPr txBox="1"/>
          <p:nvPr/>
        </p:nvSpPr>
        <p:spPr>
          <a:xfrm>
            <a:off x="7570393" y="338811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E803D4-A774-4D41-8721-50493B036931}"/>
              </a:ext>
            </a:extLst>
          </p:cNvPr>
          <p:cNvSpPr txBox="1"/>
          <p:nvPr/>
        </p:nvSpPr>
        <p:spPr>
          <a:xfrm>
            <a:off x="8370493" y="433680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F1DABF-5490-4885-A669-B567A19A24AE}"/>
              </a:ext>
            </a:extLst>
          </p:cNvPr>
          <p:cNvSpPr txBox="1"/>
          <p:nvPr/>
        </p:nvSpPr>
        <p:spPr>
          <a:xfrm>
            <a:off x="2353538" y="4216654"/>
            <a:ext cx="285854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reads books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40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7212F2B5-F70F-4209-964A-1C071E422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09" end="36757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6441" y="1756845"/>
            <a:ext cx="484748" cy="484748"/>
          </a:xfrm>
          <a:prstGeom prst="rect">
            <a:avLst/>
          </a:prstGeom>
        </p:spPr>
      </p:pic>
      <p:pic>
        <p:nvPicPr>
          <p:cNvPr id="41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44D47E19-301E-4B45-84B0-DA11933B0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045" end="27665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1895" y="2295103"/>
            <a:ext cx="484748" cy="484748"/>
          </a:xfrm>
          <a:prstGeom prst="rect">
            <a:avLst/>
          </a:prstGeom>
        </p:spPr>
      </p:pic>
      <p:pic>
        <p:nvPicPr>
          <p:cNvPr id="42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23F90728-5726-4A07-A9A3-D379DECFA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5414" end="20757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6718" y="2801827"/>
            <a:ext cx="463114" cy="463114"/>
          </a:xfrm>
          <a:prstGeom prst="rect">
            <a:avLst/>
          </a:prstGeom>
        </p:spPr>
      </p:pic>
      <p:pic>
        <p:nvPicPr>
          <p:cNvPr id="43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28CFB6C7-EC71-4F56-895F-45418B7A2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435" end="5000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9674" y="3531396"/>
            <a:ext cx="457200" cy="457200"/>
          </a:xfrm>
          <a:prstGeom prst="rect">
            <a:avLst/>
          </a:prstGeom>
        </p:spPr>
      </p:pic>
      <p:pic>
        <p:nvPicPr>
          <p:cNvPr id="44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66DFB724-ED96-4A96-93B2-3E852BB42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8694" y="4470569"/>
            <a:ext cx="402496" cy="4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9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D4C4F-4D98-4A23-9C24-6F87749D2956}"/>
              </a:ext>
            </a:extLst>
          </p:cNvPr>
          <p:cNvSpPr txBox="1"/>
          <p:nvPr/>
        </p:nvSpPr>
        <p:spPr>
          <a:xfrm flipH="1">
            <a:off x="76990" y="1529255"/>
            <a:ext cx="38189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1. Where do you live?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2. How many rooms are there in your house? What are they?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3. Which room do you like the best in your house? Why?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95971" y="1001386"/>
            <a:ext cx="5058841" cy="4083024"/>
            <a:chOff x="5142079" y="1396141"/>
            <a:chExt cx="6745121" cy="5444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DC35C5-B495-40AB-A73E-06D6877BC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88" t="29772" r="48733" b="12146"/>
            <a:stretch/>
          </p:blipFill>
          <p:spPr>
            <a:xfrm>
              <a:off x="5142079" y="1396141"/>
              <a:ext cx="6745121" cy="544403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75586" y="2039007"/>
              <a:ext cx="1797269" cy="315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1" y="158360"/>
            <a:ext cx="714756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Ex.4: Write an e-mail to your pen friend. </a:t>
            </a:r>
          </a:p>
          <a:p>
            <a:pPr defTabSz="342900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Tell him/ her about your house. Use the answers in Ex.3</a:t>
            </a:r>
          </a:p>
        </p:txBody>
      </p:sp>
      <p:pic>
        <p:nvPicPr>
          <p:cNvPr id="12" name="8 Minute Countdown Timer -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6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6072" y="158360"/>
            <a:ext cx="1348740" cy="7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138804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2019134"/>
            <a:ext cx="4301100" cy="18213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  <a:latin typeface="Quicksand Medium" panose="020B0604020202020204" charset="0"/>
              </a:rPr>
              <a:t>1. Write an email to your teacher about your room in A4 paper.</a:t>
            </a:r>
            <a:br>
              <a:rPr lang="en-US" sz="2400" b="1" dirty="0">
                <a:solidFill>
                  <a:schemeClr val="accent1"/>
                </a:solidFill>
                <a:latin typeface="Quicksand Medium" panose="020B060402020202020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Quicksand Medium" panose="020B0604020202020204" charset="0"/>
              </a:rPr>
              <a:t>3. Prepare next lesson: Looking back and project.</a:t>
            </a: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41920" y="1402558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2">
                    <a:lumMod val="75000"/>
                  </a:schemeClr>
                </a:solidFill>
                <a:latin typeface="Fredoka One" panose="020B0604020202020204" charset="0"/>
              </a:rPr>
              <a:t>Homework</a:t>
            </a:r>
            <a:endParaRPr sz="2400" b="1" dirty="0">
              <a:solidFill>
                <a:schemeClr val="bg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un Activities to Celebrate South America's Children's Day by Slidesgo">
  <a:themeElements>
    <a:clrScheme name="Simple Light">
      <a:dk1>
        <a:srgbClr val="333333"/>
      </a:dk1>
      <a:lt1>
        <a:srgbClr val="FFF9F5"/>
      </a:lt1>
      <a:dk2>
        <a:srgbClr val="6556A9"/>
      </a:dk2>
      <a:lt2>
        <a:srgbClr val="54A8B0"/>
      </a:lt2>
      <a:accent1>
        <a:srgbClr val="F8BA33"/>
      </a:accent1>
      <a:accent2>
        <a:srgbClr val="E16562"/>
      </a:accent2>
      <a:accent3>
        <a:srgbClr val="F08BC4"/>
      </a:accent3>
      <a:accent4>
        <a:srgbClr val="929AEA"/>
      </a:accent4>
      <a:accent5>
        <a:srgbClr val="53B687"/>
      </a:accent5>
      <a:accent6>
        <a:srgbClr val="F5E2D7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207</Words>
  <Application>Microsoft Office PowerPoint</Application>
  <PresentationFormat>On-screen Show (16:9)</PresentationFormat>
  <Paragraphs>39</Paragraphs>
  <Slides>5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STCaiyun</vt:lpstr>
      <vt:lpstr>Calibri</vt:lpstr>
      <vt:lpstr>Wingdings</vt:lpstr>
      <vt:lpstr>微软雅黑</vt:lpstr>
      <vt:lpstr>Quicksand Medium</vt:lpstr>
      <vt:lpstr>Arial</vt:lpstr>
      <vt:lpstr>Fredoka One</vt:lpstr>
      <vt:lpstr>Pre-K Fun Activities to Celebrate South America's Children's Day by Slidesgo</vt:lpstr>
      <vt:lpstr>UNIT 2 MY HOUSE</vt:lpstr>
      <vt:lpstr>PowerPoint Presentation</vt:lpstr>
      <vt:lpstr>PowerPoint Presentation</vt:lpstr>
      <vt:lpstr>PowerPoint Presentation</vt:lpstr>
      <vt:lpstr>1. Write an email to your teacher about your room in A4 paper. 3. Prepare next lesson: Looking back and project.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Admin</cp:lastModifiedBy>
  <cp:revision>35</cp:revision>
  <dcterms:modified xsi:type="dcterms:W3CDTF">2023-10-12T13:55:16Z</dcterms:modified>
</cp:coreProperties>
</file>