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2" r:id="rId6"/>
    <p:sldId id="268" r:id="rId7"/>
    <p:sldId id="265" r:id="rId8"/>
    <p:sldId id="266" r:id="rId9"/>
  </p:sldIdLst>
  <p:sldSz cx="19202400" cy="10287000"/>
  <p:notesSz cx="6858000" cy="9144000"/>
  <p:embeddedFontLst>
    <p:embeddedFont>
      <p:font typeface="Abril Fatface" panose="020B0604020202020204" charset="0"/>
      <p:regular r:id="rId11"/>
    </p:embeddedFont>
    <p:embeddedFont>
      <p:font typeface="Source Sans Pro" panose="020B060402020202020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uong Dung Nguyen" initials="PDN" lastIdx="1" clrIdx="0">
    <p:extLst>
      <p:ext uri="{19B8F6BF-5375-455C-9EA6-DF929625EA0E}">
        <p15:presenceInfo xmlns:p15="http://schemas.microsoft.com/office/powerpoint/2012/main" userId="fcbb1c53c2dd66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0F3"/>
    <a:srgbClr val="F78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541" autoAdjust="0"/>
  </p:normalViewPr>
  <p:slideViewPr>
    <p:cSldViewPr>
      <p:cViewPr varScale="1">
        <p:scale>
          <a:sx n="60" d="100"/>
          <a:sy n="60" d="100"/>
        </p:scale>
        <p:origin x="426" y="84"/>
      </p:cViewPr>
      <p:guideLst>
        <p:guide orient="horz" pos="2160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0EEDE-89AE-4072-A203-3ED2EB198D0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1143000"/>
            <a:ext cx="5759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11C4-1B1A-48A7-A0E6-6A059933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9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lesson today has 2 main objectives: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92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read the text, can you guess?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4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1143000"/>
            <a:ext cx="5759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 </a:t>
            </a:r>
            <a:r>
              <a:rPr lang="en-US" dirty="0" err="1"/>
              <a:t>keywwords</a:t>
            </a:r>
            <a:r>
              <a:rPr lang="en-US" dirty="0"/>
              <a:t> and answer these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45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https://www.liveworksheets.com/c?a=s&amp;g=6&amp;s=English&amp;t=5qx1gfk7sh5&amp;mn=u&amp;m=d&amp;sr=y&amp;is=y&amp;ia=y&amp;ms=uz&amp;l=zp&amp;i=dcdscds&amp;r=qf&amp;db=0&amp;f=dzduzntz&amp;cd=p8tm7bec3pw8xniiighnknpknpte2ngnxglzgxg</a:t>
            </a:r>
          </a:p>
          <a:p>
            <a:r>
              <a:rPr lang="en-US" dirty="0"/>
              <a:t>The top 3 quickest students with all the correct answers will be the winners.</a:t>
            </a:r>
          </a:p>
          <a:p>
            <a:r>
              <a:rPr lang="en-US" dirty="0"/>
              <a:t>Are you ready?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61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Go to the private room and join the group =&gt; Step 2: Decide the role of each person in the group: Who is leader?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Who are room designers?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Who are presenters? (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=&gt; Step 3: Go to Google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Jamboard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create the new room (8 minutes). Your Room number in Teams is your Group number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9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11C4-1B1A-48A7-A0E6-6A05993354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0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130425"/>
            <a:ext cx="81610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3886200"/>
            <a:ext cx="67208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74639"/>
            <a:ext cx="216027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74639"/>
            <a:ext cx="632079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406901"/>
            <a:ext cx="81610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2906714"/>
            <a:ext cx="81610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600201"/>
            <a:ext cx="424053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600201"/>
            <a:ext cx="424053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535113"/>
            <a:ext cx="42421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174875"/>
            <a:ext cx="42421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535113"/>
            <a:ext cx="42438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174875"/>
            <a:ext cx="42438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73050"/>
            <a:ext cx="31587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73051"/>
            <a:ext cx="5367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435101"/>
            <a:ext cx="31587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4800600"/>
            <a:ext cx="57607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12775"/>
            <a:ext cx="57607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367338"/>
            <a:ext cx="57607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274638"/>
            <a:ext cx="8641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00201"/>
            <a:ext cx="86410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060" y="6356351"/>
            <a:ext cx="2240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410" y="6356351"/>
            <a:ext cx="304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0860" y="6356351"/>
            <a:ext cx="2240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5" Type="http://schemas.openxmlformats.org/officeDocument/2006/relationships/image" Target="../media/image7.jpeg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4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54299" y="2931688"/>
            <a:ext cx="10633258" cy="4423624"/>
            <a:chOff x="0" y="0"/>
            <a:chExt cx="3596929" cy="14963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6929" cy="1496386"/>
            </a:xfrm>
            <a:custGeom>
              <a:avLst/>
              <a:gdLst/>
              <a:ahLst/>
              <a:cxnLst/>
              <a:rect l="l" t="t" r="r" b="b"/>
              <a:pathLst>
                <a:path w="3596929" h="1496386">
                  <a:moveTo>
                    <a:pt x="0" y="0"/>
                  </a:moveTo>
                  <a:lnTo>
                    <a:pt x="3596929" y="0"/>
                  </a:lnTo>
                  <a:lnTo>
                    <a:pt x="3596929" y="1496386"/>
                  </a:lnTo>
                  <a:lnTo>
                    <a:pt x="0" y="1496386"/>
                  </a:lnTo>
                  <a:close/>
                </a:path>
              </a:pathLst>
            </a:custGeom>
            <a:solidFill>
              <a:srgbClr val="F2CED5">
                <a:alpha val="47843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47013" y="7636455"/>
            <a:ext cx="2707583" cy="29152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6120" y="-101107"/>
            <a:ext cx="2279560" cy="2259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523212">
            <a:off x="-63080" y="8671627"/>
            <a:ext cx="2876032" cy="1845890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863986" y="1717243"/>
            <a:ext cx="6852514" cy="685251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t="-24990" b="-2500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5506782" y="414381"/>
            <a:ext cx="863039" cy="262521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05750" y="3724436"/>
            <a:ext cx="10530357" cy="1530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600" dirty="0">
                <a:solidFill>
                  <a:srgbClr val="000000"/>
                </a:solidFill>
                <a:latin typeface="Abril Fatface"/>
              </a:rPr>
              <a:t>Unit 2: My house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5901" y="5862206"/>
            <a:ext cx="848652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 dirty="0">
                <a:solidFill>
                  <a:srgbClr val="000000"/>
                </a:solidFill>
                <a:latin typeface="Source Sans Pro"/>
              </a:rPr>
              <a:t>Lesson 5 – Skills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181600" y="4844291"/>
            <a:ext cx="9105900" cy="5122005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9337" r="11" b="-931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270354" y="723901"/>
            <a:ext cx="8661692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9600" dirty="0">
                <a:solidFill>
                  <a:srgbClr val="000000"/>
                </a:solidFill>
                <a:latin typeface="Abril Fatface"/>
              </a:rPr>
              <a:t>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71530" y="2518696"/>
            <a:ext cx="16011670" cy="1904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for specific information about rooms and furniture.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one room and positions of things in the room.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62710" y="-428949"/>
            <a:ext cx="2707583" cy="29152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68891">
            <a:off x="432717" y="190875"/>
            <a:ext cx="2106366" cy="13519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 flipV="1">
            <a:off x="17345309" y="8520146"/>
            <a:ext cx="776573" cy="236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1148756-7F77-4C2F-9363-823F831587AB}"/>
              </a:ext>
            </a:extLst>
          </p:cNvPr>
          <p:cNvSpPr txBox="1"/>
          <p:nvPr/>
        </p:nvSpPr>
        <p:spPr>
          <a:xfrm>
            <a:off x="183338" y="2171521"/>
            <a:ext cx="7512862" cy="794063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04807" y="1415870"/>
            <a:ext cx="11349993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we read the text, can you guess?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87374" y="-788631"/>
            <a:ext cx="1294094" cy="13933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700000">
            <a:off x="16381867" y="-106470"/>
            <a:ext cx="2701431" cy="1733827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CB5D10D5-5C00-4AB9-A83F-306D4AC6045A}"/>
              </a:ext>
            </a:extLst>
          </p:cNvPr>
          <p:cNvSpPr txBox="1"/>
          <p:nvPr/>
        </p:nvSpPr>
        <p:spPr>
          <a:xfrm>
            <a:off x="7974052" y="2019300"/>
            <a:ext cx="10850137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Is it an email or a letter?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BA00711-64B3-43E1-9288-DAE8EEB23EC0}"/>
              </a:ext>
            </a:extLst>
          </p:cNvPr>
          <p:cNvSpPr txBox="1"/>
          <p:nvPr/>
        </p:nvSpPr>
        <p:spPr>
          <a:xfrm>
            <a:off x="7974052" y="2933700"/>
            <a:ext cx="11119625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It’s an email.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27FE591-CDB5-47D0-907A-9C3E9708D4E7}"/>
              </a:ext>
            </a:extLst>
          </p:cNvPr>
          <p:cNvSpPr/>
          <p:nvPr/>
        </p:nvSpPr>
        <p:spPr>
          <a:xfrm>
            <a:off x="76200" y="2628900"/>
            <a:ext cx="4953000" cy="99060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AD5190E6-5B48-40E7-8CBF-6E816D7EF698}"/>
              </a:ext>
            </a:extLst>
          </p:cNvPr>
          <p:cNvSpPr txBox="1"/>
          <p:nvPr/>
        </p:nvSpPr>
        <p:spPr>
          <a:xfrm>
            <a:off x="7930573" y="4457700"/>
            <a:ext cx="10850137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is the text about?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12767F86-3171-433C-9967-4AFCA557B46F}"/>
              </a:ext>
            </a:extLst>
          </p:cNvPr>
          <p:cNvSpPr txBox="1"/>
          <p:nvPr/>
        </p:nvSpPr>
        <p:spPr>
          <a:xfrm>
            <a:off x="7865326" y="5914918"/>
            <a:ext cx="1133707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Nick's room at the Crazy House Hotel.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EB165F19-FF3F-4B82-B71D-924AE3080E8F}"/>
              </a:ext>
            </a:extLst>
          </p:cNvPr>
          <p:cNvSpPr txBox="1"/>
          <p:nvPr/>
        </p:nvSpPr>
        <p:spPr>
          <a:xfrm>
            <a:off x="8233558" y="-254889"/>
            <a:ext cx="3733800" cy="1172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addresses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2EBCE6-EB3D-4AF0-A41F-1D590DE75F62}"/>
              </a:ext>
            </a:extLst>
          </p:cNvPr>
          <p:cNvCxnSpPr>
            <a:cxnSpLocks/>
          </p:cNvCxnSpPr>
          <p:nvPr/>
        </p:nvCxnSpPr>
        <p:spPr>
          <a:xfrm flipH="1">
            <a:off x="5181600" y="786671"/>
            <a:ext cx="2979056" cy="2266983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236B182-AA78-435B-B76D-CD68567034E5}"/>
              </a:ext>
            </a:extLst>
          </p:cNvPr>
          <p:cNvSpPr/>
          <p:nvPr/>
        </p:nvSpPr>
        <p:spPr>
          <a:xfrm>
            <a:off x="272889" y="4533900"/>
            <a:ext cx="7194711" cy="441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F71520-DDE5-4C5F-A2B1-2248BC0AD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20" y="174844"/>
            <a:ext cx="6729380" cy="1816455"/>
          </a:xfrm>
          <a:prstGeom prst="rect">
            <a:avLst/>
          </a:prstGeom>
        </p:spPr>
      </p:pic>
      <p:pic>
        <p:nvPicPr>
          <p:cNvPr id="23" name="Picture 22" descr="HÃ¬nh áº£nh cÃ³ liÃªn quan">
            <a:extLst>
              <a:ext uri="{FF2B5EF4-FFF2-40B4-BE49-F238E27FC236}">
                <a16:creationId xmlns:a16="http://schemas.microsoft.com/office/drawing/2014/main" id="{AE40450F-F66E-4E50-82F3-371A63EDA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56" y="6822305"/>
            <a:ext cx="4488544" cy="328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49D69C-FE75-4AA2-9ACA-E40B07A7F5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/>
          <a:stretch/>
        </p:blipFill>
        <p:spPr>
          <a:xfrm>
            <a:off x="13705203" y="6832612"/>
            <a:ext cx="4112683" cy="3363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  <p:bldP spid="19" grpId="0"/>
      <p:bldP spid="20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:a16="http://schemas.microsoft.com/office/drawing/2014/main" id="{965F2601-1E5A-47F8-BC97-73C08B1262D7}"/>
              </a:ext>
            </a:extLst>
          </p:cNvPr>
          <p:cNvSpPr txBox="1"/>
          <p:nvPr/>
        </p:nvSpPr>
        <p:spPr>
          <a:xfrm>
            <a:off x="0" y="291525"/>
            <a:ext cx="10763214" cy="5847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800" dirty="0">
                <a:solidFill>
                  <a:srgbClr val="000000"/>
                </a:solidFill>
                <a:latin typeface="Abril Fatface"/>
              </a:rPr>
              <a:t>Look at the questions and </a:t>
            </a:r>
            <a:r>
              <a:rPr lang="en-US" sz="3800" u="sng" dirty="0">
                <a:solidFill>
                  <a:srgbClr val="FF0000"/>
                </a:solidFill>
                <a:latin typeface="Abril Fatface"/>
              </a:rPr>
              <a:t>underline</a:t>
            </a:r>
            <a:r>
              <a:rPr lang="en-US" sz="3800" dirty="0">
                <a:solidFill>
                  <a:srgbClr val="000000"/>
                </a:solidFill>
                <a:latin typeface="Abril Fatface"/>
              </a:rPr>
              <a:t> key words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189467" y="876300"/>
            <a:ext cx="19021187" cy="9521245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518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209586" y="322302"/>
            <a:ext cx="10610814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Abril Fatface"/>
              </a:rPr>
              <a:t>Ex.3 - Read  the email and answer these questions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020710">
            <a:off x="-283989" y="8593689"/>
            <a:ext cx="2237997" cy="143638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174F18D-3995-44ED-9D75-1637F29AEE09}"/>
              </a:ext>
            </a:extLst>
          </p:cNvPr>
          <p:cNvSpPr txBox="1"/>
          <p:nvPr/>
        </p:nvSpPr>
        <p:spPr>
          <a:xfrm>
            <a:off x="10765273" y="38100"/>
            <a:ext cx="8334420" cy="1024896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B2220C-A63B-4968-80A6-172F5BF3DD95}"/>
              </a:ext>
            </a:extLst>
          </p:cNvPr>
          <p:cNvSpPr txBox="1"/>
          <p:nvPr/>
        </p:nvSpPr>
        <p:spPr>
          <a:xfrm>
            <a:off x="154069" y="1607386"/>
            <a:ext cx="7385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1. Who is Nick in Da Lat with?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3AFF61-D668-4DD5-9F37-FEA549D6B801}"/>
              </a:ext>
            </a:extLst>
          </p:cNvPr>
          <p:cNvSpPr txBox="1"/>
          <p:nvPr/>
        </p:nvSpPr>
        <p:spPr>
          <a:xfrm>
            <a:off x="209474" y="3368814"/>
            <a:ext cx="931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2. How many rooms are there in the hotel?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A1EE37-3ABE-4D0F-AAFF-6A1893ADDEBB}"/>
              </a:ext>
            </a:extLst>
          </p:cNvPr>
          <p:cNvSpPr txBox="1"/>
          <p:nvPr/>
        </p:nvSpPr>
        <p:spPr>
          <a:xfrm>
            <a:off x="155861" y="5045214"/>
            <a:ext cx="9677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3. Why is the room called the Tiger room?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A51774-FEE4-4A23-9C5C-4D5F99DFA604}"/>
              </a:ext>
            </a:extLst>
          </p:cNvPr>
          <p:cNvSpPr txBox="1"/>
          <p:nvPr/>
        </p:nvSpPr>
        <p:spPr>
          <a:xfrm>
            <a:off x="185590" y="71026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4. Where is Nick’s bag?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723DC5-9A8A-4B64-8186-2DDFFEE5ACAA}"/>
              </a:ext>
            </a:extLst>
          </p:cNvPr>
          <p:cNvSpPr txBox="1"/>
          <p:nvPr/>
        </p:nvSpPr>
        <p:spPr>
          <a:xfrm>
            <a:off x="719320" y="2324100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His parents.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223F8A-97D8-4605-8C3B-61E816E9D1B8}"/>
              </a:ext>
            </a:extLst>
          </p:cNvPr>
          <p:cNvSpPr txBox="1"/>
          <p:nvPr/>
        </p:nvSpPr>
        <p:spPr>
          <a:xfrm>
            <a:off x="657182" y="41308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There are ten rooms.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197E4E-D81A-4BFB-A332-122B480EA279}"/>
              </a:ext>
            </a:extLst>
          </p:cNvPr>
          <p:cNvSpPr txBox="1"/>
          <p:nvPr/>
        </p:nvSpPr>
        <p:spPr>
          <a:xfrm>
            <a:off x="657182" y="5959614"/>
            <a:ext cx="955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Because there's a big tiger on the wall.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B3D00D-3F2F-45C5-B039-A6CED2B4D493}"/>
              </a:ext>
            </a:extLst>
          </p:cNvPr>
          <p:cNvSpPr txBox="1"/>
          <p:nvPr/>
        </p:nvSpPr>
        <p:spPr>
          <a:xfrm>
            <a:off x="740098" y="7864614"/>
            <a:ext cx="582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Under the bed.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AA651E6-A702-498A-821B-724E8ACD6AE8}"/>
              </a:ext>
            </a:extLst>
          </p:cNvPr>
          <p:cNvSpPr/>
          <p:nvPr/>
        </p:nvSpPr>
        <p:spPr>
          <a:xfrm>
            <a:off x="13244153" y="2324100"/>
            <a:ext cx="5071881" cy="524794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C493A66-FB36-4598-AFC5-8F20D7BF9A30}"/>
              </a:ext>
            </a:extLst>
          </p:cNvPr>
          <p:cNvSpPr/>
          <p:nvPr/>
        </p:nvSpPr>
        <p:spPr>
          <a:xfrm>
            <a:off x="10872985" y="3695701"/>
            <a:ext cx="5495369" cy="584775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E1E516D2-C076-44E0-818D-79FC6BBC430A}"/>
              </a:ext>
            </a:extLst>
          </p:cNvPr>
          <p:cNvSpPr/>
          <p:nvPr/>
        </p:nvSpPr>
        <p:spPr>
          <a:xfrm>
            <a:off x="10805753" y="5113982"/>
            <a:ext cx="7771514" cy="943919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5F88772-7E89-48C6-AF31-B63B9FF1FE25}"/>
              </a:ext>
            </a:extLst>
          </p:cNvPr>
          <p:cNvSpPr/>
          <p:nvPr/>
        </p:nvSpPr>
        <p:spPr>
          <a:xfrm>
            <a:off x="15398194" y="6972300"/>
            <a:ext cx="3451569" cy="457200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8003020" y="-439576"/>
            <a:ext cx="1275580" cy="1264419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0805754" y="7429500"/>
            <a:ext cx="1445450" cy="457200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5 Minute Timer with Relaxing Upbeat Music and Alarm! Countdown Clock for Kids, Stress Relief, Fun!">
            <a:hlinkClick r:id="" action="ppaction://media"/>
            <a:extLst>
              <a:ext uri="{FF2B5EF4-FFF2-40B4-BE49-F238E27FC236}">
                <a16:creationId xmlns:a16="http://schemas.microsoft.com/office/drawing/2014/main" id="{059BC630-D3B3-4C29-8043-3B8A854770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501"/>
                </p14:media>
              </p:ext>
            </p:extLst>
          </p:nvPr>
        </p:nvPicPr>
        <p:blipFill rotWithShape="1">
          <a:blip r:embed="rId11"/>
          <a:srcRect l="7361" t="14019" r="11476" b="13097"/>
          <a:stretch>
            <a:fillRect/>
          </a:stretch>
        </p:blipFill>
        <p:spPr>
          <a:xfrm>
            <a:off x="7931182" y="8791043"/>
            <a:ext cx="2584418" cy="1305457"/>
          </a:xfrm>
          <a:prstGeom prst="rect">
            <a:avLst/>
          </a:prstGeom>
        </p:spPr>
      </p:pic>
      <p:sp>
        <p:nvSpPr>
          <p:cNvPr id="67" name="Oval 66" descr="1">
            <a:extLst>
              <a:ext uri="{FF2B5EF4-FFF2-40B4-BE49-F238E27FC236}">
                <a16:creationId xmlns:a16="http://schemas.microsoft.com/office/drawing/2014/main" id="{3B371CA0-79ED-4FEC-9F96-20C5C03FD5F4}"/>
              </a:ext>
            </a:extLst>
          </p:cNvPr>
          <p:cNvSpPr/>
          <p:nvPr/>
        </p:nvSpPr>
        <p:spPr>
          <a:xfrm>
            <a:off x="15455985" y="1722647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9" name="Oval 68" descr="1">
            <a:extLst>
              <a:ext uri="{FF2B5EF4-FFF2-40B4-BE49-F238E27FC236}">
                <a16:creationId xmlns:a16="http://schemas.microsoft.com/office/drawing/2014/main" id="{6CA20C48-D179-4E3A-BB87-D2BF3A0633DD}"/>
              </a:ext>
            </a:extLst>
          </p:cNvPr>
          <p:cNvSpPr/>
          <p:nvPr/>
        </p:nvSpPr>
        <p:spPr>
          <a:xfrm>
            <a:off x="13334277" y="3140214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70" name="Oval 69" descr="1">
            <a:extLst>
              <a:ext uri="{FF2B5EF4-FFF2-40B4-BE49-F238E27FC236}">
                <a16:creationId xmlns:a16="http://schemas.microsoft.com/office/drawing/2014/main" id="{5B6C1411-CF88-425C-B749-281065B69D78}"/>
              </a:ext>
            </a:extLst>
          </p:cNvPr>
          <p:cNvSpPr/>
          <p:nvPr/>
        </p:nvSpPr>
        <p:spPr>
          <a:xfrm>
            <a:off x="14302099" y="5502414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71" name="Oval 70" descr="1">
            <a:extLst>
              <a:ext uri="{FF2B5EF4-FFF2-40B4-BE49-F238E27FC236}">
                <a16:creationId xmlns:a16="http://schemas.microsoft.com/office/drawing/2014/main" id="{170F6471-873A-4ADC-85C0-6F9C1420712A}"/>
              </a:ext>
            </a:extLst>
          </p:cNvPr>
          <p:cNvSpPr/>
          <p:nvPr/>
        </p:nvSpPr>
        <p:spPr>
          <a:xfrm>
            <a:off x="17318277" y="6362700"/>
            <a:ext cx="694655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B4F48F-F2A3-4580-9FB1-E82A2CBF9AF6}"/>
              </a:ext>
            </a:extLst>
          </p:cNvPr>
          <p:cNvCxnSpPr/>
          <p:nvPr/>
        </p:nvCxnSpPr>
        <p:spPr>
          <a:xfrm>
            <a:off x="795520" y="2171700"/>
            <a:ext cx="1033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A93040-C652-4FFB-B80A-0B547B8459E7}"/>
              </a:ext>
            </a:extLst>
          </p:cNvPr>
          <p:cNvCxnSpPr>
            <a:cxnSpLocks/>
          </p:cNvCxnSpPr>
          <p:nvPr/>
        </p:nvCxnSpPr>
        <p:spPr>
          <a:xfrm>
            <a:off x="2286000" y="21717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7F475F-0CAA-491A-B906-F8EF34FEFC53}"/>
              </a:ext>
            </a:extLst>
          </p:cNvPr>
          <p:cNvCxnSpPr>
            <a:cxnSpLocks/>
          </p:cNvCxnSpPr>
          <p:nvPr/>
        </p:nvCxnSpPr>
        <p:spPr>
          <a:xfrm>
            <a:off x="5257800" y="2171700"/>
            <a:ext cx="716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2DB767-1865-4398-8F21-706ACF2C907A}"/>
              </a:ext>
            </a:extLst>
          </p:cNvPr>
          <p:cNvCxnSpPr>
            <a:cxnSpLocks/>
          </p:cNvCxnSpPr>
          <p:nvPr/>
        </p:nvCxnSpPr>
        <p:spPr>
          <a:xfrm flipV="1">
            <a:off x="838200" y="3988088"/>
            <a:ext cx="3429000" cy="124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9D1C11-6859-44D1-96AE-506A6AAEE5FB}"/>
              </a:ext>
            </a:extLst>
          </p:cNvPr>
          <p:cNvCxnSpPr>
            <a:cxnSpLocks/>
          </p:cNvCxnSpPr>
          <p:nvPr/>
        </p:nvCxnSpPr>
        <p:spPr>
          <a:xfrm>
            <a:off x="6629400" y="4000500"/>
            <a:ext cx="22730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5BC34B5-7928-4015-A24A-C07C97D6061D}"/>
              </a:ext>
            </a:extLst>
          </p:cNvPr>
          <p:cNvCxnSpPr/>
          <p:nvPr/>
        </p:nvCxnSpPr>
        <p:spPr>
          <a:xfrm>
            <a:off x="762000" y="5676900"/>
            <a:ext cx="1033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428832D-8764-4EA1-9E8E-62EF5166603D}"/>
              </a:ext>
            </a:extLst>
          </p:cNvPr>
          <p:cNvCxnSpPr>
            <a:cxnSpLocks/>
          </p:cNvCxnSpPr>
          <p:nvPr/>
        </p:nvCxnSpPr>
        <p:spPr>
          <a:xfrm>
            <a:off x="2252480" y="5676900"/>
            <a:ext cx="31804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82741E7-F585-44F4-9DA6-FDB8AB9F8F18}"/>
              </a:ext>
            </a:extLst>
          </p:cNvPr>
          <p:cNvCxnSpPr>
            <a:cxnSpLocks/>
          </p:cNvCxnSpPr>
          <p:nvPr/>
        </p:nvCxnSpPr>
        <p:spPr>
          <a:xfrm>
            <a:off x="6477000" y="56769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B851915-B346-4798-B263-FFB3F9A421CE}"/>
              </a:ext>
            </a:extLst>
          </p:cNvPr>
          <p:cNvCxnSpPr>
            <a:cxnSpLocks/>
          </p:cNvCxnSpPr>
          <p:nvPr/>
        </p:nvCxnSpPr>
        <p:spPr>
          <a:xfrm>
            <a:off x="835009" y="7734300"/>
            <a:ext cx="1212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6D944D0-AEE1-4FEA-A293-71C9EE603205}"/>
              </a:ext>
            </a:extLst>
          </p:cNvPr>
          <p:cNvCxnSpPr>
            <a:cxnSpLocks/>
          </p:cNvCxnSpPr>
          <p:nvPr/>
        </p:nvCxnSpPr>
        <p:spPr>
          <a:xfrm>
            <a:off x="2717800" y="77470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9" grpId="0" animBg="1"/>
      <p:bldP spid="44" grpId="0" animBg="1"/>
      <p:bldP spid="49" grpId="0"/>
      <p:bldP spid="50" grpId="0"/>
      <p:bldP spid="51" grpId="0"/>
      <p:bldP spid="52" grpId="0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9" grpId="0" animBg="1"/>
      <p:bldP spid="70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19" name="TextBox 9">
            <a:extLst>
              <a:ext uri="{FF2B5EF4-FFF2-40B4-BE49-F238E27FC236}">
                <a16:creationId xmlns:a16="http://schemas.microsoft.com/office/drawing/2014/main" id="{6991846E-CA9E-45C8-ABAC-41F8FE8D7A62}"/>
              </a:ext>
            </a:extLst>
          </p:cNvPr>
          <p:cNvSpPr txBox="1"/>
          <p:nvPr/>
        </p:nvSpPr>
        <p:spPr>
          <a:xfrm>
            <a:off x="452131" y="1047618"/>
            <a:ext cx="10118193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dirty="0" smtClean="0">
                <a:solidFill>
                  <a:srgbClr val="000000"/>
                </a:solidFill>
                <a:latin typeface="Abril Fatface"/>
              </a:rPr>
              <a:t>Ex 3: Choose </a:t>
            </a:r>
            <a:r>
              <a:rPr lang="en-US" sz="3800" dirty="0">
                <a:solidFill>
                  <a:srgbClr val="000000"/>
                </a:solidFill>
                <a:latin typeface="Abril Fatface"/>
              </a:rPr>
              <a:t>the things in the Tiger </a:t>
            </a:r>
            <a:r>
              <a:rPr lang="en-US" sz="3800" dirty="0" smtClean="0">
                <a:solidFill>
                  <a:srgbClr val="000000"/>
                </a:solidFill>
                <a:latin typeface="Abril Fatface"/>
              </a:rPr>
              <a:t>room (P.22)</a:t>
            </a:r>
            <a:endParaRPr lang="en-US" sz="3800" dirty="0">
              <a:solidFill>
                <a:srgbClr val="000000"/>
              </a:solidFill>
              <a:latin typeface="Abril Fatfac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0C5DC-A191-4319-9056-FFDE5732CA90}"/>
              </a:ext>
            </a:extLst>
          </p:cNvPr>
          <p:cNvSpPr txBox="1"/>
          <p:nvPr/>
        </p:nvSpPr>
        <p:spPr>
          <a:xfrm>
            <a:off x="1861172" y="2329234"/>
            <a:ext cx="2269147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window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2FF2A-448C-4353-B936-CF4E4F3AE8CB}"/>
              </a:ext>
            </a:extLst>
          </p:cNvPr>
          <p:cNvSpPr txBox="1"/>
          <p:nvPr/>
        </p:nvSpPr>
        <p:spPr>
          <a:xfrm>
            <a:off x="1861172" y="3677868"/>
            <a:ext cx="1990738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cooker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2DD28B-18AA-4FE7-8DEE-4410FDDE5E7B}"/>
              </a:ext>
            </a:extLst>
          </p:cNvPr>
          <p:cNvSpPr txBox="1"/>
          <p:nvPr/>
        </p:nvSpPr>
        <p:spPr>
          <a:xfrm>
            <a:off x="1839666" y="6347003"/>
            <a:ext cx="1539204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desk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9D8B6-29BB-4AEE-AB6F-7748CF1A0661}"/>
              </a:ext>
            </a:extLst>
          </p:cNvPr>
          <p:cNvSpPr txBox="1"/>
          <p:nvPr/>
        </p:nvSpPr>
        <p:spPr>
          <a:xfrm>
            <a:off x="1861172" y="4977191"/>
            <a:ext cx="1580882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shelf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BE81C1-58E4-41F0-ABA2-687A3DBFC278}"/>
              </a:ext>
            </a:extLst>
          </p:cNvPr>
          <p:cNvSpPr txBox="1"/>
          <p:nvPr/>
        </p:nvSpPr>
        <p:spPr>
          <a:xfrm>
            <a:off x="6411108" y="2287713"/>
            <a:ext cx="2620782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wardrobe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63F06C-59EF-4B7E-A040-1E76B9671F09}"/>
              </a:ext>
            </a:extLst>
          </p:cNvPr>
          <p:cNvSpPr txBox="1"/>
          <p:nvPr/>
        </p:nvSpPr>
        <p:spPr>
          <a:xfrm>
            <a:off x="6411108" y="3630414"/>
            <a:ext cx="2576475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cupboard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B8F4BA-20EE-4A4C-A08D-77DCA73FD3CC}"/>
              </a:ext>
            </a:extLst>
          </p:cNvPr>
          <p:cNvSpPr txBox="1"/>
          <p:nvPr/>
        </p:nvSpPr>
        <p:spPr>
          <a:xfrm>
            <a:off x="6455415" y="4973116"/>
            <a:ext cx="1625766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lamp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958BA7-0E50-4317-82D3-2C2E3859E609}"/>
              </a:ext>
            </a:extLst>
          </p:cNvPr>
          <p:cNvSpPr txBox="1"/>
          <p:nvPr/>
        </p:nvSpPr>
        <p:spPr>
          <a:xfrm>
            <a:off x="6455415" y="6382133"/>
            <a:ext cx="1536896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tiger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4A01B0-678B-4BFB-94A0-1BEF53B978D5}"/>
              </a:ext>
            </a:extLst>
          </p:cNvPr>
          <p:cNvSpPr/>
          <p:nvPr/>
        </p:nvSpPr>
        <p:spPr>
          <a:xfrm>
            <a:off x="1447800" y="2329234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EC79397-472D-4ED8-BAD7-A5C476D9891D}"/>
              </a:ext>
            </a:extLst>
          </p:cNvPr>
          <p:cNvSpPr/>
          <p:nvPr/>
        </p:nvSpPr>
        <p:spPr>
          <a:xfrm>
            <a:off x="1371600" y="6255059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837BAB-9322-4CE0-B187-C67518210223}"/>
              </a:ext>
            </a:extLst>
          </p:cNvPr>
          <p:cNvSpPr/>
          <p:nvPr/>
        </p:nvSpPr>
        <p:spPr>
          <a:xfrm>
            <a:off x="6169816" y="2282453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2CA8D1-74C9-4A9C-AC37-DB200C34961A}"/>
              </a:ext>
            </a:extLst>
          </p:cNvPr>
          <p:cNvSpPr/>
          <p:nvPr/>
        </p:nvSpPr>
        <p:spPr>
          <a:xfrm>
            <a:off x="6169816" y="4956867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55B40D1-26B9-4CED-8403-6F905AB14ACC}"/>
              </a:ext>
            </a:extLst>
          </p:cNvPr>
          <p:cNvSpPr/>
          <p:nvPr/>
        </p:nvSpPr>
        <p:spPr>
          <a:xfrm>
            <a:off x="6107223" y="6356920"/>
            <a:ext cx="2880360" cy="13011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8E7623-8F4A-47FC-BF53-D4AC5969F7D6}"/>
              </a:ext>
            </a:extLst>
          </p:cNvPr>
          <p:cNvSpPr txBox="1"/>
          <p:nvPr/>
        </p:nvSpPr>
        <p:spPr>
          <a:xfrm>
            <a:off x="10765273" y="38100"/>
            <a:ext cx="8334420" cy="1024896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To: 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phong@webmail.com; </a:t>
            </a:r>
          </a:p>
          <a:p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mi@webmail.com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Subject: A room at the Crazy House Hotel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Mi, 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are you? I'm in Da Lat with my parents. We are staying at the Crazy House Hotel. Wow! It really is crazy. 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There are ten rooms in the hotel. There’s a Kangaroo Room, an Eagle Room, and even an Ant Room. I’m staying in the Tiger Room. It’s called the Tiger Room because there’s a big tiger on the wall.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You should visit here, it's great.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See you soon!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 lang="en-VN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4246077">
            <a:off x="17971457" y="-458858"/>
            <a:ext cx="2023909" cy="12989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40B3F76-26F2-46B6-80BB-3E920B8FCF97}"/>
              </a:ext>
            </a:extLst>
          </p:cNvPr>
          <p:cNvSpPr txBox="1"/>
          <p:nvPr/>
        </p:nvSpPr>
        <p:spPr>
          <a:xfrm>
            <a:off x="10820400" y="5981700"/>
            <a:ext cx="8197435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tiger is between the bathroom door and the window. The bed is under the window, but the window is a strange shape. I put my bag under the bed. There’s a lamp, a wardrobe and a desk. You should stay here when you visit Da Lat. It’s great.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87811A-9F46-4549-B60C-B00FAA4BACEE}"/>
              </a:ext>
            </a:extLst>
          </p:cNvPr>
          <p:cNvSpPr txBox="1"/>
          <p:nvPr/>
        </p:nvSpPr>
        <p:spPr>
          <a:xfrm>
            <a:off x="129410" y="8343900"/>
            <a:ext cx="505219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To describe a room, what should we include?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013158" y="9128468"/>
            <a:ext cx="1316711" cy="1417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EDF42-B4D8-415D-A8B4-3294C690882A}"/>
              </a:ext>
            </a:extLst>
          </p:cNvPr>
          <p:cNvSpPr txBox="1"/>
          <p:nvPr/>
        </p:nvSpPr>
        <p:spPr>
          <a:xfrm>
            <a:off x="6406458" y="8039100"/>
            <a:ext cx="37281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Room’s name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AD61E9-4285-448C-A5E0-BE34F658B5BD}"/>
              </a:ext>
            </a:extLst>
          </p:cNvPr>
          <p:cNvSpPr txBox="1"/>
          <p:nvPr/>
        </p:nvSpPr>
        <p:spPr>
          <a:xfrm>
            <a:off x="6418222" y="9182100"/>
            <a:ext cx="417357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Things and their position in the room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54D5A9-9EA5-45B7-BCFD-D7095459FE5F}"/>
              </a:ext>
            </a:extLst>
          </p:cNvPr>
          <p:cNvCxnSpPr>
            <a:cxnSpLocks/>
          </p:cNvCxnSpPr>
          <p:nvPr/>
        </p:nvCxnSpPr>
        <p:spPr>
          <a:xfrm flipV="1">
            <a:off x="5181600" y="8482138"/>
            <a:ext cx="1273815" cy="6463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6423387-519F-4BF5-B04A-A3FB80242B8D}"/>
              </a:ext>
            </a:extLst>
          </p:cNvPr>
          <p:cNvCxnSpPr>
            <a:cxnSpLocks/>
          </p:cNvCxnSpPr>
          <p:nvPr/>
        </p:nvCxnSpPr>
        <p:spPr>
          <a:xfrm>
            <a:off x="5181600" y="9128468"/>
            <a:ext cx="1224858" cy="7063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6959561" y="6501063"/>
            <a:ext cx="1785639" cy="471237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0877603" y="7886955"/>
            <a:ext cx="1785639" cy="471237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6123280" y="7415462"/>
            <a:ext cx="1097920" cy="471238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3757325" y="7886954"/>
            <a:ext cx="1097920" cy="471238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64">
            <a:extLst>
              <a:ext uri="{FF2B5EF4-FFF2-40B4-BE49-F238E27FC236}">
                <a16:creationId xmlns:a16="http://schemas.microsoft.com/office/drawing/2014/main" id="{19224C64-B676-4315-9EC8-EA0DCD544F72}"/>
              </a:ext>
            </a:extLst>
          </p:cNvPr>
          <p:cNvSpPr/>
          <p:nvPr/>
        </p:nvSpPr>
        <p:spPr>
          <a:xfrm>
            <a:off x="11658600" y="6043862"/>
            <a:ext cx="914336" cy="471238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6" grpId="0" animBg="1"/>
      <p:bldP spid="37" grpId="0" animBg="1"/>
      <p:bldP spid="6" grpId="0"/>
      <p:bldP spid="38" grpId="0"/>
      <p:bldP spid="31" grpId="0" animBg="1"/>
      <p:bldP spid="35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DFAE38F2-C7EF-4915-97BD-1B3B26615372}"/>
              </a:ext>
            </a:extLst>
          </p:cNvPr>
          <p:cNvGrpSpPr/>
          <p:nvPr/>
        </p:nvGrpSpPr>
        <p:grpSpPr>
          <a:xfrm>
            <a:off x="-906891" y="-330001"/>
            <a:ext cx="21016182" cy="10508091"/>
            <a:chOff x="0" y="0"/>
            <a:chExt cx="28021576" cy="14010788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79C93077-656E-43C1-9EBC-81E2EC072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02DFA9F3-9782-4611-94D9-27D5C7FB6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sp>
        <p:nvSpPr>
          <p:cNvPr id="2" name="TextBox 8">
            <a:extLst>
              <a:ext uri="{FF2B5EF4-FFF2-40B4-BE49-F238E27FC236}">
                <a16:creationId xmlns:a16="http://schemas.microsoft.com/office/drawing/2014/main" id="{CD8A7787-8180-41A2-84E9-66C128BE08CD}"/>
              </a:ext>
            </a:extLst>
          </p:cNvPr>
          <p:cNvSpPr txBox="1"/>
          <p:nvPr/>
        </p:nvSpPr>
        <p:spPr>
          <a:xfrm>
            <a:off x="3720606" y="2628900"/>
            <a:ext cx="15176994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your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32DAD94-13E0-4795-A159-F3F543EA5324}"/>
              </a:ext>
            </a:extLst>
          </p:cNvPr>
          <p:cNvSpPr/>
          <p:nvPr/>
        </p:nvSpPr>
        <p:spPr>
          <a:xfrm>
            <a:off x="10744200" y="3481745"/>
            <a:ext cx="457200" cy="6096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F0E298C-3D3F-4EF6-9A94-41E1A125E7CC}"/>
              </a:ext>
            </a:extLst>
          </p:cNvPr>
          <p:cNvSpPr/>
          <p:nvPr/>
        </p:nvSpPr>
        <p:spPr>
          <a:xfrm>
            <a:off x="10820400" y="7200900"/>
            <a:ext cx="457200" cy="6096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C89776F-ADD4-4870-9E31-99E2EF3E819E}"/>
              </a:ext>
            </a:extLst>
          </p:cNvPr>
          <p:cNvSpPr txBox="1"/>
          <p:nvPr/>
        </p:nvSpPr>
        <p:spPr>
          <a:xfrm>
            <a:off x="3707412" y="4264199"/>
            <a:ext cx="15176994" cy="27084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Decide the role of each person in your group: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leader?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room designers?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presenters? (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3DF3EED-6F04-438D-9D8E-2BDF91D6DA8C}"/>
              </a:ext>
            </a:extLst>
          </p:cNvPr>
          <p:cNvSpPr txBox="1"/>
          <p:nvPr/>
        </p:nvSpPr>
        <p:spPr>
          <a:xfrm>
            <a:off x="3720606" y="8047792"/>
            <a:ext cx="15176994" cy="13542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Design the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and make the script (5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1E7BF706-2CAC-4FDE-9A9B-BE45CD38BA44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6882906"/>
            <a:ext cx="3302987" cy="3302987"/>
            <a:chOff x="0" y="0"/>
            <a:chExt cx="6350000" cy="635000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38C17F7-AFB1-4836-99C9-0F424DFAAC53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4968" r="-24968" b="-20"/>
              </a:stretch>
            </a:blipFill>
          </p:spPr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D6A216A8-A4D4-4105-8694-4CA33B9A92DF}"/>
              </a:ext>
            </a:extLst>
          </p:cNvPr>
          <p:cNvGrpSpPr>
            <a:grpSpLocks noChangeAspect="1"/>
          </p:cNvGrpSpPr>
          <p:nvPr/>
        </p:nvGrpSpPr>
        <p:grpSpPr>
          <a:xfrm>
            <a:off x="58578" y="3319789"/>
            <a:ext cx="3294222" cy="3294881"/>
            <a:chOff x="0" y="-118862"/>
            <a:chExt cx="6350000" cy="635127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367349A3-B0B1-42E9-993F-38E4B09BB837}"/>
                </a:ext>
              </a:extLst>
            </p:cNvPr>
            <p:cNvSpPr/>
            <p:nvPr/>
          </p:nvSpPr>
          <p:spPr>
            <a:xfrm>
              <a:off x="0" y="-118862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38906" r="-38906" b="-20"/>
              </a:stretch>
            </a:blipFill>
          </p:spPr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FFB7772D-6897-4710-970E-6AC8570CD10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2700"/>
            <a:ext cx="3306428" cy="3306428"/>
            <a:chOff x="0" y="0"/>
            <a:chExt cx="6350000" cy="6350000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516919D-3E24-4B26-BCAF-0E1A13EA6C13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25015" r="-25015" b="-20"/>
              </a:stretch>
            </a:blipFill>
          </p:spPr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416F1BAB-A61A-469F-B8D6-75DCB8E09507}"/>
              </a:ext>
            </a:extLst>
          </p:cNvPr>
          <p:cNvSpPr txBox="1"/>
          <p:nvPr/>
        </p:nvSpPr>
        <p:spPr>
          <a:xfrm>
            <a:off x="3707412" y="436668"/>
            <a:ext cx="15176994" cy="12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6000" dirty="0">
                <a:solidFill>
                  <a:srgbClr val="000000"/>
                </a:solidFill>
                <a:latin typeface="Abril Fatface"/>
              </a:rPr>
              <a:t>Procedure of group work </a:t>
            </a:r>
          </a:p>
        </p:txBody>
      </p:sp>
    </p:spTree>
    <p:extLst>
      <p:ext uri="{BB962C8B-B14F-4D97-AF65-F5344CB8AC3E}">
        <p14:creationId xmlns:p14="http://schemas.microsoft.com/office/powerpoint/2010/main" val="24218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30591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81943" y="-584795"/>
            <a:ext cx="2707583" cy="291529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93921" y="407706"/>
            <a:ext cx="5211679" cy="1348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6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147707" y="8563063"/>
            <a:ext cx="1739154" cy="1723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516697">
            <a:off x="16485019" y="8391387"/>
            <a:ext cx="2701431" cy="17338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800000" flipH="1">
            <a:off x="346120" y="407706"/>
            <a:ext cx="751499" cy="228592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93921" y="2933700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skills 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learned today? 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34617F1-D06F-4F18-8544-AB8EBCCB1DFE}"/>
              </a:ext>
            </a:extLst>
          </p:cNvPr>
          <p:cNvSpPr txBox="1"/>
          <p:nvPr/>
        </p:nvSpPr>
        <p:spPr>
          <a:xfrm>
            <a:off x="1447800" y="3848100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&amp; speaking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8EFABC45-25FC-42B4-AD5E-7D28A0CA4276}"/>
              </a:ext>
            </a:extLst>
          </p:cNvPr>
          <p:cNvSpPr txBox="1"/>
          <p:nvPr/>
        </p:nvSpPr>
        <p:spPr>
          <a:xfrm>
            <a:off x="1447800" y="50635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is the main topic of the text?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FF266BA7-C8AC-489A-A527-087D373D0510}"/>
              </a:ext>
            </a:extLst>
          </p:cNvPr>
          <p:cNvSpPr txBox="1"/>
          <p:nvPr/>
        </p:nvSpPr>
        <p:spPr>
          <a:xfrm>
            <a:off x="1447800" y="59779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Nick’s room at the Crazy House hotel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99860AFD-6674-47D4-9D38-9ACE829FA1BB}"/>
              </a:ext>
            </a:extLst>
          </p:cNvPr>
          <p:cNvSpPr txBox="1"/>
          <p:nvPr/>
        </p:nvSpPr>
        <p:spPr>
          <a:xfrm>
            <a:off x="1447800" y="7044765"/>
            <a:ext cx="17221200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To describe a room, what should we include?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3316008E-A197-4225-978A-CFA0C9C709E3}"/>
              </a:ext>
            </a:extLst>
          </p:cNvPr>
          <p:cNvSpPr txBox="1"/>
          <p:nvPr/>
        </p:nvSpPr>
        <p:spPr>
          <a:xfrm>
            <a:off x="1447800" y="7882965"/>
            <a:ext cx="15562527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Room’s name &amp; things in the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6891" y="-110545"/>
            <a:ext cx="21016182" cy="10508091"/>
            <a:chOff x="0" y="0"/>
            <a:chExt cx="28021576" cy="140107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010788" cy="1401078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010788" y="0"/>
              <a:ext cx="14010788" cy="1401078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2047" y="8073725"/>
            <a:ext cx="2707583" cy="291529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54299" y="2213275"/>
            <a:ext cx="10633258" cy="5860450"/>
            <a:chOff x="0" y="0"/>
            <a:chExt cx="3596929" cy="19824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96929" cy="1982424"/>
            </a:xfrm>
            <a:custGeom>
              <a:avLst/>
              <a:gdLst/>
              <a:ahLst/>
              <a:cxnLst/>
              <a:rect l="l" t="t" r="r" b="b"/>
              <a:pathLst>
                <a:path w="3596929" h="1982424">
                  <a:moveTo>
                    <a:pt x="0" y="0"/>
                  </a:moveTo>
                  <a:lnTo>
                    <a:pt x="3596929" y="0"/>
                  </a:lnTo>
                  <a:lnTo>
                    <a:pt x="3596929" y="1982424"/>
                  </a:lnTo>
                  <a:lnTo>
                    <a:pt x="0" y="1982424"/>
                  </a:lnTo>
                  <a:close/>
                </a:path>
              </a:pathLst>
            </a:custGeom>
            <a:solidFill>
              <a:srgbClr val="F2CED5">
                <a:alpha val="47843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601201" y="926182"/>
            <a:ext cx="8434637" cy="843463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273" r="-25273" b="-2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485900" y="2695576"/>
            <a:ext cx="7856994" cy="473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Abril Fatface"/>
              </a:rPr>
              <a:t>Thank You</a:t>
            </a:r>
          </a:p>
          <a:p>
            <a:pPr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Abril Fatface"/>
              </a:rPr>
              <a:t>And See You </a:t>
            </a:r>
          </a:p>
          <a:p>
            <a:pPr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Abril Fatface"/>
              </a:rPr>
              <a:t>Next Time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382" y="-488566"/>
            <a:ext cx="2279560" cy="22596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8554599">
            <a:off x="-63080" y="8757634"/>
            <a:ext cx="2876032" cy="18458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00000">
            <a:off x="15815493" y="-386426"/>
            <a:ext cx="863039" cy="2625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4095</TotalTime>
  <Words>528</Words>
  <Application>Microsoft Office PowerPoint</Application>
  <PresentationFormat>Custom</PresentationFormat>
  <Paragraphs>87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Abril Fatface</vt:lpstr>
      <vt:lpstr>Courier New</vt:lpstr>
      <vt:lpstr>Arial</vt:lpstr>
      <vt:lpstr>Source Sans Pro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Interior Design Presentation Memphis Design  </dc:title>
  <cp:lastModifiedBy>Admin</cp:lastModifiedBy>
  <cp:revision>45</cp:revision>
  <dcterms:created xsi:type="dcterms:W3CDTF">2006-08-16T00:00:00Z</dcterms:created>
  <dcterms:modified xsi:type="dcterms:W3CDTF">2023-10-04T15:05:32Z</dcterms:modified>
  <dc:identifier>DAErBha5aFs</dc:identifier>
</cp:coreProperties>
</file>