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8" r:id="rId3"/>
    <p:sldId id="257" r:id="rId4"/>
    <p:sldId id="262" r:id="rId5"/>
    <p:sldId id="276" r:id="rId6"/>
    <p:sldId id="277" r:id="rId7"/>
    <p:sldId id="278" r:id="rId8"/>
    <p:sldId id="271" r:id="rId9"/>
    <p:sldId id="284" r:id="rId10"/>
    <p:sldId id="285" r:id="rId11"/>
    <p:sldId id="286" r:id="rId12"/>
    <p:sldId id="287" r:id="rId13"/>
    <p:sldId id="288" r:id="rId14"/>
    <p:sldId id="289" r:id="rId15"/>
    <p:sldId id="290" r:id="rId16"/>
    <p:sldId id="311" r:id="rId17"/>
    <p:sldId id="305" r:id="rId18"/>
    <p:sldId id="306" r:id="rId19"/>
    <p:sldId id="307" r:id="rId20"/>
    <p:sldId id="308" r:id="rId21"/>
    <p:sldId id="309" r:id="rId22"/>
    <p:sldId id="272" r:id="rId23"/>
    <p:sldId id="263" r:id="rId24"/>
    <p:sldId id="292" r:id="rId25"/>
    <p:sldId id="293" r:id="rId26"/>
    <p:sldId id="294" r:id="rId27"/>
    <p:sldId id="297" r:id="rId28"/>
    <p:sldId id="299" r:id="rId29"/>
    <p:sldId id="296" r:id="rId30"/>
    <p:sldId id="300" r:id="rId31"/>
    <p:sldId id="298" r:id="rId32"/>
    <p:sldId id="267" r:id="rId33"/>
    <p:sldId id="268" r:id="rId34"/>
  </p:sldIdLst>
  <p:sldSz cx="18288000" cy="10287000"/>
  <p:notesSz cx="6858000" cy="9144000"/>
  <p:embeddedFontLst>
    <p:embeddedFont>
      <p:font typeface=".VnTime" panose="020B7200000000000000"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E8"/>
    <a:srgbClr val="EBF6F9"/>
    <a:srgbClr val="FFEBEB"/>
    <a:srgbClr val="FFD7D7"/>
    <a:srgbClr val="C9E7EF"/>
    <a:srgbClr val="B5DEE9"/>
    <a:srgbClr val="A2D4E2"/>
    <a:srgbClr val="B9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B998D-3925-4D58-A417-94E0A7CF1A51}"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08FD5-E78A-45D7-9E87-06DD745965F4}" type="slidenum">
              <a:rPr lang="en-US" smtClean="0"/>
              <a:t>‹#›</a:t>
            </a:fld>
            <a:endParaRPr lang="en-US"/>
          </a:p>
        </p:txBody>
      </p:sp>
    </p:spTree>
    <p:extLst>
      <p:ext uri="{BB962C8B-B14F-4D97-AF65-F5344CB8AC3E}">
        <p14:creationId xmlns:p14="http://schemas.microsoft.com/office/powerpoint/2010/main" val="386427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fld id="{2CC21F18-FE19-4DCA-BBFB-0F5671592EB7}" type="slidenum">
              <a:rPr lang="en-US" smtClean="0"/>
              <a:t>25</a:t>
            </a:fld>
            <a:endParaRPr lang="en-US"/>
          </a:p>
        </p:txBody>
      </p:sp>
    </p:spTree>
    <p:extLst>
      <p:ext uri="{BB962C8B-B14F-4D97-AF65-F5344CB8AC3E}">
        <p14:creationId xmlns:p14="http://schemas.microsoft.com/office/powerpoint/2010/main" val="32868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9E7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10"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10" Type="http://schemas.openxmlformats.org/officeDocument/2006/relationships/image" Target="../media/image53.jpg"/><Relationship Id="rId4" Type="http://schemas.openxmlformats.org/officeDocument/2006/relationships/image" Target="../media/image9.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10.svg"/><Relationship Id="rId10"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9.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8.svg"/><Relationship Id="rId5" Type="http://schemas.openxmlformats.org/officeDocument/2006/relationships/image" Target="../media/image10.svg"/><Relationship Id="rId10"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25.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26" Type="http://schemas.openxmlformats.org/officeDocument/2006/relationships/image" Target="../media/image93.svg"/><Relationship Id="rId3" Type="http://schemas.openxmlformats.org/officeDocument/2006/relationships/slideLayout" Target="../slideLayouts/slideLayout7.xml"/><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audio" Target="../media/media1.mp3"/><Relationship Id="rId16" Type="http://schemas.openxmlformats.org/officeDocument/2006/relationships/image" Target="../media/image83.svg"/><Relationship Id="rId20" Type="http://schemas.openxmlformats.org/officeDocument/2006/relationships/image" Target="../media/image87.svg"/><Relationship Id="rId29" Type="http://schemas.openxmlformats.org/officeDocument/2006/relationships/slide" Target="slide27.xml"/><Relationship Id="rId1" Type="http://schemas.microsoft.com/office/2007/relationships/media" Target="../media/media1.mp3"/><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sv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notesSlide" Target="../notesSlides/notesSlide1.xml"/><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 Id="rId27" Type="http://schemas.openxmlformats.org/officeDocument/2006/relationships/image" Target="../media/image94.png"/><Relationship Id="rId30"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73.svg"/><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5.sv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94.pn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100.svg"/><Relationship Id="rId3" Type="http://schemas.microsoft.com/office/2007/relationships/media" Target="../media/media3.mp3"/><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99.png"/><Relationship Id="rId2" Type="http://schemas.openxmlformats.org/officeDocument/2006/relationships/audio" Target="../media/media2.mp3"/><Relationship Id="rId16" Type="http://schemas.openxmlformats.org/officeDocument/2006/relationships/image" Target="../media/image98.svg"/><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svg"/><Relationship Id="rId1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100.svg"/><Relationship Id="rId3" Type="http://schemas.microsoft.com/office/2007/relationships/media" Target="../media/media3.mp3"/><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99.png"/><Relationship Id="rId2" Type="http://schemas.openxmlformats.org/officeDocument/2006/relationships/audio" Target="../media/media2.mp3"/><Relationship Id="rId16" Type="http://schemas.openxmlformats.org/officeDocument/2006/relationships/image" Target="../media/image98.svg"/><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svg"/><Relationship Id="rId1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100.svg"/><Relationship Id="rId3" Type="http://schemas.microsoft.com/office/2007/relationships/media" Target="../media/media3.mp3"/><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99.png"/><Relationship Id="rId2" Type="http://schemas.openxmlformats.org/officeDocument/2006/relationships/audio" Target="../media/media2.mp3"/><Relationship Id="rId16" Type="http://schemas.openxmlformats.org/officeDocument/2006/relationships/image" Target="../media/image98.svg"/><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svg"/><Relationship Id="rId1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25.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100.svg"/><Relationship Id="rId3" Type="http://schemas.microsoft.com/office/2007/relationships/media" Target="../media/media3.mp3"/><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99.png"/><Relationship Id="rId2" Type="http://schemas.openxmlformats.org/officeDocument/2006/relationships/audio" Target="../media/media2.mp3"/><Relationship Id="rId16" Type="http://schemas.openxmlformats.org/officeDocument/2006/relationships/image" Target="../media/image98.svg"/><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svg"/><Relationship Id="rId1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100.svg"/><Relationship Id="rId3" Type="http://schemas.microsoft.com/office/2007/relationships/media" Target="../media/media3.mp3"/><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99.png"/><Relationship Id="rId2" Type="http://schemas.openxmlformats.org/officeDocument/2006/relationships/audio" Target="../media/media2.mp3"/><Relationship Id="rId16" Type="http://schemas.openxmlformats.org/officeDocument/2006/relationships/image" Target="../media/image98.svg"/><Relationship Id="rId1" Type="http://schemas.microsoft.com/office/2007/relationships/media" Target="../media/media2.mp3"/><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7.xml"/><Relationship Id="rId15" Type="http://schemas.openxmlformats.org/officeDocument/2006/relationships/image" Target="../media/image97.png"/><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svg"/><Relationship Id="rId1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08.svg"/><Relationship Id="rId5" Type="http://schemas.openxmlformats.org/officeDocument/2006/relationships/image" Target="../media/image104.sv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33.svg"/></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69.svg"/><Relationship Id="rId3" Type="http://schemas.openxmlformats.org/officeDocument/2006/relationships/image" Target="../media/image110.svg"/><Relationship Id="rId7" Type="http://schemas.openxmlformats.org/officeDocument/2006/relationships/image" Target="../media/image25.svg"/><Relationship Id="rId12" Type="http://schemas.openxmlformats.org/officeDocument/2006/relationships/image" Target="../media/image68.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2.svg"/><Relationship Id="rId5" Type="http://schemas.openxmlformats.org/officeDocument/2006/relationships/image" Target="../media/image112.svg"/><Relationship Id="rId10" Type="http://schemas.openxmlformats.org/officeDocument/2006/relationships/image" Target="../media/image11.png"/><Relationship Id="rId4" Type="http://schemas.openxmlformats.org/officeDocument/2006/relationships/image" Target="../media/image111.png"/><Relationship Id="rId9" Type="http://schemas.openxmlformats.org/officeDocument/2006/relationships/image" Target="../media/image114.sv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12.svg"/><Relationship Id="rId12" Type="http://schemas.openxmlformats.org/officeDocument/2006/relationships/image" Target="../media/image46.jp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25.svg"/><Relationship Id="rId10"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12.sv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25.svg"/><Relationship Id="rId10"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12.sv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25.svg"/><Relationship Id="rId10"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12.sv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25.svg"/><Relationship Id="rId10"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25.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 b="3396"/>
          <a:stretch>
            <a:fillRect/>
          </a:stretch>
        </p:blipFill>
        <p:spPr>
          <a:xfrm flipH="1" flipV="1">
            <a:off x="0" y="0"/>
            <a:ext cx="3096947" cy="30427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29525" y="451880"/>
            <a:ext cx="16931523" cy="90606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760" y="0"/>
            <a:ext cx="1867839" cy="1751307"/>
          </a:xfrm>
          <a:prstGeom prst="rect">
            <a:avLst/>
          </a:prstGeom>
        </p:spPr>
      </p:pic>
      <p:pic>
        <p:nvPicPr>
          <p:cNvPr id="5" name="Picture 5"/>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r="3068" b="3068"/>
          <a:stretch>
            <a:fillRect/>
          </a:stretch>
        </p:blipFill>
        <p:spPr>
          <a:xfrm>
            <a:off x="13410782" y="6184040"/>
            <a:ext cx="4877218" cy="410296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65307">
            <a:off x="15544943" y="5113820"/>
            <a:ext cx="2552746" cy="835444"/>
          </a:xfrm>
          <a:prstGeom prst="rect">
            <a:avLst/>
          </a:prstGeom>
        </p:spPr>
      </p:pic>
      <p:pic>
        <p:nvPicPr>
          <p:cNvPr id="10" name="Picture 10"/>
          <p:cNvPicPr>
            <a:picLocks noChangeAspect="1"/>
          </p:cNvPicPr>
          <p:nvPr/>
        </p:nvPicPr>
        <p:blipFill>
          <a:blip r:embed="rId12">
            <a:alphaModFix amt="31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68841">
            <a:off x="-665298" y="8996985"/>
            <a:ext cx="4022090" cy="870234"/>
          </a:xfrm>
          <a:prstGeom prst="rect">
            <a:avLst/>
          </a:prstGeom>
        </p:spPr>
      </p:pic>
      <p:pic>
        <p:nvPicPr>
          <p:cNvPr id="11" name="Picture 11"/>
          <p:cNvPicPr>
            <a:picLocks noChangeAspect="1"/>
          </p:cNvPicPr>
          <p:nvPr/>
        </p:nvPicPr>
        <p:blipFill>
          <a:blip r:embed="rId12">
            <a:alphaModFix amt="31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68841">
            <a:off x="-405584" y="8324646"/>
            <a:ext cx="4022090" cy="87023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64705" y="7752086"/>
            <a:ext cx="1467514" cy="1467514"/>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815743">
            <a:off x="12214794" y="985229"/>
            <a:ext cx="1278385" cy="896467"/>
          </a:xfrm>
          <a:prstGeom prst="rect">
            <a:avLst/>
          </a:prstGeom>
        </p:spPr>
      </p:pic>
      <p:sp>
        <p:nvSpPr>
          <p:cNvPr id="14" name="TextBox 14"/>
          <p:cNvSpPr txBox="1"/>
          <p:nvPr/>
        </p:nvSpPr>
        <p:spPr>
          <a:xfrm>
            <a:off x="-228600" y="2131708"/>
            <a:ext cx="14593305" cy="1936428"/>
          </a:xfrm>
          <a:prstGeom prst="rect">
            <a:avLst/>
          </a:prstGeom>
        </p:spPr>
        <p:txBody>
          <a:bodyPr wrap="square" lIns="0" tIns="0" rIns="0" bIns="0" rtlCol="0" anchor="t">
            <a:spAutoFit/>
          </a:bodyPr>
          <a:lstStyle/>
          <a:p>
            <a:pPr marL="0" lvl="0" indent="0" algn="ctr">
              <a:lnSpc>
                <a:spcPts val="15134"/>
              </a:lnSpc>
            </a:pPr>
            <a:r>
              <a:rPr lang="en-US" sz="8000" b="1" spc="756" dirty="0" err="1">
                <a:solidFill>
                  <a:srgbClr val="0D8BD4"/>
                </a:solidFill>
              </a:rPr>
              <a:t>Văn</a:t>
            </a:r>
            <a:r>
              <a:rPr lang="en-US" sz="8000" b="1" spc="756" dirty="0">
                <a:solidFill>
                  <a:srgbClr val="0D8BD4"/>
                </a:solidFill>
              </a:rPr>
              <a:t> </a:t>
            </a:r>
            <a:r>
              <a:rPr lang="en-US" sz="8000" b="1" spc="756" dirty="0" err="1">
                <a:solidFill>
                  <a:srgbClr val="0D8BD4"/>
                </a:solidFill>
              </a:rPr>
              <a:t>bản</a:t>
            </a:r>
            <a:r>
              <a:rPr lang="en-US" sz="8000" b="1" spc="756" dirty="0">
                <a:solidFill>
                  <a:srgbClr val="0D8BD4"/>
                </a:solidFill>
              </a:rPr>
              <a:t> 2: </a:t>
            </a:r>
            <a:r>
              <a:rPr lang="vi-VN" sz="8000" b="1" spc="756" dirty="0">
                <a:solidFill>
                  <a:srgbClr val="0D8BD4"/>
                </a:solidFill>
              </a:rPr>
              <a:t>ĐI LẤY MẬT</a:t>
            </a:r>
            <a:endParaRPr lang="en-US" sz="8000" b="1" spc="756" dirty="0">
              <a:solidFill>
                <a:srgbClr val="0D8BD4"/>
              </a:solidFill>
            </a:endParaRPr>
          </a:p>
        </p:txBody>
      </p:sp>
      <p:sp>
        <p:nvSpPr>
          <p:cNvPr id="15" name="TextBox 15"/>
          <p:cNvSpPr txBox="1"/>
          <p:nvPr/>
        </p:nvSpPr>
        <p:spPr>
          <a:xfrm>
            <a:off x="3616022" y="1257300"/>
            <a:ext cx="7260481" cy="1107996"/>
          </a:xfrm>
          <a:prstGeom prst="rect">
            <a:avLst/>
          </a:prstGeom>
        </p:spPr>
        <p:txBody>
          <a:bodyPr wrap="square" lIns="0" tIns="0" rIns="0" bIns="0" rtlCol="0" anchor="t">
            <a:spAutoFit/>
          </a:bodyPr>
          <a:lstStyle/>
          <a:p>
            <a:pPr marL="0" lvl="0" indent="0" algn="ctr">
              <a:spcBef>
                <a:spcPct val="0"/>
              </a:spcBef>
            </a:pPr>
            <a:r>
              <a:rPr lang="vi-VN" sz="7200" b="1" spc="269" dirty="0">
                <a:solidFill>
                  <a:srgbClr val="FF0000"/>
                </a:solidFill>
              </a:rPr>
              <a:t>Tiết</a:t>
            </a:r>
            <a:r>
              <a:rPr lang="en-US" sz="7200" b="1" spc="269" dirty="0">
                <a:solidFill>
                  <a:srgbClr val="FF0000"/>
                </a:solidFill>
              </a:rPr>
              <a:t> 5,6</a:t>
            </a:r>
          </a:p>
        </p:txBody>
      </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382067" y="451879"/>
            <a:ext cx="5432789" cy="4845877"/>
          </a:xfrm>
          <a:prstGeom prst="rect">
            <a:avLst/>
          </a:prstGeom>
        </p:spPr>
      </p:pic>
      <p:sp>
        <p:nvSpPr>
          <p:cNvPr id="17" name="TextBox 16"/>
          <p:cNvSpPr txBox="1"/>
          <p:nvPr/>
        </p:nvSpPr>
        <p:spPr>
          <a:xfrm>
            <a:off x="838200" y="4169891"/>
            <a:ext cx="14914917" cy="892552"/>
          </a:xfrm>
          <a:prstGeom prst="rect">
            <a:avLst/>
          </a:prstGeom>
          <a:noFill/>
        </p:spPr>
        <p:txBody>
          <a:bodyPr wrap="square" rtlCol="0">
            <a:spAutoFit/>
          </a:bodyPr>
          <a:lstStyle/>
          <a:p>
            <a:r>
              <a:rPr lang="vi-VN" sz="5200" dirty="0"/>
              <a:t>(</a:t>
            </a:r>
            <a:r>
              <a:rPr lang="vi-VN" sz="5200" b="1" dirty="0"/>
              <a:t>Trích</a:t>
            </a:r>
            <a:r>
              <a:rPr lang="vi-VN" sz="5200" dirty="0"/>
              <a:t> </a:t>
            </a:r>
            <a:r>
              <a:rPr lang="vi-VN" sz="5200" i="1" dirty="0"/>
              <a:t>Đất rừng phương Nam </a:t>
            </a:r>
            <a:r>
              <a:rPr lang="vi-VN" sz="5200" dirty="0"/>
              <a:t>– </a:t>
            </a:r>
            <a:r>
              <a:rPr lang="vi-VN" sz="5200" b="1" dirty="0"/>
              <a:t>Đoàn Giỏi</a:t>
            </a:r>
            <a:r>
              <a:rPr lang="vi-VN" sz="5200" dirty="0"/>
              <a:t>)</a:t>
            </a:r>
            <a:endParaRPr lang="en-US" sz="52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973609" y="169392"/>
            <a:ext cx="1710386" cy="1371601"/>
          </a:xfrm>
          <a:prstGeom prst="rect">
            <a:avLst/>
          </a:prstGeom>
        </p:spPr>
      </p:pic>
      <p:sp>
        <p:nvSpPr>
          <p:cNvPr id="11" name="TextBox 10"/>
          <p:cNvSpPr txBox="1"/>
          <p:nvPr/>
        </p:nvSpPr>
        <p:spPr>
          <a:xfrm>
            <a:off x="2514603" y="495300"/>
            <a:ext cx="11627131"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76709644"/>
              </p:ext>
            </p:extLst>
          </p:nvPr>
        </p:nvGraphicFramePr>
        <p:xfrm>
          <a:off x="1999123" y="2896821"/>
          <a:ext cx="15096487" cy="6781375"/>
        </p:xfrm>
        <a:graphic>
          <a:graphicData uri="http://schemas.openxmlformats.org/drawingml/2006/table">
            <a:tbl>
              <a:tblPr firstRow="1" bandRow="1">
                <a:tableStyleId>{5940675A-B579-460E-94D1-54222C63F5DA}</a:tableStyleId>
              </a:tblPr>
              <a:tblGrid>
                <a:gridCol w="3895087">
                  <a:extLst>
                    <a:ext uri="{9D8B030D-6E8A-4147-A177-3AD203B41FA5}">
                      <a16:colId xmlns:a16="http://schemas.microsoft.com/office/drawing/2014/main" val="3384380663"/>
                    </a:ext>
                  </a:extLst>
                </a:gridCol>
                <a:gridCol w="11201400">
                  <a:extLst>
                    <a:ext uri="{9D8B030D-6E8A-4147-A177-3AD203B41FA5}">
                      <a16:colId xmlns:a16="http://schemas.microsoft.com/office/drawing/2014/main" val="2165820190"/>
                    </a:ext>
                  </a:extLst>
                </a:gridCol>
              </a:tblGrid>
              <a:tr h="1020655">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val="1363010480"/>
                  </a:ext>
                </a:extLst>
              </a:tr>
              <a:tr h="1610210">
                <a:tc>
                  <a:txBody>
                    <a:bodyPr/>
                    <a:lstStyle/>
                    <a:p>
                      <a:pPr algn="ctr">
                        <a:lnSpc>
                          <a:spcPct val="150000"/>
                        </a:lnSpc>
                      </a:pPr>
                      <a:r>
                        <a:rPr lang="vi-VN" sz="4000" dirty="0"/>
                        <a:t>Ngoại</a:t>
                      </a:r>
                      <a:r>
                        <a:rPr lang="vi-VN" sz="4000" baseline="0" dirty="0"/>
                        <a:t> hình </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2444623132"/>
                  </a:ext>
                </a:extLst>
              </a:tr>
              <a:tr h="1610210">
                <a:tc>
                  <a:txBody>
                    <a:bodyPr/>
                    <a:lstStyle/>
                    <a:p>
                      <a:pPr algn="ctr">
                        <a:lnSpc>
                          <a:spcPct val="150000"/>
                        </a:lnSpc>
                      </a:pPr>
                      <a:r>
                        <a:rPr lang="vi-VN" sz="4000" dirty="0"/>
                        <a:t>Cử</a:t>
                      </a:r>
                      <a:r>
                        <a:rPr lang="vi-VN" sz="4000" baseline="0" dirty="0"/>
                        <a:t> chỉ</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363852260"/>
                  </a:ext>
                </a:extLst>
              </a:tr>
              <a:tr h="1610210">
                <a:tc>
                  <a:txBody>
                    <a:bodyPr/>
                    <a:lstStyle/>
                    <a:p>
                      <a:pPr algn="ctr">
                        <a:lnSpc>
                          <a:spcPct val="150000"/>
                        </a:lnSpc>
                      </a:pPr>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1989174116"/>
                  </a:ext>
                </a:extLst>
              </a:tr>
            </a:tbl>
          </a:graphicData>
        </a:graphic>
      </p:graphicFrame>
      <p:sp>
        <p:nvSpPr>
          <p:cNvPr id="3" name="Rectangle 2"/>
          <p:cNvSpPr/>
          <p:nvPr/>
        </p:nvSpPr>
        <p:spPr>
          <a:xfrm>
            <a:off x="6088194" y="3924300"/>
            <a:ext cx="10744200" cy="182492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Bên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lủng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túi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beo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cái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gùi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6088194" y="581042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Ông vung tay lên một cái, đưa con dao rừng rất sắc phạt ngang một nhánh gai...</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6088194" y="773410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Nhắc hai con dừng lại nghỉ, ăn cơm xong hẵng đi; nghe tiếng An thở đã biết cậu bé mệt.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0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592609" y="93192"/>
            <a:ext cx="1710386" cy="1524001"/>
          </a:xfrm>
          <a:prstGeom prst="rect">
            <a:avLst/>
          </a:prstGeom>
        </p:spPr>
      </p:pic>
      <p:sp>
        <p:nvSpPr>
          <p:cNvPr id="11" name="TextBox 10"/>
          <p:cNvSpPr txBox="1"/>
          <p:nvPr/>
        </p:nvSpPr>
        <p:spPr>
          <a:xfrm>
            <a:off x="2971800" y="495300"/>
            <a:ext cx="11169934" cy="1692771"/>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a:p>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5286062"/>
          </a:xfrm>
          <a:prstGeom prst="rect">
            <a:avLst/>
          </a:prstGeom>
        </p:spPr>
        <p:txBody>
          <a:bodyPr wrap="square">
            <a:spAutoFit/>
          </a:bodyPr>
          <a:lstStyle/>
          <a:p>
            <a:pPr algn="just">
              <a:lnSpc>
                <a:spcPct val="150000"/>
              </a:lnSpc>
              <a:tabLst>
                <a:tab pos="34925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Hình dáng bên ngoài</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toát lên vẻ đẹp của một người lao động từng trải, can đảm: vóc dáng khoẻ mạnh, vững chãi; cử chỉ mạnh mẽ, dứt khoát,...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Lời nói, cách cư xử</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với An: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thể hiện sự quan 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â</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m, tình yêu thương dành cho cậu con 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482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240309" y="131292"/>
            <a:ext cx="1710386" cy="1447801"/>
          </a:xfrm>
          <a:prstGeom prst="rect">
            <a:avLst/>
          </a:prstGeom>
        </p:spPr>
      </p:pic>
      <p:sp>
        <p:nvSpPr>
          <p:cNvPr id="11" name="TextBox 10"/>
          <p:cNvSpPr txBox="1"/>
          <p:nvPr/>
        </p:nvSpPr>
        <p:spPr>
          <a:xfrm>
            <a:off x="3200400" y="495300"/>
            <a:ext cx="12516509"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2041456"/>
          </a:xfrm>
          <a:prstGeom prst="rect">
            <a:avLst/>
          </a:prstGeom>
        </p:spPr>
        <p:txBody>
          <a:bodyPr wrap="square">
            <a:spAutoFit/>
          </a:bodyPr>
          <a:lstStyle/>
          <a:p>
            <a:pPr algn="just">
              <a:lnSpc>
                <a:spcPct val="150000"/>
              </a:lnSpc>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 Ông gác kèo cho ong rừng làm tổ rất giỏi và bảo vệ đàn ong, trân trọng sự sống.</a:t>
            </a:r>
          </a:p>
        </p:txBody>
      </p:sp>
      <p:sp>
        <p:nvSpPr>
          <p:cNvPr id="3" name="Rectangle 2"/>
          <p:cNvSpPr/>
          <p:nvPr/>
        </p:nvSpPr>
        <p:spPr>
          <a:xfrm>
            <a:off x="1934537" y="5082625"/>
            <a:ext cx="14897857" cy="3080202"/>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Ông là một người lao động dày dạn kinh nghiệm; tính cách mạnh mẽ; giàu lòng nhân hậu, yêu thương con người và thiên nhiên.</a:t>
            </a:r>
          </a:p>
        </p:txBody>
      </p:sp>
    </p:spTree>
    <p:extLst>
      <p:ext uri="{BB962C8B-B14F-4D97-AF65-F5344CB8AC3E}">
        <p14:creationId xmlns:p14="http://schemas.microsoft.com/office/powerpoint/2010/main" val="32728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59209" y="169392"/>
            <a:ext cx="1710386" cy="1371601"/>
          </a:xfrm>
          <a:prstGeom prst="rect">
            <a:avLst/>
          </a:prstGeom>
        </p:spPr>
      </p:pic>
      <p:sp>
        <p:nvSpPr>
          <p:cNvPr id="11" name="TextBox 10"/>
          <p:cNvSpPr txBox="1"/>
          <p:nvPr/>
        </p:nvSpPr>
        <p:spPr>
          <a:xfrm>
            <a:off x="2074495" y="0"/>
            <a:ext cx="12067239" cy="1569660"/>
          </a:xfrm>
          <a:prstGeom prst="rect">
            <a:avLst/>
          </a:prstGeom>
          <a:noFill/>
        </p:spPr>
        <p:txBody>
          <a:bodyPr wrap="square" rtlCol="0">
            <a:spAutoFit/>
          </a:bodyPr>
          <a:lstStyle/>
          <a:p>
            <a:pPr marL="914400" indent="-914400">
              <a:buAutoNum type="arabicPeriod"/>
            </a:pPr>
            <a:r>
              <a:rPr lang="en-US" sz="4800" b="1" dirty="0" err="1"/>
              <a:t>Vẻ</a:t>
            </a:r>
            <a:r>
              <a:rPr lang="en-US" sz="4800" b="1" dirty="0"/>
              <a:t> </a:t>
            </a:r>
            <a:r>
              <a:rPr lang="en-US" sz="4800" b="1" dirty="0" err="1"/>
              <a:t>đẹp</a:t>
            </a:r>
            <a:r>
              <a:rPr lang="en-US" sz="4800" b="1" dirty="0"/>
              <a:t> </a:t>
            </a:r>
            <a:r>
              <a:rPr lang="en-US" sz="4800" b="1" dirty="0" err="1"/>
              <a:t>của</a:t>
            </a:r>
            <a:r>
              <a:rPr lang="en-US" sz="4800" b="1" dirty="0"/>
              <a:t> con </a:t>
            </a:r>
            <a:r>
              <a:rPr lang="en-US" sz="4800" b="1" dirty="0" err="1"/>
              <a:t>người</a:t>
            </a:r>
            <a:r>
              <a:rPr lang="en-US" sz="4800" b="1" dirty="0"/>
              <a:t> </a:t>
            </a:r>
            <a:r>
              <a:rPr lang="en-US" sz="4800" b="1" dirty="0" err="1"/>
              <a:t>phương</a:t>
            </a:r>
            <a:r>
              <a:rPr lang="en-US" sz="4800" b="1" dirty="0"/>
              <a:t> Nam</a:t>
            </a:r>
          </a:p>
          <a:p>
            <a:r>
              <a:rPr lang="en-US" sz="4800" b="1" i="1" dirty="0">
                <a:solidFill>
                  <a:srgbClr val="000000"/>
                </a:solidFill>
                <a:ea typeface="Times New Roman" panose="02020603050405020304" pitchFamily="18" charset="0"/>
                <a:cs typeface="Arial" panose="020B0604020202020204" pitchFamily="34" charset="0"/>
              </a:rPr>
              <a:t>b. </a:t>
            </a:r>
            <a:r>
              <a:rPr lang="vi-VN" sz="4800" b="1" i="1" dirty="0">
                <a:solidFill>
                  <a:srgbClr val="000000"/>
                </a:solidFill>
                <a:ea typeface="Times New Roman" panose="02020603050405020304" pitchFamily="18" charset="0"/>
                <a:cs typeface="Arial" panose="020B0604020202020204" pitchFamily="34" charset="0"/>
              </a:rPr>
              <a:t>Nhân vật Cò</a:t>
            </a:r>
            <a:endParaRPr lang="en-US" sz="4800" b="1" dirty="0"/>
          </a:p>
        </p:txBody>
      </p:sp>
      <p:sp>
        <p:nvSpPr>
          <p:cNvPr id="13" name="Rectangle 12"/>
          <p:cNvSpPr/>
          <p:nvPr/>
        </p:nvSpPr>
        <p:spPr>
          <a:xfrm>
            <a:off x="6324600" y="1679573"/>
            <a:ext cx="5860900"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NHÓM</a:t>
            </a:r>
            <a:endParaRPr lang="en-US" sz="4800" b="1" dirty="0">
              <a:solidFill>
                <a:srgbClr val="FF0000"/>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9243270" y="2854111"/>
            <a:ext cx="0" cy="6365089"/>
          </a:xfrm>
          <a:prstGeom prst="line">
            <a:avLst/>
          </a:prstGeom>
        </p:spPr>
        <p:style>
          <a:lnRef idx="3">
            <a:schemeClr val="dk1"/>
          </a:lnRef>
          <a:fillRef idx="0">
            <a:schemeClr val="dk1"/>
          </a:fillRef>
          <a:effectRef idx="2">
            <a:schemeClr val="dk1"/>
          </a:effectRef>
          <a:fontRef idx="minor">
            <a:schemeClr val="tx1"/>
          </a:fontRef>
        </p:style>
      </p:cxnSp>
      <p:sp>
        <p:nvSpPr>
          <p:cNvPr id="15" name="Rectangle 14"/>
          <p:cNvSpPr/>
          <p:nvPr/>
        </p:nvSpPr>
        <p:spPr>
          <a:xfrm>
            <a:off x="1232279" y="2511181"/>
            <a:ext cx="7924800" cy="6324808"/>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1,3:</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h?</a:t>
            </a:r>
            <a:endParaRPr lang="en-US" sz="1600" dirty="0">
              <a:effectLst/>
              <a:latin typeface=".VnTime"/>
              <a:ea typeface="Times New Roman" panose="02020603050405020304" pitchFamily="18" charset="0"/>
              <a:cs typeface="Times New Roman" panose="02020603050405020304" pitchFamily="18" charset="0"/>
            </a:endParaRPr>
          </a:p>
        </p:txBody>
      </p:sp>
      <p:sp>
        <p:nvSpPr>
          <p:cNvPr id="16" name="Rectangle 15"/>
          <p:cNvSpPr/>
          <p:nvPr/>
        </p:nvSpPr>
        <p:spPr>
          <a:xfrm>
            <a:off x="9717563" y="2510570"/>
            <a:ext cx="7924800" cy="7363554"/>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2,4</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cảm nhận như thế nào về tía má nuôi, về Cò? Chi tiết nào thể hiện điều đó?</a:t>
            </a: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suy nghĩ gì khi nghe má nuôi kể về cách “ăn ong” của người dân U Minh?</a:t>
            </a:r>
          </a:p>
        </p:txBody>
      </p:sp>
    </p:spTree>
    <p:extLst>
      <p:ext uri="{BB962C8B-B14F-4D97-AF65-F5344CB8AC3E}">
        <p14:creationId xmlns:p14="http://schemas.microsoft.com/office/powerpoint/2010/main" val="39832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800" decel="100000"/>
                                        <p:tgtEl>
                                          <p:spTgt spid="15"/>
                                        </p:tgtEl>
                                      </p:cBhvr>
                                    </p:animEffect>
                                    <p:anim calcmode="lin" valueType="num">
                                      <p:cBhvr>
                                        <p:cTn id="16" dur="800" decel="100000" fill="hold"/>
                                        <p:tgtEl>
                                          <p:spTgt spid="15"/>
                                        </p:tgtEl>
                                        <p:attrNameLst>
                                          <p:attrName>style.rotation</p:attrName>
                                        </p:attrNameLst>
                                      </p:cBhvr>
                                      <p:tavLst>
                                        <p:tav tm="0">
                                          <p:val>
                                            <p:fltVal val="-90"/>
                                          </p:val>
                                        </p:tav>
                                        <p:tav tm="100000">
                                          <p:val>
                                            <p:fltVal val="0"/>
                                          </p:val>
                                        </p:tav>
                                      </p:tavLst>
                                    </p:anim>
                                    <p:anim calcmode="lin" valueType="num">
                                      <p:cBhvr>
                                        <p:cTn id="17" dur="800" decel="100000" fill="hold"/>
                                        <p:tgtEl>
                                          <p:spTgt spid="15"/>
                                        </p:tgtEl>
                                        <p:attrNameLst>
                                          <p:attrName>ppt_x</p:attrName>
                                        </p:attrNameLst>
                                      </p:cBhvr>
                                      <p:tavLst>
                                        <p:tav tm="0">
                                          <p:val>
                                            <p:strVal val="#ppt_x+0.4"/>
                                          </p:val>
                                        </p:tav>
                                        <p:tav tm="100000">
                                          <p:val>
                                            <p:strVal val="#ppt_x-0.05"/>
                                          </p:val>
                                        </p:tav>
                                      </p:tavLst>
                                    </p:anim>
                                    <p:anim calcmode="lin" valueType="num">
                                      <p:cBhvr>
                                        <p:cTn id="18" dur="800" decel="100000" fill="hold"/>
                                        <p:tgtEl>
                                          <p:spTgt spid="1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800" decel="100000"/>
                                        <p:tgtEl>
                                          <p:spTgt spid="14"/>
                                        </p:tgtEl>
                                      </p:cBhvr>
                                    </p:animEffect>
                                    <p:anim calcmode="lin" valueType="num">
                                      <p:cBhvr>
                                        <p:cTn id="24" dur="800" decel="100000" fill="hold"/>
                                        <p:tgtEl>
                                          <p:spTgt spid="14"/>
                                        </p:tgtEl>
                                        <p:attrNameLst>
                                          <p:attrName>style.rotation</p:attrName>
                                        </p:attrNameLst>
                                      </p:cBhvr>
                                      <p:tavLst>
                                        <p:tav tm="0">
                                          <p:val>
                                            <p:fltVal val="-90"/>
                                          </p:val>
                                        </p:tav>
                                        <p:tav tm="100000">
                                          <p:val>
                                            <p:fltVal val="0"/>
                                          </p:val>
                                        </p:tav>
                                      </p:tavLst>
                                    </p:anim>
                                    <p:anim calcmode="lin" valueType="num">
                                      <p:cBhvr>
                                        <p:cTn id="25" dur="800" decel="100000" fill="hold"/>
                                        <p:tgtEl>
                                          <p:spTgt spid="14"/>
                                        </p:tgtEl>
                                        <p:attrNameLst>
                                          <p:attrName>ppt_x</p:attrName>
                                        </p:attrNameLst>
                                      </p:cBhvr>
                                      <p:tavLst>
                                        <p:tav tm="0">
                                          <p:val>
                                            <p:strVal val="#ppt_x+0.4"/>
                                          </p:val>
                                        </p:tav>
                                        <p:tav tm="100000">
                                          <p:val>
                                            <p:strVal val="#ppt_x-0.05"/>
                                          </p:val>
                                        </p:tav>
                                      </p:tavLst>
                                    </p:anim>
                                    <p:anim calcmode="lin" valueType="num">
                                      <p:cBhvr>
                                        <p:cTn id="26" dur="800" decel="100000" fill="hold"/>
                                        <p:tgtEl>
                                          <p:spTgt spid="1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decel="100000"/>
                                        <p:tgtEl>
                                          <p:spTgt spid="16"/>
                                        </p:tgtEl>
                                      </p:cBhvr>
                                    </p:animEffect>
                                    <p:anim calcmode="lin" valueType="num">
                                      <p:cBhvr>
                                        <p:cTn id="32" dur="800" decel="100000" fill="hold"/>
                                        <p:tgtEl>
                                          <p:spTgt spid="16"/>
                                        </p:tgtEl>
                                        <p:attrNameLst>
                                          <p:attrName>style.rotation</p:attrName>
                                        </p:attrNameLst>
                                      </p:cBhvr>
                                      <p:tavLst>
                                        <p:tav tm="0">
                                          <p:val>
                                            <p:fltVal val="-90"/>
                                          </p:val>
                                        </p:tav>
                                        <p:tav tm="100000">
                                          <p:val>
                                            <p:fltVal val="0"/>
                                          </p:val>
                                        </p:tav>
                                      </p:tavLst>
                                    </p:anim>
                                    <p:anim calcmode="lin" valueType="num">
                                      <p:cBhvr>
                                        <p:cTn id="33" dur="800" decel="100000" fill="hold"/>
                                        <p:tgtEl>
                                          <p:spTgt spid="16"/>
                                        </p:tgtEl>
                                        <p:attrNameLst>
                                          <p:attrName>ppt_x</p:attrName>
                                        </p:attrNameLst>
                                      </p:cBhvr>
                                      <p:tavLst>
                                        <p:tav tm="0">
                                          <p:val>
                                            <p:strVal val="#ppt_x+0.4"/>
                                          </p:val>
                                        </p:tav>
                                        <p:tav tm="100000">
                                          <p:val>
                                            <p:strVal val="#ppt_x-0.05"/>
                                          </p:val>
                                        </p:tav>
                                      </p:tavLst>
                                    </p:anim>
                                    <p:anim calcmode="lin" valueType="num">
                                      <p:cBhvr>
                                        <p:cTn id="34" dur="800" decel="100000" fill="hold"/>
                                        <p:tgtEl>
                                          <p:spTgt spid="1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087909" y="131292"/>
            <a:ext cx="1710386" cy="1447801"/>
          </a:xfrm>
          <a:prstGeom prst="rect">
            <a:avLst/>
          </a:prstGeom>
        </p:spPr>
      </p:pic>
      <p:sp>
        <p:nvSpPr>
          <p:cNvPr id="11" name="TextBox 10"/>
          <p:cNvSpPr txBox="1"/>
          <p:nvPr/>
        </p:nvSpPr>
        <p:spPr>
          <a:xfrm>
            <a:off x="3048000" y="495300"/>
            <a:ext cx="11093734"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12" name="Rectangle 11"/>
          <p:cNvSpPr/>
          <p:nvPr/>
        </p:nvSpPr>
        <p:spPr>
          <a:xfrm>
            <a:off x="1934537" y="1710386"/>
            <a:ext cx="5791200" cy="1002710"/>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b. Nhân vật Cò</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4" y="2745750"/>
            <a:ext cx="15323849" cy="3208571"/>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nhanh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nhẹn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tháo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dẻo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rõ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868127" y="6227306"/>
            <a:ext cx="15350006" cy="2169825"/>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Cò là một cậu bé sinh ra và lớn lên ở đất rừng phương Nam nên có sự am hiểu và gắn bó với thiên nhiên.</a:t>
            </a:r>
          </a:p>
        </p:txBody>
      </p:sp>
    </p:spTree>
    <p:extLst>
      <p:ext uri="{BB962C8B-B14F-4D97-AF65-F5344CB8AC3E}">
        <p14:creationId xmlns:p14="http://schemas.microsoft.com/office/powerpoint/2010/main" val="16534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630709" y="55092"/>
            <a:ext cx="1710386" cy="1600201"/>
          </a:xfrm>
          <a:prstGeom prst="rect">
            <a:avLst/>
          </a:prstGeom>
        </p:spPr>
      </p:pic>
      <p:sp>
        <p:nvSpPr>
          <p:cNvPr id="11" name="TextBox 10"/>
          <p:cNvSpPr txBox="1"/>
          <p:nvPr/>
        </p:nvSpPr>
        <p:spPr>
          <a:xfrm>
            <a:off x="2590800" y="495300"/>
            <a:ext cx="11550934"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12" name="Rectangle 11"/>
          <p:cNvSpPr/>
          <p:nvPr/>
        </p:nvSpPr>
        <p:spPr>
          <a:xfrm>
            <a:off x="1934537" y="1710386"/>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 Nhân vật An</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5" y="2745750"/>
            <a:ext cx="14879506" cy="6324808"/>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rất yêu quý tía, má nuôi, luôn nghĩ về họ với tình cảm gần gũi, thân thuộc, ấm áp.</a:t>
            </a:r>
          </a:p>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Tính cách: </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Giận hờn trẻ con nhưng luôn ngạc nhiên, ngưỡng mộ sự nhanh nhẹn, hiểu biết về rừng U Minh của Cò.</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Thông minh, ham hiểu biết.</a:t>
            </a:r>
          </a:p>
        </p:txBody>
      </p:sp>
    </p:spTree>
    <p:extLst>
      <p:ext uri="{BB962C8B-B14F-4D97-AF65-F5344CB8AC3E}">
        <p14:creationId xmlns:p14="http://schemas.microsoft.com/office/powerpoint/2010/main" val="22812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out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630709" y="55092"/>
            <a:ext cx="1710386" cy="1600201"/>
          </a:xfrm>
          <a:prstGeom prst="rect">
            <a:avLst/>
          </a:prstGeom>
        </p:spPr>
      </p:pic>
      <p:sp>
        <p:nvSpPr>
          <p:cNvPr id="11" name="TextBox 10"/>
          <p:cNvSpPr txBox="1"/>
          <p:nvPr/>
        </p:nvSpPr>
        <p:spPr>
          <a:xfrm>
            <a:off x="2590800" y="495300"/>
            <a:ext cx="11550934"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3" name="Rectangle 2"/>
          <p:cNvSpPr/>
          <p:nvPr/>
        </p:nvSpPr>
        <p:spPr>
          <a:xfrm>
            <a:off x="1960695" y="2745750"/>
            <a:ext cx="12822105" cy="3831818"/>
          </a:xfrm>
          <a:prstGeom prst="rect">
            <a:avLst/>
          </a:prstGeom>
        </p:spPr>
        <p:txBody>
          <a:bodyPr wrap="square">
            <a:spAutoFit/>
          </a:bodyPr>
          <a:lstStyle/>
          <a:p>
            <a:pPr algn="just">
              <a:lnSpc>
                <a:spcPct val="150000"/>
              </a:lnSpc>
              <a:tabLst>
                <a:tab pos="90170" algn="l"/>
                <a:tab pos="180340" algn="l"/>
                <a:tab pos="5429250" algn="l"/>
              </a:tabLst>
            </a:pPr>
            <a:r>
              <a:rPr lang="en-US" sz="5400" b="1" dirty="0">
                <a:solidFill>
                  <a:srgbClr val="000000"/>
                </a:solidFill>
                <a:ea typeface="Times New Roman" panose="02020603050405020304" pitchFamily="18" charset="0"/>
                <a:cs typeface="Arial" panose="020B0604020202020204" pitchFamily="34" charset="0"/>
              </a:rPr>
              <a:t>=&gt; </a:t>
            </a:r>
            <a:r>
              <a:rPr lang="en-US" sz="5400" b="1" dirty="0" err="1">
                <a:solidFill>
                  <a:srgbClr val="000000"/>
                </a:solidFill>
                <a:ea typeface="Times New Roman" panose="02020603050405020304" pitchFamily="18" charset="0"/>
                <a:cs typeface="Arial" panose="020B0604020202020204" pitchFamily="34" charset="0"/>
              </a:rPr>
              <a:t>Chân</a:t>
            </a:r>
            <a:r>
              <a:rPr lang="en-US" sz="5400" b="1" dirty="0">
                <a:solidFill>
                  <a:srgbClr val="000000"/>
                </a:solidFill>
                <a:ea typeface="Times New Roman" panose="02020603050405020304" pitchFamily="18" charset="0"/>
                <a:cs typeface="Arial" panose="020B0604020202020204" pitchFamily="34" charset="0"/>
              </a:rPr>
              <a:t> dung </a:t>
            </a:r>
            <a:r>
              <a:rPr lang="en-US" sz="5400" b="1" dirty="0" err="1">
                <a:solidFill>
                  <a:srgbClr val="000000"/>
                </a:solidFill>
                <a:ea typeface="Times New Roman" panose="02020603050405020304" pitchFamily="18" charset="0"/>
                <a:cs typeface="Arial" panose="020B0604020202020204" pitchFamily="34" charset="0"/>
              </a:rPr>
              <a:t>những</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người</a:t>
            </a:r>
            <a:r>
              <a:rPr lang="en-US" sz="5400" b="1" dirty="0">
                <a:solidFill>
                  <a:srgbClr val="000000"/>
                </a:solidFill>
                <a:ea typeface="Times New Roman" panose="02020603050405020304" pitchFamily="18" charset="0"/>
                <a:cs typeface="Arial" panose="020B0604020202020204" pitchFamily="34" charset="0"/>
              </a:rPr>
              <a:t> con </a:t>
            </a:r>
            <a:r>
              <a:rPr lang="en-US" sz="5400" b="1" dirty="0" err="1">
                <a:solidFill>
                  <a:srgbClr val="000000"/>
                </a:solidFill>
                <a:ea typeface="Times New Roman" panose="02020603050405020304" pitchFamily="18" charset="0"/>
                <a:cs typeface="Arial" panose="020B0604020202020204" pitchFamily="34" charset="0"/>
              </a:rPr>
              <a:t>phương</a:t>
            </a:r>
            <a:r>
              <a:rPr lang="en-US" sz="5400" b="1" dirty="0">
                <a:solidFill>
                  <a:srgbClr val="000000"/>
                </a:solidFill>
                <a:ea typeface="Times New Roman" panose="02020603050405020304" pitchFamily="18" charset="0"/>
                <a:cs typeface="Arial" panose="020B0604020202020204" pitchFamily="34" charset="0"/>
              </a:rPr>
              <a:t> Nam </a:t>
            </a:r>
            <a:r>
              <a:rPr lang="en-US" sz="5400" b="1" dirty="0" err="1">
                <a:solidFill>
                  <a:srgbClr val="000000"/>
                </a:solidFill>
                <a:ea typeface="Times New Roman" panose="02020603050405020304" pitchFamily="18" charset="0"/>
                <a:cs typeface="Arial" panose="020B0604020202020204" pitchFamily="34" charset="0"/>
              </a:rPr>
              <a:t>vừa</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gần</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gũi</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bình</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dị</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nhân</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hậu</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vừa</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mạnh</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mẽ</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phóng</a:t>
            </a:r>
            <a:r>
              <a:rPr lang="en-US" sz="5400" b="1" dirty="0">
                <a:solidFill>
                  <a:srgbClr val="000000"/>
                </a:solidFill>
                <a:ea typeface="Times New Roman" panose="02020603050405020304" pitchFamily="18" charset="0"/>
                <a:cs typeface="Arial" panose="020B0604020202020204" pitchFamily="34" charset="0"/>
              </a:rPr>
              <a:t> </a:t>
            </a:r>
            <a:r>
              <a:rPr lang="en-US" sz="5400" b="1" dirty="0" err="1">
                <a:solidFill>
                  <a:srgbClr val="000000"/>
                </a:solidFill>
                <a:ea typeface="Times New Roman" panose="02020603050405020304" pitchFamily="18" charset="0"/>
                <a:cs typeface="Arial" panose="020B0604020202020204" pitchFamily="34" charset="0"/>
              </a:rPr>
              <a:t>khoáng</a:t>
            </a:r>
            <a:r>
              <a:rPr lang="en-US" sz="5400" b="1" dirty="0">
                <a:solidFill>
                  <a:srgbClr val="000000"/>
                </a:solidFill>
                <a:ea typeface="Times New Roman" panose="02020603050405020304" pitchFamily="18" charset="0"/>
                <a:cs typeface="Arial" panose="020B0604020202020204" pitchFamily="34" charset="0"/>
              </a:rPr>
              <a:t>.</a:t>
            </a:r>
            <a:endParaRPr lang="vi-VN" sz="5400" b="1" dirty="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73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84834" y="8157613"/>
            <a:ext cx="2948932" cy="294893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7620484" cy="892552"/>
          </a:xfrm>
          <a:prstGeom prst="rect">
            <a:avLst/>
          </a:prstGeom>
          <a:noFill/>
        </p:spPr>
        <p:txBody>
          <a:bodyPr wrap="none" rtlCol="0">
            <a:spAutoFit/>
          </a:bodyPr>
          <a:lstStyle/>
          <a:p>
            <a:r>
              <a:rPr lang="en-US" sz="5200" b="1" dirty="0"/>
              <a:t>2</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a:t>
            </a:r>
            <a:r>
              <a:rPr lang="en-US" sz="5200" b="1" dirty="0" err="1"/>
              <a:t>rừng</a:t>
            </a:r>
            <a:r>
              <a:rPr lang="en-US" sz="5200" b="1" dirty="0"/>
              <a:t> U Minh</a:t>
            </a:r>
          </a:p>
        </p:txBody>
      </p:sp>
      <p:pic>
        <p:nvPicPr>
          <p:cNvPr id="12" name="Picture 4"/>
          <p:cNvPicPr>
            <a:picLocks noChangeAspect="1"/>
          </p:cNvPicPr>
          <p:nvPr/>
        </p:nvPicPr>
        <p:blipFill>
          <a:blip r:embed="rId10"/>
          <a:srcRect/>
          <a:stretch>
            <a:fillRect/>
          </a:stretch>
        </p:blipFill>
        <p:spPr>
          <a:xfrm>
            <a:off x="1684361" y="2327284"/>
            <a:ext cx="3797333" cy="7938676"/>
          </a:xfrm>
          <a:prstGeom prst="rect">
            <a:avLst/>
          </a:prstGeom>
        </p:spPr>
      </p:pic>
      <p:sp>
        <p:nvSpPr>
          <p:cNvPr id="13" name="Rectangle 12"/>
          <p:cNvSpPr/>
          <p:nvPr/>
        </p:nvSpPr>
        <p:spPr>
          <a:xfrm>
            <a:off x="5280586" y="1641347"/>
            <a:ext cx="10941918" cy="6170856"/>
          </a:xfrm>
          <a:prstGeom prst="rect">
            <a:avLst/>
          </a:prstGeom>
        </p:spPr>
        <p:txBody>
          <a:bodyPr wrap="square">
            <a:spAutoFit/>
          </a:bodyPr>
          <a:lstStyle/>
          <a:p>
            <a:pPr algn="just">
              <a:lnSpc>
                <a:spcPct val="150000"/>
              </a:lnSpc>
              <a:tabLst>
                <a:tab pos="90170" algn="l"/>
                <a:tab pos="180340" algn="l"/>
                <a:tab pos="5429250" algn="l"/>
              </a:tabLst>
            </a:pP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chi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thấy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đổi của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thời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nhau trong ngày. Từ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5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22076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7620484" cy="1692771"/>
          </a:xfrm>
          <a:prstGeom prst="rect">
            <a:avLst/>
          </a:prstGeom>
          <a:noFill/>
        </p:spPr>
        <p:txBody>
          <a:bodyPr wrap="none" rtlCol="0">
            <a:spAutoFit/>
          </a:bodyPr>
          <a:lstStyle/>
          <a:p>
            <a:r>
              <a:rPr lang="en-US" sz="5200" b="1" dirty="0"/>
              <a:t>2</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a:t>
            </a:r>
            <a:r>
              <a:rPr lang="en-US" sz="5200" b="1" dirty="0" err="1"/>
              <a:t>rừng</a:t>
            </a:r>
            <a:r>
              <a:rPr lang="en-US" sz="5200" b="1" dirty="0"/>
              <a:t> U Minh</a:t>
            </a:r>
          </a:p>
          <a:p>
            <a:endParaRPr lang="en-US" sz="5200" b="1"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1949790"/>
            <a:ext cx="6858000" cy="6477000"/>
          </a:xfrm>
          <a:prstGeom prst="ellipse">
            <a:avLst/>
          </a:prstGeom>
          <a:ln>
            <a:noFill/>
          </a:ln>
          <a:effectLst>
            <a:softEdge rad="112500"/>
          </a:effectLst>
        </p:spPr>
      </p:pic>
      <p:sp>
        <p:nvSpPr>
          <p:cNvPr id="4" name="Rectangle 3"/>
          <p:cNvSpPr/>
          <p:nvPr/>
        </p:nvSpPr>
        <p:spPr>
          <a:xfrm>
            <a:off x="7127725" y="1487988"/>
            <a:ext cx="9865212" cy="7235186"/>
          </a:xfrm>
          <a:prstGeom prst="rect">
            <a:avLst/>
          </a:prstGeom>
        </p:spPr>
        <p:txBody>
          <a:bodyPr wrap="square">
            <a:spAutoFit/>
          </a:bodyPr>
          <a:lstStyle/>
          <a:p>
            <a:pPr marR="0" lvl="0" algn="just">
              <a:lnSpc>
                <a:spcPct val="150000"/>
              </a:lnSpc>
              <a:spcBef>
                <a:spcPts val="0"/>
              </a:spcBef>
              <a:spcAft>
                <a:spcPts val="0"/>
              </a:spcAft>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sáng: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yên,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vắt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tiếng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hàng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lên;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62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outVertic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838549" y="6306391"/>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7620484" cy="892552"/>
          </a:xfrm>
          <a:prstGeom prst="rect">
            <a:avLst/>
          </a:prstGeom>
          <a:noFill/>
        </p:spPr>
        <p:txBody>
          <a:bodyPr wrap="none" rtlCol="0">
            <a:spAutoFit/>
          </a:bodyPr>
          <a:lstStyle/>
          <a:p>
            <a:r>
              <a:rPr lang="en-US" sz="5200" b="1" dirty="0"/>
              <a:t>2</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a:t>
            </a:r>
            <a:r>
              <a:rPr lang="en-US" sz="5200" b="1" dirty="0" err="1"/>
              <a:t>rừng</a:t>
            </a:r>
            <a:r>
              <a:rPr lang="en-US" sz="5200" b="1" dirty="0"/>
              <a:t> U Minh</a:t>
            </a:r>
          </a:p>
        </p:txBody>
      </p:sp>
      <p:sp>
        <p:nvSpPr>
          <p:cNvPr id="8" name="Rectangle 7"/>
          <p:cNvSpPr/>
          <p:nvPr/>
        </p:nvSpPr>
        <p:spPr>
          <a:xfrm>
            <a:off x="2762657" y="6746628"/>
            <a:ext cx="13487462" cy="3208571"/>
          </a:xfrm>
          <a:prstGeom prst="rect">
            <a:avLst/>
          </a:prstGeom>
        </p:spPr>
        <p:txBody>
          <a:bodyPr wrap="square">
            <a:spAutoFit/>
          </a:bodyPr>
          <a:lstStyle/>
          <a:p>
            <a:pPr marR="0" lvl="0" algn="just">
              <a:lnSpc>
                <a:spcPct val="150000"/>
              </a:lnSpc>
              <a:spcBef>
                <a:spcPts val="0"/>
              </a:spcBef>
              <a:spcAft>
                <a:spcPts val="0"/>
              </a:spcAft>
              <a:buSzPts val="1200"/>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hấp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dẫn,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cuốn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đọc.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67332" y="2386037"/>
            <a:ext cx="4073737" cy="450759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7720" y="1566805"/>
            <a:ext cx="9262867" cy="5179822"/>
          </a:xfrm>
          <a:prstGeom prst="rect">
            <a:avLst/>
          </a:prstGeom>
        </p:spPr>
      </p:pic>
    </p:spTree>
    <p:extLst>
      <p:ext uri="{BB962C8B-B14F-4D97-AF65-F5344CB8AC3E}">
        <p14:creationId xmlns:p14="http://schemas.microsoft.com/office/powerpoint/2010/main" val="22809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6584">
            <a:off x="15843324" y="9187910"/>
            <a:ext cx="3660300" cy="791956"/>
          </a:xfrm>
          <a:prstGeom prst="rect">
            <a:avLst/>
          </a:prstGeom>
        </p:spPr>
      </p:pic>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6584">
            <a:off x="15392067" y="8711880"/>
            <a:ext cx="3660300" cy="7919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27844" y="8390526"/>
            <a:ext cx="971982" cy="9719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2083">
            <a:off x="15655222" y="612241"/>
            <a:ext cx="1545244" cy="108360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9124" y="1247394"/>
            <a:ext cx="15399144" cy="811511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446381">
            <a:off x="2061865" y="660257"/>
            <a:ext cx="606874" cy="1997939"/>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7132" y="8101958"/>
            <a:ext cx="2643019" cy="864988"/>
          </a:xfrm>
          <a:prstGeom prst="rect">
            <a:avLst/>
          </a:prstGeom>
        </p:spPr>
      </p:pic>
      <p:sp>
        <p:nvSpPr>
          <p:cNvPr id="34" name="TextBox 33"/>
          <p:cNvSpPr txBox="1"/>
          <p:nvPr/>
        </p:nvSpPr>
        <p:spPr>
          <a:xfrm>
            <a:off x="6604261" y="2009875"/>
            <a:ext cx="4988866" cy="1077218"/>
          </a:xfrm>
          <a:prstGeom prst="rect">
            <a:avLst/>
          </a:prstGeom>
          <a:noFill/>
        </p:spPr>
        <p:txBody>
          <a:bodyPr wrap="none" rtlCol="0">
            <a:spAutoFit/>
          </a:bodyPr>
          <a:lstStyle/>
          <a:p>
            <a:r>
              <a:rPr lang="vi-VN" sz="6400" b="1" dirty="0">
                <a:solidFill>
                  <a:srgbClr val="FF0000"/>
                </a:solidFill>
              </a:rPr>
              <a:t>KHỞI ĐỘNG</a:t>
            </a:r>
            <a:endParaRPr lang="en-US" sz="6400" b="1" dirty="0">
              <a:solidFill>
                <a:srgbClr val="FF0000"/>
              </a:solidFill>
            </a:endParaRPr>
          </a:p>
        </p:txBody>
      </p:sp>
      <p:sp>
        <p:nvSpPr>
          <p:cNvPr id="35" name="Rectangle 34"/>
          <p:cNvSpPr/>
          <p:nvPr/>
        </p:nvSpPr>
        <p:spPr>
          <a:xfrm>
            <a:off x="2277709" y="3021736"/>
            <a:ext cx="13641969" cy="3416320"/>
          </a:xfrm>
          <a:prstGeom prst="rect">
            <a:avLst/>
          </a:prstGeom>
        </p:spPr>
        <p:txBody>
          <a:bodyPr wrap="square">
            <a:spAutoFit/>
          </a:bodyPr>
          <a:lstStyle/>
          <a:p>
            <a:pPr marL="270510" marR="0" algn="just">
              <a:lnSpc>
                <a:spcPct val="150000"/>
              </a:lnSpc>
              <a:spcBef>
                <a:spcPts val="0"/>
              </a:spcBef>
              <a:spcAft>
                <a:spcPts val="0"/>
              </a:spcAft>
              <a:tabLst>
                <a:tab pos="90170" algn="l"/>
                <a:tab pos="180340" algn="l"/>
                <a:tab pos="270510" algn="l"/>
                <a:tab pos="5429250" algn="l"/>
              </a:tabLst>
            </a:pPr>
            <a:r>
              <a:rPr lang="vi-VN"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Kể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thăm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về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43600" y="6648018"/>
            <a:ext cx="2599461" cy="2622408"/>
          </a:xfrm>
          <a:prstGeom prst="rect">
            <a:avLst/>
          </a:prstGeom>
        </p:spPr>
      </p:pic>
      <p:pic>
        <p:nvPicPr>
          <p:cNvPr id="37" name="Picture 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10231" y="6789572"/>
            <a:ext cx="2660433" cy="2480854"/>
          </a:xfrm>
          <a:prstGeom prst="rect">
            <a:avLst/>
          </a:prstGeom>
        </p:spPr>
      </p:pic>
    </p:spTree>
  </p:cSld>
  <p:clrMapOvr>
    <a:masterClrMapping/>
  </p:clrMapOvr>
  <p:transition spd="slow">
    <p:strips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7620484" cy="1692771"/>
          </a:xfrm>
          <a:prstGeom prst="rect">
            <a:avLst/>
          </a:prstGeom>
          <a:noFill/>
        </p:spPr>
        <p:txBody>
          <a:bodyPr wrap="none" rtlCol="0">
            <a:spAutoFit/>
          </a:bodyPr>
          <a:lstStyle/>
          <a:p>
            <a:r>
              <a:rPr lang="en-US" sz="5200" b="1" dirty="0"/>
              <a:t>2</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a:t>
            </a:r>
            <a:r>
              <a:rPr lang="en-US" sz="5200" b="1" dirty="0" err="1"/>
              <a:t>rừng</a:t>
            </a:r>
            <a:r>
              <a:rPr lang="en-US" sz="5200" b="1" dirty="0"/>
              <a:t> U Minh</a:t>
            </a:r>
          </a:p>
          <a:p>
            <a:endParaRPr lang="en-US" sz="5200" b="1" dirty="0"/>
          </a:p>
        </p:txBody>
      </p:sp>
      <p:sp>
        <p:nvSpPr>
          <p:cNvPr id="3" name="Rectangle 2"/>
          <p:cNvSpPr/>
          <p:nvPr/>
        </p:nvSpPr>
        <p:spPr>
          <a:xfrm>
            <a:off x="7460837" y="1714500"/>
            <a:ext cx="8525851" cy="6324808"/>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nhà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cái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nhìn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năng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13"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2629354"/>
            <a:ext cx="6161178" cy="7657646"/>
          </a:xfrm>
          <a:prstGeom prst="rect">
            <a:avLst/>
          </a:prstGeom>
        </p:spPr>
      </p:pic>
    </p:spTree>
    <p:extLst>
      <p:ext uri="{BB962C8B-B14F-4D97-AF65-F5344CB8AC3E}">
        <p14:creationId xmlns:p14="http://schemas.microsoft.com/office/powerpoint/2010/main" val="5833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7620484" cy="1692771"/>
          </a:xfrm>
          <a:prstGeom prst="rect">
            <a:avLst/>
          </a:prstGeom>
          <a:noFill/>
        </p:spPr>
        <p:txBody>
          <a:bodyPr wrap="none" rtlCol="0">
            <a:spAutoFit/>
          </a:bodyPr>
          <a:lstStyle/>
          <a:p>
            <a:r>
              <a:rPr lang="en-US" sz="5200" b="1" dirty="0"/>
              <a:t>2</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a:t>
            </a:r>
            <a:r>
              <a:rPr lang="en-US" sz="5200" b="1" dirty="0" err="1"/>
              <a:t>rừng</a:t>
            </a:r>
            <a:r>
              <a:rPr lang="en-US" sz="5200" b="1" dirty="0"/>
              <a:t> U Minh</a:t>
            </a:r>
          </a:p>
          <a:p>
            <a:endParaRPr lang="en-US" sz="5200" b="1" dirty="0"/>
          </a:p>
        </p:txBody>
      </p:sp>
      <p:sp>
        <p:nvSpPr>
          <p:cNvPr id="3" name="Rectangle 2"/>
          <p:cNvSpPr/>
          <p:nvPr/>
        </p:nvSpPr>
        <p:spPr>
          <a:xfrm>
            <a:off x="7901913" y="1900886"/>
            <a:ext cx="9057376" cy="5286062"/>
          </a:xfrm>
          <a:prstGeom prst="rect">
            <a:avLst/>
          </a:prstGeom>
        </p:spPr>
        <p:txBody>
          <a:bodyPr wrap="square">
            <a:spAutoFit/>
          </a:bodyPr>
          <a:lstStyle/>
          <a:p>
            <a:pPr algn="just">
              <a:lnSpc>
                <a:spcPct val="150000"/>
              </a:lnSpc>
            </a:pPr>
            <a:r>
              <a:rPr lang="vi-VN" sz="4500" dirty="0">
                <a:solidFill>
                  <a:srgbClr val="000000"/>
                </a:solidFill>
                <a:ea typeface="Times New Roman" panose="02020603050405020304" pitchFamily="18" charset="0"/>
                <a:cs typeface="Arial" panose="020B0604020202020204" pitchFamily="34" charset="0"/>
              </a:rPr>
              <a:t>- Cảnh sắc thiên nhiên được tái hiện qua cái nhìn của nhân vật An. </a:t>
            </a:r>
          </a:p>
          <a:p>
            <a:pPr algn="just">
              <a:lnSpc>
                <a:spcPct val="150000"/>
              </a:lnSpc>
            </a:pPr>
            <a:r>
              <a:rPr lang="vi-VN" sz="4500" dirty="0">
                <a:solidFill>
                  <a:srgbClr val="000000"/>
                </a:solidFill>
                <a:ea typeface="Times New Roman" panose="02020603050405020304" pitchFamily="18" charset="0"/>
                <a:cs typeface="Arial" panose="020B0604020202020204" pitchFamily="34" charset="0"/>
                <a:sym typeface="Wingdings" panose="05000000000000000000" pitchFamily="2" charset="2"/>
              </a:rPr>
              <a:t> K</a:t>
            </a:r>
            <a:r>
              <a:rPr lang="vi-VN" sz="4500" dirty="0">
                <a:solidFill>
                  <a:srgbClr val="000000"/>
                </a:solidFill>
                <a:ea typeface="Times New Roman" panose="02020603050405020304" pitchFamily="18" charset="0"/>
                <a:cs typeface="Arial" panose="020B0604020202020204" pitchFamily="34" charset="0"/>
              </a:rPr>
              <a:t>hả năng quan sát tinh tế, trong sáng, biết phát hiện, cảm nhận vẻ đẹp của thiên nhiên.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t="1041" r="1645" b="1332"/>
          <a:stretch/>
        </p:blipFill>
        <p:spPr>
          <a:xfrm>
            <a:off x="2198134" y="1901719"/>
            <a:ext cx="5500845" cy="6629400"/>
          </a:xfrm>
          <a:prstGeom prst="rect">
            <a:avLst/>
          </a:prstGeom>
        </p:spPr>
      </p:pic>
    </p:spTree>
    <p:extLst>
      <p:ext uri="{BB962C8B-B14F-4D97-AF65-F5344CB8AC3E}">
        <p14:creationId xmlns:p14="http://schemas.microsoft.com/office/powerpoint/2010/main" val="385474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3670435" y="4065929"/>
            <a:ext cx="1088217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III. TỔNG KẾT</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val="2672975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9059" y="1718019"/>
            <a:ext cx="13867933" cy="753996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5417921" y="1289748"/>
            <a:ext cx="7950207" cy="1285004"/>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sp>
      </p:grpSp>
      <p:sp>
        <p:nvSpPr>
          <p:cNvPr id="13" name="TextBox 13"/>
          <p:cNvSpPr txBox="1"/>
          <p:nvPr/>
        </p:nvSpPr>
        <p:spPr>
          <a:xfrm>
            <a:off x="7150327" y="1397784"/>
            <a:ext cx="4485395" cy="984885"/>
          </a:xfrm>
          <a:prstGeom prst="rect">
            <a:avLst/>
          </a:prstGeom>
        </p:spPr>
        <p:txBody>
          <a:bodyPr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NỘI DUNG</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3239518" y="2818333"/>
            <a:ext cx="12307012" cy="5632311"/>
          </a:xfrm>
          <a:prstGeom prst="rect">
            <a:avLst/>
          </a:prstGeom>
        </p:spPr>
        <p:txBody>
          <a:bodyPr wrap="square">
            <a:spAutoFit/>
          </a:bodyPr>
          <a:lstStyle/>
          <a:p>
            <a:pPr algn="just">
              <a:lnSpc>
                <a:spcPct val="150000"/>
              </a:lnSpc>
              <a:tabLst>
                <a:tab pos="5429250" algn="l"/>
              </a:tabLst>
            </a:pPr>
            <a:r>
              <a:rPr lang="vi-VN"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T</a:t>
            </a:r>
            <a:r>
              <a:rPr lang="en-US" sz="4800" dirty="0" err="1">
                <a:latin typeface="Arial" panose="020B0604020202020204" pitchFamily="34" charset="0"/>
                <a:ea typeface="Times New Roman" panose="02020603050405020304" pitchFamily="18" charset="0"/>
                <a:cs typeface="Arial" panose="020B0604020202020204" pitchFamily="34" charset="0"/>
              </a:rPr>
              <a:t>hể</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hiện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được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vẻ</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đẹp</a:t>
            </a:r>
            <a:r>
              <a:rPr lang="en-US" sz="4800" dirty="0">
                <a:latin typeface="Arial" panose="020B0604020202020204" pitchFamily="34" charset="0"/>
                <a:ea typeface="Times New Roman" panose="02020603050405020304" pitchFamily="18" charset="0"/>
                <a:cs typeface="Arial" panose="020B0604020202020204" pitchFamily="34" charset="0"/>
              </a:rPr>
              <a:t> của </a:t>
            </a:r>
            <a:r>
              <a:rPr lang="en-US" sz="4800" dirty="0" err="1">
                <a:latin typeface="Arial" panose="020B0604020202020204" pitchFamily="34" charset="0"/>
                <a:ea typeface="Times New Roman" panose="02020603050405020304" pitchFamily="18" charset="0"/>
                <a:cs typeface="Arial" panose="020B0604020202020204" pitchFamily="34" charset="0"/>
              </a:rPr>
              <a:t>cảnh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sắc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nhiên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hoang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kì</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thú</a:t>
            </a:r>
            <a:r>
              <a:rPr lang="en-US" sz="4800" dirty="0">
                <a:latin typeface="Arial" panose="020B0604020202020204" pitchFamily="34" charset="0"/>
                <a:ea typeface="Times New Roman" panose="02020603050405020304" pitchFamily="18" charset="0"/>
                <a:cs typeface="Arial" panose="020B0604020202020204" pitchFamily="34" charset="0"/>
              </a:rPr>
              <a:t>, giàu có, đầy </a:t>
            </a:r>
            <a:r>
              <a:rPr lang="en-US" sz="4800" dirty="0" err="1">
                <a:latin typeface="Arial" panose="020B0604020202020204" pitchFamily="34" charset="0"/>
                <a:ea typeface="Times New Roman" panose="02020603050405020304" pitchFamily="18" charset="0"/>
                <a:cs typeface="Arial" panose="020B0604020202020204" pitchFamily="34" charset="0"/>
              </a:rPr>
              <a:t>chất</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và</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ấn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tượng</a:t>
            </a:r>
            <a:r>
              <a:rPr lang="en-US" sz="4800" dirty="0">
                <a:latin typeface="Arial" panose="020B0604020202020204" pitchFamily="34" charset="0"/>
                <a:ea typeface="Times New Roman" panose="02020603050405020304" pitchFamily="18" charset="0"/>
                <a:cs typeface="Arial" panose="020B0604020202020204" pitchFamily="34" charset="0"/>
              </a:rPr>
              <a:t> về con người </a:t>
            </a:r>
            <a:r>
              <a:rPr lang="en-US" sz="4800" dirty="0" err="1">
                <a:latin typeface="Arial" panose="020B0604020202020204" pitchFamily="34" charset="0"/>
                <a:ea typeface="Times New Roman" panose="02020603050405020304" pitchFamily="18" charset="0"/>
                <a:cs typeface="Arial" panose="020B0604020202020204" pitchFamily="34" charset="0"/>
              </a:rPr>
              <a:t>phương</a:t>
            </a:r>
            <a:r>
              <a:rPr lang="en-US" sz="4800" dirty="0">
                <a:latin typeface="Arial" panose="020B0604020202020204" pitchFamily="34" charset="0"/>
                <a:ea typeface="Times New Roman" panose="02020603050405020304" pitchFamily="18" charset="0"/>
                <a:cs typeface="Arial" panose="020B0604020202020204" pitchFamily="34" charset="0"/>
              </a:rPr>
              <a:t> Nam vừa gần </a:t>
            </a:r>
            <a:r>
              <a:rPr lang="en-US" sz="4800" dirty="0" err="1">
                <a:latin typeface="Arial" panose="020B0604020202020204" pitchFamily="34" charset="0"/>
                <a:ea typeface="Times New Roman" panose="02020603050405020304" pitchFamily="18" charset="0"/>
                <a:cs typeface="Arial" panose="020B0604020202020204" pitchFamily="34" charset="0"/>
              </a:rPr>
              <a:t>gũi</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bình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dị</a:t>
            </a:r>
            <a:r>
              <a:rPr lang="en-US" sz="4800" dirty="0">
                <a:latin typeface="Arial" panose="020B0604020202020204" pitchFamily="34" charset="0"/>
                <a:ea typeface="Times New Roman" panose="02020603050405020304" pitchFamily="18" charset="0"/>
                <a:cs typeface="Arial" panose="020B0604020202020204" pitchFamily="34" charset="0"/>
              </a:rPr>
              <a:t> vừa </a:t>
            </a:r>
            <a:r>
              <a:rPr lang="en-US" sz="4800" dirty="0" err="1">
                <a:latin typeface="Arial" panose="020B0604020202020204" pitchFamily="34" charset="0"/>
                <a:ea typeface="Times New Roman" panose="02020603050405020304" pitchFamily="18" charset="0"/>
                <a:cs typeface="Arial" panose="020B0604020202020204" pitchFamily="34" charset="0"/>
              </a:rPr>
              <a:t>mạnh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mẽ</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phóng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khoáng</a:t>
            </a:r>
            <a:r>
              <a:rPr lang="en-US" sz="4800" dirty="0">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921" y="876301"/>
            <a:ext cx="15416071" cy="838168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4495801" y="495300"/>
            <a:ext cx="8872328" cy="1328648"/>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sp>
      </p:grpSp>
      <p:sp>
        <p:nvSpPr>
          <p:cNvPr id="13" name="TextBox 13"/>
          <p:cNvSpPr txBox="1"/>
          <p:nvPr/>
        </p:nvSpPr>
        <p:spPr>
          <a:xfrm>
            <a:off x="6019800" y="647701"/>
            <a:ext cx="6744439" cy="984885"/>
          </a:xfrm>
          <a:prstGeom prst="rect">
            <a:avLst/>
          </a:prstGeom>
        </p:spPr>
        <p:txBody>
          <a:bodyPr wrap="square"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NGHỆ THUẬT</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1295400" y="1632586"/>
            <a:ext cx="14678742" cy="6324808"/>
          </a:xfrm>
          <a:prstGeom prst="rect">
            <a:avLst/>
          </a:prstGeom>
        </p:spPr>
        <p:txBody>
          <a:bodyPr wrap="square">
            <a:spAutoFit/>
          </a:bodyPr>
          <a:lstStyle/>
          <a:p>
            <a:pPr lvl="8">
              <a:lnSpc>
                <a:spcPct val="150000"/>
              </a:lnSpc>
              <a:tabLst>
                <a:tab pos="5429250" algn="l"/>
              </a:tabLst>
            </a:pPr>
            <a:r>
              <a:rPr lang="en-US" sz="5400" dirty="0">
                <a:latin typeface="+mj-lt"/>
                <a:ea typeface="Times New Roman" panose="02020603050405020304" pitchFamily="18" charset="0"/>
                <a:cs typeface="Arial" panose="020B0604020202020204" pitchFamily="34" charset="0"/>
              </a:rPr>
              <a:t>- </a:t>
            </a:r>
            <a:r>
              <a:rPr lang="vi-VN" sz="5400" dirty="0">
                <a:latin typeface="+mj-lt"/>
                <a:ea typeface="Times New Roman" panose="02020603050405020304" pitchFamily="18" charset="0"/>
                <a:cs typeface="Arial" panose="020B0604020202020204" pitchFamily="34" charset="0"/>
              </a:rPr>
              <a:t>Miêu tả thiên nhiên đặc sắc</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miêu</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tả</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tâm</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lí</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nhân</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vật</a:t>
            </a:r>
            <a:r>
              <a:rPr lang="vi-VN" sz="5400" dirty="0">
                <a:latin typeface="+mj-lt"/>
                <a:ea typeface="Times New Roman" panose="02020603050405020304" pitchFamily="18" charset="0"/>
                <a:cs typeface="Arial" panose="020B0604020202020204" pitchFamily="34" charset="0"/>
              </a:rPr>
              <a:t>.</a:t>
            </a:r>
          </a:p>
          <a:p>
            <a:pPr marL="685800" indent="-685800" algn="just">
              <a:lnSpc>
                <a:spcPct val="150000"/>
              </a:lnSpc>
              <a:buFontTx/>
              <a:buChar char="-"/>
              <a:tabLst>
                <a:tab pos="5429250" algn="l"/>
              </a:tabLst>
            </a:pPr>
            <a:r>
              <a:rPr lang="vi-VN" sz="5400" dirty="0">
                <a:latin typeface="+mj-lt"/>
                <a:ea typeface="Times New Roman" panose="02020603050405020304" pitchFamily="18" charset="0"/>
                <a:cs typeface="Arial" panose="020B0604020202020204" pitchFamily="34" charset="0"/>
              </a:rPr>
              <a:t>Ngôn ngữ mang màu sắc Nam Bộ, thể hiện được tính cách, con người đậm chất phương Nam.</a:t>
            </a:r>
          </a:p>
          <a:p>
            <a:pPr marL="685800" indent="-685800" algn="just">
              <a:lnSpc>
                <a:spcPct val="150000"/>
              </a:lnSpc>
              <a:buFontTx/>
              <a:buChar char="-"/>
              <a:tabLst>
                <a:tab pos="5429250" algn="l"/>
              </a:tabLst>
            </a:pPr>
            <a:r>
              <a:rPr lang="en-US" sz="5400" dirty="0" err="1">
                <a:latin typeface="+mj-lt"/>
                <a:ea typeface="Times New Roman" panose="02020603050405020304" pitchFamily="18" charset="0"/>
                <a:cs typeface="Arial" panose="020B0604020202020204" pitchFamily="34" charset="0"/>
              </a:rPr>
              <a:t>Sử</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dụng</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ngôi</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kể</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phù</a:t>
            </a:r>
            <a:r>
              <a:rPr lang="en-US" sz="5400" dirty="0">
                <a:latin typeface="+mj-lt"/>
                <a:ea typeface="Times New Roman" panose="02020603050405020304" pitchFamily="18" charset="0"/>
                <a:cs typeface="Arial" panose="020B0604020202020204" pitchFamily="34" charset="0"/>
              </a:rPr>
              <a:t> </a:t>
            </a:r>
            <a:r>
              <a:rPr lang="en-US" sz="5400" dirty="0" err="1">
                <a:latin typeface="+mj-lt"/>
                <a:ea typeface="Times New Roman" panose="02020603050405020304" pitchFamily="18" charset="0"/>
                <a:cs typeface="Arial" panose="020B0604020202020204" pitchFamily="34" charset="0"/>
              </a:rPr>
              <a:t>hợp</a:t>
            </a:r>
            <a:endParaRPr lang="vi-VN" sz="54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1580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700065" y="4156933"/>
            <a:ext cx="731045" cy="731045"/>
          </a:xfrm>
          <a:prstGeom prst="rect">
            <a:avLst/>
          </a:prstGeom>
        </p:spPr>
      </p:pic>
    </p:spTree>
    <p:extLst>
      <p:ext uri="{BB962C8B-B14F-4D97-AF65-F5344CB8AC3E}">
        <p14:creationId xmlns:p14="http://schemas.microsoft.com/office/powerpoint/2010/main" val="4296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0010" y="6411069"/>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27792" y="5532967"/>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054434" y="7493932"/>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248251" y="7073102"/>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15504" y="8410007"/>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814902" y="8575473"/>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723726" y="8423547"/>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4106" y="7859039"/>
            <a:ext cx="1592081" cy="2080019"/>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2487532" y="957491"/>
            <a:ext cx="13084178" cy="5627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500" noProof="1">
                <a:solidFill>
                  <a:schemeClr val="tx1"/>
                </a:solidFill>
                <a:latin typeface="Arial" panose="020B0604020202020204" pitchFamily="34" charset="0"/>
                <a:cs typeface="Arial" panose="020B0604020202020204" pitchFamily="34" charset="0"/>
              </a:rPr>
              <a:t>	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42547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noProof="1">
                <a:solidFill>
                  <a:schemeClr val="tx1"/>
                </a:solidFill>
                <a:cs typeface="Arial" panose="020B0604020202020204" pitchFamily="34" charset="0"/>
              </a:rPr>
              <a:t>Câu 1. </a:t>
            </a:r>
            <a:r>
              <a:rPr lang="vi-VN" sz="4800" noProof="1">
                <a:solidFill>
                  <a:schemeClr val="tx1"/>
                </a:solidFill>
                <a:cs typeface="Arial" panose="020B0604020202020204" pitchFamily="34" charset="0"/>
              </a:rPr>
              <a:t>Tác giả của văn bản Đi lấy mật?</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B. </a:t>
            </a:r>
            <a:r>
              <a:rPr lang="vi-VN" sz="4500" noProof="1">
                <a:solidFill>
                  <a:schemeClr val="tx1"/>
                </a:solidFill>
                <a:latin typeface="Arial" panose="020B0604020202020204" pitchFamily="34" charset="0"/>
                <a:cs typeface="Arial" panose="020B0604020202020204" pitchFamily="34" charset="0"/>
              </a:rPr>
              <a:t>Đoàn Giỏi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A. </a:t>
            </a:r>
            <a:r>
              <a:rPr lang="vi-VN" sz="4500" noProof="1">
                <a:solidFill>
                  <a:schemeClr val="tx1"/>
                </a:solidFill>
                <a:latin typeface="Arial" panose="020B0604020202020204" pitchFamily="34" charset="0"/>
                <a:cs typeface="Arial" panose="020B0604020202020204" pitchFamily="34" charset="0"/>
              </a:rPr>
              <a:t>Nguyễn Quang Thiều</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C. </a:t>
            </a:r>
            <a:r>
              <a:rPr lang="vi-VN" sz="4500" noProof="1">
                <a:solidFill>
                  <a:schemeClr val="tx1"/>
                </a:solidFill>
                <a:latin typeface="Arial" panose="020B0604020202020204" pitchFamily="34" charset="0"/>
                <a:cs typeface="Arial" panose="020B0604020202020204" pitchFamily="34" charset="0"/>
              </a:rPr>
              <a:t>Võ Quảng</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D. </a:t>
            </a:r>
            <a:r>
              <a:rPr lang="vi-VN" sz="4500" noProof="1">
                <a:solidFill>
                  <a:schemeClr val="tx1"/>
                </a:solidFill>
                <a:latin typeface="Arial" panose="020B0604020202020204" pitchFamily="34" charset="0"/>
                <a:cs typeface="Arial" panose="020B0604020202020204" pitchFamily="34" charset="0"/>
              </a:rPr>
              <a:t>Tô Hoài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822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2. </a:t>
            </a:r>
            <a:r>
              <a:rPr lang="vi-VN" sz="4800" noProof="1">
                <a:solidFill>
                  <a:schemeClr val="tx1"/>
                </a:solidFill>
                <a:cs typeface="Arial" panose="020B0604020202020204" pitchFamily="34" charset="0"/>
              </a:rPr>
              <a:t>Trong văn bản </a:t>
            </a:r>
            <a:r>
              <a:rPr lang="vi-VN" sz="4800" i="1" noProof="1">
                <a:solidFill>
                  <a:schemeClr val="tx1"/>
                </a:solidFill>
                <a:cs typeface="Arial" panose="020B0604020202020204" pitchFamily="34" charset="0"/>
              </a:rPr>
              <a:t>Đi lấy mật</a:t>
            </a:r>
            <a:r>
              <a:rPr lang="vi-VN" sz="4800" noProof="1">
                <a:solidFill>
                  <a:schemeClr val="tx1"/>
                </a:solidFill>
                <a:cs typeface="Arial" panose="020B0604020202020204" pitchFamily="34" charset="0"/>
              </a:rPr>
              <a:t>, </a:t>
            </a:r>
            <a:r>
              <a:rPr lang="vi-VN" sz="4800" b="1" noProof="1">
                <a:solidFill>
                  <a:schemeClr val="tx1"/>
                </a:solidFill>
                <a:cs typeface="Arial" panose="020B0604020202020204" pitchFamily="34" charset="0"/>
              </a:rPr>
              <a:t>không có</a:t>
            </a:r>
            <a:r>
              <a:rPr lang="vi-VN" sz="4800" noProof="1">
                <a:solidFill>
                  <a:schemeClr val="tx1"/>
                </a:solidFill>
                <a:cs typeface="Arial" panose="020B0604020202020204" pitchFamily="34" charset="0"/>
              </a:rPr>
              <a:t> nhân vật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Mên</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Tía nuôi</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Cò</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An</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11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3. </a:t>
            </a:r>
            <a:r>
              <a:rPr lang="vi-VN" sz="4800" noProof="1">
                <a:solidFill>
                  <a:schemeClr val="tx1"/>
                </a:solidFill>
                <a:cs typeface="Arial" panose="020B0604020202020204" pitchFamily="34" charset="0"/>
              </a:rPr>
              <a:t>Thời điểm được nhắc đến trong phần mở đầu văn bản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Sáng sớm</a:t>
            </a:r>
          </a:p>
        </p:txBody>
      </p:sp>
      <p:sp>
        <p:nvSpPr>
          <p:cNvPr id="6" name="Đáp án sai 1">
            <a:extLst>
              <a:ext uri="{FF2B5EF4-FFF2-40B4-BE49-F238E27FC236}">
                <a16:creationId xmlns:a16="http://schemas.microsoft.com/office/drawing/2014/main"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Buổi trưa</a:t>
            </a:r>
          </a:p>
        </p:txBody>
      </p:sp>
      <p:sp>
        <p:nvSpPr>
          <p:cNvPr id="7" name="Đáp án sai 2">
            <a:extLst>
              <a:ext uri="{FF2B5EF4-FFF2-40B4-BE49-F238E27FC236}">
                <a16:creationId xmlns:a16="http://schemas.microsoft.com/office/drawing/2014/main"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Đầu giờ chiều</a:t>
            </a:r>
          </a:p>
        </p:txBody>
      </p:sp>
      <p:sp>
        <p:nvSpPr>
          <p:cNvPr id="8" name="Đáp án sai 3">
            <a:extLst>
              <a:ext uri="{FF2B5EF4-FFF2-40B4-BE49-F238E27FC236}">
                <a16:creationId xmlns:a16="http://schemas.microsoft.com/office/drawing/2014/main"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Chiều tối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2244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0645" y="4021651"/>
            <a:ext cx="12526082" cy="1888811"/>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3528000" y="4021651"/>
            <a:ext cx="12095948" cy="1015663"/>
          </a:xfrm>
          <a:prstGeom prst="rect">
            <a:avLst/>
          </a:prstGeom>
        </p:spPr>
        <p:txBody>
          <a:bodyPr wrap="square" lIns="0" tIns="0" rIns="0" bIns="0" rtlCol="0" anchor="t">
            <a:spAutoFit/>
          </a:bodyPr>
          <a:lstStyle/>
          <a:p>
            <a:pPr marL="0" lvl="0" indent="0" algn="ctr"/>
            <a:r>
              <a:rPr lang="vi-VN" sz="6600" b="1" dirty="0">
                <a:solidFill>
                  <a:srgbClr val="2289C4"/>
                </a:solidFill>
                <a:latin typeface="Arial" panose="020B0604020202020204" pitchFamily="34" charset="0"/>
                <a:cs typeface="Arial" panose="020B0604020202020204" pitchFamily="34" charset="0"/>
              </a:rPr>
              <a:t>I. </a:t>
            </a:r>
            <a:r>
              <a:rPr lang="en-US" sz="6600" b="1" dirty="0">
                <a:solidFill>
                  <a:srgbClr val="2289C4"/>
                </a:solidFill>
                <a:latin typeface="Arial" panose="020B0604020202020204" pitchFamily="34" charset="0"/>
                <a:cs typeface="Arial" panose="020B0604020202020204" pitchFamily="34" charset="0"/>
              </a:rPr>
              <a:t>ĐỌC, </a:t>
            </a:r>
            <a:r>
              <a:rPr lang="vi-VN" sz="6600" b="1" dirty="0">
                <a:solidFill>
                  <a:srgbClr val="2289C4"/>
                </a:solidFill>
                <a:latin typeface="Arial" panose="020B0604020202020204" pitchFamily="34" charset="0"/>
                <a:cs typeface="Arial" panose="020B0604020202020204" pitchFamily="34" charset="0"/>
              </a:rPr>
              <a:t>TÌM HIỂU CHUNG</a:t>
            </a:r>
            <a:endParaRPr lang="en-US" sz="66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4. </a:t>
            </a:r>
            <a:r>
              <a:rPr lang="vi-VN" sz="4800" noProof="1">
                <a:solidFill>
                  <a:schemeClr val="tx1"/>
                </a:solidFill>
                <a:cs typeface="Arial" panose="020B0604020202020204" pitchFamily="34" charset="0"/>
              </a:rPr>
              <a:t>Theo văn bản, đây là lần đầu tiên An được theo tía nuôi và Cò đi đâu?</a:t>
            </a:r>
          </a:p>
        </p:txBody>
      </p:sp>
      <p:sp>
        <p:nvSpPr>
          <p:cNvPr id="5" name="Đáp án đúng">
            <a:extLst>
              <a:ext uri="{FF2B5EF4-FFF2-40B4-BE49-F238E27FC236}">
                <a16:creationId xmlns:a16="http://schemas.microsoft.com/office/drawing/2014/main"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a:lnSpc>
                <a:spcPct val="150000"/>
              </a:lnSpc>
              <a:buAutoNum type="alphaUcPeriod"/>
            </a:pPr>
            <a:r>
              <a:rPr lang="vi-VN" sz="4800" noProof="1">
                <a:solidFill>
                  <a:schemeClr val="tx1"/>
                </a:solidFill>
                <a:latin typeface="Arial" panose="020B0604020202020204" pitchFamily="34" charset="0"/>
                <a:cs typeface="Arial" panose="020B0604020202020204" pitchFamily="34" charset="0"/>
              </a:rPr>
              <a:t>Đi nuôi và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lấy mật ong rừng</a:t>
            </a:r>
          </a:p>
        </p:txBody>
      </p:sp>
      <p:sp>
        <p:nvSpPr>
          <p:cNvPr id="6" name="Đáp án sai 1">
            <a:extLst>
              <a:ext uri="{FF2B5EF4-FFF2-40B4-BE49-F238E27FC236}">
                <a16:creationId xmlns:a16="http://schemas.microsoft.com/office/drawing/2014/main"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Đi săn chim</a:t>
            </a:r>
          </a:p>
        </p:txBody>
      </p:sp>
      <p:sp>
        <p:nvSpPr>
          <p:cNvPr id="7" name="Đáp án sai 2">
            <a:extLst>
              <a:ext uri="{FF2B5EF4-FFF2-40B4-BE49-F238E27FC236}">
                <a16:creationId xmlns:a16="http://schemas.microsoft.com/office/drawing/2014/main"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Đi kiếm củi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trong rừng</a:t>
            </a:r>
          </a:p>
        </p:txBody>
      </p:sp>
      <p:sp>
        <p:nvSpPr>
          <p:cNvPr id="8" name="Đáp án sai 3">
            <a:extLst>
              <a:ext uri="{FF2B5EF4-FFF2-40B4-BE49-F238E27FC236}">
                <a16:creationId xmlns:a16="http://schemas.microsoft.com/office/drawing/2014/main"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Cả A và B</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8062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cs typeface="Arial" panose="020B0604020202020204" pitchFamily="34" charset="0"/>
              </a:rPr>
              <a:t>Câu 5. </a:t>
            </a:r>
            <a:r>
              <a:rPr lang="vi-VN" sz="4800" noProof="1">
                <a:solidFill>
                  <a:schemeClr val="tx1"/>
                </a:solidFill>
                <a:cs typeface="Arial" panose="020B0604020202020204" pitchFamily="34" charset="0"/>
              </a:rPr>
              <a:t>Qua văn bản, con người phương Nam </a:t>
            </a:r>
            <a:r>
              <a:rPr lang="vi-VN" sz="4800" b="1" noProof="1">
                <a:solidFill>
                  <a:schemeClr val="tx1"/>
                </a:solidFill>
                <a:cs typeface="Arial" panose="020B0604020202020204" pitchFamily="34" charset="0"/>
              </a:rPr>
              <a:t>không</a:t>
            </a:r>
            <a:r>
              <a:rPr lang="vi-VN" sz="4800" noProof="1">
                <a:solidFill>
                  <a:schemeClr val="tx1"/>
                </a:solidFill>
                <a:cs typeface="Arial" panose="020B0604020202020204" pitchFamily="34" charset="0"/>
              </a:rPr>
              <a:t> hiện lên nét tính cách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Sắc sảo, lanh lợi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Nhân hậu</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Gần gũi, giản dị</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Mạnh mẽ,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phóng khoáng</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853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605"/>
          <a:stretch>
            <a:fillRect/>
          </a:stretch>
        </p:blipFill>
        <p:spPr>
          <a:xfrm>
            <a:off x="2286000" y="2247900"/>
            <a:ext cx="14103032" cy="628816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0728"/>
          <a:stretch>
            <a:fillRect/>
          </a:stretch>
        </p:blipFill>
        <p:spPr>
          <a:xfrm>
            <a:off x="15083532" y="5907333"/>
            <a:ext cx="3274885" cy="4381500"/>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691" y="8098083"/>
            <a:ext cx="2458174" cy="28053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00651">
            <a:off x="-672835" y="3341767"/>
            <a:ext cx="3644893" cy="4950620"/>
          </a:xfrm>
          <a:prstGeom prst="rect">
            <a:avLst/>
          </a:prstGeom>
        </p:spPr>
      </p:pic>
      <p:pic>
        <p:nvPicPr>
          <p:cNvPr id="1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8747" y="1539775"/>
            <a:ext cx="2236673" cy="2552551"/>
          </a:xfrm>
          <a:prstGeom prst="rect">
            <a:avLst/>
          </a:prstGeom>
        </p:spPr>
      </p:pic>
      <p:sp>
        <p:nvSpPr>
          <p:cNvPr id="12" name="TextBox 5"/>
          <p:cNvSpPr txBox="1"/>
          <p:nvPr/>
        </p:nvSpPr>
        <p:spPr>
          <a:xfrm>
            <a:off x="6689976" y="1106747"/>
            <a:ext cx="5032996" cy="984885"/>
          </a:xfrm>
          <a:prstGeom prst="rect">
            <a:avLst/>
          </a:prstGeom>
        </p:spPr>
        <p:txBody>
          <a:bodyPr wrap="square" lIns="0" tIns="0" rIns="0" bIns="0" rtlCol="0" anchor="t">
            <a:spAutoFit/>
          </a:bodyPr>
          <a:lstStyle/>
          <a:p>
            <a:pPr marL="0" lvl="0" indent="0" algn="ctr"/>
            <a:r>
              <a:rPr lang="vi-VN" sz="6400" b="1" dirty="0">
                <a:solidFill>
                  <a:srgbClr val="2289C4"/>
                </a:solidFill>
                <a:latin typeface="Arial" panose="020B0604020202020204" pitchFamily="34" charset="0"/>
                <a:cs typeface="Arial" panose="020B0604020202020204" pitchFamily="34" charset="0"/>
              </a:rPr>
              <a:t>VẬN DỤNG</a:t>
            </a:r>
            <a:endParaRPr lang="en-US" sz="6400" b="1" dirty="0">
              <a:solidFill>
                <a:srgbClr val="2289C4"/>
              </a:solidFill>
              <a:latin typeface="Arial" panose="020B0604020202020204" pitchFamily="34" charset="0"/>
              <a:cs typeface="Arial" panose="020B0604020202020204" pitchFamily="34" charset="0"/>
            </a:endParaRPr>
          </a:p>
        </p:txBody>
      </p:sp>
      <p:sp>
        <p:nvSpPr>
          <p:cNvPr id="13" name="Rectangle 12"/>
          <p:cNvSpPr/>
          <p:nvPr/>
        </p:nvSpPr>
        <p:spPr>
          <a:xfrm>
            <a:off x="3124201" y="3545322"/>
            <a:ext cx="12164546" cy="3693319"/>
          </a:xfrm>
          <a:prstGeom prst="rect">
            <a:avLst/>
          </a:prstGeom>
        </p:spPr>
        <p:txBody>
          <a:bodyPr wrap="square">
            <a:spAutoFit/>
          </a:bodyPr>
          <a:lstStyle/>
          <a:p>
            <a:pPr marL="180340" marR="0" algn="just">
              <a:lnSpc>
                <a:spcPct val="150000"/>
              </a:lnSpc>
              <a:spcBef>
                <a:spcPts val="0"/>
              </a:spcBef>
              <a:spcAft>
                <a:spcPts val="0"/>
              </a:spcAft>
              <a:tabLst>
                <a:tab pos="90170" algn="l"/>
                <a:tab pos="180340" algn="l"/>
                <a:tab pos="270510" algn="l"/>
                <a:tab pos="5429250" algn="l"/>
              </a:tabLst>
            </a:pPr>
            <a:r>
              <a:rPr lang="vi-VN"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văn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khoảng</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5 - 7 câu)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trình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bày</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cảm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nhận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của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em</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về một chi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thú</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vị</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trong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trích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b="1" i="1" dirty="0">
                <a:solidFill>
                  <a:srgbClr val="333333"/>
                </a:solidFill>
                <a:latin typeface="Arial" panose="020B0604020202020204" pitchFamily="34" charset="0"/>
                <a:ea typeface="Times New Roman" panose="02020603050405020304" pitchFamily="18" charset="0"/>
                <a:cs typeface="Arial" panose="020B0604020202020204" pitchFamily="34" charset="0"/>
              </a:rPr>
              <a:t>Đi lấy </a:t>
            </a:r>
            <a:r>
              <a:rPr lang="en-US" sz="5200" b="1"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mật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52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229250" y="626027"/>
            <a:ext cx="9717139" cy="2769859"/>
          </a:xfrm>
          <a:prstGeom prst="rect">
            <a:avLst/>
          </a:prstGeom>
        </p:spPr>
      </p:pic>
      <p:grpSp>
        <p:nvGrpSpPr>
          <p:cNvPr id="3" name="Group 3"/>
          <p:cNvGrpSpPr/>
          <p:nvPr/>
        </p:nvGrpSpPr>
        <p:grpSpPr>
          <a:xfrm>
            <a:off x="7142225" y="641728"/>
            <a:ext cx="4485437" cy="758264"/>
            <a:chOff x="0" y="0"/>
            <a:chExt cx="2419044" cy="408940"/>
          </a:xfrm>
        </p:grpSpPr>
        <p:sp>
          <p:nvSpPr>
            <p:cNvPr id="4" name="Freeform 4"/>
            <p:cNvSpPr/>
            <p:nvPr/>
          </p:nvSpPr>
          <p:spPr>
            <a:xfrm>
              <a:off x="-2540" y="0"/>
              <a:ext cx="2425394" cy="408940"/>
            </a:xfrm>
            <a:custGeom>
              <a:avLst/>
              <a:gdLst/>
              <a:ahLst/>
              <a:cxnLst/>
              <a:rect l="l" t="t" r="r" b="b"/>
              <a:pathLst>
                <a:path w="2425394" h="408940">
                  <a:moveTo>
                    <a:pt x="2309824" y="204470"/>
                  </a:moveTo>
                  <a:lnTo>
                    <a:pt x="2413964" y="60960"/>
                  </a:lnTo>
                  <a:cubicBezTo>
                    <a:pt x="2422854" y="49530"/>
                    <a:pt x="2424124" y="34290"/>
                    <a:pt x="2416504" y="21590"/>
                  </a:cubicBezTo>
                  <a:cubicBezTo>
                    <a:pt x="2408884" y="8890"/>
                    <a:pt x="2397454" y="0"/>
                    <a:pt x="2383484"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84754" y="408940"/>
                  </a:lnTo>
                  <a:cubicBezTo>
                    <a:pt x="2398724" y="408940"/>
                    <a:pt x="2412694" y="401320"/>
                    <a:pt x="2419044" y="388620"/>
                  </a:cubicBezTo>
                  <a:cubicBezTo>
                    <a:pt x="2425394" y="375920"/>
                    <a:pt x="2424124" y="360680"/>
                    <a:pt x="2416504" y="349250"/>
                  </a:cubicBezTo>
                  <a:lnTo>
                    <a:pt x="2309824" y="204470"/>
                  </a:lnTo>
                  <a:close/>
                </a:path>
              </a:pathLst>
            </a:custGeom>
            <a:solidFill>
              <a:srgbClr val="0D8BD4"/>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239048" y="3727466"/>
            <a:ext cx="9797280" cy="2769859"/>
          </a:xfrm>
          <a:prstGeom prst="rect">
            <a:avLst/>
          </a:prstGeom>
        </p:spPr>
      </p:pic>
      <p:grpSp>
        <p:nvGrpSpPr>
          <p:cNvPr id="7" name="Group 7"/>
          <p:cNvGrpSpPr/>
          <p:nvPr/>
        </p:nvGrpSpPr>
        <p:grpSpPr>
          <a:xfrm>
            <a:off x="7115906" y="3749393"/>
            <a:ext cx="4449298" cy="758264"/>
            <a:chOff x="0" y="0"/>
            <a:chExt cx="2399553" cy="408940"/>
          </a:xfrm>
        </p:grpSpPr>
        <p:sp>
          <p:nvSpPr>
            <p:cNvPr id="8" name="Freeform 8"/>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323409" y="7005548"/>
            <a:ext cx="9901122" cy="2769859"/>
          </a:xfrm>
          <a:prstGeom prst="rect">
            <a:avLst/>
          </a:prstGeom>
        </p:spPr>
      </p:pic>
      <p:grpSp>
        <p:nvGrpSpPr>
          <p:cNvPr id="13" name="Group 13"/>
          <p:cNvGrpSpPr/>
          <p:nvPr/>
        </p:nvGrpSpPr>
        <p:grpSpPr>
          <a:xfrm>
            <a:off x="7200297" y="7079581"/>
            <a:ext cx="4449298" cy="758264"/>
            <a:chOff x="0" y="0"/>
            <a:chExt cx="2399553" cy="408940"/>
          </a:xfrm>
        </p:grpSpPr>
        <p:sp>
          <p:nvSpPr>
            <p:cNvPr id="14" name="Freeform 14"/>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sp>
      </p:grpSp>
      <p:pic>
        <p:nvPicPr>
          <p:cNvPr id="16" name="Picture 1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88" b="59729"/>
          <a:stretch>
            <a:fillRect/>
          </a:stretch>
        </p:blipFill>
        <p:spPr>
          <a:xfrm flipV="1">
            <a:off x="0" y="-1"/>
            <a:ext cx="6172200" cy="2692833"/>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6835" y="6172485"/>
            <a:ext cx="2643019" cy="864988"/>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233"/>
          <a:stretch>
            <a:fillRect/>
          </a:stretch>
        </p:blipFill>
        <p:spPr>
          <a:xfrm flipH="1">
            <a:off x="-1" y="886094"/>
            <a:ext cx="1906185" cy="2895010"/>
          </a:xfrm>
          <a:prstGeom prst="rect">
            <a:avLst/>
          </a:prstGeom>
        </p:spPr>
      </p:pic>
      <p:pic>
        <p:nvPicPr>
          <p:cNvPr id="19" name="Picture 1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
            <a:off x="305140" y="9033347"/>
            <a:ext cx="4022090" cy="870234"/>
          </a:xfrm>
          <a:prstGeom prst="rect">
            <a:avLst/>
          </a:prstGeom>
        </p:spPr>
      </p:pic>
      <p:pic>
        <p:nvPicPr>
          <p:cNvPr id="20" name="Picture 20"/>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
            <a:off x="295241" y="8195779"/>
            <a:ext cx="4022090" cy="87023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4802" y="8484253"/>
            <a:ext cx="1279617" cy="1279617"/>
          </a:xfrm>
          <a:prstGeom prst="rect">
            <a:avLst/>
          </a:prstGeom>
        </p:spPr>
      </p:pic>
      <p:sp>
        <p:nvSpPr>
          <p:cNvPr id="22" name="TextBox 5"/>
          <p:cNvSpPr txBox="1"/>
          <p:nvPr/>
        </p:nvSpPr>
        <p:spPr>
          <a:xfrm>
            <a:off x="2557119" y="2257255"/>
            <a:ext cx="3540905" cy="5909310"/>
          </a:xfrm>
          <a:prstGeom prst="rect">
            <a:avLst/>
          </a:prstGeom>
        </p:spPr>
        <p:txBody>
          <a:bodyPr wrap="square" lIns="0" tIns="0" rIns="0" bIns="0" rtlCol="0" anchor="t">
            <a:spAutoFit/>
          </a:bodyPr>
          <a:lstStyle/>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HƯỚNG DẪN </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VỀ</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 NHÀ</a:t>
            </a:r>
            <a:endParaRPr lang="en-US" sz="6400" b="1" dirty="0">
              <a:solidFill>
                <a:srgbClr val="FF0000"/>
              </a:solidFill>
              <a:latin typeface="Arial" panose="020B0604020202020204" pitchFamily="34" charset="0"/>
              <a:cs typeface="Arial" panose="020B0604020202020204" pitchFamily="34" charset="0"/>
            </a:endParaRPr>
          </a:p>
        </p:txBody>
      </p:sp>
      <p:sp>
        <p:nvSpPr>
          <p:cNvPr id="23" name="TextBox 22"/>
          <p:cNvSpPr txBox="1"/>
          <p:nvPr/>
        </p:nvSpPr>
        <p:spPr>
          <a:xfrm>
            <a:off x="7677199" y="1789862"/>
            <a:ext cx="9193542" cy="784830"/>
          </a:xfrm>
          <a:prstGeom prst="rect">
            <a:avLst/>
          </a:prstGeom>
          <a:noFill/>
        </p:spPr>
        <p:txBody>
          <a:bodyPr wrap="none" rtlCol="0">
            <a:spAutoFit/>
          </a:bodyPr>
          <a:lstStyle/>
          <a:p>
            <a:r>
              <a:rPr lang="vi-VN" sz="4500" dirty="0"/>
              <a:t>Hoàn thành bài tập phần vận dụng.</a:t>
            </a:r>
            <a:endParaRPr lang="en-US" sz="4500" dirty="0"/>
          </a:p>
        </p:txBody>
      </p:sp>
      <p:sp>
        <p:nvSpPr>
          <p:cNvPr id="24" name="TextBox 23"/>
          <p:cNvSpPr txBox="1"/>
          <p:nvPr/>
        </p:nvSpPr>
        <p:spPr>
          <a:xfrm>
            <a:off x="8398550" y="4760463"/>
            <a:ext cx="7911140" cy="784830"/>
          </a:xfrm>
          <a:prstGeom prst="rect">
            <a:avLst/>
          </a:prstGeom>
          <a:noFill/>
        </p:spPr>
        <p:txBody>
          <a:bodyPr wrap="none" rtlCol="0">
            <a:spAutoFit/>
          </a:bodyPr>
          <a:lstStyle/>
          <a:p>
            <a:r>
              <a:rPr lang="vi-VN" sz="4500" dirty="0"/>
              <a:t>Ôn tập lại văn bản </a:t>
            </a:r>
            <a:r>
              <a:rPr lang="vi-VN" sz="4500" b="1" i="1" dirty="0"/>
              <a:t>Đi lấy mật</a:t>
            </a:r>
            <a:r>
              <a:rPr lang="vi-VN" sz="4500" dirty="0"/>
              <a:t>.</a:t>
            </a:r>
            <a:endParaRPr lang="en-US" sz="4500" dirty="0"/>
          </a:p>
        </p:txBody>
      </p:sp>
      <p:sp>
        <p:nvSpPr>
          <p:cNvPr id="25" name="TextBox 24"/>
          <p:cNvSpPr txBox="1"/>
          <p:nvPr/>
        </p:nvSpPr>
        <p:spPr>
          <a:xfrm>
            <a:off x="8182118" y="8194199"/>
            <a:ext cx="8201284" cy="784830"/>
          </a:xfrm>
          <a:prstGeom prst="rect">
            <a:avLst/>
          </a:prstGeom>
          <a:noFill/>
        </p:spPr>
        <p:txBody>
          <a:bodyPr wrap="none" rtlCol="0">
            <a:spAutoFit/>
          </a:bodyPr>
          <a:lstStyle/>
          <a:p>
            <a:r>
              <a:rPr lang="vi-VN" sz="4500" b="1" dirty="0"/>
              <a:t>Soạn bài: </a:t>
            </a:r>
            <a:r>
              <a:rPr lang="vi-VN" sz="4500" dirty="0"/>
              <a:t>Thực hành tiếng việt</a:t>
            </a:r>
            <a:endParaRPr lang="en-US" sz="45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3223959" cy="892552"/>
          </a:xfrm>
          <a:prstGeom prst="rect">
            <a:avLst/>
          </a:prstGeom>
          <a:noFill/>
        </p:spPr>
        <p:txBody>
          <a:bodyPr wrap="none" rtlCol="0">
            <a:spAutoFit/>
          </a:bodyPr>
          <a:lstStyle/>
          <a:p>
            <a:r>
              <a:rPr lang="vi-VN" sz="5200" b="1" dirty="0"/>
              <a:t>1. Tác giả</a:t>
            </a:r>
            <a:endParaRPr lang="en-US" sz="5200" b="1" dirty="0"/>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2653" y="2019300"/>
            <a:ext cx="4973190" cy="6725403"/>
          </a:xfrm>
          <a:prstGeom prst="rect">
            <a:avLst/>
          </a:prstGeom>
        </p:spPr>
      </p:pic>
      <p:sp>
        <p:nvSpPr>
          <p:cNvPr id="24" name="Rectangle 23"/>
          <p:cNvSpPr/>
          <p:nvPr/>
        </p:nvSpPr>
        <p:spPr>
          <a:xfrm>
            <a:off x="7570738" y="1581140"/>
            <a:ext cx="10058400" cy="7363554"/>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Giỏi</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1925 – 1989)</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Tiền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Giang</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Nam.</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Lối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đậm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 calcmode="lin" valueType="num">
                                      <p:cBhvr additive="base">
                                        <p:cTn id="1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 calcmode="lin" valueType="num">
                                      <p:cBhvr additive="base">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anim calcmode="lin" valueType="num">
                                      <p:cBhvr additive="base">
                                        <p:cTn id="24"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 calcmode="lin" valueType="num">
                                      <p:cBhvr additive="base">
                                        <p:cTn id="3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3223959" cy="892552"/>
          </a:xfrm>
          <a:prstGeom prst="rect">
            <a:avLst/>
          </a:prstGeom>
          <a:noFill/>
        </p:spPr>
        <p:txBody>
          <a:bodyPr wrap="none" rtlCol="0">
            <a:spAutoFit/>
          </a:bodyPr>
          <a:lstStyle/>
          <a:p>
            <a:r>
              <a:rPr lang="vi-VN" sz="5200" b="1" dirty="0"/>
              <a:t>1. Tác giả</a:t>
            </a:r>
            <a:endParaRPr lang="en-US" sz="5200" b="1" dirty="0"/>
          </a:p>
        </p:txBody>
      </p:sp>
      <p:sp>
        <p:nvSpPr>
          <p:cNvPr id="24" name="Rectangle 23"/>
          <p:cNvSpPr/>
          <p:nvPr/>
        </p:nvSpPr>
        <p:spPr>
          <a:xfrm>
            <a:off x="2491010" y="1598837"/>
            <a:ext cx="15038338" cy="2041456"/>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Tác phẩm tiêu biểu: </a:t>
            </a:r>
            <a:r>
              <a:rPr lang="vi-VN" sz="4500" i="1" dirty="0">
                <a:solidFill>
                  <a:srgbClr val="000000"/>
                </a:solidFill>
                <a:ea typeface="Times New Roman" panose="02020603050405020304" pitchFamily="18" charset="0"/>
                <a:cs typeface="Arial" panose="020B0604020202020204" pitchFamily="34" charset="0"/>
              </a:rPr>
              <a:t>Đường về gia hương (1948), Cá bống mú (1956), Đất rừng phương Nam (1957)…</a:t>
            </a:r>
            <a:endParaRPr lang="en-US" sz="4500"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b="50937"/>
          <a:stretch/>
        </p:blipFill>
        <p:spPr>
          <a:xfrm>
            <a:off x="2491010" y="3771900"/>
            <a:ext cx="11377390" cy="2990850"/>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1162" t="51148" r="-1162" b="-211"/>
          <a:stretch/>
        </p:blipFill>
        <p:spPr>
          <a:xfrm>
            <a:off x="4800600" y="7042253"/>
            <a:ext cx="11377390" cy="2990850"/>
          </a:xfrm>
          <a:prstGeom prst="rect">
            <a:avLst/>
          </a:prstGeom>
        </p:spPr>
      </p:pic>
    </p:spTree>
    <p:extLst>
      <p:ext uri="{BB962C8B-B14F-4D97-AF65-F5344CB8AC3E}">
        <p14:creationId xmlns:p14="http://schemas.microsoft.com/office/powerpoint/2010/main" val="10538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4038285" cy="892552"/>
          </a:xfrm>
          <a:prstGeom prst="rect">
            <a:avLst/>
          </a:prstGeom>
          <a:noFill/>
        </p:spPr>
        <p:txBody>
          <a:bodyPr wrap="none" rtlCol="0">
            <a:spAutoFit/>
          </a:bodyPr>
          <a:lstStyle/>
          <a:p>
            <a:r>
              <a:rPr lang="vi-VN" sz="5200" b="1" dirty="0"/>
              <a:t>2. Tác phẩm</a:t>
            </a:r>
            <a:endParaRPr lang="en-US" sz="5200" b="1" dirty="0"/>
          </a:p>
        </p:txBody>
      </p:sp>
      <p:sp>
        <p:nvSpPr>
          <p:cNvPr id="24" name="Rectangle 23"/>
          <p:cNvSpPr/>
          <p:nvPr/>
        </p:nvSpPr>
        <p:spPr>
          <a:xfrm>
            <a:off x="2743200" y="1594445"/>
            <a:ext cx="13258800" cy="6394058"/>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xứ</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b="1" i="1" dirty="0">
                <a:solidFill>
                  <a:srgbClr val="000000"/>
                </a:solidFill>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được trích từ </a:t>
            </a:r>
            <a:r>
              <a:rPr lang="en-US" sz="4500" dirty="0" err="1">
                <a:solidFill>
                  <a:srgbClr val="000000"/>
                </a:solidFill>
                <a:ea typeface="Times New Roman" panose="02020603050405020304" pitchFamily="18" charset="0"/>
                <a:cs typeface="Arial" panose="020B0604020202020204" pitchFamily="34" charset="0"/>
              </a:rPr>
              <a:t>truyện</a:t>
            </a:r>
            <a:r>
              <a:rPr lang="en-US" sz="4500" dirty="0">
                <a:solidFill>
                  <a:srgbClr val="000000"/>
                </a:solidFill>
                <a:ea typeface="Times New Roman" panose="02020603050405020304" pitchFamily="18" charset="0"/>
                <a:cs typeface="Arial" panose="020B0604020202020204" pitchFamily="34" charset="0"/>
              </a:rPr>
              <a:t> </a:t>
            </a:r>
            <a:r>
              <a:rPr lang="vi-VN" sz="4500" i="1" dirty="0">
                <a:solidFill>
                  <a:srgbClr val="000000"/>
                </a:solidFill>
                <a:ea typeface="Times New Roman" panose="02020603050405020304" pitchFamily="18" charset="0"/>
                <a:cs typeface="Arial" panose="020B0604020202020204" pitchFamily="34" charset="0"/>
              </a:rPr>
              <a:t>Đất rừng phương Nam.</a:t>
            </a:r>
            <a:endParaRPr lang="en-US" sz="4500" i="1" dirty="0">
              <a:solidFill>
                <a:srgbClr val="000000"/>
              </a:solidFill>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tài</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Nam.</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800" dirty="0">
                <a:solidFill>
                  <a:srgbClr val="000000"/>
                </a:solidFill>
                <a:ea typeface="Times New Roman" panose="02020603050405020304" pitchFamily="18" charset="0"/>
                <a:cs typeface="Arial" panose="020B0604020202020204" pitchFamily="34" charset="0"/>
              </a:rPr>
              <a:t>-  </a:t>
            </a:r>
            <a:r>
              <a:rPr lang="en-US" sz="4800" b="1" dirty="0" err="1">
                <a:solidFill>
                  <a:srgbClr val="000000"/>
                </a:solidFill>
                <a:ea typeface="Times New Roman" panose="02020603050405020304" pitchFamily="18" charset="0"/>
                <a:cs typeface="Arial" panose="020B0604020202020204" pitchFamily="34" charset="0"/>
              </a:rPr>
              <a:t>Thể</a:t>
            </a:r>
            <a:r>
              <a:rPr lang="en-US" sz="4800" b="1" dirty="0">
                <a:solidFill>
                  <a:srgbClr val="000000"/>
                </a:solidFill>
                <a:ea typeface="Times New Roman" panose="02020603050405020304" pitchFamily="18" charset="0"/>
                <a:cs typeface="Arial" panose="020B0604020202020204" pitchFamily="34" charset="0"/>
              </a:rPr>
              <a:t> </a:t>
            </a:r>
            <a:r>
              <a:rPr lang="en-US" sz="4800" b="1" dirty="0" err="1">
                <a:solidFill>
                  <a:srgbClr val="000000"/>
                </a:solidFill>
                <a:ea typeface="Times New Roman" panose="02020603050405020304" pitchFamily="18" charset="0"/>
                <a:cs typeface="Arial" panose="020B0604020202020204" pitchFamily="34" charset="0"/>
              </a:rPr>
              <a:t>loại</a:t>
            </a:r>
            <a:r>
              <a:rPr lang="en-US" sz="4800" b="1" dirty="0">
                <a:solidFill>
                  <a:srgbClr val="000000"/>
                </a:solidFill>
                <a:ea typeface="Times New Roman" panose="02020603050405020304" pitchFamily="18" charset="0"/>
                <a:cs typeface="Arial" panose="020B0604020202020204" pitchFamily="34" charset="0"/>
              </a:rPr>
              <a:t>: </a:t>
            </a:r>
            <a:r>
              <a:rPr lang="en-US" sz="4800" dirty="0" err="1">
                <a:solidFill>
                  <a:srgbClr val="000000"/>
                </a:solidFill>
                <a:ea typeface="Times New Roman" panose="02020603050405020304" pitchFamily="18" charset="0"/>
                <a:cs typeface="Arial" panose="020B0604020202020204" pitchFamily="34" charset="0"/>
              </a:rPr>
              <a:t>truyện</a:t>
            </a:r>
            <a:endParaRPr lang="vi-VN" sz="4800" dirty="0">
              <a:solidFill>
                <a:srgbClr val="000000"/>
              </a:solidFill>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Ngôi</a:t>
            </a:r>
            <a:r>
              <a:rPr lang="en-US" sz="4500" b="1" dirty="0">
                <a:latin typeface="Arial" panose="020B0604020202020204" pitchFamily="34" charset="0"/>
                <a:ea typeface="Times New Roman" panose="02020603050405020304" pitchFamily="18" charset="0"/>
                <a:cs typeface="Arial" panose="020B0604020202020204" pitchFamily="34" charset="0"/>
              </a:rPr>
              <a:t> kể: </a:t>
            </a:r>
            <a:r>
              <a:rPr lang="en-US" sz="4500" dirty="0" err="1">
                <a:latin typeface="Arial" panose="020B0604020202020204" pitchFamily="34" charset="0"/>
                <a:ea typeface="Times New Roman" panose="02020603050405020304" pitchFamily="18" charset="0"/>
                <a:cs typeface="Arial" panose="020B0604020202020204" pitchFamily="34" charset="0"/>
              </a:rPr>
              <a:t>Ngôi</a:t>
            </a:r>
            <a:r>
              <a:rPr lang="en-US" sz="4500" dirty="0">
                <a:latin typeface="Arial" panose="020B0604020202020204" pitchFamily="34" charset="0"/>
                <a:ea typeface="Times New Roman" panose="02020603050405020304" pitchFamily="18" charset="0"/>
                <a:cs typeface="Arial" panose="020B0604020202020204" pitchFamily="34" charset="0"/>
              </a:rPr>
              <a:t> thứ nhất</a:t>
            </a:r>
            <a:r>
              <a:rPr lang="vi-VN" sz="4500" dirty="0">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Nhân</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vật</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chính</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tía</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nuôi</a:t>
            </a:r>
            <a:r>
              <a:rPr lang="en-US" sz="4500" dirty="0">
                <a:latin typeface="Arial" panose="020B0604020202020204" pitchFamily="34" charset="0"/>
                <a:ea typeface="Times New Roman" panose="02020603050405020304" pitchFamily="18" charset="0"/>
                <a:cs typeface="Arial" panose="020B0604020202020204" pitchFamily="34" charset="0"/>
              </a:rPr>
              <a:t>, An </a:t>
            </a:r>
            <a:r>
              <a:rPr lang="en-US" sz="4500" dirty="0" err="1">
                <a:latin typeface="Arial" panose="020B0604020202020204" pitchFamily="34" charset="0"/>
                <a:ea typeface="Times New Roman" panose="02020603050405020304" pitchFamily="18" charset="0"/>
                <a:cs typeface="Arial" panose="020B0604020202020204" pitchFamily="34" charset="0"/>
              </a:rPr>
              <a:t>và</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Cò</a:t>
            </a:r>
            <a:r>
              <a:rPr lang="en-US" sz="4500" dirty="0">
                <a:latin typeface="Arial" panose="020B0604020202020204" pitchFamily="34" charset="0"/>
                <a:ea typeface="Times New Roman" panose="02020603050405020304" pitchFamily="18" charset="0"/>
                <a:cs typeface="Arial" panose="020B0604020202020204" pitchFamily="34" charset="0"/>
              </a:rPr>
              <a:t>.</a:t>
            </a:r>
          </a:p>
        </p:txBody>
      </p:sp>
      <p:pic>
        <p:nvPicPr>
          <p:cNvPr id="13" name="Picture 2"/>
          <p:cNvPicPr>
            <a:picLocks noChangeAspect="1"/>
          </p:cNvPicPr>
          <p:nvPr/>
        </p:nvPicPr>
        <p:blipFill>
          <a:blip r:embed="rId12"/>
          <a:srcRect/>
          <a:stretch>
            <a:fillRect/>
          </a:stretch>
        </p:blipFill>
        <p:spPr>
          <a:xfrm>
            <a:off x="13651036" y="5744929"/>
            <a:ext cx="3269330" cy="4610100"/>
          </a:xfrm>
          <a:prstGeom prst="rect">
            <a:avLst/>
          </a:prstGeom>
        </p:spPr>
      </p:pic>
    </p:spTree>
    <p:extLst>
      <p:ext uri="{BB962C8B-B14F-4D97-AF65-F5344CB8AC3E}">
        <p14:creationId xmlns:p14="http://schemas.microsoft.com/office/powerpoint/2010/main" val="1437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out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30022" r="2095"/>
          <a:stretch/>
        </p:blipFill>
        <p:spPr>
          <a:xfrm rot="-5400000">
            <a:off x="-4380930" y="4380930"/>
            <a:ext cx="10287000" cy="15251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649931" y="182878"/>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4216219" cy="892552"/>
          </a:xfrm>
          <a:prstGeom prst="rect">
            <a:avLst/>
          </a:prstGeom>
          <a:noFill/>
        </p:spPr>
        <p:txBody>
          <a:bodyPr wrap="none" rtlCol="0">
            <a:spAutoFit/>
          </a:bodyPr>
          <a:lstStyle/>
          <a:p>
            <a:r>
              <a:rPr lang="vi-VN" sz="5200" b="1" dirty="0"/>
              <a:t>2. Tác phẩm</a:t>
            </a:r>
            <a:r>
              <a:rPr lang="en-US" sz="5200" b="1" dirty="0"/>
              <a:t>.</a:t>
            </a:r>
          </a:p>
        </p:txBody>
      </p:sp>
      <p:sp>
        <p:nvSpPr>
          <p:cNvPr id="24" name="Rectangle 23"/>
          <p:cNvSpPr/>
          <p:nvPr/>
        </p:nvSpPr>
        <p:spPr>
          <a:xfrm>
            <a:off x="6714405" y="1461723"/>
            <a:ext cx="11096984" cy="7363554"/>
          </a:xfrm>
          <a:prstGeom prst="rect">
            <a:avLst/>
          </a:prstGeom>
        </p:spPr>
        <p:txBody>
          <a:bodyPr wrap="square">
            <a:spAutoFit/>
          </a:bodyPr>
          <a:lstStyle/>
          <a:p>
            <a:pPr algn="just">
              <a:lnSpc>
                <a:spcPct val="150000"/>
              </a:lnSpc>
              <a:tabLst>
                <a:tab pos="90170" algn="l"/>
                <a:tab pos="180340" algn="l"/>
                <a:tab pos="5429250" algn="l"/>
              </a:tabLst>
            </a:pPr>
            <a:r>
              <a:rPr lang="vi-VN" sz="4500" b="1" dirty="0">
                <a:solidFill>
                  <a:srgbClr val="000000"/>
                </a:solidFill>
                <a:ea typeface="Times New Roman" panose="02020603050405020304" pitchFamily="18" charset="0"/>
                <a:cs typeface="Arial" panose="020B0604020202020204" pitchFamily="34" charset="0"/>
              </a:rPr>
              <a:t>- Nội dung chính: </a:t>
            </a:r>
            <a:r>
              <a:rPr lang="vi-VN" sz="4500" dirty="0">
                <a:solidFill>
                  <a:srgbClr val="000000"/>
                </a:solidFill>
                <a:ea typeface="Times New Roman" panose="02020603050405020304" pitchFamily="18" charset="0"/>
                <a:cs typeface="Arial" panose="020B0604020202020204" pitchFamily="34" charset="0"/>
              </a:rPr>
              <a:t>kể về cuộc sống của cậu bé An vì chiến tranh mà lạc mất gia đình và trở thành một đứa trẻ lang thang. Cậu được bố mẹ Cò cưu mang và trở thành con nuôi của họ. Sống với gia đình Cò, An được yêu thương như con đẻ và cũng học hỏi được nhiều điều mới lạ.</a:t>
            </a:r>
            <a:endParaRPr lang="en-US" sz="45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2894" y="1943100"/>
            <a:ext cx="4753756" cy="5773800"/>
          </a:xfrm>
          <a:prstGeom prst="rect">
            <a:avLst/>
          </a:prstGeom>
        </p:spPr>
      </p:pic>
    </p:spTree>
    <p:extLst>
      <p:ext uri="{BB962C8B-B14F-4D97-AF65-F5344CB8AC3E}">
        <p14:creationId xmlns:p14="http://schemas.microsoft.com/office/powerpoint/2010/main" val="17178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edg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3528001" y="4065929"/>
            <a:ext cx="11635800"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 TÌM HIỂU </a:t>
            </a:r>
            <a:r>
              <a:rPr lang="en-US" sz="8400" b="1" dirty="0">
                <a:solidFill>
                  <a:srgbClr val="2289C4"/>
                </a:solidFill>
                <a:latin typeface="Arial" panose="020B0604020202020204" pitchFamily="34" charset="0"/>
                <a:cs typeface="Arial" panose="020B0604020202020204" pitchFamily="34" charset="0"/>
              </a:rPr>
              <a:t>VĂN BẢN</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val="122584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630709" y="283692"/>
            <a:ext cx="1710386" cy="1143001"/>
          </a:xfrm>
          <a:prstGeom prst="rect">
            <a:avLst/>
          </a:prstGeom>
        </p:spPr>
      </p:pic>
      <p:sp>
        <p:nvSpPr>
          <p:cNvPr id="11" name="TextBox 10"/>
          <p:cNvSpPr txBox="1"/>
          <p:nvPr/>
        </p:nvSpPr>
        <p:spPr>
          <a:xfrm>
            <a:off x="2057403" y="495300"/>
            <a:ext cx="12052271" cy="892552"/>
          </a:xfrm>
          <a:prstGeom prst="rect">
            <a:avLst/>
          </a:prstGeom>
          <a:noFill/>
        </p:spPr>
        <p:txBody>
          <a:bodyPr wrap="square" rtlCol="0">
            <a:spAutoFit/>
          </a:bodyPr>
          <a:lstStyle/>
          <a:p>
            <a:r>
              <a:rPr lang="en-US" sz="5200" b="1" dirty="0"/>
              <a:t>1</a:t>
            </a:r>
            <a:r>
              <a:rPr lang="vi-VN" sz="5200" b="1" dirty="0"/>
              <a:t>. </a:t>
            </a:r>
            <a:r>
              <a:rPr lang="en-US" sz="5200" b="1" dirty="0" err="1"/>
              <a:t>Vẻ</a:t>
            </a:r>
            <a:r>
              <a:rPr lang="en-US" sz="5200" b="1" dirty="0"/>
              <a:t> </a:t>
            </a:r>
            <a:r>
              <a:rPr lang="en-US" sz="5200" b="1" dirty="0" err="1"/>
              <a:t>đẹp</a:t>
            </a:r>
            <a:r>
              <a:rPr lang="en-US" sz="5200" b="1" dirty="0"/>
              <a:t> </a:t>
            </a:r>
            <a:r>
              <a:rPr lang="en-US" sz="5200" b="1" dirty="0" err="1"/>
              <a:t>của</a:t>
            </a:r>
            <a:r>
              <a:rPr lang="en-US" sz="5200" b="1" dirty="0"/>
              <a:t> con </a:t>
            </a:r>
            <a:r>
              <a:rPr lang="en-US" sz="5200" b="1" dirty="0" err="1"/>
              <a:t>người</a:t>
            </a:r>
            <a:r>
              <a:rPr lang="en-US" sz="5200" b="1" dirty="0"/>
              <a:t> </a:t>
            </a:r>
            <a:r>
              <a:rPr lang="en-US" sz="5200" b="1" dirty="0" err="1"/>
              <a:t>phương</a:t>
            </a:r>
            <a:r>
              <a:rPr lang="en-US" sz="5200" b="1" dirty="0"/>
              <a:t> Nam</a:t>
            </a:r>
          </a:p>
        </p:txBody>
      </p:sp>
      <p:sp>
        <p:nvSpPr>
          <p:cNvPr id="6" name="Rectangle 5"/>
          <p:cNvSpPr/>
          <p:nvPr/>
        </p:nvSpPr>
        <p:spPr>
          <a:xfrm>
            <a:off x="5695404" y="2636587"/>
            <a:ext cx="6534289"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CẶP ĐÔI</a:t>
            </a:r>
            <a:endParaRPr lang="en-US" sz="48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635297" y="3443132"/>
            <a:ext cx="15197097" cy="2169825"/>
          </a:xfrm>
          <a:prstGeom prst="rect">
            <a:avLst/>
          </a:prstGeom>
        </p:spPr>
        <p:txBody>
          <a:bodyPr wrap="square">
            <a:spAutoFit/>
          </a:bodyPr>
          <a:lstStyle/>
          <a:p>
            <a:pPr algn="just">
              <a:lnSpc>
                <a:spcPct val="150000"/>
              </a:lnSpc>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An, qua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này?</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528453" y="1499963"/>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411716119"/>
              </p:ext>
            </p:extLst>
          </p:nvPr>
        </p:nvGraphicFramePr>
        <p:xfrm>
          <a:off x="1635297" y="5731951"/>
          <a:ext cx="15197097" cy="3872572"/>
        </p:xfrm>
        <a:graphic>
          <a:graphicData uri="http://schemas.openxmlformats.org/drawingml/2006/table">
            <a:tbl>
              <a:tblPr firstRow="1" bandRow="1">
                <a:tableStyleId>{5940675A-B579-460E-94D1-54222C63F5DA}</a:tableStyleId>
              </a:tblPr>
              <a:tblGrid>
                <a:gridCol w="7406270">
                  <a:extLst>
                    <a:ext uri="{9D8B030D-6E8A-4147-A177-3AD203B41FA5}">
                      <a16:colId xmlns:a16="http://schemas.microsoft.com/office/drawing/2014/main" val="3384380663"/>
                    </a:ext>
                  </a:extLst>
                </a:gridCol>
                <a:gridCol w="7790827">
                  <a:extLst>
                    <a:ext uri="{9D8B030D-6E8A-4147-A177-3AD203B41FA5}">
                      <a16:colId xmlns:a16="http://schemas.microsoft.com/office/drawing/2014/main" val="2165820190"/>
                    </a:ext>
                  </a:extLst>
                </a:gridCol>
              </a:tblGrid>
              <a:tr h="968143">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val="1363010480"/>
                  </a:ext>
                </a:extLst>
              </a:tr>
              <a:tr h="968143">
                <a:tc>
                  <a:txBody>
                    <a:bodyPr/>
                    <a:lstStyle/>
                    <a:p>
                      <a:r>
                        <a:rPr lang="vi-VN" sz="4000" dirty="0"/>
                        <a:t>Ngoại</a:t>
                      </a:r>
                      <a:r>
                        <a:rPr lang="vi-VN" sz="4000" baseline="0" dirty="0"/>
                        <a:t> hình </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2444623132"/>
                  </a:ext>
                </a:extLst>
              </a:tr>
              <a:tr h="968143">
                <a:tc>
                  <a:txBody>
                    <a:bodyPr/>
                    <a:lstStyle/>
                    <a:p>
                      <a:r>
                        <a:rPr lang="vi-VN" sz="4000" dirty="0"/>
                        <a:t>Cử</a:t>
                      </a:r>
                      <a:r>
                        <a:rPr lang="vi-VN" sz="4000" baseline="0" dirty="0"/>
                        <a:t> chỉ</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363852260"/>
                  </a:ext>
                </a:extLst>
              </a:tr>
              <a:tr h="968143">
                <a:tc>
                  <a:txBody>
                    <a:bodyPr/>
                    <a:lstStyle/>
                    <a:p>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1989174116"/>
                  </a:ext>
                </a:extLst>
              </a:tr>
            </a:tbl>
          </a:graphicData>
        </a:graphic>
      </p:graphicFrame>
    </p:spTree>
    <p:extLst>
      <p:ext uri="{BB962C8B-B14F-4D97-AF65-F5344CB8AC3E}">
        <p14:creationId xmlns:p14="http://schemas.microsoft.com/office/powerpoint/2010/main" val="393663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1429</Words>
  <Application>Microsoft Office PowerPoint</Application>
  <PresentationFormat>Custom</PresentationFormat>
  <Paragraphs>137</Paragraphs>
  <Slides>33</Slides>
  <Notes>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.VnTime</vt:lpstr>
      <vt:lpstr>Arial</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2006-08-16T00:00:00Z</dcterms:created>
  <dcterms:modified xsi:type="dcterms:W3CDTF">2023-09-14T23:10:50Z</dcterms:modified>
  <dc:identifier>DAEswOIwa4E</dc:identifier>
</cp:coreProperties>
</file>