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23" r:id="rId12"/>
  </p:sldMasterIdLst>
  <p:notesMasterIdLst>
    <p:notesMasterId r:id="rId51"/>
  </p:notesMasterIdLst>
  <p:sldIdLst>
    <p:sldId id="518" r:id="rId13"/>
    <p:sldId id="541" r:id="rId14"/>
    <p:sldId id="543" r:id="rId15"/>
    <p:sldId id="622" r:id="rId16"/>
    <p:sldId id="642" r:id="rId17"/>
    <p:sldId id="638" r:id="rId18"/>
    <p:sldId id="639" r:id="rId19"/>
    <p:sldId id="640" r:id="rId20"/>
    <p:sldId id="641" r:id="rId21"/>
    <p:sldId id="544" r:id="rId22"/>
    <p:sldId id="546" r:id="rId23"/>
    <p:sldId id="645" r:id="rId24"/>
    <p:sldId id="624" r:id="rId25"/>
    <p:sldId id="606" r:id="rId26"/>
    <p:sldId id="607" r:id="rId27"/>
    <p:sldId id="604" r:id="rId28"/>
    <p:sldId id="610" r:id="rId29"/>
    <p:sldId id="625" r:id="rId30"/>
    <p:sldId id="612" r:id="rId31"/>
    <p:sldId id="626" r:id="rId32"/>
    <p:sldId id="615" r:id="rId33"/>
    <p:sldId id="616" r:id="rId34"/>
    <p:sldId id="628" r:id="rId35"/>
    <p:sldId id="627" r:id="rId36"/>
    <p:sldId id="631" r:id="rId37"/>
    <p:sldId id="632" r:id="rId38"/>
    <p:sldId id="633" r:id="rId39"/>
    <p:sldId id="634" r:id="rId40"/>
    <p:sldId id="635" r:id="rId41"/>
    <p:sldId id="636" r:id="rId42"/>
    <p:sldId id="637" r:id="rId43"/>
    <p:sldId id="643" r:id="rId44"/>
    <p:sldId id="644" r:id="rId45"/>
    <p:sldId id="620" r:id="rId46"/>
    <p:sldId id="621" r:id="rId47"/>
    <p:sldId id="629" r:id="rId48"/>
    <p:sldId id="630" r:id="rId49"/>
    <p:sldId id="618" r:id="rId50"/>
  </p:sldIdLst>
  <p:sldSz cx="12190413" cy="6859588"/>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AD7300-49D5-42FB-AE77-F2408C4CDE6C}">
          <p14:sldIdLst>
            <p14:sldId id="518"/>
            <p14:sldId id="541"/>
            <p14:sldId id="543"/>
            <p14:sldId id="622"/>
            <p14:sldId id="642"/>
            <p14:sldId id="638"/>
            <p14:sldId id="639"/>
            <p14:sldId id="640"/>
            <p14:sldId id="641"/>
            <p14:sldId id="544"/>
            <p14:sldId id="546"/>
            <p14:sldId id="645"/>
            <p14:sldId id="624"/>
            <p14:sldId id="606"/>
            <p14:sldId id="607"/>
            <p14:sldId id="604"/>
            <p14:sldId id="610"/>
            <p14:sldId id="625"/>
            <p14:sldId id="612"/>
            <p14:sldId id="626"/>
            <p14:sldId id="615"/>
            <p14:sldId id="616"/>
            <p14:sldId id="628"/>
            <p14:sldId id="627"/>
            <p14:sldId id="631"/>
            <p14:sldId id="632"/>
            <p14:sldId id="633"/>
            <p14:sldId id="634"/>
            <p14:sldId id="635"/>
            <p14:sldId id="636"/>
            <p14:sldId id="637"/>
            <p14:sldId id="643"/>
            <p14:sldId id="644"/>
            <p14:sldId id="620"/>
            <p14:sldId id="621"/>
            <p14:sldId id="629"/>
            <p14:sldId id="630"/>
            <p14:sldId id="618"/>
          </p14:sldIdLst>
        </p14:section>
        <p14:section name="Untitled Section" id="{527374D0-6DE6-473B-84E5-7DC4D60412D9}">
          <p14:sldIdLst/>
        </p14:section>
      </p14:sectionLst>
    </p:ex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F80"/>
    <a:srgbClr val="E68393"/>
    <a:srgbClr val="56AFBC"/>
    <a:srgbClr val="77C571"/>
    <a:srgbClr val="5BBC58"/>
    <a:srgbClr val="F7E11A"/>
    <a:srgbClr val="BA9829"/>
    <a:srgbClr val="DC2A25"/>
    <a:srgbClr val="8D604A"/>
    <a:srgbClr val="0086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7778" autoAdjust="0"/>
  </p:normalViewPr>
  <p:slideViewPr>
    <p:cSldViewPr snapToGrid="0" showGuides="1">
      <p:cViewPr varScale="1">
        <p:scale>
          <a:sx n="73" d="100"/>
          <a:sy n="73" d="100"/>
        </p:scale>
        <p:origin x="618" y="7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202002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75088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272604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2016/4/15 Friday</a:t>
            </a:r>
          </a:p>
        </p:txBody>
      </p:sp>
      <p:sp>
        <p:nvSpPr>
          <p:cNvPr id="9" name="Rectangle 7"/>
          <p:cNvSpPr>
            <a:spLocks noGrp="1"/>
          </p:cNvSpPr>
          <p:nvPr>
            <p:ph type="sldNum" sz="quarter" idx="5"/>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2927"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12</a:t>
            </a:r>
          </a:p>
        </p:txBody>
      </p:sp>
    </p:spTree>
    <p:extLst>
      <p:ext uri="{BB962C8B-B14F-4D97-AF65-F5344CB8AC3E}">
        <p14:creationId xmlns:p14="http://schemas.microsoft.com/office/powerpoint/2010/main" val="2529496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2016/4/15 Friday</a:t>
            </a:r>
          </a:p>
        </p:txBody>
      </p:sp>
      <p:sp>
        <p:nvSpPr>
          <p:cNvPr id="9" name="Rectangle 7"/>
          <p:cNvSpPr>
            <a:spLocks noGrp="1"/>
          </p:cNvSpPr>
          <p:nvPr>
            <p:ph type="sldNum" sz="quarter" idx="5"/>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2927"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12</a:t>
            </a:r>
          </a:p>
        </p:txBody>
      </p:sp>
    </p:spTree>
    <p:extLst>
      <p:ext uri="{BB962C8B-B14F-4D97-AF65-F5344CB8AC3E}">
        <p14:creationId xmlns:p14="http://schemas.microsoft.com/office/powerpoint/2010/main" val="1646751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2016/4/15 Friday</a:t>
            </a:r>
          </a:p>
        </p:txBody>
      </p:sp>
      <p:sp>
        <p:nvSpPr>
          <p:cNvPr id="9" name="Rectangle 7"/>
          <p:cNvSpPr>
            <a:spLocks noGrp="1"/>
          </p:cNvSpPr>
          <p:nvPr>
            <p:ph type="sldNum" sz="quarter" idx="5"/>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2927"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12</a:t>
            </a:r>
          </a:p>
        </p:txBody>
      </p:sp>
    </p:spTree>
    <p:extLst>
      <p:ext uri="{BB962C8B-B14F-4D97-AF65-F5344CB8AC3E}">
        <p14:creationId xmlns:p14="http://schemas.microsoft.com/office/powerpoint/2010/main" val="1066535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2016/4/15 Friday</a:t>
            </a:r>
          </a:p>
        </p:txBody>
      </p:sp>
      <p:sp>
        <p:nvSpPr>
          <p:cNvPr id="9" name="Rectangle 7"/>
          <p:cNvSpPr>
            <a:spLocks noGrp="1"/>
          </p:cNvSpPr>
          <p:nvPr>
            <p:ph type="sldNum" sz="quarter" idx="5"/>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2927"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12</a:t>
            </a:r>
          </a:p>
        </p:txBody>
      </p:sp>
    </p:spTree>
    <p:extLst>
      <p:ext uri="{BB962C8B-B14F-4D97-AF65-F5344CB8AC3E}">
        <p14:creationId xmlns:p14="http://schemas.microsoft.com/office/powerpoint/2010/main" val="1907805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2016/4/15 Friday</a:t>
            </a:r>
          </a:p>
        </p:txBody>
      </p:sp>
      <p:sp>
        <p:nvSpPr>
          <p:cNvPr id="9" name="Rectangle 7"/>
          <p:cNvSpPr>
            <a:spLocks noGrp="1"/>
          </p:cNvSpPr>
          <p:nvPr>
            <p:ph type="sldNum" sz="quarter" idx="5"/>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2927"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12</a:t>
            </a:r>
          </a:p>
        </p:txBody>
      </p:sp>
    </p:spTree>
    <p:extLst>
      <p:ext uri="{BB962C8B-B14F-4D97-AF65-F5344CB8AC3E}">
        <p14:creationId xmlns:p14="http://schemas.microsoft.com/office/powerpoint/2010/main" val="3203567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2016/4/15 Friday</a:t>
            </a:r>
          </a:p>
        </p:txBody>
      </p:sp>
      <p:sp>
        <p:nvSpPr>
          <p:cNvPr id="9" name="Rectangle 7"/>
          <p:cNvSpPr>
            <a:spLocks noGrp="1"/>
          </p:cNvSpPr>
          <p:nvPr>
            <p:ph type="sldNum" sz="quarter" idx="5"/>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2927"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12</a:t>
            </a:r>
          </a:p>
        </p:txBody>
      </p:sp>
    </p:spTree>
    <p:extLst>
      <p:ext uri="{BB962C8B-B14F-4D97-AF65-F5344CB8AC3E}">
        <p14:creationId xmlns:p14="http://schemas.microsoft.com/office/powerpoint/2010/main" val="316649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2016/4/15 Friday</a:t>
            </a:r>
          </a:p>
        </p:txBody>
      </p:sp>
      <p:sp>
        <p:nvSpPr>
          <p:cNvPr id="9" name="Rectangle 7"/>
          <p:cNvSpPr>
            <a:spLocks noGrp="1"/>
          </p:cNvSpPr>
          <p:nvPr>
            <p:ph type="sldNum" sz="quarter" idx="5"/>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2927"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12</a:t>
            </a:r>
          </a:p>
        </p:txBody>
      </p:sp>
    </p:spTree>
    <p:extLst>
      <p:ext uri="{BB962C8B-B14F-4D97-AF65-F5344CB8AC3E}">
        <p14:creationId xmlns:p14="http://schemas.microsoft.com/office/powerpoint/2010/main" val="4022923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2016/4/15 Friday</a:t>
            </a:r>
          </a:p>
        </p:txBody>
      </p:sp>
      <p:sp>
        <p:nvSpPr>
          <p:cNvPr id="9" name="Rectangle 7"/>
          <p:cNvSpPr>
            <a:spLocks noGrp="1"/>
          </p:cNvSpPr>
          <p:nvPr>
            <p:ph type="sldNum" sz="quarter" idx="5"/>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2927"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12</a:t>
            </a:r>
          </a:p>
        </p:txBody>
      </p:sp>
    </p:spTree>
    <p:extLst>
      <p:ext uri="{BB962C8B-B14F-4D97-AF65-F5344CB8AC3E}">
        <p14:creationId xmlns:p14="http://schemas.microsoft.com/office/powerpoint/2010/main" val="62110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019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2016/4/15 Friday</a:t>
            </a:r>
          </a:p>
        </p:txBody>
      </p:sp>
      <p:sp>
        <p:nvSpPr>
          <p:cNvPr id="9" name="Rectangle 7"/>
          <p:cNvSpPr>
            <a:spLocks noGrp="1"/>
          </p:cNvSpPr>
          <p:nvPr>
            <p:ph type="sldNum" sz="quarter" idx="5"/>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marL="0" marR="0" lvl="0" indent="0" algn="r" defTabSz="912927"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12</a:t>
            </a:r>
          </a:p>
        </p:txBody>
      </p:sp>
    </p:spTree>
    <p:extLst>
      <p:ext uri="{BB962C8B-B14F-4D97-AF65-F5344CB8AC3E}">
        <p14:creationId xmlns:p14="http://schemas.microsoft.com/office/powerpoint/2010/main" val="285585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38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758431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765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16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2104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11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75843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1200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14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75088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75843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1149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l="-1000" t="4000" r="21000" b="-8000"/>
          </a:stretch>
        </a:blipFill>
        <a:effectLst/>
      </p:bgPr>
    </p:bg>
    <p:spTree>
      <p:nvGrpSpPr>
        <p:cNvPr id="1" name=""/>
        <p:cNvGrpSpPr/>
        <p:nvPr/>
      </p:nvGrpSpPr>
      <p:grpSpPr>
        <a:xfrm>
          <a:off x="0" y="0"/>
          <a:ext cx="0" cy="0"/>
          <a:chOff x="0" y="0"/>
          <a:chExt cx="0" cy="0"/>
        </a:xfrm>
      </p:grpSpPr>
      <p:sp>
        <p:nvSpPr>
          <p:cNvPr id="5" name="矩形 4"/>
          <p:cNvSpPr/>
          <p:nvPr userDrawn="1"/>
        </p:nvSpPr>
        <p:spPr>
          <a:xfrm>
            <a:off x="3" y="2"/>
            <a:ext cx="5371401" cy="705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98" tIns="45712" rIns="91298" bIns="45712" rtlCol="0" anchor="ctr"/>
          <a:lstStyle/>
          <a:p>
            <a:pPr marL="0" marR="0" lvl="0" indent="0" algn="ctr" defTabSz="91283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矩形 3"/>
          <p:cNvSpPr/>
          <p:nvPr userDrawn="1"/>
        </p:nvSpPr>
        <p:spPr>
          <a:xfrm>
            <a:off x="3752388" y="0"/>
            <a:ext cx="8438052" cy="6859588"/>
          </a:xfrm>
          <a:prstGeom prst="rect">
            <a:avLst/>
          </a:prstGeom>
          <a:gradFill>
            <a:gsLst>
              <a:gs pos="0">
                <a:schemeClr val="bg1">
                  <a:alpha val="0"/>
                </a:schemeClr>
              </a:gs>
              <a:gs pos="2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298" tIns="45712" rIns="91298" bIns="45712" rtlCol="0" anchor="ctr"/>
          <a:lstStyle/>
          <a:p>
            <a:pPr marL="0" marR="0" lvl="0" indent="0" algn="ctr" defTabSz="91283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168099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43000" t="-7000" r="-28000" b="10000"/>
          </a:stretch>
        </a:blipFill>
        <a:effectLst/>
      </p:bgPr>
    </p:bg>
    <p:spTree>
      <p:nvGrpSpPr>
        <p:cNvPr id="1" name=""/>
        <p:cNvGrpSpPr/>
        <p:nvPr/>
      </p:nvGrpSpPr>
      <p:grpSpPr>
        <a:xfrm>
          <a:off x="0" y="0"/>
          <a:ext cx="0" cy="0"/>
          <a:chOff x="0" y="0"/>
          <a:chExt cx="0" cy="0"/>
        </a:xfrm>
      </p:grpSpPr>
      <p:sp>
        <p:nvSpPr>
          <p:cNvPr id="8" name="矩形 7"/>
          <p:cNvSpPr/>
          <p:nvPr userDrawn="1"/>
        </p:nvSpPr>
        <p:spPr>
          <a:xfrm>
            <a:off x="8133291" y="5868759"/>
            <a:ext cx="4057123" cy="990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98" tIns="45712" rIns="91298" bIns="45712" rtlCol="0" anchor="ctr"/>
          <a:lstStyle/>
          <a:p>
            <a:pPr marL="0" marR="0" lvl="0" indent="0" algn="ctr" defTabSz="91283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矩形 6"/>
          <p:cNvSpPr/>
          <p:nvPr userDrawn="1"/>
        </p:nvSpPr>
        <p:spPr>
          <a:xfrm>
            <a:off x="2" y="0"/>
            <a:ext cx="9999949" cy="6859588"/>
          </a:xfrm>
          <a:prstGeom prst="rect">
            <a:avLst/>
          </a:prstGeom>
          <a:gradFill>
            <a:gsLst>
              <a:gs pos="82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298" tIns="45712" rIns="91298" bIns="45712" rtlCol="0" anchor="ctr"/>
          <a:lstStyle/>
          <a:p>
            <a:pPr marL="0" marR="0" lvl="0" indent="0" algn="ctr" defTabSz="91283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658983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3770" y="1"/>
            <a:ext cx="4666643" cy="2076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98" tIns="45712" rIns="91298" bIns="45712" rtlCol="0" anchor="ctr"/>
          <a:lstStyle/>
          <a:p>
            <a:pPr marL="0" marR="0" lvl="0" indent="0" algn="ctr" defTabSz="91283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矩形 6"/>
          <p:cNvSpPr/>
          <p:nvPr userDrawn="1"/>
        </p:nvSpPr>
        <p:spPr>
          <a:xfrm>
            <a:off x="1" y="0"/>
            <a:ext cx="9695189" cy="6859588"/>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298" tIns="45712" rIns="91298" bIns="45712" rtlCol="0" anchor="ctr"/>
          <a:lstStyle/>
          <a:p>
            <a:pPr marL="0" marR="0" lvl="0" indent="0" algn="ctr" defTabSz="912836"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177916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1026" name="Picture 2" descr="E:\绿优格设计专用\成品\电子小报\212494353.png"/>
          <p:cNvPicPr>
            <a:picLocks noChangeAspect="1" noChangeArrowheads="1"/>
          </p:cNvPicPr>
          <p:nvPr userDrawn="1"/>
        </p:nvPicPr>
        <p:blipFill>
          <a:blip r:embed="rId2"/>
          <a:srcRect t="19885"/>
          <a:stretch>
            <a:fillRect/>
          </a:stretch>
        </p:blipFill>
        <p:spPr bwMode="auto">
          <a:xfrm>
            <a:off x="17" y="0"/>
            <a:ext cx="12235678" cy="6935806"/>
          </a:xfrm>
          <a:prstGeom prst="rect">
            <a:avLst/>
          </a:prstGeom>
          <a:noFill/>
        </p:spPr>
      </p:pic>
    </p:spTree>
    <p:extLst>
      <p:ext uri="{BB962C8B-B14F-4D97-AF65-F5344CB8AC3E}">
        <p14:creationId xmlns:p14="http://schemas.microsoft.com/office/powerpoint/2010/main" val="290618097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050" name="Picture 2" descr="E:\绿优格设计专用\成品\电子小报\积累素材\背景3.png"/>
          <p:cNvPicPr>
            <a:picLocks noChangeAspect="1" noChangeArrowheads="1"/>
          </p:cNvPicPr>
          <p:nvPr userDrawn="1"/>
        </p:nvPicPr>
        <p:blipFill>
          <a:blip r:embed="rId2"/>
          <a:srcRect t="20433"/>
          <a:stretch>
            <a:fillRect/>
          </a:stretch>
        </p:blipFill>
        <p:spPr bwMode="auto">
          <a:xfrm>
            <a:off x="0" y="0"/>
            <a:ext cx="12190413" cy="6859588"/>
          </a:xfrm>
          <a:prstGeom prst="rect">
            <a:avLst/>
          </a:prstGeom>
          <a:noFill/>
        </p:spPr>
      </p:pic>
    </p:spTree>
    <p:extLst>
      <p:ext uri="{BB962C8B-B14F-4D97-AF65-F5344CB8AC3E}">
        <p14:creationId xmlns:p14="http://schemas.microsoft.com/office/powerpoint/2010/main" val="8488029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rcRect t="20434"/>
          <a:stretch>
            <a:fillRect/>
          </a:stretch>
        </p:blipFill>
        <p:spPr bwMode="auto">
          <a:xfrm>
            <a:off x="0" y="0"/>
            <a:ext cx="12190413" cy="6859588"/>
          </a:xfrm>
          <a:prstGeom prst="rect">
            <a:avLst/>
          </a:prstGeom>
          <a:noFill/>
        </p:spPr>
      </p:pic>
    </p:spTree>
    <p:extLst>
      <p:ext uri="{BB962C8B-B14F-4D97-AF65-F5344CB8AC3E}">
        <p14:creationId xmlns:p14="http://schemas.microsoft.com/office/powerpoint/2010/main" val="242637640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rcRect t="2467"/>
          <a:stretch>
            <a:fillRect/>
          </a:stretch>
        </p:blipFill>
        <p:spPr bwMode="auto">
          <a:xfrm>
            <a:off x="0" y="0"/>
            <a:ext cx="12190413" cy="6859588"/>
          </a:xfrm>
          <a:prstGeom prst="rect">
            <a:avLst/>
          </a:prstGeom>
          <a:noFill/>
        </p:spPr>
      </p:pic>
    </p:spTree>
    <p:extLst>
      <p:ext uri="{BB962C8B-B14F-4D97-AF65-F5344CB8AC3E}">
        <p14:creationId xmlns:p14="http://schemas.microsoft.com/office/powerpoint/2010/main" val="119679082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tretch>
            <a:fillRect/>
          </a:stretch>
        </p:blipFill>
        <p:spPr bwMode="auto">
          <a:xfrm>
            <a:off x="8108" y="0"/>
            <a:ext cx="12174202" cy="6859588"/>
          </a:xfrm>
          <a:prstGeom prst="rect">
            <a:avLst/>
          </a:prstGeom>
          <a:noFill/>
        </p:spPr>
      </p:pic>
    </p:spTree>
    <p:extLst>
      <p:ext uri="{BB962C8B-B14F-4D97-AF65-F5344CB8AC3E}">
        <p14:creationId xmlns:p14="http://schemas.microsoft.com/office/powerpoint/2010/main" val="238527276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tretch>
            <a:fillRect/>
          </a:stretch>
        </p:blipFill>
        <p:spPr bwMode="auto">
          <a:xfrm>
            <a:off x="8108" y="25"/>
            <a:ext cx="12174202" cy="6859587"/>
          </a:xfrm>
          <a:prstGeom prst="rect">
            <a:avLst/>
          </a:prstGeom>
          <a:noFill/>
        </p:spPr>
      </p:pic>
    </p:spTree>
    <p:extLst>
      <p:ext uri="{BB962C8B-B14F-4D97-AF65-F5344CB8AC3E}">
        <p14:creationId xmlns:p14="http://schemas.microsoft.com/office/powerpoint/2010/main" val="14668756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912836"/>
            <a:fld id="{F7EAEE0A-A289-467F-9171-54ED5CF42C52}" type="datetimeFigureOut">
              <a:rPr lang="zh-CN" altLang="en-US" smtClean="0">
                <a:solidFill>
                  <a:prstClr val="black">
                    <a:tint val="75000"/>
                  </a:prstClr>
                </a:solidFill>
              </a:rPr>
              <a:pPr defTabSz="912836"/>
              <a:t>2021/12/4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2836"/>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2836"/>
            <a:fld id="{16BDA461-72D3-4BB5-A65A-864035EA47B5}" type="slidenum">
              <a:rPr lang="zh-CN" altLang="en-US" smtClean="0">
                <a:solidFill>
                  <a:prstClr val="black">
                    <a:tint val="75000"/>
                  </a:prstClr>
                </a:solidFill>
              </a:rPr>
              <a:pPr defTabSz="912836"/>
              <a:t>‹#›</a:t>
            </a:fld>
            <a:endParaRPr lang="zh-CN" altLang="en-US">
              <a:solidFill>
                <a:prstClr val="black">
                  <a:tint val="75000"/>
                </a:prstClr>
              </a:solidFill>
            </a:endParaRPr>
          </a:p>
        </p:txBody>
      </p:sp>
    </p:spTree>
    <p:extLst>
      <p:ext uri="{BB962C8B-B14F-4D97-AF65-F5344CB8AC3E}">
        <p14:creationId xmlns:p14="http://schemas.microsoft.com/office/powerpoint/2010/main" val="210662149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2836"/>
            <a:fld id="{F7EAEE0A-A289-467F-9171-54ED5CF42C52}" type="datetimeFigureOut">
              <a:rPr lang="zh-CN" altLang="en-US" smtClean="0">
                <a:solidFill>
                  <a:prstClr val="black">
                    <a:tint val="75000"/>
                  </a:prstClr>
                </a:solidFill>
              </a:rPr>
              <a:pPr defTabSz="912836"/>
              <a:t>2021/12/4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2836"/>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2836"/>
            <a:fld id="{16BDA461-72D3-4BB5-A65A-864035EA47B5}" type="slidenum">
              <a:rPr lang="zh-CN" altLang="en-US" smtClean="0">
                <a:solidFill>
                  <a:prstClr val="black">
                    <a:tint val="75000"/>
                  </a:prstClr>
                </a:solidFill>
              </a:rPr>
              <a:pPr defTabSz="912836"/>
              <a:t>‹#›</a:t>
            </a:fld>
            <a:endParaRPr lang="zh-CN" altLang="en-US">
              <a:solidFill>
                <a:prstClr val="black">
                  <a:tint val="75000"/>
                </a:prstClr>
              </a:solidFill>
            </a:endParaRPr>
          </a:p>
        </p:txBody>
      </p:sp>
    </p:spTree>
    <p:extLst>
      <p:ext uri="{BB962C8B-B14F-4D97-AF65-F5344CB8AC3E}">
        <p14:creationId xmlns:p14="http://schemas.microsoft.com/office/powerpoint/2010/main" val="283773077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2513" y="987741"/>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679" y="2057879"/>
            <a:ext cx="3931725" cy="3812471"/>
          </a:xfrm>
        </p:spPr>
        <p:txBody>
          <a:bodyPr/>
          <a:lstStyle>
            <a:lvl1pPr marL="0" indent="0">
              <a:buNone/>
              <a:defRPr sz="1600"/>
            </a:lvl1pPr>
            <a:lvl2pPr marL="456377" indent="0">
              <a:buNone/>
              <a:defRPr sz="1500"/>
            </a:lvl2pPr>
            <a:lvl3pPr marL="912836" indent="0">
              <a:buNone/>
              <a:defRPr sz="1200"/>
            </a:lvl3pPr>
            <a:lvl4pPr marL="1369253" indent="0">
              <a:buNone/>
              <a:defRPr sz="1100"/>
            </a:lvl4pPr>
            <a:lvl5pPr marL="1825670" indent="0">
              <a:buNone/>
              <a:defRPr sz="1100"/>
            </a:lvl5pPr>
            <a:lvl6pPr marL="2282130" indent="0">
              <a:buNone/>
              <a:defRPr sz="1100"/>
            </a:lvl6pPr>
            <a:lvl7pPr marL="2738504" indent="0">
              <a:buNone/>
              <a:defRPr sz="1100"/>
            </a:lvl7pPr>
            <a:lvl8pPr marL="3194880" indent="0">
              <a:buNone/>
              <a:defRPr sz="1100"/>
            </a:lvl8pPr>
            <a:lvl9pPr marL="3651258" indent="0">
              <a:buNone/>
              <a:defRPr sz="110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defTabSz="912836"/>
            <a:fld id="{F7EAEE0A-A289-467F-9171-54ED5CF42C52}" type="datetimeFigureOut">
              <a:rPr lang="zh-CN" altLang="en-US" smtClean="0">
                <a:solidFill>
                  <a:prstClr val="black">
                    <a:tint val="75000"/>
                  </a:prstClr>
                </a:solidFill>
              </a:rPr>
              <a:pPr defTabSz="912836"/>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836"/>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836"/>
            <a:fld id="{16BDA461-72D3-4BB5-A65A-864035EA47B5}" type="slidenum">
              <a:rPr lang="zh-CN" altLang="en-US" smtClean="0">
                <a:solidFill>
                  <a:prstClr val="black">
                    <a:tint val="75000"/>
                  </a:prstClr>
                </a:solidFill>
              </a:rPr>
              <a:pPr defTabSz="912836"/>
              <a:t>‹#›</a:t>
            </a:fld>
            <a:endParaRPr lang="zh-CN" altLang="en-US">
              <a:solidFill>
                <a:prstClr val="black">
                  <a:tint val="75000"/>
                </a:prstClr>
              </a:solidFill>
            </a:endParaRPr>
          </a:p>
        </p:txBody>
      </p:sp>
    </p:spTree>
    <p:extLst>
      <p:ext uri="{BB962C8B-B14F-4D97-AF65-F5344CB8AC3E}">
        <p14:creationId xmlns:p14="http://schemas.microsoft.com/office/powerpoint/2010/main" val="402081074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2513" y="987741"/>
            <a:ext cx="6171397" cy="4874754"/>
          </a:xfrm>
        </p:spPr>
        <p:txBody>
          <a:bodyPr/>
          <a:lstStyle>
            <a:lvl1pPr marL="0" indent="0">
              <a:buNone/>
              <a:defRPr sz="3200"/>
            </a:lvl1pPr>
            <a:lvl2pPr marL="456377" indent="0">
              <a:buNone/>
              <a:defRPr sz="2800"/>
            </a:lvl2pPr>
            <a:lvl3pPr marL="912836" indent="0">
              <a:buNone/>
              <a:defRPr sz="2400"/>
            </a:lvl3pPr>
            <a:lvl4pPr marL="1369253" indent="0">
              <a:buNone/>
              <a:defRPr sz="2000"/>
            </a:lvl4pPr>
            <a:lvl5pPr marL="1825670" indent="0">
              <a:buNone/>
              <a:defRPr sz="2000"/>
            </a:lvl5pPr>
            <a:lvl6pPr marL="2282130" indent="0">
              <a:buNone/>
              <a:defRPr sz="2000"/>
            </a:lvl6pPr>
            <a:lvl7pPr marL="2738504" indent="0">
              <a:buNone/>
              <a:defRPr sz="2000"/>
            </a:lvl7pPr>
            <a:lvl8pPr marL="3194880" indent="0">
              <a:buNone/>
              <a:defRPr sz="2000"/>
            </a:lvl8pPr>
            <a:lvl9pPr marL="3651258"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679" y="2057879"/>
            <a:ext cx="3931725" cy="3812471"/>
          </a:xfrm>
        </p:spPr>
        <p:txBody>
          <a:bodyPr/>
          <a:lstStyle>
            <a:lvl1pPr marL="0" indent="0">
              <a:buNone/>
              <a:defRPr sz="1600"/>
            </a:lvl1pPr>
            <a:lvl2pPr marL="456377" indent="0">
              <a:buNone/>
              <a:defRPr sz="1500"/>
            </a:lvl2pPr>
            <a:lvl3pPr marL="912836" indent="0">
              <a:buNone/>
              <a:defRPr sz="1200"/>
            </a:lvl3pPr>
            <a:lvl4pPr marL="1369253" indent="0">
              <a:buNone/>
              <a:defRPr sz="1100"/>
            </a:lvl4pPr>
            <a:lvl5pPr marL="1825670" indent="0">
              <a:buNone/>
              <a:defRPr sz="1100"/>
            </a:lvl5pPr>
            <a:lvl6pPr marL="2282130" indent="0">
              <a:buNone/>
              <a:defRPr sz="1100"/>
            </a:lvl6pPr>
            <a:lvl7pPr marL="2738504" indent="0">
              <a:buNone/>
              <a:defRPr sz="1100"/>
            </a:lvl7pPr>
            <a:lvl8pPr marL="3194880" indent="0">
              <a:buNone/>
              <a:defRPr sz="1100"/>
            </a:lvl8pPr>
            <a:lvl9pPr marL="3651258" indent="0">
              <a:buNone/>
              <a:defRPr sz="1100"/>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defTabSz="912836"/>
            <a:fld id="{F7EAEE0A-A289-467F-9171-54ED5CF42C52}" type="datetimeFigureOut">
              <a:rPr lang="zh-CN" altLang="en-US" smtClean="0">
                <a:solidFill>
                  <a:prstClr val="black">
                    <a:tint val="75000"/>
                  </a:prstClr>
                </a:solidFill>
              </a:rPr>
              <a:pPr defTabSz="912836"/>
              <a:t>2021/12/4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836"/>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836"/>
            <a:fld id="{16BDA461-72D3-4BB5-A65A-864035EA47B5}" type="slidenum">
              <a:rPr lang="zh-CN" altLang="en-US" smtClean="0">
                <a:solidFill>
                  <a:prstClr val="black">
                    <a:tint val="75000"/>
                  </a:prstClr>
                </a:solidFill>
              </a:rPr>
              <a:pPr defTabSz="912836"/>
              <a:t>‹#›</a:t>
            </a:fld>
            <a:endParaRPr lang="zh-CN" altLang="en-US">
              <a:solidFill>
                <a:prstClr val="black">
                  <a:tint val="75000"/>
                </a:prstClr>
              </a:solidFill>
            </a:endParaRPr>
          </a:p>
        </p:txBody>
      </p:sp>
    </p:spTree>
    <p:extLst>
      <p:ext uri="{BB962C8B-B14F-4D97-AF65-F5344CB8AC3E}">
        <p14:creationId xmlns:p14="http://schemas.microsoft.com/office/powerpoint/2010/main" val="1818106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912836"/>
            <a:fld id="{F7EAEE0A-A289-467F-9171-54ED5CF42C52}" type="datetimeFigureOut">
              <a:rPr lang="zh-CN" altLang="en-US" smtClean="0">
                <a:solidFill>
                  <a:prstClr val="black">
                    <a:tint val="75000"/>
                  </a:prstClr>
                </a:solidFill>
              </a:rPr>
              <a:pPr defTabSz="912836"/>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836"/>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836"/>
            <a:fld id="{16BDA461-72D3-4BB5-A65A-864035EA47B5}" type="slidenum">
              <a:rPr lang="zh-CN" altLang="en-US" smtClean="0">
                <a:solidFill>
                  <a:prstClr val="black">
                    <a:tint val="75000"/>
                  </a:prstClr>
                </a:solidFill>
              </a:rPr>
              <a:pPr defTabSz="912836"/>
              <a:t>‹#›</a:t>
            </a:fld>
            <a:endParaRPr lang="zh-CN" altLang="en-US">
              <a:solidFill>
                <a:prstClr val="black">
                  <a:tint val="75000"/>
                </a:prstClr>
              </a:solidFill>
            </a:endParaRPr>
          </a:p>
        </p:txBody>
      </p:sp>
    </p:spTree>
    <p:extLst>
      <p:ext uri="{BB962C8B-B14F-4D97-AF65-F5344CB8AC3E}">
        <p14:creationId xmlns:p14="http://schemas.microsoft.com/office/powerpoint/2010/main" val="153060344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6" y="365296"/>
            <a:ext cx="2628558" cy="5813185"/>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094" y="365296"/>
            <a:ext cx="7733293" cy="5813185"/>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912836"/>
            <a:fld id="{F7EAEE0A-A289-467F-9171-54ED5CF42C52}" type="datetimeFigureOut">
              <a:rPr lang="zh-CN" altLang="en-US" smtClean="0">
                <a:solidFill>
                  <a:prstClr val="black">
                    <a:tint val="75000"/>
                  </a:prstClr>
                </a:solidFill>
              </a:rPr>
              <a:pPr defTabSz="912836"/>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836"/>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836"/>
            <a:fld id="{16BDA461-72D3-4BB5-A65A-864035EA47B5}" type="slidenum">
              <a:rPr lang="zh-CN" altLang="en-US" smtClean="0">
                <a:solidFill>
                  <a:prstClr val="black">
                    <a:tint val="75000"/>
                  </a:prstClr>
                </a:solidFill>
              </a:rPr>
              <a:pPr defTabSz="912836"/>
              <a:t>‹#›</a:t>
            </a:fld>
            <a:endParaRPr lang="zh-CN" altLang="en-US">
              <a:solidFill>
                <a:prstClr val="black">
                  <a:tint val="75000"/>
                </a:prstClr>
              </a:solidFill>
            </a:endParaRPr>
          </a:p>
        </p:txBody>
      </p:sp>
    </p:spTree>
    <p:extLst>
      <p:ext uri="{BB962C8B-B14F-4D97-AF65-F5344CB8AC3E}">
        <p14:creationId xmlns:p14="http://schemas.microsoft.com/office/powerpoint/2010/main" val="141954709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716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70710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73650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3632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685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5914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2238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0442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28559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8456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55000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58138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1326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0454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540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99975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66012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9300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76915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8909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11.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12.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310" tIns="45718" rIns="91310" bIns="4571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091" y="1826048"/>
            <a:ext cx="10514231" cy="4352347"/>
          </a:xfrm>
          <a:prstGeom prst="rect">
            <a:avLst/>
          </a:prstGeom>
        </p:spPr>
        <p:txBody>
          <a:bodyPr vert="horz" lIns="91310" tIns="45718" rIns="91310" bIns="45718"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091" y="6357824"/>
            <a:ext cx="2742843" cy="365210"/>
          </a:xfrm>
          <a:prstGeom prst="rect">
            <a:avLst/>
          </a:prstGeom>
        </p:spPr>
        <p:txBody>
          <a:bodyPr vert="horz" lIns="91310" tIns="45718" rIns="91310" bIns="45718" rtlCol="0" anchor="ctr"/>
          <a:lstStyle>
            <a:lvl1pPr algn="l">
              <a:defRPr sz="1200">
                <a:solidFill>
                  <a:schemeClr val="tx1">
                    <a:tint val="75000"/>
                  </a:schemeClr>
                </a:solidFill>
              </a:defRPr>
            </a:lvl1pPr>
          </a:lstStyle>
          <a:p>
            <a:pPr defTabSz="912836"/>
            <a:fld id="{F7EAEE0A-A289-467F-9171-54ED5CF42C52}" type="datetimeFigureOut">
              <a:rPr lang="zh-CN" altLang="en-US" smtClean="0">
                <a:solidFill>
                  <a:prstClr val="black">
                    <a:tint val="75000"/>
                  </a:prstClr>
                </a:solidFill>
              </a:rPr>
              <a:pPr defTabSz="912836"/>
              <a:t>2021/12/4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075" y="6357824"/>
            <a:ext cx="4114264" cy="365210"/>
          </a:xfrm>
          <a:prstGeom prst="rect">
            <a:avLst/>
          </a:prstGeom>
        </p:spPr>
        <p:txBody>
          <a:bodyPr vert="horz" lIns="91310" tIns="45718" rIns="91310" bIns="45718" rtlCol="0" anchor="ctr"/>
          <a:lstStyle>
            <a:lvl1pPr algn="ctr">
              <a:defRPr sz="1200">
                <a:solidFill>
                  <a:schemeClr val="tx1">
                    <a:tint val="75000"/>
                  </a:schemeClr>
                </a:solidFill>
              </a:defRPr>
            </a:lvl1pPr>
          </a:lstStyle>
          <a:p>
            <a:pPr defTabSz="912836"/>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09479" y="6357824"/>
            <a:ext cx="2742843" cy="365210"/>
          </a:xfrm>
          <a:prstGeom prst="rect">
            <a:avLst/>
          </a:prstGeom>
        </p:spPr>
        <p:txBody>
          <a:bodyPr vert="horz" lIns="91310" tIns="45718" rIns="91310" bIns="45718" rtlCol="0" anchor="ctr"/>
          <a:lstStyle>
            <a:lvl1pPr algn="r">
              <a:defRPr sz="1200">
                <a:solidFill>
                  <a:schemeClr val="tx1">
                    <a:tint val="75000"/>
                  </a:schemeClr>
                </a:solidFill>
              </a:defRPr>
            </a:lvl1pPr>
          </a:lstStyle>
          <a:p>
            <a:pPr defTabSz="912836"/>
            <a:fld id="{16BDA461-72D3-4BB5-A65A-864035EA47B5}" type="slidenum">
              <a:rPr lang="zh-CN" altLang="en-US" smtClean="0">
                <a:solidFill>
                  <a:prstClr val="black">
                    <a:tint val="75000"/>
                  </a:prstClr>
                </a:solidFill>
              </a:rPr>
              <a:pPr defTabSz="912836"/>
              <a:t>‹#›</a:t>
            </a:fld>
            <a:endParaRPr lang="zh-CN" altLang="en-US">
              <a:solidFill>
                <a:prstClr val="black">
                  <a:tint val="75000"/>
                </a:prstClr>
              </a:solidFill>
            </a:endParaRPr>
          </a:p>
        </p:txBody>
      </p:sp>
    </p:spTree>
    <p:extLst>
      <p:ext uri="{BB962C8B-B14F-4D97-AF65-F5344CB8AC3E}">
        <p14:creationId xmlns:p14="http://schemas.microsoft.com/office/powerpoint/2010/main" val="169548885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28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0" indent="-228230" algn="l" defTabSz="9128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90" indent="-228230" algn="l" defTabSz="91283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64" indent="-228230" algn="l" defTabSz="9128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440" indent="-228230" algn="l" defTabSz="9128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818" indent="-228230" algn="l" defTabSz="9128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276" indent="-228230" algn="l" defTabSz="9128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693" indent="-228230" algn="l" defTabSz="9128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111" indent="-228230" algn="l" defTabSz="9128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570" indent="-228230" algn="l" defTabSz="9128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836" rtl="0" eaLnBrk="1" latinLnBrk="0" hangingPunct="1">
        <a:defRPr sz="1900" kern="1200">
          <a:solidFill>
            <a:schemeClr val="tx1"/>
          </a:solidFill>
          <a:latin typeface="+mn-lt"/>
          <a:ea typeface="+mn-ea"/>
          <a:cs typeface="+mn-cs"/>
        </a:defRPr>
      </a:lvl1pPr>
      <a:lvl2pPr marL="456377" algn="l" defTabSz="912836" rtl="0" eaLnBrk="1" latinLnBrk="0" hangingPunct="1">
        <a:defRPr sz="1900" kern="1200">
          <a:solidFill>
            <a:schemeClr val="tx1"/>
          </a:solidFill>
          <a:latin typeface="+mn-lt"/>
          <a:ea typeface="+mn-ea"/>
          <a:cs typeface="+mn-cs"/>
        </a:defRPr>
      </a:lvl2pPr>
      <a:lvl3pPr marL="912836" algn="l" defTabSz="912836" rtl="0" eaLnBrk="1" latinLnBrk="0" hangingPunct="1">
        <a:defRPr sz="1900" kern="1200">
          <a:solidFill>
            <a:schemeClr val="tx1"/>
          </a:solidFill>
          <a:latin typeface="+mn-lt"/>
          <a:ea typeface="+mn-ea"/>
          <a:cs typeface="+mn-cs"/>
        </a:defRPr>
      </a:lvl3pPr>
      <a:lvl4pPr marL="1369253" algn="l" defTabSz="912836" rtl="0" eaLnBrk="1" latinLnBrk="0" hangingPunct="1">
        <a:defRPr sz="1900" kern="1200">
          <a:solidFill>
            <a:schemeClr val="tx1"/>
          </a:solidFill>
          <a:latin typeface="+mn-lt"/>
          <a:ea typeface="+mn-ea"/>
          <a:cs typeface="+mn-cs"/>
        </a:defRPr>
      </a:lvl4pPr>
      <a:lvl5pPr marL="1825670" algn="l" defTabSz="912836" rtl="0" eaLnBrk="1" latinLnBrk="0" hangingPunct="1">
        <a:defRPr sz="1900" kern="1200">
          <a:solidFill>
            <a:schemeClr val="tx1"/>
          </a:solidFill>
          <a:latin typeface="+mn-lt"/>
          <a:ea typeface="+mn-ea"/>
          <a:cs typeface="+mn-cs"/>
        </a:defRPr>
      </a:lvl5pPr>
      <a:lvl6pPr marL="2282130" algn="l" defTabSz="912836" rtl="0" eaLnBrk="1" latinLnBrk="0" hangingPunct="1">
        <a:defRPr sz="1900" kern="1200">
          <a:solidFill>
            <a:schemeClr val="tx1"/>
          </a:solidFill>
          <a:latin typeface="+mn-lt"/>
          <a:ea typeface="+mn-ea"/>
          <a:cs typeface="+mn-cs"/>
        </a:defRPr>
      </a:lvl6pPr>
      <a:lvl7pPr marL="2738504" algn="l" defTabSz="912836" rtl="0" eaLnBrk="1" latinLnBrk="0" hangingPunct="1">
        <a:defRPr sz="1900" kern="1200">
          <a:solidFill>
            <a:schemeClr val="tx1"/>
          </a:solidFill>
          <a:latin typeface="+mn-lt"/>
          <a:ea typeface="+mn-ea"/>
          <a:cs typeface="+mn-cs"/>
        </a:defRPr>
      </a:lvl7pPr>
      <a:lvl8pPr marL="3194880" algn="l" defTabSz="912836" rtl="0" eaLnBrk="1" latinLnBrk="0" hangingPunct="1">
        <a:defRPr sz="1900" kern="1200">
          <a:solidFill>
            <a:schemeClr val="tx1"/>
          </a:solidFill>
          <a:latin typeface="+mn-lt"/>
          <a:ea typeface="+mn-ea"/>
          <a:cs typeface="+mn-cs"/>
        </a:defRPr>
      </a:lvl8pPr>
      <a:lvl9pPr marL="3651258" algn="l" defTabSz="912836"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2">
            <a:extLst>
              <a:ext uri="{28A0092B-C50C-407E-A947-70E740481C1C}">
                <a14:useLocalDpi xmlns:a14="http://schemas.microsoft.com/office/drawing/2010/main" val="0"/>
              </a:ext>
            </a:extLst>
          </a:blip>
          <a:srcRect t="57717" b="20988"/>
          <a:stretch/>
        </p:blipFill>
        <p:spPr>
          <a:xfrm>
            <a:off x="0" y="5398807"/>
            <a:ext cx="12190413" cy="1460781"/>
          </a:xfrm>
          <a:prstGeom prst="rect">
            <a:avLst/>
          </a:prstGeom>
        </p:spPr>
      </p:pic>
    </p:spTree>
    <p:extLst>
      <p:ext uri="{BB962C8B-B14F-4D97-AF65-F5344CB8AC3E}">
        <p14:creationId xmlns:p14="http://schemas.microsoft.com/office/powerpoint/2010/main" val="357203454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91415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9" indent="-228539" algn="l" defTabSz="91415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17" indent="-228539" algn="l" defTabSz="91415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88" indent="-228539" algn="l" defTabSz="91415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39"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833" indent="-228539"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910" indent="-228539"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985" indent="-228539"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059" indent="-228539"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137" indent="-228539" algn="l" defTabSz="91415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150" rtl="0" eaLnBrk="1" latinLnBrk="0" hangingPunct="1">
        <a:defRPr sz="1867" kern="1200">
          <a:solidFill>
            <a:schemeClr val="tx1"/>
          </a:solidFill>
          <a:latin typeface="+mn-lt"/>
          <a:ea typeface="+mn-ea"/>
          <a:cs typeface="+mn-cs"/>
        </a:defRPr>
      </a:lvl1pPr>
      <a:lvl2pPr marL="457073" algn="l" defTabSz="914150" rtl="0" eaLnBrk="1" latinLnBrk="0" hangingPunct="1">
        <a:defRPr sz="1867" kern="1200">
          <a:solidFill>
            <a:schemeClr val="tx1"/>
          </a:solidFill>
          <a:latin typeface="+mn-lt"/>
          <a:ea typeface="+mn-ea"/>
          <a:cs typeface="+mn-cs"/>
        </a:defRPr>
      </a:lvl2pPr>
      <a:lvl3pPr marL="914150" algn="l" defTabSz="914150" rtl="0" eaLnBrk="1" latinLnBrk="0" hangingPunct="1">
        <a:defRPr sz="1867" kern="1200">
          <a:solidFill>
            <a:schemeClr val="tx1"/>
          </a:solidFill>
          <a:latin typeface="+mn-lt"/>
          <a:ea typeface="+mn-ea"/>
          <a:cs typeface="+mn-cs"/>
        </a:defRPr>
      </a:lvl3pPr>
      <a:lvl4pPr marL="1371225" algn="l" defTabSz="914150" rtl="0" eaLnBrk="1" latinLnBrk="0" hangingPunct="1">
        <a:defRPr sz="1867" kern="1200">
          <a:solidFill>
            <a:schemeClr val="tx1"/>
          </a:solidFill>
          <a:latin typeface="+mn-lt"/>
          <a:ea typeface="+mn-ea"/>
          <a:cs typeface="+mn-cs"/>
        </a:defRPr>
      </a:lvl4pPr>
      <a:lvl5pPr marL="1828299" algn="l" defTabSz="914150" rtl="0" eaLnBrk="1" latinLnBrk="0" hangingPunct="1">
        <a:defRPr sz="1867" kern="1200">
          <a:solidFill>
            <a:schemeClr val="tx1"/>
          </a:solidFill>
          <a:latin typeface="+mn-lt"/>
          <a:ea typeface="+mn-ea"/>
          <a:cs typeface="+mn-cs"/>
        </a:defRPr>
      </a:lvl5pPr>
      <a:lvl6pPr marL="2285377" algn="l" defTabSz="914150" rtl="0" eaLnBrk="1" latinLnBrk="0" hangingPunct="1">
        <a:defRPr sz="1867" kern="1200">
          <a:solidFill>
            <a:schemeClr val="tx1"/>
          </a:solidFill>
          <a:latin typeface="+mn-lt"/>
          <a:ea typeface="+mn-ea"/>
          <a:cs typeface="+mn-cs"/>
        </a:defRPr>
      </a:lvl6pPr>
      <a:lvl7pPr marL="2742448" algn="l" defTabSz="914150" rtl="0" eaLnBrk="1" latinLnBrk="0" hangingPunct="1">
        <a:defRPr sz="1867" kern="1200">
          <a:solidFill>
            <a:schemeClr val="tx1"/>
          </a:solidFill>
          <a:latin typeface="+mn-lt"/>
          <a:ea typeface="+mn-ea"/>
          <a:cs typeface="+mn-cs"/>
        </a:defRPr>
      </a:lvl7pPr>
      <a:lvl8pPr marL="3199520" algn="l" defTabSz="914150" rtl="0" eaLnBrk="1" latinLnBrk="0" hangingPunct="1">
        <a:defRPr sz="1867" kern="1200">
          <a:solidFill>
            <a:schemeClr val="tx1"/>
          </a:solidFill>
          <a:latin typeface="+mn-lt"/>
          <a:ea typeface="+mn-ea"/>
          <a:cs typeface="+mn-cs"/>
        </a:defRPr>
      </a:lvl8pPr>
      <a:lvl9pPr marL="3656593" algn="l" defTabSz="914150"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3.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5.png"/><Relationship Id="rId2" Type="http://schemas.openxmlformats.org/officeDocument/2006/relationships/image" Target="../media/image17.png"/><Relationship Id="rId1" Type="http://schemas.openxmlformats.org/officeDocument/2006/relationships/slideLayout" Target="../slideLayouts/slideLayout4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7.png"/><Relationship Id="rId7"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0.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60.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0.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0.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0.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43.xml"/><Relationship Id="rId5" Type="http://schemas.openxmlformats.org/officeDocument/2006/relationships/image" Target="../media/image48.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5" y="0"/>
            <a:ext cx="12251893" cy="7211497"/>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2932780"/>
            <a:ext cx="3189457" cy="3956115"/>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32" y="-494980"/>
            <a:ext cx="3173852" cy="3427760"/>
          </a:xfrm>
          <a:prstGeom prst="rect">
            <a:avLst/>
          </a:prstGeom>
        </p:spPr>
      </p:pic>
      <p:sp>
        <p:nvSpPr>
          <p:cNvPr id="25" name="文本框 7">
            <a:extLst>
              <a:ext uri="{FF2B5EF4-FFF2-40B4-BE49-F238E27FC236}">
                <a16:creationId xmlns:a16="http://schemas.microsoft.com/office/drawing/2014/main" id="{02E95AFA-280A-4921-8D22-0280A7D250A9}"/>
              </a:ext>
            </a:extLst>
          </p:cNvPr>
          <p:cNvSpPr txBox="1">
            <a:spLocks noChangeArrowheads="1"/>
          </p:cNvSpPr>
          <p:nvPr/>
        </p:nvSpPr>
        <p:spPr bwMode="auto">
          <a:xfrm>
            <a:off x="1517964" y="2195015"/>
            <a:ext cx="91544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000">
                <a:solidFill>
                  <a:schemeClr val="accent5">
                    <a:lumMod val="75000"/>
                  </a:schemeClr>
                </a:solidFill>
                <a:latin typeface="Times New Roman" pitchFamily="18" charset="0"/>
                <a:ea typeface="华康海报体W12(P)" panose="040B0C00000000000000" pitchFamily="82" charset="-122"/>
                <a:cs typeface="Times New Roman" pitchFamily="18" charset="0"/>
              </a:rPr>
              <a:t>THỰC HÀNH TIẾNG VIỆT</a:t>
            </a:r>
            <a:endParaRPr lang="en-US"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endParaRPr>
          </a:p>
        </p:txBody>
      </p:sp>
      <p:sp>
        <p:nvSpPr>
          <p:cNvPr id="27"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3066115" y="1218900"/>
            <a:ext cx="17958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dirty="0" smtClean="0">
                <a:solidFill>
                  <a:schemeClr val="accent5">
                    <a:lumMod val="75000"/>
                  </a:schemeClr>
                </a:solidFill>
                <a:latin typeface="Times New Roman" pitchFamily="18" charset="0"/>
                <a:ea typeface="华文琥珀" panose="02010800040101010101" pitchFamily="2" charset="-122"/>
                <a:cs typeface="Times New Roman" pitchFamily="18" charset="0"/>
              </a:rPr>
              <a:t>TIẾT</a:t>
            </a:r>
            <a:r>
              <a:rPr lang="en-US" altLang="zh-CN" sz="4000" smtClean="0">
                <a:solidFill>
                  <a:schemeClr val="accent5">
                    <a:lumMod val="75000"/>
                  </a:schemeClr>
                </a:solidFill>
                <a:latin typeface="Times New Roman" pitchFamily="18" charset="0"/>
                <a:ea typeface="华文琥珀" panose="02010800040101010101" pitchFamily="2" charset="-122"/>
                <a:cs typeface="Times New Roman" pitchFamily="18" charset="0"/>
              </a:rPr>
              <a:t>: 7</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877" y="4088329"/>
            <a:ext cx="4694739" cy="2800566"/>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200" y="770374"/>
            <a:ext cx="1695088" cy="2162406"/>
          </a:xfrm>
          <a:prstGeom prst="rect">
            <a:avLst/>
          </a:prstGeom>
        </p:spPr>
      </p:pic>
      <p:sp>
        <p:nvSpPr>
          <p:cNvPr id="14"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3992454" y="3633766"/>
            <a:ext cx="4235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dirty="0" smtClean="0">
                <a:solidFill>
                  <a:schemeClr val="accent5">
                    <a:lumMod val="75000"/>
                  </a:schemeClr>
                </a:solidFill>
                <a:latin typeface="Times New Roman" pitchFamily="18" charset="0"/>
                <a:ea typeface="华文琥珀" panose="02010800040101010101" pitchFamily="2" charset="-122"/>
                <a:cs typeface="Times New Roman" pitchFamily="18" charset="0"/>
              </a:rPr>
              <a:t>GIÁO VIÊN</a:t>
            </a:r>
            <a:r>
              <a:rPr lang="en-US" altLang="zh-CN" sz="4000" smtClean="0">
                <a:solidFill>
                  <a:schemeClr val="accent5">
                    <a:lumMod val="75000"/>
                  </a:schemeClr>
                </a:solidFill>
                <a:latin typeface="Times New Roman" pitchFamily="18" charset="0"/>
                <a:ea typeface="华文琥珀" panose="02010800040101010101" pitchFamily="2" charset="-122"/>
                <a:cs typeface="Times New Roman" pitchFamily="18" charset="0"/>
              </a:rPr>
              <a:t>: …….</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spTree>
    <p:extLst>
      <p:ext uri="{BB962C8B-B14F-4D97-AF65-F5344CB8AC3E}">
        <p14:creationId xmlns:p14="http://schemas.microsoft.com/office/powerpoint/2010/main" val="418321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435">
                                          <p:stCondLst>
                                            <p:cond delay="0"/>
                                          </p:stCondLst>
                                        </p:cTn>
                                        <p:tgtEl>
                                          <p:spTgt spid="10"/>
                                        </p:tgtEl>
                                      </p:cBhvr>
                                    </p:animEffect>
                                    <p:anim calcmode="lin" valueType="num">
                                      <p:cBhvr>
                                        <p:cTn id="8"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3" dur="20">
                                          <p:stCondLst>
                                            <p:cond delay="487"/>
                                          </p:stCondLst>
                                        </p:cTn>
                                        <p:tgtEl>
                                          <p:spTgt spid="10"/>
                                        </p:tgtEl>
                                      </p:cBhvr>
                                      <p:to x="100000" y="60000"/>
                                    </p:animScale>
                                    <p:animScale>
                                      <p:cBhvr>
                                        <p:cTn id="14" dur="124" decel="50000">
                                          <p:stCondLst>
                                            <p:cond delay="507"/>
                                          </p:stCondLst>
                                        </p:cTn>
                                        <p:tgtEl>
                                          <p:spTgt spid="10"/>
                                        </p:tgtEl>
                                      </p:cBhvr>
                                      <p:to x="100000" y="100000"/>
                                    </p:animScale>
                                    <p:animScale>
                                      <p:cBhvr>
                                        <p:cTn id="15" dur="20">
                                          <p:stCondLst>
                                            <p:cond delay="984"/>
                                          </p:stCondLst>
                                        </p:cTn>
                                        <p:tgtEl>
                                          <p:spTgt spid="10"/>
                                        </p:tgtEl>
                                      </p:cBhvr>
                                      <p:to x="100000" y="80000"/>
                                    </p:animScale>
                                    <p:animScale>
                                      <p:cBhvr>
                                        <p:cTn id="16" dur="124" decel="50000">
                                          <p:stCondLst>
                                            <p:cond delay="1004"/>
                                          </p:stCondLst>
                                        </p:cTn>
                                        <p:tgtEl>
                                          <p:spTgt spid="10"/>
                                        </p:tgtEl>
                                      </p:cBhvr>
                                      <p:to x="100000" y="100000"/>
                                    </p:animScale>
                                    <p:animScale>
                                      <p:cBhvr>
                                        <p:cTn id="17" dur="20">
                                          <p:stCondLst>
                                            <p:cond delay="1231"/>
                                          </p:stCondLst>
                                        </p:cTn>
                                        <p:tgtEl>
                                          <p:spTgt spid="10"/>
                                        </p:tgtEl>
                                      </p:cBhvr>
                                      <p:to x="100000" y="90000"/>
                                    </p:animScale>
                                    <p:animScale>
                                      <p:cBhvr>
                                        <p:cTn id="18" dur="124" decel="50000">
                                          <p:stCondLst>
                                            <p:cond delay="1251"/>
                                          </p:stCondLst>
                                        </p:cTn>
                                        <p:tgtEl>
                                          <p:spTgt spid="10"/>
                                        </p:tgtEl>
                                      </p:cBhvr>
                                      <p:to x="100000" y="100000"/>
                                    </p:animScale>
                                    <p:animScale>
                                      <p:cBhvr>
                                        <p:cTn id="19" dur="20">
                                          <p:stCondLst>
                                            <p:cond delay="1356"/>
                                          </p:stCondLst>
                                        </p:cTn>
                                        <p:tgtEl>
                                          <p:spTgt spid="10"/>
                                        </p:tgtEl>
                                      </p:cBhvr>
                                      <p:to x="100000" y="95000"/>
                                    </p:animScale>
                                    <p:animScale>
                                      <p:cBhvr>
                                        <p:cTn id="20" dur="124" decel="50000">
                                          <p:stCondLst>
                                            <p:cond delay="1376"/>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3475998" y="2256869"/>
            <a:ext cx="6353624" cy="1938992"/>
          </a:xfrm>
          <a:prstGeom prst="rect">
            <a:avLst/>
          </a:prstGeom>
          <a:noFill/>
        </p:spPr>
        <p:txBody>
          <a:bodyPr wrap="square" rtlCol="0">
            <a:spAutoFit/>
          </a:bodyPr>
          <a:lstStyle/>
          <a:p>
            <a:pPr algn="ctr"/>
            <a:r>
              <a:rPr lang="en-US" sz="6000" smtClean="0">
                <a:solidFill>
                  <a:srgbClr val="00AF92">
                    <a:lumMod val="75000"/>
                  </a:srgbClr>
                </a:solidFill>
                <a:latin typeface="Times New Roman" pitchFamily="18" charset="0"/>
                <a:cs typeface="Times New Roman" pitchFamily="18" charset="0"/>
              </a:rPr>
              <a:t>CỦNG CỐ KIẾN THỨC</a:t>
            </a:r>
            <a:endParaRPr lang="en-US" sz="6000" dirty="0">
              <a:solidFill>
                <a:srgbClr val="00AF92">
                  <a:lumMod val="75000"/>
                </a:srgb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33833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F1DEA21-819A-4BE1-AB1A-C8673C7F2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7" name="矩形 16">
            <a:extLst>
              <a:ext uri="{FF2B5EF4-FFF2-40B4-BE49-F238E27FC236}">
                <a16:creationId xmlns:a16="http://schemas.microsoft.com/office/drawing/2014/main" id="{A3CD422B-6B94-46F5-BA5F-08C57ECF8ADC}"/>
              </a:ext>
            </a:extLst>
          </p:cNvPr>
          <p:cNvSpPr/>
          <p:nvPr/>
        </p:nvSpPr>
        <p:spPr>
          <a:xfrm>
            <a:off x="2889623" y="2056047"/>
            <a:ext cx="6296750" cy="2048606"/>
          </a:xfrm>
          <a:prstGeom prst="rect">
            <a:avLst/>
          </a:prstGeom>
          <a:solidFill>
            <a:srgbClr val="77C571"/>
          </a:solidFill>
          <a:ln w="12700">
            <a:solidFill>
              <a:srgbClr val="5BB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000" b="1">
                <a:solidFill>
                  <a:schemeClr val="tx1"/>
                </a:solidFill>
                <a:latin typeface="Times New Roman" pitchFamily="18" charset="0"/>
                <a:ea typeface="微软雅黑" panose="020B0503020204020204" pitchFamily="34" charset="-122"/>
                <a:cs typeface="Times New Roman" pitchFamily="18" charset="0"/>
              </a:rPr>
              <a:t>I. Củng cố:</a:t>
            </a:r>
            <a:endParaRPr kumimoji="1" lang="en-US" altLang="zh-CN" sz="4000" b="1" dirty="0">
              <a:solidFill>
                <a:schemeClr val="tx1"/>
              </a:solidFill>
              <a:latin typeface="Times New Roman" pitchFamily="18" charset="0"/>
              <a:ea typeface="微软雅黑" panose="020B0503020204020204" pitchFamily="34" charset="-122"/>
              <a:cs typeface="Times New Roman" pitchFamily="18" charset="0"/>
            </a:endParaRPr>
          </a:p>
        </p:txBody>
      </p:sp>
      <p:pic>
        <p:nvPicPr>
          <p:cNvPr id="18" name="图片 17">
            <a:extLst>
              <a:ext uri="{FF2B5EF4-FFF2-40B4-BE49-F238E27FC236}">
                <a16:creationId xmlns:a16="http://schemas.microsoft.com/office/drawing/2014/main" id="{6E21F57D-D4FF-4ACC-A63B-CD92FC5DC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22" name="图片 21">
            <a:extLst>
              <a:ext uri="{FF2B5EF4-FFF2-40B4-BE49-F238E27FC236}">
                <a16:creationId xmlns:a16="http://schemas.microsoft.com/office/drawing/2014/main" id="{ADB2029A-7A6A-496C-A035-3E73B7822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3173852" cy="3427760"/>
          </a:xfrm>
          <a:prstGeom prst="rect">
            <a:avLst/>
          </a:prstGeom>
        </p:spPr>
      </p:pic>
      <p:pic>
        <p:nvPicPr>
          <p:cNvPr id="23" name="图片 22">
            <a:extLst>
              <a:ext uri="{FF2B5EF4-FFF2-40B4-BE49-F238E27FC236}">
                <a16:creationId xmlns:a16="http://schemas.microsoft.com/office/drawing/2014/main" id="{DD20CE66-A86E-4929-8621-F9804704E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663" y="4161317"/>
            <a:ext cx="3598750" cy="2800566"/>
          </a:xfrm>
          <a:prstGeom prst="rect">
            <a:avLst/>
          </a:prstGeom>
        </p:spPr>
      </p:pic>
      <p:pic>
        <p:nvPicPr>
          <p:cNvPr id="24" name="图片 23">
            <a:extLst>
              <a:ext uri="{FF2B5EF4-FFF2-40B4-BE49-F238E27FC236}">
                <a16:creationId xmlns:a16="http://schemas.microsoft.com/office/drawing/2014/main" id="{5006621D-BEB5-424E-85B6-C352B9AD51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418572613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435">
                                          <p:stCondLst>
                                            <p:cond delay="0"/>
                                          </p:stCondLst>
                                        </p:cTn>
                                        <p:tgtEl>
                                          <p:spTgt spid="22"/>
                                        </p:tgtEl>
                                      </p:cBhvr>
                                    </p:animEffect>
                                    <p:anim calcmode="lin" valueType="num">
                                      <p:cBhvr>
                                        <p:cTn id="16"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21" dur="20">
                                          <p:stCondLst>
                                            <p:cond delay="487"/>
                                          </p:stCondLst>
                                        </p:cTn>
                                        <p:tgtEl>
                                          <p:spTgt spid="22"/>
                                        </p:tgtEl>
                                      </p:cBhvr>
                                      <p:to x="100000" y="60000"/>
                                    </p:animScale>
                                    <p:animScale>
                                      <p:cBhvr>
                                        <p:cTn id="22" dur="124" decel="50000">
                                          <p:stCondLst>
                                            <p:cond delay="507"/>
                                          </p:stCondLst>
                                        </p:cTn>
                                        <p:tgtEl>
                                          <p:spTgt spid="22"/>
                                        </p:tgtEl>
                                      </p:cBhvr>
                                      <p:to x="100000" y="100000"/>
                                    </p:animScale>
                                    <p:animScale>
                                      <p:cBhvr>
                                        <p:cTn id="23" dur="20">
                                          <p:stCondLst>
                                            <p:cond delay="984"/>
                                          </p:stCondLst>
                                        </p:cTn>
                                        <p:tgtEl>
                                          <p:spTgt spid="22"/>
                                        </p:tgtEl>
                                      </p:cBhvr>
                                      <p:to x="100000" y="80000"/>
                                    </p:animScale>
                                    <p:animScale>
                                      <p:cBhvr>
                                        <p:cTn id="24" dur="124" decel="50000">
                                          <p:stCondLst>
                                            <p:cond delay="1004"/>
                                          </p:stCondLst>
                                        </p:cTn>
                                        <p:tgtEl>
                                          <p:spTgt spid="22"/>
                                        </p:tgtEl>
                                      </p:cBhvr>
                                      <p:to x="100000" y="100000"/>
                                    </p:animScale>
                                    <p:animScale>
                                      <p:cBhvr>
                                        <p:cTn id="25" dur="20">
                                          <p:stCondLst>
                                            <p:cond delay="1231"/>
                                          </p:stCondLst>
                                        </p:cTn>
                                        <p:tgtEl>
                                          <p:spTgt spid="22"/>
                                        </p:tgtEl>
                                      </p:cBhvr>
                                      <p:to x="100000" y="90000"/>
                                    </p:animScale>
                                    <p:animScale>
                                      <p:cBhvr>
                                        <p:cTn id="26" dur="124" decel="50000">
                                          <p:stCondLst>
                                            <p:cond delay="1251"/>
                                          </p:stCondLst>
                                        </p:cTn>
                                        <p:tgtEl>
                                          <p:spTgt spid="22"/>
                                        </p:tgtEl>
                                      </p:cBhvr>
                                      <p:to x="100000" y="100000"/>
                                    </p:animScale>
                                    <p:animScale>
                                      <p:cBhvr>
                                        <p:cTn id="27" dur="20">
                                          <p:stCondLst>
                                            <p:cond delay="1356"/>
                                          </p:stCondLst>
                                        </p:cTn>
                                        <p:tgtEl>
                                          <p:spTgt spid="22"/>
                                        </p:tgtEl>
                                      </p:cBhvr>
                                      <p:to x="100000" y="95000"/>
                                    </p:animScale>
                                    <p:animScale>
                                      <p:cBhvr>
                                        <p:cTn id="28" dur="124" decel="50000">
                                          <p:stCondLst>
                                            <p:cond delay="1376"/>
                                          </p:stCondLst>
                                        </p:cTn>
                                        <p:tgtEl>
                                          <p:spTgt spid="22"/>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750"/>
                                        <p:tgtEl>
                                          <p:spTgt spid="17"/>
                                        </p:tgtEl>
                                      </p:cBhvr>
                                    </p:animEffect>
                                    <p:anim calcmode="lin" valueType="num">
                                      <p:cBhvr>
                                        <p:cTn id="42" dur="750" fill="hold"/>
                                        <p:tgtEl>
                                          <p:spTgt spid="17"/>
                                        </p:tgtEl>
                                        <p:attrNameLst>
                                          <p:attrName>ppt_x</p:attrName>
                                        </p:attrNameLst>
                                      </p:cBhvr>
                                      <p:tavLst>
                                        <p:tav tm="0">
                                          <p:val>
                                            <p:strVal val="#ppt_x"/>
                                          </p:val>
                                        </p:tav>
                                        <p:tav tm="100000">
                                          <p:val>
                                            <p:strVal val="#ppt_x"/>
                                          </p:val>
                                        </p:tav>
                                      </p:tavLst>
                                    </p:anim>
                                    <p:anim calcmode="lin" valueType="num">
                                      <p:cBhvr>
                                        <p:cTn id="43"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690" y="107602"/>
            <a:ext cx="4988866" cy="830997"/>
          </a:xfrm>
          <a:prstGeom prst="rect">
            <a:avLst/>
          </a:prstGeom>
        </p:spPr>
        <p:txBody>
          <a:bodyPr wrap="none">
            <a:spAutoFit/>
          </a:bodyPr>
          <a:lstStyle/>
          <a:p>
            <a:pPr algn="just">
              <a:lnSpc>
                <a:spcPct val="150000"/>
              </a:lnSpc>
            </a:pPr>
            <a:r>
              <a:rPr lang="nl-NL" sz="3200" b="1" kern="100">
                <a:solidFill>
                  <a:srgbClr val="000000"/>
                </a:solidFill>
                <a:latin typeface="Times New Roman" panose="02020603050405020304" pitchFamily="18" charset="0"/>
                <a:ea typeface="SimSun" panose="02010600030101010101" pitchFamily="2" charset="-122"/>
              </a:rPr>
              <a:t>1.Tìm hiểu về nghĩa của </a:t>
            </a:r>
            <a:r>
              <a:rPr lang="nl-NL" sz="3200" b="1" kern="100" smtClean="0">
                <a:solidFill>
                  <a:srgbClr val="000000"/>
                </a:solidFill>
                <a:latin typeface="Times New Roman" panose="02020603050405020304" pitchFamily="18" charset="0"/>
                <a:ea typeface="SimSun" panose="02010600030101010101" pitchFamily="2" charset="-122"/>
              </a:rPr>
              <a:t>từ</a:t>
            </a:r>
            <a:endParaRPr lang="en-US" sz="3200" kern="100">
              <a:effectLst/>
              <a:latin typeface="Times New Roman" panose="02020603050405020304" pitchFamily="18" charset="0"/>
              <a:ea typeface="SimSun" panose="02010600030101010101" pitchFamily="2" charset="-122"/>
            </a:endParaRPr>
          </a:p>
        </p:txBody>
      </p:sp>
      <p:sp>
        <p:nvSpPr>
          <p:cNvPr id="3" name="Rounded Rectangle 2"/>
          <p:cNvSpPr/>
          <p:nvPr/>
        </p:nvSpPr>
        <p:spPr>
          <a:xfrm>
            <a:off x="52252" y="2899955"/>
            <a:ext cx="283464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3200" b="1" kern="100">
                <a:solidFill>
                  <a:srgbClr val="000000"/>
                </a:solidFill>
                <a:latin typeface="Times New Roman" panose="02020603050405020304" pitchFamily="18" charset="0"/>
                <a:ea typeface="SimSun" panose="02010600030101010101" pitchFamily="2" charset="-122"/>
              </a:rPr>
              <a:t>1.Tìm hiểu về nghĩa của từ</a:t>
            </a:r>
            <a:endParaRPr lang="en-US" sz="3200" kern="100">
              <a:solidFill>
                <a:srgbClr val="000000"/>
              </a:solidFill>
              <a:latin typeface="Times New Roman" panose="02020603050405020304" pitchFamily="18" charset="0"/>
              <a:ea typeface="SimSun" panose="02010600030101010101" pitchFamily="2" charset="-122"/>
            </a:endParaRPr>
          </a:p>
        </p:txBody>
      </p:sp>
      <p:sp>
        <p:nvSpPr>
          <p:cNvPr id="4" name="Rounded Rectangle 3"/>
          <p:cNvSpPr/>
          <p:nvPr/>
        </p:nvSpPr>
        <p:spPr>
          <a:xfrm>
            <a:off x="4193178" y="1069228"/>
            <a:ext cx="7302136"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3200" b="1" kern="100">
                <a:solidFill>
                  <a:srgbClr val="000000"/>
                </a:solidFill>
                <a:latin typeface="Times New Roman" panose="02020603050405020304" pitchFamily="18" charset="0"/>
                <a:ea typeface="SimSun" panose="02010600030101010101" pitchFamily="2" charset="-122"/>
              </a:rPr>
              <a:t>Dựa vào nghĩa của những yếu tố tạo nên từ ngữ đó để suy đoán nghĩa của nó.</a:t>
            </a:r>
          </a:p>
        </p:txBody>
      </p:sp>
      <p:sp>
        <p:nvSpPr>
          <p:cNvPr id="5" name="Rounded Rectangle 4"/>
          <p:cNvSpPr/>
          <p:nvPr/>
        </p:nvSpPr>
        <p:spPr>
          <a:xfrm>
            <a:off x="4193178" y="4857456"/>
            <a:ext cx="7302136" cy="914400"/>
          </a:xfrm>
          <a:prstGeom prst="roundRect">
            <a:avLst/>
          </a:prstGeom>
          <a:solidFill>
            <a:srgbClr val="E68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3200" b="1" kern="100">
                <a:solidFill>
                  <a:srgbClr val="000000"/>
                </a:solidFill>
                <a:latin typeface="Times New Roman" panose="02020603050405020304" pitchFamily="18" charset="0"/>
                <a:ea typeface="SimSun" panose="02010600030101010101" pitchFamily="2" charset="-122"/>
              </a:rPr>
              <a:t>Dựa vào những từ ngữ xung quanh để suy đoán nghĩa của nó. </a:t>
            </a:r>
          </a:p>
        </p:txBody>
      </p:sp>
      <p:sp>
        <p:nvSpPr>
          <p:cNvPr id="6" name="Cloud Callout 5"/>
          <p:cNvSpPr/>
          <p:nvPr/>
        </p:nvSpPr>
        <p:spPr>
          <a:xfrm rot="10459418" flipV="1">
            <a:off x="4664580" y="2019885"/>
            <a:ext cx="4088281" cy="2801314"/>
          </a:xfrm>
          <a:prstGeom prst="cloudCallout">
            <a:avLst>
              <a:gd name="adj1" fmla="val 70667"/>
              <a:gd name="adj2" fmla="val 31687"/>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2800">
                <a:solidFill>
                  <a:srgbClr val="000000"/>
                </a:solidFill>
                <a:latin typeface="Times New Roman" panose="02020603050405020304" pitchFamily="18" charset="0"/>
                <a:cs typeface="Times New Roman" panose="02020603050405020304" pitchFamily="18" charset="0"/>
              </a:rPr>
              <a:t>Em hãy nêu hiểu biết của mình về cách xác định nghĩa của từ</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cxnSp>
        <p:nvCxnSpPr>
          <p:cNvPr id="8" name="Straight Arrow Connector 7"/>
          <p:cNvCxnSpPr>
            <a:stCxn id="3" idx="3"/>
          </p:cNvCxnSpPr>
          <p:nvPr/>
        </p:nvCxnSpPr>
        <p:spPr>
          <a:xfrm flipV="1">
            <a:off x="2886892" y="1824568"/>
            <a:ext cx="1410788" cy="1532587"/>
          </a:xfrm>
          <a:prstGeom prst="straightConnector1">
            <a:avLst/>
          </a:prstGeom>
          <a:ln w="57150">
            <a:solidFill>
              <a:srgbClr val="90CF8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86892" y="3436686"/>
            <a:ext cx="1188719" cy="1751197"/>
          </a:xfrm>
          <a:prstGeom prst="straightConnector1">
            <a:avLst/>
          </a:prstGeom>
          <a:ln w="57150">
            <a:solidFill>
              <a:srgbClr val="90CF8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Cloud Callout 16"/>
          <p:cNvSpPr/>
          <p:nvPr/>
        </p:nvSpPr>
        <p:spPr>
          <a:xfrm rot="10459418" flipV="1">
            <a:off x="3300129" y="900558"/>
            <a:ext cx="5504295" cy="3998795"/>
          </a:xfrm>
          <a:prstGeom prst="cloudCallout">
            <a:avLst>
              <a:gd name="adj1" fmla="val 42250"/>
              <a:gd name="adj2" fmla="val 64982"/>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2800" i="1">
                <a:solidFill>
                  <a:srgbClr val="000000"/>
                </a:solidFill>
                <a:latin typeface="Times New Roman" panose="02020603050405020304" pitchFamily="18" charset="0"/>
                <a:cs typeface="Times New Roman" panose="02020603050405020304" pitchFamily="18" charset="0"/>
              </a:rPr>
              <a:t>Chẳng hạn, nhờ biết được gia là “nhà”, tài là “của cải”, có thể suy đoán được gia tài là “của cải riêng của một người hay một gia đình”.</a:t>
            </a:r>
          </a:p>
        </p:txBody>
      </p:sp>
      <p:sp>
        <p:nvSpPr>
          <p:cNvPr id="18" name="Cloud Callout 17"/>
          <p:cNvSpPr/>
          <p:nvPr/>
        </p:nvSpPr>
        <p:spPr>
          <a:xfrm rot="10459418" flipV="1">
            <a:off x="4491377" y="1280605"/>
            <a:ext cx="4472419" cy="3998795"/>
          </a:xfrm>
          <a:prstGeom prst="cloudCallout">
            <a:avLst>
              <a:gd name="adj1" fmla="val 42250"/>
              <a:gd name="adj2" fmla="val 64982"/>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2800" i="1">
                <a:solidFill>
                  <a:srgbClr val="000000"/>
                </a:solidFill>
                <a:latin typeface="Times New Roman" panose="02020603050405020304" pitchFamily="18" charset="0"/>
                <a:cs typeface="Times New Roman" panose="02020603050405020304" pitchFamily="18" charset="0"/>
              </a:rPr>
              <a:t>Vận dụng cách trên để suy đoán nghĩa của các từ ngữ sau: gia tiên, gia truyền, gia cảnh, gia sản, gia súc.</a:t>
            </a:r>
          </a:p>
        </p:txBody>
      </p:sp>
    </p:spTree>
    <p:extLst>
      <p:ext uri="{BB962C8B-B14F-4D97-AF65-F5344CB8AC3E}">
        <p14:creationId xmlns:p14="http://schemas.microsoft.com/office/powerpoint/2010/main" val="24266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6"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7ECD194-302C-49A0-9791-0594616E5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0" y="4969157"/>
            <a:ext cx="2395948" cy="2007077"/>
          </a:xfrm>
          <a:prstGeom prst="rect">
            <a:avLst/>
          </a:prstGeom>
        </p:spPr>
      </p:pic>
      <p:pic>
        <p:nvPicPr>
          <p:cNvPr id="25" name="图片 24">
            <a:extLst>
              <a:ext uri="{FF2B5EF4-FFF2-40B4-BE49-F238E27FC236}">
                <a16:creationId xmlns:a16="http://schemas.microsoft.com/office/drawing/2014/main" id="{F118CDBB-2E27-48E0-94AC-A275E706D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 y="-349557"/>
            <a:ext cx="1998426" cy="2158300"/>
          </a:xfrm>
          <a:prstGeom prst="rect">
            <a:avLst/>
          </a:prstGeom>
        </p:spPr>
      </p:pic>
      <p:pic>
        <p:nvPicPr>
          <p:cNvPr id="26" name="图片 25">
            <a:extLst>
              <a:ext uri="{FF2B5EF4-FFF2-40B4-BE49-F238E27FC236}">
                <a16:creationId xmlns:a16="http://schemas.microsoft.com/office/drawing/2014/main" id="{4508E731-9543-4C87-A505-AAAFE468C2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6490" y="4984088"/>
            <a:ext cx="2623395" cy="2041540"/>
          </a:xfrm>
          <a:prstGeom prst="rect">
            <a:avLst/>
          </a:prstGeom>
        </p:spPr>
      </p:pic>
      <p:pic>
        <p:nvPicPr>
          <p:cNvPr id="27" name="图片 26">
            <a:extLst>
              <a:ext uri="{FF2B5EF4-FFF2-40B4-BE49-F238E27FC236}">
                <a16:creationId xmlns:a16="http://schemas.microsoft.com/office/drawing/2014/main" id="{F325C6E2-E8F9-46AF-9D6E-1D71F0095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490" y="389664"/>
            <a:ext cx="1480830" cy="1889079"/>
          </a:xfrm>
          <a:prstGeom prst="rect">
            <a:avLst/>
          </a:prstGeom>
        </p:spPr>
      </p:pic>
      <p:sp>
        <p:nvSpPr>
          <p:cNvPr id="2" name="Rounded Rectangle 1"/>
          <p:cNvSpPr/>
          <p:nvPr/>
        </p:nvSpPr>
        <p:spPr>
          <a:xfrm>
            <a:off x="1299318" y="852055"/>
            <a:ext cx="6760465" cy="51699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Chẳng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hạn, khi đọc câu “Cô chị rất khéo léo, còn cô em thì rất hậu đậu.”, có thể có người không biết hậu đậu nghĩa là gì, nhưng khéo léo thì nhiều người biết. Nhờ biết nghĩa của khéo léo và sự xuất hiện trong câu có ý đối lập hậu đậu với khéo léo có thể suy đoán được hậu đậu là “không khéo léo”, nghĩa là vụng về.</a:t>
            </a:r>
            <a:endPar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7" name="图片 26">
            <a:extLst>
              <a:ext uri="{FF2B5EF4-FFF2-40B4-BE49-F238E27FC236}">
                <a16:creationId xmlns:a16="http://schemas.microsoft.com/office/drawing/2014/main" id="{F325C6E2-E8F9-46AF-9D6E-1D71F0095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6075" y="2278743"/>
            <a:ext cx="1480830" cy="1889079"/>
          </a:xfrm>
          <a:prstGeom prst="rect">
            <a:avLst/>
          </a:prstGeom>
        </p:spPr>
      </p:pic>
    </p:spTree>
    <p:extLst>
      <p:ext uri="{BB962C8B-B14F-4D97-AF65-F5344CB8AC3E}">
        <p14:creationId xmlns:p14="http://schemas.microsoft.com/office/powerpoint/2010/main" val="3382088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1+#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435">
                                          <p:stCondLst>
                                            <p:cond delay="0"/>
                                          </p:stCondLst>
                                        </p:cTn>
                                        <p:tgtEl>
                                          <p:spTgt spid="25"/>
                                        </p:tgtEl>
                                      </p:cBhvr>
                                    </p:animEffect>
                                    <p:anim calcmode="lin" valueType="num">
                                      <p:cBhvr>
                                        <p:cTn id="12"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4"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15"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16"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17" dur="20">
                                          <p:stCondLst>
                                            <p:cond delay="487"/>
                                          </p:stCondLst>
                                        </p:cTn>
                                        <p:tgtEl>
                                          <p:spTgt spid="25"/>
                                        </p:tgtEl>
                                      </p:cBhvr>
                                      <p:to x="100000" y="60000"/>
                                    </p:animScale>
                                    <p:animScale>
                                      <p:cBhvr>
                                        <p:cTn id="18" dur="124" decel="50000">
                                          <p:stCondLst>
                                            <p:cond delay="507"/>
                                          </p:stCondLst>
                                        </p:cTn>
                                        <p:tgtEl>
                                          <p:spTgt spid="25"/>
                                        </p:tgtEl>
                                      </p:cBhvr>
                                      <p:to x="100000" y="100000"/>
                                    </p:animScale>
                                    <p:animScale>
                                      <p:cBhvr>
                                        <p:cTn id="19" dur="20">
                                          <p:stCondLst>
                                            <p:cond delay="984"/>
                                          </p:stCondLst>
                                        </p:cTn>
                                        <p:tgtEl>
                                          <p:spTgt spid="25"/>
                                        </p:tgtEl>
                                      </p:cBhvr>
                                      <p:to x="100000" y="80000"/>
                                    </p:animScale>
                                    <p:animScale>
                                      <p:cBhvr>
                                        <p:cTn id="20" dur="124" decel="50000">
                                          <p:stCondLst>
                                            <p:cond delay="1004"/>
                                          </p:stCondLst>
                                        </p:cTn>
                                        <p:tgtEl>
                                          <p:spTgt spid="25"/>
                                        </p:tgtEl>
                                      </p:cBhvr>
                                      <p:to x="100000" y="100000"/>
                                    </p:animScale>
                                    <p:animScale>
                                      <p:cBhvr>
                                        <p:cTn id="21" dur="20">
                                          <p:stCondLst>
                                            <p:cond delay="1231"/>
                                          </p:stCondLst>
                                        </p:cTn>
                                        <p:tgtEl>
                                          <p:spTgt spid="25"/>
                                        </p:tgtEl>
                                      </p:cBhvr>
                                      <p:to x="100000" y="90000"/>
                                    </p:animScale>
                                    <p:animScale>
                                      <p:cBhvr>
                                        <p:cTn id="22" dur="124" decel="50000">
                                          <p:stCondLst>
                                            <p:cond delay="1251"/>
                                          </p:stCondLst>
                                        </p:cTn>
                                        <p:tgtEl>
                                          <p:spTgt spid="25"/>
                                        </p:tgtEl>
                                      </p:cBhvr>
                                      <p:to x="100000" y="100000"/>
                                    </p:animScale>
                                    <p:animScale>
                                      <p:cBhvr>
                                        <p:cTn id="23" dur="20">
                                          <p:stCondLst>
                                            <p:cond delay="1356"/>
                                          </p:stCondLst>
                                        </p:cTn>
                                        <p:tgtEl>
                                          <p:spTgt spid="25"/>
                                        </p:tgtEl>
                                      </p:cBhvr>
                                      <p:to x="100000" y="95000"/>
                                    </p:animScale>
                                    <p:animScale>
                                      <p:cBhvr>
                                        <p:cTn id="24" dur="124" decel="50000">
                                          <p:stCondLst>
                                            <p:cond delay="1376"/>
                                          </p:stCondLst>
                                        </p:cTn>
                                        <p:tgtEl>
                                          <p:spTgt spid="25"/>
                                        </p:tgtEl>
                                      </p:cBhvr>
                                      <p:to x="100000" y="100000"/>
                                    </p:animScale>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500" fill="hold"/>
                                        <p:tgtEl>
                                          <p:spTgt spid="26"/>
                                        </p:tgtEl>
                                        <p:attrNameLst>
                                          <p:attrName>ppt_x</p:attrName>
                                        </p:attrNameLst>
                                      </p:cBhvr>
                                      <p:tavLst>
                                        <p:tav tm="0">
                                          <p:val>
                                            <p:strVal val="1+#ppt_w/2"/>
                                          </p:val>
                                        </p:tav>
                                        <p:tav tm="100000">
                                          <p:val>
                                            <p:strVal val="#ppt_x"/>
                                          </p:val>
                                        </p:tav>
                                      </p:tavLst>
                                    </p:anim>
                                    <p:anim calcmode="lin" valueType="num">
                                      <p:cBhvr additive="base">
                                        <p:cTn id="28" dur="1500" fill="hold"/>
                                        <p:tgtEl>
                                          <p:spTgt spid="2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7ECD194-302C-49A0-9791-0594616E5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0" y="4969157"/>
            <a:ext cx="2395948" cy="2007077"/>
          </a:xfrm>
          <a:prstGeom prst="rect">
            <a:avLst/>
          </a:prstGeom>
        </p:spPr>
      </p:pic>
      <p:pic>
        <p:nvPicPr>
          <p:cNvPr id="25" name="图片 24">
            <a:extLst>
              <a:ext uri="{FF2B5EF4-FFF2-40B4-BE49-F238E27FC236}">
                <a16:creationId xmlns:a16="http://schemas.microsoft.com/office/drawing/2014/main" id="{F118CDBB-2E27-48E0-94AC-A275E706D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 y="-349557"/>
            <a:ext cx="1998426" cy="2158300"/>
          </a:xfrm>
          <a:prstGeom prst="rect">
            <a:avLst/>
          </a:prstGeom>
        </p:spPr>
      </p:pic>
      <p:pic>
        <p:nvPicPr>
          <p:cNvPr id="26" name="图片 25">
            <a:extLst>
              <a:ext uri="{FF2B5EF4-FFF2-40B4-BE49-F238E27FC236}">
                <a16:creationId xmlns:a16="http://schemas.microsoft.com/office/drawing/2014/main" id="{4508E731-9543-4C87-A505-AAAFE468C2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6490" y="4984088"/>
            <a:ext cx="2623395" cy="2041540"/>
          </a:xfrm>
          <a:prstGeom prst="rect">
            <a:avLst/>
          </a:prstGeom>
        </p:spPr>
      </p:pic>
      <p:pic>
        <p:nvPicPr>
          <p:cNvPr id="27" name="图片 26">
            <a:extLst>
              <a:ext uri="{FF2B5EF4-FFF2-40B4-BE49-F238E27FC236}">
                <a16:creationId xmlns:a16="http://schemas.microsoft.com/office/drawing/2014/main" id="{F325C6E2-E8F9-46AF-9D6E-1D71F0095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9583" y="-2222"/>
            <a:ext cx="1480830" cy="1889079"/>
          </a:xfrm>
          <a:prstGeom prst="rect">
            <a:avLst/>
          </a:prstGeom>
        </p:spPr>
      </p:pic>
      <p:sp>
        <p:nvSpPr>
          <p:cNvPr id="2" name="Rounded Rectangle 1"/>
          <p:cNvSpPr/>
          <p:nvPr/>
        </p:nvSpPr>
        <p:spPr>
          <a:xfrm>
            <a:off x="-5529" y="2528212"/>
            <a:ext cx="2181496" cy="9944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r>
              <a:rPr lang="en-US" sz="2800" smtClean="0">
                <a:solidFill>
                  <a:srgbClr val="000000"/>
                </a:solidFill>
                <a:latin typeface="Times New Roman" panose="02020603050405020304" pitchFamily="18" charset="0"/>
                <a:cs typeface="Times New Roman" panose="02020603050405020304" pitchFamily="18" charset="0"/>
              </a:rPr>
              <a:t>Điệp ngữ</a:t>
            </a:r>
            <a:endParaRPr lang="en-US" sz="2800" dirty="0" smtClean="0">
              <a:solidFill>
                <a:srgbClr val="000000"/>
              </a:solidFill>
              <a:latin typeface="Times New Roman" pitchFamily="18" charset="0"/>
              <a:cs typeface="Times New Roman" pitchFamily="18" charset="0"/>
            </a:endParaRPr>
          </a:p>
          <a:p>
            <a:pPr algn="ctr"/>
            <a:endParaRPr lang="en-US" sz="2400" dirty="0">
              <a:solidFill>
                <a:srgbClr val="000000"/>
              </a:solidFill>
              <a:latin typeface="Times New Roman" pitchFamily="18" charset="0"/>
              <a:cs typeface="Times New Roman" pitchFamily="18" charset="0"/>
            </a:endParaRPr>
          </a:p>
          <a:p>
            <a:pPr algn="ctr"/>
            <a:endParaRPr lang="en-US" sz="2400" dirty="0" smtClean="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p:txBody>
      </p:sp>
      <p:sp>
        <p:nvSpPr>
          <p:cNvPr id="11" name="Rectangle 10"/>
          <p:cNvSpPr/>
          <p:nvPr/>
        </p:nvSpPr>
        <p:spPr>
          <a:xfrm>
            <a:off x="2082262" y="-101404"/>
            <a:ext cx="4310795" cy="742511"/>
          </a:xfrm>
          <a:prstGeom prst="rect">
            <a:avLst/>
          </a:prstGeom>
        </p:spPr>
        <p:txBody>
          <a:bodyPr wrap="none">
            <a:spAutoFit/>
          </a:bodyPr>
          <a:lstStyle/>
          <a:p>
            <a:pPr algn="just">
              <a:lnSpc>
                <a:spcPct val="150000"/>
              </a:lnSpc>
            </a:pPr>
            <a:r>
              <a:rPr lang="nl-NL" sz="3200" b="1" kern="100">
                <a:solidFill>
                  <a:srgbClr val="000000"/>
                </a:solidFill>
                <a:latin typeface="Times New Roman" panose="02020603050405020304" pitchFamily="18" charset="0"/>
                <a:ea typeface="SimSun" panose="02010600030101010101" pitchFamily="2" charset="-122"/>
              </a:rPr>
              <a:t>2. </a:t>
            </a:r>
            <a:r>
              <a:rPr lang="nl-NL" sz="3200" b="1" kern="100" smtClean="0">
                <a:solidFill>
                  <a:srgbClr val="000000"/>
                </a:solidFill>
                <a:latin typeface="Times New Roman" panose="02020603050405020304" pitchFamily="18" charset="0"/>
                <a:ea typeface="SimSun" panose="02010600030101010101" pitchFamily="2" charset="-122"/>
              </a:rPr>
              <a:t>Phép </a:t>
            </a:r>
            <a:r>
              <a:rPr lang="nl-NL" sz="3200" b="1" kern="100">
                <a:solidFill>
                  <a:srgbClr val="000000"/>
                </a:solidFill>
                <a:latin typeface="Times New Roman" panose="02020603050405020304" pitchFamily="18" charset="0"/>
                <a:ea typeface="SimSun" panose="02010600030101010101" pitchFamily="2" charset="-122"/>
              </a:rPr>
              <a:t>tu từ điệp ngữ:</a:t>
            </a:r>
            <a:endParaRPr lang="en-US" sz="3200" kern="100">
              <a:effectLst/>
              <a:latin typeface="Times New Roman" panose="02020603050405020304" pitchFamily="18" charset="0"/>
              <a:ea typeface="SimSun" panose="02010600030101010101" pitchFamily="2" charset="-122"/>
            </a:endParaRPr>
          </a:p>
        </p:txBody>
      </p:sp>
      <p:sp>
        <p:nvSpPr>
          <p:cNvPr id="12" name="Cloud Callout 11"/>
          <p:cNvSpPr/>
          <p:nvPr/>
        </p:nvSpPr>
        <p:spPr>
          <a:xfrm rot="10459418" flipV="1">
            <a:off x="7462675" y="635132"/>
            <a:ext cx="3757835" cy="3170972"/>
          </a:xfrm>
          <a:prstGeom prst="cloudCallout">
            <a:avLst>
              <a:gd name="adj1" fmla="val 53453"/>
              <a:gd name="adj2" fmla="val 73598"/>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2800" i="1" smtClean="0">
                <a:solidFill>
                  <a:srgbClr val="000000"/>
                </a:solidFill>
                <a:latin typeface="Times New Roman" panose="02020603050405020304" pitchFamily="18" charset="0"/>
                <a:cs typeface="Times New Roman" panose="02020603050405020304" pitchFamily="18" charset="0"/>
              </a:rPr>
              <a:t>Nhắc </a:t>
            </a:r>
            <a:r>
              <a:rPr lang="vi-VN" sz="2800" i="1">
                <a:solidFill>
                  <a:srgbClr val="000000"/>
                </a:solidFill>
                <a:latin typeface="Times New Roman" panose="02020603050405020304" pitchFamily="18" charset="0"/>
                <a:cs typeface="Times New Roman" panose="02020603050405020304" pitchFamily="18" charset="0"/>
              </a:rPr>
              <a:t>lại phép điệp ngữ? Công dụng của phép điệp ngữ?</a:t>
            </a:r>
          </a:p>
        </p:txBody>
      </p:sp>
      <p:sp>
        <p:nvSpPr>
          <p:cNvPr id="9" name="Rounded Rectangle 8"/>
          <p:cNvSpPr/>
          <p:nvPr/>
        </p:nvSpPr>
        <p:spPr>
          <a:xfrm>
            <a:off x="3154376" y="785251"/>
            <a:ext cx="3238681" cy="102349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r>
              <a:rPr lang="en-US" sz="2800" smtClean="0">
                <a:solidFill>
                  <a:srgbClr val="000000"/>
                </a:solidFill>
                <a:latin typeface="Times New Roman" panose="02020603050405020304" pitchFamily="18" charset="0"/>
                <a:cs typeface="Times New Roman" panose="02020603050405020304" pitchFamily="18" charset="0"/>
              </a:rPr>
              <a:t>L</a:t>
            </a:r>
            <a:r>
              <a:rPr lang="vi-VN" sz="2800" smtClean="0">
                <a:solidFill>
                  <a:srgbClr val="000000"/>
                </a:solidFill>
                <a:latin typeface="Times New Roman" panose="02020603050405020304" pitchFamily="18" charset="0"/>
                <a:cs typeface="Times New Roman" panose="02020603050405020304" pitchFamily="18" charset="0"/>
              </a:rPr>
              <a:t>ặp </a:t>
            </a:r>
            <a:r>
              <a:rPr lang="vi-VN" sz="2800">
                <a:solidFill>
                  <a:srgbClr val="000000"/>
                </a:solidFill>
                <a:latin typeface="Times New Roman" panose="02020603050405020304" pitchFamily="18" charset="0"/>
                <a:cs typeface="Times New Roman" panose="02020603050405020304" pitchFamily="18" charset="0"/>
              </a:rPr>
              <a:t>đi lặp lại </a:t>
            </a:r>
            <a:r>
              <a:rPr lang="en-US" sz="2800" smtClean="0">
                <a:solidFill>
                  <a:srgbClr val="000000"/>
                </a:solidFill>
                <a:latin typeface="Times New Roman" panose="02020603050405020304" pitchFamily="18" charset="0"/>
                <a:cs typeface="Times New Roman" panose="02020603050405020304" pitchFamily="18" charset="0"/>
              </a:rPr>
              <a:t>từ </a:t>
            </a:r>
            <a:r>
              <a:rPr lang="en-US" sz="2800" smtClean="0">
                <a:solidFill>
                  <a:srgbClr val="000000"/>
                </a:solidFill>
                <a:latin typeface="Times New Roman" panose="02020603050405020304" pitchFamily="18" charset="0"/>
                <a:cs typeface="Times New Roman" panose="02020603050405020304" pitchFamily="18" charset="0"/>
              </a:rPr>
              <a:t>ngữ</a:t>
            </a:r>
            <a:endParaRPr lang="en-US" sz="2800" dirty="0" smtClean="0">
              <a:solidFill>
                <a:srgbClr val="000000"/>
              </a:solidFill>
              <a:latin typeface="Times New Roman" pitchFamily="18" charset="0"/>
              <a:cs typeface="Times New Roman" pitchFamily="18" charset="0"/>
            </a:endParaRPr>
          </a:p>
          <a:p>
            <a:pPr algn="ctr"/>
            <a:endParaRPr lang="en-US" sz="2400" dirty="0">
              <a:solidFill>
                <a:srgbClr val="000000"/>
              </a:solidFill>
              <a:latin typeface="Times New Roman" pitchFamily="18" charset="0"/>
              <a:cs typeface="Times New Roman" pitchFamily="18" charset="0"/>
            </a:endParaRPr>
          </a:p>
          <a:p>
            <a:pPr algn="ctr"/>
            <a:endParaRPr lang="en-US" sz="2400" dirty="0" smtClean="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p:txBody>
      </p:sp>
      <p:sp>
        <p:nvSpPr>
          <p:cNvPr id="10" name="Rounded Rectangle 9"/>
          <p:cNvSpPr/>
          <p:nvPr/>
        </p:nvSpPr>
        <p:spPr>
          <a:xfrm>
            <a:off x="3097979" y="3147981"/>
            <a:ext cx="2872921" cy="9889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r>
              <a:rPr lang="en-US" sz="2800" smtClean="0">
                <a:solidFill>
                  <a:srgbClr val="000000"/>
                </a:solidFill>
                <a:latin typeface="Times New Roman" panose="02020603050405020304" pitchFamily="18" charset="0"/>
                <a:cs typeface="Times New Roman" panose="02020603050405020304" pitchFamily="18" charset="0"/>
              </a:rPr>
              <a:t>Tác dụng</a:t>
            </a:r>
            <a:endParaRPr lang="en-US" sz="2800" dirty="0" smtClean="0">
              <a:solidFill>
                <a:srgbClr val="000000"/>
              </a:solidFill>
              <a:latin typeface="Times New Roman" pitchFamily="18" charset="0"/>
              <a:cs typeface="Times New Roman" pitchFamily="18" charset="0"/>
            </a:endParaRPr>
          </a:p>
          <a:p>
            <a:pPr algn="ctr"/>
            <a:endParaRPr lang="en-US" sz="2400" dirty="0">
              <a:solidFill>
                <a:srgbClr val="000000"/>
              </a:solidFill>
              <a:latin typeface="Times New Roman" pitchFamily="18" charset="0"/>
              <a:cs typeface="Times New Roman" pitchFamily="18" charset="0"/>
            </a:endParaRPr>
          </a:p>
          <a:p>
            <a:pPr algn="ctr"/>
            <a:endParaRPr lang="en-US" sz="2400" smtClean="0">
              <a:solidFill>
                <a:srgbClr val="000000"/>
              </a:solidFill>
              <a:latin typeface="Times New Roman" pitchFamily="18" charset="0"/>
              <a:cs typeface="Times New Roman" pitchFamily="18" charset="0"/>
            </a:endParaRPr>
          </a:p>
          <a:p>
            <a:pPr algn="ctr"/>
            <a:endParaRPr lang="en-US" sz="2400" dirty="0" smtClean="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p:txBody>
      </p:sp>
      <p:sp>
        <p:nvSpPr>
          <p:cNvPr id="13" name="Rounded Rectangle 12"/>
          <p:cNvSpPr/>
          <p:nvPr/>
        </p:nvSpPr>
        <p:spPr>
          <a:xfrm>
            <a:off x="7083460" y="1686023"/>
            <a:ext cx="3889340" cy="1023492"/>
          </a:xfrm>
          <a:prstGeom prst="roundRect">
            <a:avLst>
              <a:gd name="adj" fmla="val 33259"/>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r>
              <a:rPr lang="en-US" sz="2800" smtClean="0">
                <a:solidFill>
                  <a:srgbClr val="000000"/>
                </a:solidFill>
                <a:latin typeface="Times New Roman" panose="02020603050405020304" pitchFamily="18" charset="0"/>
                <a:cs typeface="Times New Roman" panose="02020603050405020304" pitchFamily="18" charset="0"/>
              </a:rPr>
              <a:t>N</a:t>
            </a:r>
            <a:r>
              <a:rPr lang="vi-VN" sz="2800" smtClean="0">
                <a:solidFill>
                  <a:srgbClr val="000000"/>
                </a:solidFill>
                <a:latin typeface="Times New Roman" panose="02020603050405020304" pitchFamily="18" charset="0"/>
                <a:cs typeface="Times New Roman" panose="02020603050405020304" pitchFamily="18" charset="0"/>
              </a:rPr>
              <a:t>hấn </a:t>
            </a:r>
            <a:r>
              <a:rPr lang="vi-VN" sz="2800">
                <a:solidFill>
                  <a:srgbClr val="000000"/>
                </a:solidFill>
                <a:latin typeface="Times New Roman" panose="02020603050405020304" pitchFamily="18" charset="0"/>
                <a:cs typeface="Times New Roman" panose="02020603050405020304" pitchFamily="18" charset="0"/>
              </a:rPr>
              <a:t>mạnh ý được nói tới </a:t>
            </a:r>
            <a:r>
              <a:rPr lang="vi-VN" sz="2800">
                <a:solidFill>
                  <a:srgbClr val="000000"/>
                </a:solidFill>
                <a:latin typeface="Times New Roman" panose="02020603050405020304" pitchFamily="18" charset="0"/>
                <a:cs typeface="Times New Roman" panose="02020603050405020304" pitchFamily="18" charset="0"/>
              </a:rPr>
              <a:t>trong </a:t>
            </a:r>
            <a:r>
              <a:rPr lang="vi-VN" sz="2800" smtClean="0">
                <a:solidFill>
                  <a:srgbClr val="000000"/>
                </a:solidFill>
                <a:latin typeface="Times New Roman" panose="02020603050405020304" pitchFamily="18" charset="0"/>
                <a:cs typeface="Times New Roman" panose="02020603050405020304" pitchFamily="18" charset="0"/>
              </a:rPr>
              <a:t>câu</a:t>
            </a:r>
            <a:endParaRPr lang="en-US" sz="2800" smtClean="0">
              <a:solidFill>
                <a:srgbClr val="000000"/>
              </a:solidFill>
              <a:latin typeface="Times New Roman" panose="02020603050405020304" pitchFamily="18" charset="0"/>
              <a:cs typeface="Times New Roman" panose="02020603050405020304" pitchFamily="18" charset="0"/>
            </a:endParaRPr>
          </a:p>
          <a:p>
            <a:pPr algn="just"/>
            <a:endParaRPr lang="en-US" sz="2400" dirty="0">
              <a:solidFill>
                <a:srgbClr val="000000"/>
              </a:solidFill>
              <a:latin typeface="Times New Roman" pitchFamily="18" charset="0"/>
              <a:cs typeface="Times New Roman" pitchFamily="18" charset="0"/>
            </a:endParaRPr>
          </a:p>
          <a:p>
            <a:pPr algn="ctr"/>
            <a:endParaRPr lang="en-US" sz="2400" dirty="0" smtClean="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p:txBody>
      </p:sp>
      <p:sp>
        <p:nvSpPr>
          <p:cNvPr id="14" name="Rounded Rectangle 13"/>
          <p:cNvSpPr/>
          <p:nvPr/>
        </p:nvSpPr>
        <p:spPr>
          <a:xfrm>
            <a:off x="7142625" y="3209473"/>
            <a:ext cx="3583567" cy="958742"/>
          </a:xfrm>
          <a:prstGeom prst="roundRect">
            <a:avLst>
              <a:gd name="adj" fmla="val 35812"/>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r>
              <a:rPr lang="vi-VN" sz="2800">
                <a:solidFill>
                  <a:srgbClr val="000000"/>
                </a:solidFill>
                <a:latin typeface="Times New Roman" panose="02020603050405020304" pitchFamily="18" charset="0"/>
                <a:cs typeface="Times New Roman" panose="02020603050405020304" pitchFamily="18" charset="0"/>
              </a:rPr>
              <a:t>gây ấn tượng </a:t>
            </a:r>
            <a:r>
              <a:rPr lang="vi-VN" sz="2800">
                <a:solidFill>
                  <a:srgbClr val="000000"/>
                </a:solidFill>
                <a:latin typeface="Times New Roman" panose="02020603050405020304" pitchFamily="18" charset="0"/>
                <a:cs typeface="Times New Roman" panose="02020603050405020304" pitchFamily="18" charset="0"/>
              </a:rPr>
              <a:t>sâu </a:t>
            </a:r>
            <a:r>
              <a:rPr lang="vi-VN" sz="2800" smtClean="0">
                <a:solidFill>
                  <a:srgbClr val="000000"/>
                </a:solidFill>
                <a:latin typeface="Times New Roman" panose="02020603050405020304" pitchFamily="18" charset="0"/>
                <a:cs typeface="Times New Roman" panose="02020603050405020304" pitchFamily="18" charset="0"/>
              </a:rPr>
              <a:t>sắc</a:t>
            </a:r>
            <a:endParaRPr lang="en-US" sz="2800" smtClean="0">
              <a:solidFill>
                <a:srgbClr val="000000"/>
              </a:solidFill>
              <a:latin typeface="Times New Roman" panose="02020603050405020304" pitchFamily="18" charset="0"/>
              <a:cs typeface="Times New Roman" panose="02020603050405020304" pitchFamily="18" charset="0"/>
            </a:endParaRPr>
          </a:p>
          <a:p>
            <a:pPr algn="just"/>
            <a:endParaRPr lang="en-US" sz="2800">
              <a:solidFill>
                <a:srgbClr val="000000"/>
              </a:solidFill>
              <a:latin typeface="Times New Roman" panose="02020603050405020304" pitchFamily="18" charset="0"/>
              <a:cs typeface="Times New Roman" panose="02020603050405020304" pitchFamily="18" charset="0"/>
            </a:endParaRPr>
          </a:p>
          <a:p>
            <a:pPr algn="just"/>
            <a:endParaRPr lang="en-US" sz="2800" smtClean="0">
              <a:solidFill>
                <a:srgbClr val="000000"/>
              </a:solidFill>
              <a:latin typeface="Times New Roman" panose="02020603050405020304" pitchFamily="18" charset="0"/>
              <a:cs typeface="Times New Roman" panose="02020603050405020304" pitchFamily="18" charset="0"/>
            </a:endParaRPr>
          </a:p>
          <a:p>
            <a:pPr algn="just"/>
            <a:endParaRPr lang="en-US" sz="2400" dirty="0" smtClean="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p:txBody>
      </p:sp>
      <p:sp>
        <p:nvSpPr>
          <p:cNvPr id="15" name="Rounded Rectangle 14"/>
          <p:cNvSpPr/>
          <p:nvPr/>
        </p:nvSpPr>
        <p:spPr>
          <a:xfrm>
            <a:off x="7018847" y="5106176"/>
            <a:ext cx="4431151" cy="1023492"/>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400" smtClean="0">
              <a:solidFill>
                <a:srgbClr val="000000"/>
              </a:solidFill>
              <a:latin typeface="Times New Roman" panose="02020603050405020304" pitchFamily="18" charset="0"/>
              <a:cs typeface="Times New Roman" panose="02020603050405020304" pitchFamily="18" charset="0"/>
            </a:endParaRPr>
          </a:p>
          <a:p>
            <a:pPr algn="just"/>
            <a:endParaRPr lang="en-US" sz="2800" smtClean="0">
              <a:solidFill>
                <a:srgbClr val="000000"/>
              </a:solidFill>
              <a:latin typeface="Times New Roman" panose="02020603050405020304" pitchFamily="18" charset="0"/>
              <a:cs typeface="Times New Roman" panose="02020603050405020304" pitchFamily="18" charset="0"/>
            </a:endParaRPr>
          </a:p>
          <a:p>
            <a:pPr algn="just"/>
            <a:endParaRPr lang="en-US" sz="2800" smtClean="0">
              <a:solidFill>
                <a:srgbClr val="000000"/>
              </a:solidFill>
              <a:latin typeface="Times New Roman" panose="02020603050405020304" pitchFamily="18" charset="0"/>
              <a:cs typeface="Times New Roman" panose="02020603050405020304" pitchFamily="18" charset="0"/>
            </a:endParaRPr>
          </a:p>
          <a:p>
            <a:pPr algn="just"/>
            <a:endParaRPr lang="en-US" sz="2800" smtClean="0">
              <a:solidFill>
                <a:srgbClr val="000000"/>
              </a:solidFill>
              <a:latin typeface="Times New Roman" panose="02020603050405020304" pitchFamily="18" charset="0"/>
              <a:cs typeface="Times New Roman" panose="02020603050405020304" pitchFamily="18" charset="0"/>
            </a:endParaRPr>
          </a:p>
          <a:p>
            <a:pPr algn="just"/>
            <a:endParaRPr lang="en-US" sz="2800">
              <a:solidFill>
                <a:srgbClr val="000000"/>
              </a:solidFill>
              <a:latin typeface="Times New Roman" panose="02020603050405020304" pitchFamily="18" charset="0"/>
              <a:cs typeface="Times New Roman" panose="02020603050405020304" pitchFamily="18" charset="0"/>
            </a:endParaRPr>
          </a:p>
          <a:p>
            <a:pPr algn="just"/>
            <a:r>
              <a:rPr lang="vi-VN" sz="2800" smtClean="0">
                <a:solidFill>
                  <a:srgbClr val="000000"/>
                </a:solidFill>
                <a:latin typeface="Times New Roman" panose="02020603050405020304" pitchFamily="18" charset="0"/>
                <a:cs typeface="Times New Roman" panose="02020603050405020304" pitchFamily="18" charset="0"/>
              </a:rPr>
              <a:t>làm </a:t>
            </a:r>
            <a:r>
              <a:rPr lang="vi-VN" sz="2800">
                <a:solidFill>
                  <a:srgbClr val="000000"/>
                </a:solidFill>
                <a:latin typeface="Times New Roman" panose="02020603050405020304" pitchFamily="18" charset="0"/>
                <a:cs typeface="Times New Roman" panose="02020603050405020304" pitchFamily="18" charset="0"/>
              </a:rPr>
              <a:t>câu thơ thêm </a:t>
            </a:r>
            <a:r>
              <a:rPr lang="vi-VN" sz="2800">
                <a:solidFill>
                  <a:srgbClr val="000000"/>
                </a:solidFill>
                <a:latin typeface="Times New Roman" panose="02020603050405020304" pitchFamily="18" charset="0"/>
                <a:cs typeface="Times New Roman" panose="02020603050405020304" pitchFamily="18" charset="0"/>
              </a:rPr>
              <a:t>mạnh </a:t>
            </a:r>
            <a:r>
              <a:rPr lang="vi-VN" sz="2800" smtClean="0">
                <a:solidFill>
                  <a:srgbClr val="000000"/>
                </a:solidFill>
                <a:latin typeface="Times New Roman" panose="02020603050405020304" pitchFamily="18" charset="0"/>
                <a:cs typeface="Times New Roman" panose="02020603050405020304" pitchFamily="18" charset="0"/>
              </a:rPr>
              <a:t>mẽ</a:t>
            </a:r>
            <a:r>
              <a:rPr lang="en-US" sz="2800" smtClean="0">
                <a:solidFill>
                  <a:srgbClr val="000000"/>
                </a:solidFill>
                <a:latin typeface="Times New Roman" panose="02020603050405020304" pitchFamily="18" charset="0"/>
                <a:cs typeface="Times New Roman" panose="02020603050405020304" pitchFamily="18" charset="0"/>
              </a:rPr>
              <a:t> </a:t>
            </a:r>
            <a:r>
              <a:rPr lang="vi-VN" sz="2800" smtClean="0">
                <a:solidFill>
                  <a:srgbClr val="000000"/>
                </a:solidFill>
                <a:latin typeface="Times New Roman" panose="02020603050405020304" pitchFamily="18" charset="0"/>
                <a:cs typeface="Times New Roman" panose="02020603050405020304" pitchFamily="18" charset="0"/>
              </a:rPr>
              <a:t>và </a:t>
            </a:r>
            <a:r>
              <a:rPr lang="vi-VN" sz="2800">
                <a:solidFill>
                  <a:srgbClr val="000000"/>
                </a:solidFill>
                <a:latin typeface="Times New Roman" panose="02020603050405020304" pitchFamily="18" charset="0"/>
                <a:cs typeface="Times New Roman" panose="02020603050405020304" pitchFamily="18" charset="0"/>
              </a:rPr>
              <a:t>có nhịp điệu.</a:t>
            </a:r>
            <a:br>
              <a:rPr lang="vi-VN" sz="2800">
                <a:solidFill>
                  <a:srgbClr val="000000"/>
                </a:solidFill>
                <a:latin typeface="Times New Roman" panose="02020603050405020304" pitchFamily="18" charset="0"/>
                <a:cs typeface="Times New Roman" panose="02020603050405020304" pitchFamily="18" charset="0"/>
              </a:rPr>
            </a:br>
            <a:r>
              <a:rPr lang="vi-VN" sz="2800">
                <a:solidFill>
                  <a:srgbClr val="000000"/>
                </a:solidFill>
                <a:latin typeface="Times New Roman" panose="02020603050405020304" pitchFamily="18" charset="0"/>
                <a:cs typeface="Times New Roman" panose="02020603050405020304" pitchFamily="18" charset="0"/>
              </a:rPr>
              <a:t/>
            </a:r>
            <a:br>
              <a:rPr lang="vi-VN" sz="2800">
                <a:solidFill>
                  <a:srgbClr val="000000"/>
                </a:solidFill>
                <a:latin typeface="Times New Roman" panose="02020603050405020304" pitchFamily="18" charset="0"/>
                <a:cs typeface="Times New Roman" panose="02020603050405020304" pitchFamily="18" charset="0"/>
              </a:rPr>
            </a:br>
            <a:endParaRPr lang="en-US" sz="2800" smtClean="0">
              <a:solidFill>
                <a:srgbClr val="000000"/>
              </a:solidFill>
              <a:latin typeface="Times New Roman" panose="02020603050405020304" pitchFamily="18" charset="0"/>
              <a:cs typeface="Times New Roman" panose="02020603050405020304" pitchFamily="18" charset="0"/>
            </a:endParaRPr>
          </a:p>
          <a:p>
            <a:pPr algn="just"/>
            <a:endParaRPr lang="vi-VN" sz="2800">
              <a:solidFill>
                <a:srgbClr val="000000"/>
              </a:solidFill>
              <a:latin typeface="Times New Roman" panose="02020603050405020304" pitchFamily="18" charset="0"/>
              <a:cs typeface="Times New Roman" panose="02020603050405020304"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a:p>
            <a:pPr algn="just"/>
            <a:endParaRPr lang="vi-VN" sz="2400" dirty="0">
              <a:solidFill>
                <a:srgbClr val="000000"/>
              </a:solidFill>
              <a:latin typeface="Times New Roman" pitchFamily="18" charset="0"/>
              <a:cs typeface="Times New Roman" pitchFamily="18" charset="0"/>
            </a:endParaRPr>
          </a:p>
        </p:txBody>
      </p:sp>
      <p:cxnSp>
        <p:nvCxnSpPr>
          <p:cNvPr id="4" name="Straight Arrow Connector 3"/>
          <p:cNvCxnSpPr/>
          <p:nvPr/>
        </p:nvCxnSpPr>
        <p:spPr>
          <a:xfrm flipV="1">
            <a:off x="2224506" y="1886857"/>
            <a:ext cx="929870" cy="934721"/>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91658" y="2821578"/>
            <a:ext cx="906321" cy="701070"/>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970900" y="2549185"/>
            <a:ext cx="1344169" cy="97346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4" idx="1"/>
          </p:cNvCxnSpPr>
          <p:nvPr/>
        </p:nvCxnSpPr>
        <p:spPr>
          <a:xfrm>
            <a:off x="5970900" y="3482493"/>
            <a:ext cx="1171725" cy="206351"/>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970900" y="3449957"/>
            <a:ext cx="1171725" cy="1969601"/>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1999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1+#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435">
                                          <p:stCondLst>
                                            <p:cond delay="0"/>
                                          </p:stCondLst>
                                        </p:cTn>
                                        <p:tgtEl>
                                          <p:spTgt spid="25"/>
                                        </p:tgtEl>
                                      </p:cBhvr>
                                    </p:animEffect>
                                    <p:anim calcmode="lin" valueType="num">
                                      <p:cBhvr>
                                        <p:cTn id="12"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4"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15"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16"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17" dur="20">
                                          <p:stCondLst>
                                            <p:cond delay="487"/>
                                          </p:stCondLst>
                                        </p:cTn>
                                        <p:tgtEl>
                                          <p:spTgt spid="25"/>
                                        </p:tgtEl>
                                      </p:cBhvr>
                                      <p:to x="100000" y="60000"/>
                                    </p:animScale>
                                    <p:animScale>
                                      <p:cBhvr>
                                        <p:cTn id="18" dur="124" decel="50000">
                                          <p:stCondLst>
                                            <p:cond delay="507"/>
                                          </p:stCondLst>
                                        </p:cTn>
                                        <p:tgtEl>
                                          <p:spTgt spid="25"/>
                                        </p:tgtEl>
                                      </p:cBhvr>
                                      <p:to x="100000" y="100000"/>
                                    </p:animScale>
                                    <p:animScale>
                                      <p:cBhvr>
                                        <p:cTn id="19" dur="20">
                                          <p:stCondLst>
                                            <p:cond delay="984"/>
                                          </p:stCondLst>
                                        </p:cTn>
                                        <p:tgtEl>
                                          <p:spTgt spid="25"/>
                                        </p:tgtEl>
                                      </p:cBhvr>
                                      <p:to x="100000" y="80000"/>
                                    </p:animScale>
                                    <p:animScale>
                                      <p:cBhvr>
                                        <p:cTn id="20" dur="124" decel="50000">
                                          <p:stCondLst>
                                            <p:cond delay="1004"/>
                                          </p:stCondLst>
                                        </p:cTn>
                                        <p:tgtEl>
                                          <p:spTgt spid="25"/>
                                        </p:tgtEl>
                                      </p:cBhvr>
                                      <p:to x="100000" y="100000"/>
                                    </p:animScale>
                                    <p:animScale>
                                      <p:cBhvr>
                                        <p:cTn id="21" dur="20">
                                          <p:stCondLst>
                                            <p:cond delay="1231"/>
                                          </p:stCondLst>
                                        </p:cTn>
                                        <p:tgtEl>
                                          <p:spTgt spid="25"/>
                                        </p:tgtEl>
                                      </p:cBhvr>
                                      <p:to x="100000" y="90000"/>
                                    </p:animScale>
                                    <p:animScale>
                                      <p:cBhvr>
                                        <p:cTn id="22" dur="124" decel="50000">
                                          <p:stCondLst>
                                            <p:cond delay="1251"/>
                                          </p:stCondLst>
                                        </p:cTn>
                                        <p:tgtEl>
                                          <p:spTgt spid="25"/>
                                        </p:tgtEl>
                                      </p:cBhvr>
                                      <p:to x="100000" y="100000"/>
                                    </p:animScale>
                                    <p:animScale>
                                      <p:cBhvr>
                                        <p:cTn id="23" dur="20">
                                          <p:stCondLst>
                                            <p:cond delay="1356"/>
                                          </p:stCondLst>
                                        </p:cTn>
                                        <p:tgtEl>
                                          <p:spTgt spid="25"/>
                                        </p:tgtEl>
                                      </p:cBhvr>
                                      <p:to x="100000" y="95000"/>
                                    </p:animScale>
                                    <p:animScale>
                                      <p:cBhvr>
                                        <p:cTn id="24" dur="124" decel="50000">
                                          <p:stCondLst>
                                            <p:cond delay="1376"/>
                                          </p:stCondLst>
                                        </p:cTn>
                                        <p:tgtEl>
                                          <p:spTgt spid="25"/>
                                        </p:tgtEl>
                                      </p:cBhvr>
                                      <p:to x="100000" y="100000"/>
                                    </p:animScale>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500" fill="hold"/>
                                        <p:tgtEl>
                                          <p:spTgt spid="26"/>
                                        </p:tgtEl>
                                        <p:attrNameLst>
                                          <p:attrName>ppt_x</p:attrName>
                                        </p:attrNameLst>
                                      </p:cBhvr>
                                      <p:tavLst>
                                        <p:tav tm="0">
                                          <p:val>
                                            <p:strVal val="1+#ppt_w/2"/>
                                          </p:val>
                                        </p:tav>
                                        <p:tav tm="100000">
                                          <p:val>
                                            <p:strVal val="#ppt_x"/>
                                          </p:val>
                                        </p:tav>
                                      </p:tavLst>
                                    </p:anim>
                                    <p:anim calcmode="lin" valueType="num">
                                      <p:cBhvr additive="base">
                                        <p:cTn id="28" dur="1500" fill="hold"/>
                                        <p:tgtEl>
                                          <p:spTgt spid="2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5" end="5"/>
                                            </p:txEl>
                                          </p:spTgt>
                                        </p:tgtEl>
                                        <p:attrNameLst>
                                          <p:attrName>style.visibility</p:attrName>
                                        </p:attrNameLst>
                                      </p:cBhvr>
                                      <p:to>
                                        <p:strVal val="visible"/>
                                      </p:to>
                                    </p:set>
                                    <p:animEffect transition="in" filter="barn(inVertical)">
                                      <p:cBhvr>
                                        <p:cTn id="48" dur="500"/>
                                        <p:tgtEl>
                                          <p:spTgt spid="2">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arn(inVertical)">
                                      <p:cBhvr>
                                        <p:cTn id="53" dur="500"/>
                                        <p:tgtEl>
                                          <p:spTgt spid="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barn(inVertical)">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barn(inVertical)">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barn(inVertic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barn(inVertical)">
                                      <p:cBhvr>
                                        <p:cTn id="9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9" grpId="0" animBg="1"/>
      <p:bldP spid="10"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F1DEA21-819A-4BE1-AB1A-C8673C7F2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7" name="矩形 16">
            <a:extLst>
              <a:ext uri="{FF2B5EF4-FFF2-40B4-BE49-F238E27FC236}">
                <a16:creationId xmlns:a16="http://schemas.microsoft.com/office/drawing/2014/main" id="{A3CD422B-6B94-46F5-BA5F-08C57ECF8ADC}"/>
              </a:ext>
            </a:extLst>
          </p:cNvPr>
          <p:cNvSpPr/>
          <p:nvPr/>
        </p:nvSpPr>
        <p:spPr>
          <a:xfrm>
            <a:off x="2889623" y="2056047"/>
            <a:ext cx="6296750" cy="2048606"/>
          </a:xfrm>
          <a:prstGeom prst="rect">
            <a:avLst/>
          </a:prstGeom>
          <a:solidFill>
            <a:srgbClr val="77C571"/>
          </a:solidFill>
          <a:ln w="12700">
            <a:solidFill>
              <a:srgbClr val="5BB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000" b="1" smtClean="0">
                <a:solidFill>
                  <a:srgbClr val="000000"/>
                </a:solidFill>
                <a:latin typeface="Times New Roman" pitchFamily="18" charset="0"/>
                <a:ea typeface="微软雅黑" panose="020B0503020204020204" pitchFamily="34" charset="-122"/>
                <a:cs typeface="Times New Roman" pitchFamily="18" charset="0"/>
              </a:rPr>
              <a:t>II. Luyện </a:t>
            </a:r>
            <a:r>
              <a:rPr kumimoji="1" lang="en-US" altLang="zh-CN" sz="4000" b="1" smtClean="0">
                <a:solidFill>
                  <a:srgbClr val="000000"/>
                </a:solidFill>
                <a:latin typeface="Times New Roman" pitchFamily="18" charset="0"/>
                <a:ea typeface="微软雅黑" panose="020B0503020204020204" pitchFamily="34" charset="-122"/>
                <a:cs typeface="Times New Roman" pitchFamily="18" charset="0"/>
              </a:rPr>
              <a:t>tập</a:t>
            </a:r>
            <a:endParaRPr kumimoji="1" lang="en-US" altLang="zh-CN" sz="4000" b="1" dirty="0">
              <a:solidFill>
                <a:srgbClr val="000000"/>
              </a:solidFill>
              <a:latin typeface="Times New Roman" pitchFamily="18" charset="0"/>
              <a:ea typeface="微软雅黑" panose="020B0503020204020204" pitchFamily="34" charset="-122"/>
              <a:cs typeface="Times New Roman" pitchFamily="18" charset="0"/>
            </a:endParaRPr>
          </a:p>
        </p:txBody>
      </p:sp>
      <p:pic>
        <p:nvPicPr>
          <p:cNvPr id="18" name="图片 17">
            <a:extLst>
              <a:ext uri="{FF2B5EF4-FFF2-40B4-BE49-F238E27FC236}">
                <a16:creationId xmlns:a16="http://schemas.microsoft.com/office/drawing/2014/main" id="{6E21F57D-D4FF-4ACC-A63B-CD92FC5DC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22" name="图片 21">
            <a:extLst>
              <a:ext uri="{FF2B5EF4-FFF2-40B4-BE49-F238E27FC236}">
                <a16:creationId xmlns:a16="http://schemas.microsoft.com/office/drawing/2014/main" id="{ADB2029A-7A6A-496C-A035-3E73B7822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3173852" cy="3427760"/>
          </a:xfrm>
          <a:prstGeom prst="rect">
            <a:avLst/>
          </a:prstGeom>
        </p:spPr>
      </p:pic>
      <p:pic>
        <p:nvPicPr>
          <p:cNvPr id="23" name="图片 22">
            <a:extLst>
              <a:ext uri="{FF2B5EF4-FFF2-40B4-BE49-F238E27FC236}">
                <a16:creationId xmlns:a16="http://schemas.microsoft.com/office/drawing/2014/main" id="{DD20CE66-A86E-4929-8621-F9804704E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663" y="4161317"/>
            <a:ext cx="3598750" cy="2800566"/>
          </a:xfrm>
          <a:prstGeom prst="rect">
            <a:avLst/>
          </a:prstGeom>
        </p:spPr>
      </p:pic>
      <p:pic>
        <p:nvPicPr>
          <p:cNvPr id="24" name="图片 23">
            <a:extLst>
              <a:ext uri="{FF2B5EF4-FFF2-40B4-BE49-F238E27FC236}">
                <a16:creationId xmlns:a16="http://schemas.microsoft.com/office/drawing/2014/main" id="{5006621D-BEB5-424E-85B6-C352B9AD51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284399544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435">
                                          <p:stCondLst>
                                            <p:cond delay="0"/>
                                          </p:stCondLst>
                                        </p:cTn>
                                        <p:tgtEl>
                                          <p:spTgt spid="22"/>
                                        </p:tgtEl>
                                      </p:cBhvr>
                                    </p:animEffect>
                                    <p:anim calcmode="lin" valueType="num">
                                      <p:cBhvr>
                                        <p:cTn id="16"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21" dur="20">
                                          <p:stCondLst>
                                            <p:cond delay="487"/>
                                          </p:stCondLst>
                                        </p:cTn>
                                        <p:tgtEl>
                                          <p:spTgt spid="22"/>
                                        </p:tgtEl>
                                      </p:cBhvr>
                                      <p:to x="100000" y="60000"/>
                                    </p:animScale>
                                    <p:animScale>
                                      <p:cBhvr>
                                        <p:cTn id="22" dur="124" decel="50000">
                                          <p:stCondLst>
                                            <p:cond delay="507"/>
                                          </p:stCondLst>
                                        </p:cTn>
                                        <p:tgtEl>
                                          <p:spTgt spid="22"/>
                                        </p:tgtEl>
                                      </p:cBhvr>
                                      <p:to x="100000" y="100000"/>
                                    </p:animScale>
                                    <p:animScale>
                                      <p:cBhvr>
                                        <p:cTn id="23" dur="20">
                                          <p:stCondLst>
                                            <p:cond delay="984"/>
                                          </p:stCondLst>
                                        </p:cTn>
                                        <p:tgtEl>
                                          <p:spTgt spid="22"/>
                                        </p:tgtEl>
                                      </p:cBhvr>
                                      <p:to x="100000" y="80000"/>
                                    </p:animScale>
                                    <p:animScale>
                                      <p:cBhvr>
                                        <p:cTn id="24" dur="124" decel="50000">
                                          <p:stCondLst>
                                            <p:cond delay="1004"/>
                                          </p:stCondLst>
                                        </p:cTn>
                                        <p:tgtEl>
                                          <p:spTgt spid="22"/>
                                        </p:tgtEl>
                                      </p:cBhvr>
                                      <p:to x="100000" y="100000"/>
                                    </p:animScale>
                                    <p:animScale>
                                      <p:cBhvr>
                                        <p:cTn id="25" dur="20">
                                          <p:stCondLst>
                                            <p:cond delay="1231"/>
                                          </p:stCondLst>
                                        </p:cTn>
                                        <p:tgtEl>
                                          <p:spTgt spid="22"/>
                                        </p:tgtEl>
                                      </p:cBhvr>
                                      <p:to x="100000" y="90000"/>
                                    </p:animScale>
                                    <p:animScale>
                                      <p:cBhvr>
                                        <p:cTn id="26" dur="124" decel="50000">
                                          <p:stCondLst>
                                            <p:cond delay="1251"/>
                                          </p:stCondLst>
                                        </p:cTn>
                                        <p:tgtEl>
                                          <p:spTgt spid="22"/>
                                        </p:tgtEl>
                                      </p:cBhvr>
                                      <p:to x="100000" y="100000"/>
                                    </p:animScale>
                                    <p:animScale>
                                      <p:cBhvr>
                                        <p:cTn id="27" dur="20">
                                          <p:stCondLst>
                                            <p:cond delay="1356"/>
                                          </p:stCondLst>
                                        </p:cTn>
                                        <p:tgtEl>
                                          <p:spTgt spid="22"/>
                                        </p:tgtEl>
                                      </p:cBhvr>
                                      <p:to x="100000" y="95000"/>
                                    </p:animScale>
                                    <p:animScale>
                                      <p:cBhvr>
                                        <p:cTn id="28" dur="124" decel="50000">
                                          <p:stCondLst>
                                            <p:cond delay="1376"/>
                                          </p:stCondLst>
                                        </p:cTn>
                                        <p:tgtEl>
                                          <p:spTgt spid="22"/>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750"/>
                                        <p:tgtEl>
                                          <p:spTgt spid="17"/>
                                        </p:tgtEl>
                                      </p:cBhvr>
                                    </p:animEffect>
                                    <p:anim calcmode="lin" valueType="num">
                                      <p:cBhvr>
                                        <p:cTn id="42" dur="750" fill="hold"/>
                                        <p:tgtEl>
                                          <p:spTgt spid="17"/>
                                        </p:tgtEl>
                                        <p:attrNameLst>
                                          <p:attrName>ppt_x</p:attrName>
                                        </p:attrNameLst>
                                      </p:cBhvr>
                                      <p:tavLst>
                                        <p:tav tm="0">
                                          <p:val>
                                            <p:strVal val="#ppt_x"/>
                                          </p:val>
                                        </p:tav>
                                        <p:tav tm="100000">
                                          <p:val>
                                            <p:strVal val="#ppt_x"/>
                                          </p:val>
                                        </p:tav>
                                      </p:tavLst>
                                    </p:anim>
                                    <p:anim calcmode="lin" valueType="num">
                                      <p:cBhvr>
                                        <p:cTn id="43"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13" y="0"/>
            <a:ext cx="6092825" cy="923330"/>
          </a:xfrm>
          <a:prstGeom prst="rect">
            <a:avLst/>
          </a:prstGeom>
        </p:spPr>
        <p:txBody>
          <a:bodyPr>
            <a:spAutoFit/>
          </a:bodyPr>
          <a:lstStyle/>
          <a:p>
            <a:pPr algn="just">
              <a:lnSpc>
                <a:spcPct val="150000"/>
              </a:lnSpc>
            </a:pPr>
            <a:r>
              <a:rPr lang="nl-NL" sz="3600" b="1" kern="100">
                <a:latin typeface="Times New Roman" panose="02020603050405020304" pitchFamily="18" charset="0"/>
                <a:ea typeface="SimSun" panose="02010600030101010101" pitchFamily="2" charset="-122"/>
              </a:rPr>
              <a:t>1. Bài </a:t>
            </a:r>
            <a:r>
              <a:rPr lang="nl-NL" sz="3600" b="1" kern="100" smtClean="0">
                <a:latin typeface="Times New Roman" panose="02020603050405020304" pitchFamily="18" charset="0"/>
                <a:ea typeface="SimSun" panose="02010600030101010101" pitchFamily="2" charset="-122"/>
              </a:rPr>
              <a:t>1:</a:t>
            </a:r>
            <a:endParaRPr lang="en-US" sz="3600" kern="100">
              <a:latin typeface="Times New Roman" panose="02020603050405020304" pitchFamily="18" charset="0"/>
              <a:ea typeface="SimSun" panose="02010600030101010101" pitchFamily="2" charset="-122"/>
            </a:endParaRPr>
          </a:p>
        </p:txBody>
      </p:sp>
      <p:sp>
        <p:nvSpPr>
          <p:cNvPr id="5" name="Rectangle 4"/>
          <p:cNvSpPr/>
          <p:nvPr/>
        </p:nvSpPr>
        <p:spPr>
          <a:xfrm>
            <a:off x="592183" y="522846"/>
            <a:ext cx="6092825" cy="1754326"/>
          </a:xfrm>
          <a:prstGeom prst="rect">
            <a:avLst/>
          </a:prstGeom>
        </p:spPr>
        <p:txBody>
          <a:bodyPr>
            <a:spAutoFit/>
          </a:bodyPr>
          <a:lstStyle/>
          <a:p>
            <a:pPr lvl="0" algn="just">
              <a:lnSpc>
                <a:spcPct val="150000"/>
              </a:lnSpc>
            </a:pPr>
            <a:r>
              <a:rPr lang="nl-NL" sz="3600" kern="100">
                <a:solidFill>
                  <a:srgbClr val="000000"/>
                </a:solidFill>
                <a:latin typeface="Times New Roman" panose="02020603050405020304" pitchFamily="18" charset="0"/>
                <a:ea typeface="SimSun" panose="02010600030101010101" pitchFamily="2" charset="-122"/>
              </a:rPr>
              <a:t>- (xanh) mơn mởn: xanh non, </a:t>
            </a:r>
            <a:r>
              <a:rPr lang="nl-NL" sz="3600" kern="100" smtClean="0">
                <a:solidFill>
                  <a:srgbClr val="000000"/>
                </a:solidFill>
                <a:latin typeface="Times New Roman" panose="02020603050405020304" pitchFamily="18" charset="0"/>
                <a:ea typeface="SimSun" panose="02010600030101010101" pitchFamily="2" charset="-122"/>
              </a:rPr>
              <a:t>tươi.</a:t>
            </a:r>
            <a:endParaRPr lang="en-US" sz="3600" kern="100">
              <a:solidFill>
                <a:srgbClr val="000000"/>
              </a:solidFill>
              <a:latin typeface="Times New Roman" panose="02020603050405020304" pitchFamily="18" charset="0"/>
              <a:ea typeface="SimSun" panose="02010600030101010101" pitchFamily="2" charset="-122"/>
            </a:endParaRPr>
          </a:p>
        </p:txBody>
      </p:sp>
      <p:sp>
        <p:nvSpPr>
          <p:cNvPr id="6" name="Rectangle 5"/>
          <p:cNvSpPr/>
          <p:nvPr/>
        </p:nvSpPr>
        <p:spPr>
          <a:xfrm>
            <a:off x="592182" y="1812280"/>
            <a:ext cx="6092825" cy="1654748"/>
          </a:xfrm>
          <a:prstGeom prst="rect">
            <a:avLst/>
          </a:prstGeom>
        </p:spPr>
        <p:txBody>
          <a:bodyPr>
            <a:spAutoFit/>
          </a:bodyPr>
          <a:lstStyle/>
          <a:p>
            <a:pPr lvl="0" algn="just">
              <a:lnSpc>
                <a:spcPct val="150000"/>
              </a:lnSpc>
            </a:pPr>
            <a:r>
              <a:rPr lang="nl-NL" sz="3600" kern="100">
                <a:solidFill>
                  <a:srgbClr val="000000"/>
                </a:solidFill>
                <a:latin typeface="Times New Roman" panose="02020603050405020304" pitchFamily="18" charset="0"/>
                <a:ea typeface="SimSun" panose="02010600030101010101" pitchFamily="2" charset="-122"/>
              </a:rPr>
              <a:t>- Lúc lỉu: nhiều quả trên khắp các cành</a:t>
            </a:r>
            <a:r>
              <a:rPr lang="nl-NL" sz="3600" kern="100" smtClean="0">
                <a:solidFill>
                  <a:srgbClr val="000000"/>
                </a:solidFill>
                <a:latin typeface="Times New Roman" panose="02020603050405020304" pitchFamily="18" charset="0"/>
                <a:ea typeface="SimSun" panose="02010600030101010101" pitchFamily="2" charset="-122"/>
              </a:rPr>
              <a:t>.</a:t>
            </a:r>
            <a:endParaRPr lang="en-US" sz="3600" kern="100">
              <a:solidFill>
                <a:srgbClr val="000000"/>
              </a:solidFill>
              <a:latin typeface="Times New Roman" panose="02020603050405020304" pitchFamily="18" charset="0"/>
              <a:ea typeface="SimSun" panose="02010600030101010101" pitchFamily="2" charset="-122"/>
            </a:endParaRPr>
          </a:p>
        </p:txBody>
      </p:sp>
      <p:sp>
        <p:nvSpPr>
          <p:cNvPr id="7" name="Rectangle 6"/>
          <p:cNvSpPr/>
          <p:nvPr/>
        </p:nvSpPr>
        <p:spPr>
          <a:xfrm>
            <a:off x="592181" y="3244169"/>
            <a:ext cx="6092825" cy="923330"/>
          </a:xfrm>
          <a:prstGeom prst="rect">
            <a:avLst/>
          </a:prstGeom>
        </p:spPr>
        <p:txBody>
          <a:bodyPr>
            <a:spAutoFit/>
          </a:bodyPr>
          <a:lstStyle/>
          <a:p>
            <a:pPr lvl="0" algn="just">
              <a:lnSpc>
                <a:spcPct val="150000"/>
              </a:lnSpc>
            </a:pPr>
            <a:r>
              <a:rPr lang="nl-NL" sz="3600" kern="100">
                <a:solidFill>
                  <a:srgbClr val="000000"/>
                </a:solidFill>
                <a:latin typeface="Times New Roman" panose="02020603050405020304" pitchFamily="18" charset="0"/>
                <a:ea typeface="SimSun" panose="02010600030101010101" pitchFamily="2" charset="-122"/>
              </a:rPr>
              <a:t>- Ròng rã: kéo dài, liên </a:t>
            </a:r>
            <a:r>
              <a:rPr lang="nl-NL" sz="3600" kern="100" smtClean="0">
                <a:solidFill>
                  <a:srgbClr val="000000"/>
                </a:solidFill>
                <a:latin typeface="Times New Roman" panose="02020603050405020304" pitchFamily="18" charset="0"/>
                <a:ea typeface="SimSun" panose="02010600030101010101" pitchFamily="2" charset="-122"/>
              </a:rPr>
              <a:t>tục.</a:t>
            </a:r>
            <a:endParaRPr lang="en-US" sz="3600" kern="100">
              <a:solidFill>
                <a:srgbClr val="000000"/>
              </a:solidFill>
              <a:latin typeface="Times New Roman" panose="02020603050405020304" pitchFamily="18" charset="0"/>
              <a:ea typeface="SimSun" panose="02010600030101010101" pitchFamily="2" charset="-122"/>
            </a:endParaRPr>
          </a:p>
        </p:txBody>
      </p:sp>
      <p:sp>
        <p:nvSpPr>
          <p:cNvPr id="8" name="Rectangle 7"/>
          <p:cNvSpPr/>
          <p:nvPr/>
        </p:nvSpPr>
        <p:spPr>
          <a:xfrm>
            <a:off x="482814" y="3975587"/>
            <a:ext cx="5254644" cy="923330"/>
          </a:xfrm>
          <a:prstGeom prst="rect">
            <a:avLst/>
          </a:prstGeom>
        </p:spPr>
        <p:txBody>
          <a:bodyPr wrap="none">
            <a:spAutoFit/>
          </a:bodyPr>
          <a:lstStyle/>
          <a:p>
            <a:pPr lvl="0" algn="just">
              <a:lnSpc>
                <a:spcPct val="150000"/>
              </a:lnSpc>
            </a:pPr>
            <a:r>
              <a:rPr lang="nl-NL" sz="3600" kern="100">
                <a:solidFill>
                  <a:srgbClr val="000000"/>
                </a:solidFill>
                <a:latin typeface="Times New Roman" panose="02020603050405020304" pitchFamily="18" charset="0"/>
                <a:ea typeface="SimSun" panose="02010600030101010101" pitchFamily="2" charset="-122"/>
              </a:rPr>
              <a:t>- Vợi hẳn: giảm đi đáng </a:t>
            </a:r>
            <a:r>
              <a:rPr lang="nl-NL" sz="3600" kern="100" smtClean="0">
                <a:solidFill>
                  <a:srgbClr val="000000"/>
                </a:solidFill>
                <a:latin typeface="Times New Roman" panose="02020603050405020304" pitchFamily="18" charset="0"/>
                <a:ea typeface="SimSun" panose="02010600030101010101" pitchFamily="2" charset="-122"/>
              </a:rPr>
              <a:t>kể.</a:t>
            </a:r>
            <a:endParaRPr lang="en-US" sz="3600" kern="100">
              <a:solidFill>
                <a:srgbClr val="000000"/>
              </a:solidFill>
              <a:latin typeface="Times New Roman" panose="02020603050405020304" pitchFamily="18" charset="0"/>
              <a:ea typeface="SimSun" panose="02010600030101010101" pitchFamily="2" charset="-122"/>
            </a:endParaRPr>
          </a:p>
        </p:txBody>
      </p:sp>
      <p:pic>
        <p:nvPicPr>
          <p:cNvPr id="9" name="Picture 8"/>
          <p:cNvPicPr>
            <a:picLocks noChangeAspect="1"/>
          </p:cNvPicPr>
          <p:nvPr/>
        </p:nvPicPr>
        <p:blipFill>
          <a:blip r:embed="rId2"/>
          <a:stretch>
            <a:fillRect/>
          </a:stretch>
        </p:blipFill>
        <p:spPr>
          <a:xfrm>
            <a:off x="7623423" y="147750"/>
            <a:ext cx="4172337" cy="2344323"/>
          </a:xfrm>
          <a:prstGeom prst="rect">
            <a:avLst/>
          </a:prstGeom>
        </p:spPr>
      </p:pic>
      <p:pic>
        <p:nvPicPr>
          <p:cNvPr id="10" name="Picture 9"/>
          <p:cNvPicPr>
            <a:picLocks noChangeAspect="1"/>
          </p:cNvPicPr>
          <p:nvPr/>
        </p:nvPicPr>
        <p:blipFill>
          <a:blip r:embed="rId3"/>
          <a:stretch>
            <a:fillRect/>
          </a:stretch>
        </p:blipFill>
        <p:spPr>
          <a:xfrm>
            <a:off x="7011576" y="1691973"/>
            <a:ext cx="4077882" cy="2283614"/>
          </a:xfrm>
          <a:prstGeom prst="rect">
            <a:avLst/>
          </a:prstGeom>
        </p:spPr>
      </p:pic>
      <p:pic>
        <p:nvPicPr>
          <p:cNvPr id="11" name="Picture 10"/>
          <p:cNvPicPr>
            <a:picLocks noChangeAspect="1"/>
          </p:cNvPicPr>
          <p:nvPr/>
        </p:nvPicPr>
        <p:blipFill>
          <a:blip r:embed="rId4"/>
          <a:stretch>
            <a:fillRect/>
          </a:stretch>
        </p:blipFill>
        <p:spPr>
          <a:xfrm>
            <a:off x="8209733" y="3467028"/>
            <a:ext cx="3698505" cy="2461187"/>
          </a:xfrm>
          <a:prstGeom prst="rect">
            <a:avLst/>
          </a:prstGeom>
        </p:spPr>
      </p:pic>
      <p:pic>
        <p:nvPicPr>
          <p:cNvPr id="12" name="Picture 11"/>
          <p:cNvPicPr>
            <a:picLocks noChangeAspect="1"/>
          </p:cNvPicPr>
          <p:nvPr/>
        </p:nvPicPr>
        <p:blipFill>
          <a:blip r:embed="rId5"/>
          <a:stretch>
            <a:fillRect/>
          </a:stretch>
        </p:blipFill>
        <p:spPr>
          <a:xfrm>
            <a:off x="6018154" y="5004290"/>
            <a:ext cx="3185002" cy="1847850"/>
          </a:xfrm>
          <a:prstGeom prst="rect">
            <a:avLst/>
          </a:prstGeom>
        </p:spPr>
      </p:pic>
    </p:spTree>
    <p:extLst>
      <p:ext uri="{BB962C8B-B14F-4D97-AF65-F5344CB8AC3E}">
        <p14:creationId xmlns:p14="http://schemas.microsoft.com/office/powerpoint/2010/main" val="361836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1125" y="0"/>
            <a:ext cx="1495922" cy="830997"/>
          </a:xfrm>
          <a:prstGeom prst="rect">
            <a:avLst/>
          </a:prstGeom>
        </p:spPr>
        <p:txBody>
          <a:bodyPr wrap="none">
            <a:spAutoFit/>
          </a:bodyPr>
          <a:lstStyle/>
          <a:p>
            <a:pPr algn="just">
              <a:lnSpc>
                <a:spcPct val="150000"/>
              </a:lnSpc>
            </a:pPr>
            <a:r>
              <a:rPr lang="nl-NL" sz="3200" b="1" kern="100">
                <a:latin typeface="Times New Roman" panose="02020603050405020304" pitchFamily="18" charset="0"/>
                <a:ea typeface="SimSun" panose="02010600030101010101" pitchFamily="2" charset="-122"/>
              </a:rPr>
              <a:t>2. Bài </a:t>
            </a:r>
            <a:r>
              <a:rPr lang="nl-NL" sz="3200" b="1" kern="100" smtClean="0">
                <a:latin typeface="Times New Roman" panose="02020603050405020304" pitchFamily="18" charset="0"/>
                <a:ea typeface="SimSun" panose="02010600030101010101" pitchFamily="2" charset="-122"/>
              </a:rPr>
              <a:t>2</a:t>
            </a:r>
            <a:endParaRPr lang="en-US" sz="3200" kern="100">
              <a:effectLst/>
              <a:latin typeface="Times New Roman" panose="02020603050405020304" pitchFamily="18" charset="0"/>
              <a:ea typeface="SimSun" panose="02010600030101010101" pitchFamily="2" charset="-122"/>
            </a:endParaRPr>
          </a:p>
        </p:txBody>
      </p:sp>
      <p:graphicFrame>
        <p:nvGraphicFramePr>
          <p:cNvPr id="13" name="Table 12"/>
          <p:cNvGraphicFramePr>
            <a:graphicFrameLocks noGrp="1"/>
          </p:cNvGraphicFramePr>
          <p:nvPr>
            <p:extLst>
              <p:ext uri="{D42A27DB-BD31-4B8C-83A1-F6EECF244321}">
                <p14:modId xmlns:p14="http://schemas.microsoft.com/office/powerpoint/2010/main" val="771690748"/>
              </p:ext>
            </p:extLst>
          </p:nvPr>
        </p:nvGraphicFramePr>
        <p:xfrm>
          <a:off x="1750960" y="1042957"/>
          <a:ext cx="9352470" cy="4937760"/>
        </p:xfrm>
        <a:graphic>
          <a:graphicData uri="http://schemas.openxmlformats.org/drawingml/2006/table">
            <a:tbl>
              <a:tblPr firstRow="1" firstCol="1" bandRow="1"/>
              <a:tblGrid>
                <a:gridCol w="1870494">
                  <a:extLst>
                    <a:ext uri="{9D8B030D-6E8A-4147-A177-3AD203B41FA5}">
                      <a16:colId xmlns:a16="http://schemas.microsoft.com/office/drawing/2014/main" val="1028413056"/>
                    </a:ext>
                  </a:extLst>
                </a:gridCol>
                <a:gridCol w="1870494">
                  <a:extLst>
                    <a:ext uri="{9D8B030D-6E8A-4147-A177-3AD203B41FA5}">
                      <a16:colId xmlns:a16="http://schemas.microsoft.com/office/drawing/2014/main" val="2530289444"/>
                    </a:ext>
                  </a:extLst>
                </a:gridCol>
                <a:gridCol w="1870494">
                  <a:extLst>
                    <a:ext uri="{9D8B030D-6E8A-4147-A177-3AD203B41FA5}">
                      <a16:colId xmlns:a16="http://schemas.microsoft.com/office/drawing/2014/main" val="1488977508"/>
                    </a:ext>
                  </a:extLst>
                </a:gridCol>
                <a:gridCol w="1870494">
                  <a:extLst>
                    <a:ext uri="{9D8B030D-6E8A-4147-A177-3AD203B41FA5}">
                      <a16:colId xmlns:a16="http://schemas.microsoft.com/office/drawing/2014/main" val="805782710"/>
                    </a:ext>
                  </a:extLst>
                </a:gridCol>
                <a:gridCol w="1870494">
                  <a:extLst>
                    <a:ext uri="{9D8B030D-6E8A-4147-A177-3AD203B41FA5}">
                      <a16:colId xmlns:a16="http://schemas.microsoft.com/office/drawing/2014/main" val="4216575938"/>
                    </a:ext>
                  </a:extLst>
                </a:gridCol>
              </a:tblGrid>
              <a:tr h="266326">
                <a:tc rowSpan="2">
                  <a:txBody>
                    <a:bodyPr/>
                    <a:lstStyle/>
                    <a:p>
                      <a:pPr marL="0" marR="0" algn="just">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Sự kiện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Vợ chồng 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Vợ chồng 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118945720"/>
                  </a:ext>
                </a:extLst>
              </a:tr>
              <a:tr h="266326">
                <a:tc vMerge="1">
                  <a:txBody>
                    <a:bodyPr/>
                    <a:lstStyle/>
                    <a:p>
                      <a:endParaRPr lang="en-US"/>
                    </a:p>
                  </a:txBody>
                  <a:tcPr/>
                </a:tc>
                <a:tc>
                  <a:txBody>
                    <a:bodyPr/>
                    <a:lstStyle/>
                    <a:p>
                      <a:pPr marL="0" marR="0" algn="ctr">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ĐT, CĐT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Đặc 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ĐT, CĐT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Đặc 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11684"/>
                  </a:ext>
                </a:extLst>
              </a:tr>
              <a:tr h="1065306">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Chuẩn bị theo ra đảo</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Nghe lời chim, may một túi</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Chuẩn bị theo ra đảo</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Cuống quýt bàn cãi may túi, định may nhiều cái túi</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Cuống quýt bàn cãi may túi, định may nhiều cái túi</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8381134"/>
                  </a:ext>
                </a:extLst>
              </a:tr>
              <a:tr h="798979">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Lên lưng chim để ra đảo</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Trèo, trèo lên lưng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Lên lưng chim để ra đảo</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Tót, tót ngay lên lưng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Tót, tót ngay lên lưng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168227"/>
                  </a:ext>
                </a:extLst>
              </a:tr>
            </a:tbl>
          </a:graphicData>
        </a:graphic>
      </p:graphicFrame>
    </p:spTree>
    <p:extLst>
      <p:ext uri="{BB962C8B-B14F-4D97-AF65-F5344CB8AC3E}">
        <p14:creationId xmlns:p14="http://schemas.microsoft.com/office/powerpoint/2010/main" val="2538902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1125" y="0"/>
            <a:ext cx="1495922" cy="830997"/>
          </a:xfrm>
          <a:prstGeom prst="rect">
            <a:avLst/>
          </a:prstGeom>
        </p:spPr>
        <p:txBody>
          <a:bodyPr wrap="none">
            <a:spAutoFit/>
          </a:bodyPr>
          <a:lstStyle/>
          <a:p>
            <a:pPr algn="just">
              <a:lnSpc>
                <a:spcPct val="150000"/>
              </a:lnSpc>
            </a:pPr>
            <a:r>
              <a:rPr lang="nl-NL" sz="3200" b="1" kern="100">
                <a:latin typeface="Times New Roman" panose="02020603050405020304" pitchFamily="18" charset="0"/>
                <a:ea typeface="SimSun" panose="02010600030101010101" pitchFamily="2" charset="-122"/>
              </a:rPr>
              <a:t>2. Bài </a:t>
            </a:r>
            <a:r>
              <a:rPr lang="nl-NL" sz="3200" b="1" kern="100" smtClean="0">
                <a:latin typeface="Times New Roman" panose="02020603050405020304" pitchFamily="18" charset="0"/>
                <a:ea typeface="SimSun" panose="02010600030101010101" pitchFamily="2" charset="-122"/>
              </a:rPr>
              <a:t>2</a:t>
            </a:r>
            <a:endParaRPr lang="en-US" sz="3200" kern="100">
              <a:effectLst/>
              <a:latin typeface="Times New Roman" panose="02020603050405020304" pitchFamily="18" charset="0"/>
              <a:ea typeface="SimSun" panose="02010600030101010101" pitchFamily="2" charset="-122"/>
            </a:endParaRPr>
          </a:p>
        </p:txBody>
      </p:sp>
      <p:graphicFrame>
        <p:nvGraphicFramePr>
          <p:cNvPr id="13" name="Table 12"/>
          <p:cNvGraphicFramePr>
            <a:graphicFrameLocks noGrp="1"/>
          </p:cNvGraphicFramePr>
          <p:nvPr>
            <p:extLst>
              <p:ext uri="{D42A27DB-BD31-4B8C-83A1-F6EECF244321}">
                <p14:modId xmlns:p14="http://schemas.microsoft.com/office/powerpoint/2010/main" val="2323443771"/>
              </p:ext>
            </p:extLst>
          </p:nvPr>
        </p:nvGraphicFramePr>
        <p:xfrm>
          <a:off x="666743" y="742511"/>
          <a:ext cx="11364150" cy="4937760"/>
        </p:xfrm>
        <a:graphic>
          <a:graphicData uri="http://schemas.openxmlformats.org/drawingml/2006/table">
            <a:tbl>
              <a:tblPr firstRow="1" firstCol="1" bandRow="1"/>
              <a:tblGrid>
                <a:gridCol w="2272830">
                  <a:extLst>
                    <a:ext uri="{9D8B030D-6E8A-4147-A177-3AD203B41FA5}">
                      <a16:colId xmlns:a16="http://schemas.microsoft.com/office/drawing/2014/main" val="1028413056"/>
                    </a:ext>
                  </a:extLst>
                </a:gridCol>
                <a:gridCol w="2272830">
                  <a:extLst>
                    <a:ext uri="{9D8B030D-6E8A-4147-A177-3AD203B41FA5}">
                      <a16:colId xmlns:a16="http://schemas.microsoft.com/office/drawing/2014/main" val="2530289444"/>
                    </a:ext>
                  </a:extLst>
                </a:gridCol>
                <a:gridCol w="2272830">
                  <a:extLst>
                    <a:ext uri="{9D8B030D-6E8A-4147-A177-3AD203B41FA5}">
                      <a16:colId xmlns:a16="http://schemas.microsoft.com/office/drawing/2014/main" val="1488977508"/>
                    </a:ext>
                  </a:extLst>
                </a:gridCol>
                <a:gridCol w="2272830">
                  <a:extLst>
                    <a:ext uri="{9D8B030D-6E8A-4147-A177-3AD203B41FA5}">
                      <a16:colId xmlns:a16="http://schemas.microsoft.com/office/drawing/2014/main" val="805782710"/>
                    </a:ext>
                  </a:extLst>
                </a:gridCol>
                <a:gridCol w="2272830">
                  <a:extLst>
                    <a:ext uri="{9D8B030D-6E8A-4147-A177-3AD203B41FA5}">
                      <a16:colId xmlns:a16="http://schemas.microsoft.com/office/drawing/2014/main" val="4216575938"/>
                    </a:ext>
                  </a:extLst>
                </a:gridCol>
              </a:tblGrid>
              <a:tr h="266326">
                <a:tc rowSpan="2">
                  <a:txBody>
                    <a:bodyPr/>
                    <a:lstStyle/>
                    <a:p>
                      <a:pPr marL="0" marR="0" algn="just">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Sự kiện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Vợ chồng người em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Vợ chồng người 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118945720"/>
                  </a:ext>
                </a:extLst>
              </a:tr>
              <a:tr h="266326">
                <a:tc vMerge="1">
                  <a:txBody>
                    <a:bodyPr/>
                    <a:lstStyle/>
                    <a:p>
                      <a:endParaRPr lang="en-US"/>
                    </a:p>
                  </a:txBody>
                  <a:tcPr/>
                </a:tc>
                <a:tc>
                  <a:txBody>
                    <a:bodyPr/>
                    <a:lstStyle/>
                    <a:p>
                      <a:pPr marL="0" marR="0" algn="ctr">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ĐT, CĐT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Đặc 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ĐT, CĐT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b="1" kern="100">
                          <a:effectLst/>
                          <a:latin typeface="Times New Roman" panose="02020603050405020304" pitchFamily="18" charset="0"/>
                          <a:ea typeface="SimSun" panose="02010600030101010101" pitchFamily="2" charset="-122"/>
                          <a:cs typeface="Times New Roman" panose="02020603050405020304" pitchFamily="18" charset="0"/>
                        </a:rPr>
                        <a:t>Đặc 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11684"/>
                  </a:ext>
                </a:extLst>
              </a:tr>
              <a:tr h="2130612">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Lấy vàng bạc trên đảo</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Không dám vào, chỉ dám nhặt 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Lấy vàng bạc trên đảo</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Hoa mắt vì của quý, mê mẩn tâm thần quên đói, quên không nhặt thêm, cố nhặt vàng và kim cương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400" kern="100">
                          <a:effectLst/>
                          <a:latin typeface="Times New Roman" panose="02020603050405020304" pitchFamily="18" charset="0"/>
                          <a:ea typeface="SimSun" panose="02010600030101010101" pitchFamily="2" charset="-122"/>
                          <a:cs typeface="Times New Roman" panose="02020603050405020304" pitchFamily="18" charset="0"/>
                        </a:rPr>
                        <a:t>Hoa mắt vì của quý, mê mẩn tâm thần quên đói, quên không nhặt thêm, cố nhặt vàng và kim cương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7070" marR="57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8624917"/>
                  </a:ext>
                </a:extLst>
              </a:tr>
            </a:tbl>
          </a:graphicData>
        </a:graphic>
      </p:graphicFrame>
    </p:spTree>
    <p:extLst>
      <p:ext uri="{BB962C8B-B14F-4D97-AF65-F5344CB8AC3E}">
        <p14:creationId xmlns:p14="http://schemas.microsoft.com/office/powerpoint/2010/main" val="2911107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7ECD194-302C-49A0-9791-0594616E5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0" y="4969157"/>
            <a:ext cx="2395948" cy="2007077"/>
          </a:xfrm>
          <a:prstGeom prst="rect">
            <a:avLst/>
          </a:prstGeom>
        </p:spPr>
      </p:pic>
      <p:pic>
        <p:nvPicPr>
          <p:cNvPr id="25" name="图片 24">
            <a:extLst>
              <a:ext uri="{FF2B5EF4-FFF2-40B4-BE49-F238E27FC236}">
                <a16:creationId xmlns:a16="http://schemas.microsoft.com/office/drawing/2014/main" id="{F118CDBB-2E27-48E0-94AC-A275E706D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 y="-349557"/>
            <a:ext cx="1998426" cy="2158300"/>
          </a:xfrm>
          <a:prstGeom prst="rect">
            <a:avLst/>
          </a:prstGeom>
        </p:spPr>
      </p:pic>
      <p:pic>
        <p:nvPicPr>
          <p:cNvPr id="26" name="图片 25">
            <a:extLst>
              <a:ext uri="{FF2B5EF4-FFF2-40B4-BE49-F238E27FC236}">
                <a16:creationId xmlns:a16="http://schemas.microsoft.com/office/drawing/2014/main" id="{4508E731-9543-4C87-A505-AAAFE468C2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6490" y="4984088"/>
            <a:ext cx="2623395" cy="2041540"/>
          </a:xfrm>
          <a:prstGeom prst="rect">
            <a:avLst/>
          </a:prstGeom>
        </p:spPr>
      </p:pic>
      <p:pic>
        <p:nvPicPr>
          <p:cNvPr id="27" name="图片 26">
            <a:extLst>
              <a:ext uri="{FF2B5EF4-FFF2-40B4-BE49-F238E27FC236}">
                <a16:creationId xmlns:a16="http://schemas.microsoft.com/office/drawing/2014/main" id="{F325C6E2-E8F9-46AF-9D6E-1D71F0095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9583" y="-2222"/>
            <a:ext cx="1480830" cy="1889079"/>
          </a:xfrm>
          <a:prstGeom prst="rect">
            <a:avLst/>
          </a:prstGeom>
        </p:spPr>
      </p:pic>
      <p:sp>
        <p:nvSpPr>
          <p:cNvPr id="4" name="Rectangle 3"/>
          <p:cNvSpPr/>
          <p:nvPr/>
        </p:nvSpPr>
        <p:spPr>
          <a:xfrm>
            <a:off x="1888394" y="-17212"/>
            <a:ext cx="8561892" cy="661207"/>
          </a:xfrm>
          <a:prstGeom prst="rect">
            <a:avLst/>
          </a:prstGeom>
        </p:spPr>
        <p:txBody>
          <a:bodyPr wrap="square">
            <a:spAutoFit/>
          </a:bodyPr>
          <a:lstStyle/>
          <a:p>
            <a:pPr algn="just">
              <a:lnSpc>
                <a:spcPct val="150000"/>
              </a:lnSpc>
            </a:pPr>
            <a:r>
              <a:rPr lang="nl-NL" sz="2800" kern="100">
                <a:latin typeface="Times New Roman" panose="02020603050405020304" pitchFamily="18" charset="0"/>
                <a:ea typeface="SimSun" panose="02010600030101010101" pitchFamily="2" charset="-122"/>
              </a:rPr>
              <a:t>b. </a:t>
            </a:r>
            <a:endParaRPr lang="en-US" sz="2800" kern="100">
              <a:latin typeface="Times New Roman" panose="02020603050405020304" pitchFamily="18" charset="0"/>
              <a:ea typeface="SimSun" panose="02010600030101010101" pitchFamily="2" charset="-122"/>
            </a:endParaRPr>
          </a:p>
        </p:txBody>
      </p:sp>
      <p:sp>
        <p:nvSpPr>
          <p:cNvPr id="5" name="Rectangle 4"/>
          <p:cNvSpPr/>
          <p:nvPr/>
        </p:nvSpPr>
        <p:spPr>
          <a:xfrm>
            <a:off x="1793965" y="469987"/>
            <a:ext cx="8915618" cy="738664"/>
          </a:xfrm>
          <a:prstGeom prst="rect">
            <a:avLst/>
          </a:prstGeom>
        </p:spPr>
        <p:txBody>
          <a:bodyPr wrap="square">
            <a:spAutoFit/>
          </a:bodyPr>
          <a:lstStyle/>
          <a:p>
            <a:pPr lvl="0" algn="just">
              <a:lnSpc>
                <a:spcPct val="150000"/>
              </a:lnSpc>
            </a:pPr>
            <a:r>
              <a:rPr lang="nl-NL" sz="2800" kern="100">
                <a:solidFill>
                  <a:srgbClr val="000000"/>
                </a:solidFill>
                <a:latin typeface="Times New Roman" panose="02020603050405020304" pitchFamily="18" charset="0"/>
                <a:ea typeface="SimSun" panose="02010600030101010101" pitchFamily="2" charset="-122"/>
              </a:rPr>
              <a:t>- Tót</a:t>
            </a:r>
            <a:r>
              <a:rPr lang="nl-NL" sz="2800" kern="100" smtClean="0">
                <a:solidFill>
                  <a:srgbClr val="000000"/>
                </a:solidFill>
                <a:latin typeface="Times New Roman" panose="02020603050405020304" pitchFamily="18" charset="0"/>
                <a:ea typeface="SimSun" panose="02010600030101010101" pitchFamily="2" charset="-122"/>
              </a:rPr>
              <a:t>:</a:t>
            </a:r>
            <a:endParaRPr lang="en-US" sz="2800" kern="100">
              <a:solidFill>
                <a:srgbClr val="000000"/>
              </a:solidFill>
              <a:latin typeface="Times New Roman" panose="02020603050405020304" pitchFamily="18" charset="0"/>
              <a:ea typeface="SimSun" panose="02010600030101010101" pitchFamily="2" charset="-122"/>
            </a:endParaRPr>
          </a:p>
        </p:txBody>
      </p:sp>
      <p:sp>
        <p:nvSpPr>
          <p:cNvPr id="11" name="Rectangle 10"/>
          <p:cNvSpPr/>
          <p:nvPr/>
        </p:nvSpPr>
        <p:spPr>
          <a:xfrm>
            <a:off x="1480971" y="3270863"/>
            <a:ext cx="9541606" cy="738664"/>
          </a:xfrm>
          <a:prstGeom prst="rect">
            <a:avLst/>
          </a:prstGeom>
        </p:spPr>
        <p:txBody>
          <a:bodyPr wrap="square">
            <a:spAutoFit/>
          </a:bodyPr>
          <a:lstStyle/>
          <a:p>
            <a:pPr lvl="0" algn="just">
              <a:lnSpc>
                <a:spcPct val="150000"/>
              </a:lnSpc>
            </a:pPr>
            <a:r>
              <a:rPr lang="nl-NL" sz="2800" kern="100">
                <a:solidFill>
                  <a:srgbClr val="000000"/>
                </a:solidFill>
                <a:latin typeface="Times New Roman" panose="02020603050405020304" pitchFamily="18" charset="0"/>
                <a:ea typeface="SimSun" panose="02010600030101010101" pitchFamily="2" charset="-122"/>
              </a:rPr>
              <a:t>- Cuống quýt</a:t>
            </a:r>
            <a:r>
              <a:rPr lang="nl-NL" sz="2800" kern="100" smtClean="0">
                <a:solidFill>
                  <a:srgbClr val="000000"/>
                </a:solidFill>
                <a:latin typeface="Times New Roman" panose="02020603050405020304" pitchFamily="18" charset="0"/>
                <a:ea typeface="SimSun" panose="02010600030101010101" pitchFamily="2" charset="-122"/>
              </a:rPr>
              <a:t>:</a:t>
            </a:r>
            <a:endParaRPr lang="en-US" sz="2800" kern="100">
              <a:solidFill>
                <a:srgbClr val="000000"/>
              </a:solidFill>
              <a:latin typeface="Times New Roman" panose="02020603050405020304" pitchFamily="18" charset="0"/>
              <a:ea typeface="SimSun" panose="02010600030101010101" pitchFamily="2" charset="-122"/>
            </a:endParaRPr>
          </a:p>
        </p:txBody>
      </p:sp>
      <p:sp>
        <p:nvSpPr>
          <p:cNvPr id="12" name="Rectangle 11"/>
          <p:cNvSpPr/>
          <p:nvPr/>
        </p:nvSpPr>
        <p:spPr>
          <a:xfrm>
            <a:off x="2643052" y="453692"/>
            <a:ext cx="6092825" cy="1384995"/>
          </a:xfrm>
          <a:prstGeom prst="rect">
            <a:avLst/>
          </a:prstGeom>
        </p:spPr>
        <p:txBody>
          <a:bodyPr>
            <a:spAutoFit/>
          </a:bodyPr>
          <a:lstStyle/>
          <a:p>
            <a:pPr lvl="0" algn="just">
              <a:lnSpc>
                <a:spcPct val="150000"/>
              </a:lnSpc>
            </a:pPr>
            <a:r>
              <a:rPr lang="nl-NL" sz="2800" kern="100">
                <a:solidFill>
                  <a:srgbClr val="000000"/>
                </a:solidFill>
                <a:latin typeface="Times New Roman" panose="02020603050405020304" pitchFamily="18" charset="0"/>
                <a:ea typeface="SimSun" panose="02010600030101010101" pitchFamily="2" charset="-122"/>
              </a:rPr>
              <a:t>di chuyển đến nơi khác bằng động tác rất nhanh, gọn và đột ngột</a:t>
            </a:r>
            <a:endParaRPr lang="en-US" sz="2800" kern="100">
              <a:solidFill>
                <a:srgbClr val="000000"/>
              </a:solidFill>
              <a:latin typeface="Times New Roman" panose="02020603050405020304" pitchFamily="18" charset="0"/>
              <a:ea typeface="SimSun" panose="02010600030101010101" pitchFamily="2" charset="-122"/>
            </a:endParaRPr>
          </a:p>
        </p:txBody>
      </p:sp>
      <p:sp>
        <p:nvSpPr>
          <p:cNvPr id="13" name="Rectangle 12"/>
          <p:cNvSpPr/>
          <p:nvPr/>
        </p:nvSpPr>
        <p:spPr>
          <a:xfrm>
            <a:off x="3583665" y="3270040"/>
            <a:ext cx="6092825" cy="1384995"/>
          </a:xfrm>
          <a:prstGeom prst="rect">
            <a:avLst/>
          </a:prstGeom>
        </p:spPr>
        <p:txBody>
          <a:bodyPr>
            <a:spAutoFit/>
          </a:bodyPr>
          <a:lstStyle/>
          <a:p>
            <a:pPr lvl="0" algn="just">
              <a:lnSpc>
                <a:spcPct val="150000"/>
              </a:lnSpc>
            </a:pPr>
            <a:r>
              <a:rPr lang="nl-NL" sz="2800" kern="100">
                <a:solidFill>
                  <a:srgbClr val="000000"/>
                </a:solidFill>
                <a:latin typeface="Times New Roman" panose="02020603050405020304" pitchFamily="18" charset="0"/>
                <a:ea typeface="SimSun" panose="02010600030101010101" pitchFamily="2" charset="-122"/>
              </a:rPr>
              <a:t>vội vã, tinh thần không còn tỉnh táo hoặc quá say mê đến mất bình tĩnh</a:t>
            </a:r>
            <a:endParaRPr lang="en-US" sz="2800" kern="100">
              <a:solidFill>
                <a:srgbClr val="000000"/>
              </a:solidFill>
              <a:latin typeface="Times New Roman" panose="02020603050405020304" pitchFamily="18" charset="0"/>
              <a:ea typeface="SimSun" panose="02010600030101010101" pitchFamily="2" charset="-122"/>
            </a:endParaRPr>
          </a:p>
        </p:txBody>
      </p:sp>
      <p:pic>
        <p:nvPicPr>
          <p:cNvPr id="14" name="Picture 13"/>
          <p:cNvPicPr>
            <a:picLocks noChangeAspect="1"/>
          </p:cNvPicPr>
          <p:nvPr/>
        </p:nvPicPr>
        <p:blipFill>
          <a:blip r:embed="rId7"/>
          <a:stretch>
            <a:fillRect/>
          </a:stretch>
        </p:blipFill>
        <p:spPr>
          <a:xfrm>
            <a:off x="6680669" y="1306253"/>
            <a:ext cx="2619375" cy="1743075"/>
          </a:xfrm>
          <a:prstGeom prst="rect">
            <a:avLst/>
          </a:prstGeom>
        </p:spPr>
      </p:pic>
      <p:pic>
        <p:nvPicPr>
          <p:cNvPr id="15" name="Picture 14"/>
          <p:cNvPicPr>
            <a:picLocks noChangeAspect="1"/>
          </p:cNvPicPr>
          <p:nvPr/>
        </p:nvPicPr>
        <p:blipFill>
          <a:blip r:embed="rId8"/>
          <a:stretch>
            <a:fillRect/>
          </a:stretch>
        </p:blipFill>
        <p:spPr>
          <a:xfrm>
            <a:off x="2965313" y="4875747"/>
            <a:ext cx="3017475" cy="1856908"/>
          </a:xfrm>
          <a:prstGeom prst="rect">
            <a:avLst/>
          </a:prstGeom>
        </p:spPr>
      </p:pic>
    </p:spTree>
    <p:extLst>
      <p:ext uri="{BB962C8B-B14F-4D97-AF65-F5344CB8AC3E}">
        <p14:creationId xmlns:p14="http://schemas.microsoft.com/office/powerpoint/2010/main" val="31554381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1+#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435">
                                          <p:stCondLst>
                                            <p:cond delay="0"/>
                                          </p:stCondLst>
                                        </p:cTn>
                                        <p:tgtEl>
                                          <p:spTgt spid="25"/>
                                        </p:tgtEl>
                                      </p:cBhvr>
                                    </p:animEffect>
                                    <p:anim calcmode="lin" valueType="num">
                                      <p:cBhvr>
                                        <p:cTn id="12"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4"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15"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16"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17" dur="20">
                                          <p:stCondLst>
                                            <p:cond delay="487"/>
                                          </p:stCondLst>
                                        </p:cTn>
                                        <p:tgtEl>
                                          <p:spTgt spid="25"/>
                                        </p:tgtEl>
                                      </p:cBhvr>
                                      <p:to x="100000" y="60000"/>
                                    </p:animScale>
                                    <p:animScale>
                                      <p:cBhvr>
                                        <p:cTn id="18" dur="124" decel="50000">
                                          <p:stCondLst>
                                            <p:cond delay="507"/>
                                          </p:stCondLst>
                                        </p:cTn>
                                        <p:tgtEl>
                                          <p:spTgt spid="25"/>
                                        </p:tgtEl>
                                      </p:cBhvr>
                                      <p:to x="100000" y="100000"/>
                                    </p:animScale>
                                    <p:animScale>
                                      <p:cBhvr>
                                        <p:cTn id="19" dur="20">
                                          <p:stCondLst>
                                            <p:cond delay="984"/>
                                          </p:stCondLst>
                                        </p:cTn>
                                        <p:tgtEl>
                                          <p:spTgt spid="25"/>
                                        </p:tgtEl>
                                      </p:cBhvr>
                                      <p:to x="100000" y="80000"/>
                                    </p:animScale>
                                    <p:animScale>
                                      <p:cBhvr>
                                        <p:cTn id="20" dur="124" decel="50000">
                                          <p:stCondLst>
                                            <p:cond delay="1004"/>
                                          </p:stCondLst>
                                        </p:cTn>
                                        <p:tgtEl>
                                          <p:spTgt spid="25"/>
                                        </p:tgtEl>
                                      </p:cBhvr>
                                      <p:to x="100000" y="100000"/>
                                    </p:animScale>
                                    <p:animScale>
                                      <p:cBhvr>
                                        <p:cTn id="21" dur="20">
                                          <p:stCondLst>
                                            <p:cond delay="1231"/>
                                          </p:stCondLst>
                                        </p:cTn>
                                        <p:tgtEl>
                                          <p:spTgt spid="25"/>
                                        </p:tgtEl>
                                      </p:cBhvr>
                                      <p:to x="100000" y="90000"/>
                                    </p:animScale>
                                    <p:animScale>
                                      <p:cBhvr>
                                        <p:cTn id="22" dur="124" decel="50000">
                                          <p:stCondLst>
                                            <p:cond delay="1251"/>
                                          </p:stCondLst>
                                        </p:cTn>
                                        <p:tgtEl>
                                          <p:spTgt spid="25"/>
                                        </p:tgtEl>
                                      </p:cBhvr>
                                      <p:to x="100000" y="100000"/>
                                    </p:animScale>
                                    <p:animScale>
                                      <p:cBhvr>
                                        <p:cTn id="23" dur="20">
                                          <p:stCondLst>
                                            <p:cond delay="1356"/>
                                          </p:stCondLst>
                                        </p:cTn>
                                        <p:tgtEl>
                                          <p:spTgt spid="25"/>
                                        </p:tgtEl>
                                      </p:cBhvr>
                                      <p:to x="100000" y="95000"/>
                                    </p:animScale>
                                    <p:animScale>
                                      <p:cBhvr>
                                        <p:cTn id="24" dur="124" decel="50000">
                                          <p:stCondLst>
                                            <p:cond delay="1376"/>
                                          </p:stCondLst>
                                        </p:cTn>
                                        <p:tgtEl>
                                          <p:spTgt spid="25"/>
                                        </p:tgtEl>
                                      </p:cBhvr>
                                      <p:to x="100000" y="100000"/>
                                    </p:animScale>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500" fill="hold"/>
                                        <p:tgtEl>
                                          <p:spTgt spid="26"/>
                                        </p:tgtEl>
                                        <p:attrNameLst>
                                          <p:attrName>ppt_x</p:attrName>
                                        </p:attrNameLst>
                                      </p:cBhvr>
                                      <p:tavLst>
                                        <p:tav tm="0">
                                          <p:val>
                                            <p:strVal val="1+#ppt_w/2"/>
                                          </p:val>
                                        </p:tav>
                                        <p:tav tm="100000">
                                          <p:val>
                                            <p:strVal val="#ppt_x"/>
                                          </p:val>
                                        </p:tav>
                                      </p:tavLst>
                                    </p:anim>
                                    <p:anim calcmode="lin" valueType="num">
                                      <p:cBhvr additive="base">
                                        <p:cTn id="28" dur="1500" fill="hold"/>
                                        <p:tgtEl>
                                          <p:spTgt spid="2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479" y="1714875"/>
            <a:ext cx="8779718" cy="2730209"/>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3977737" y="2527591"/>
            <a:ext cx="5391219" cy="1200329"/>
          </a:xfrm>
          <a:prstGeom prst="rect">
            <a:avLst/>
          </a:prstGeom>
          <a:noFill/>
        </p:spPr>
        <p:txBody>
          <a:bodyPr wrap="none" rtlCol="0">
            <a:spAutoFit/>
          </a:bodyPr>
          <a:lstStyle/>
          <a:p>
            <a:r>
              <a:rPr lang="en-US" sz="7200" dirty="0" smtClean="0">
                <a:solidFill>
                  <a:schemeClr val="accent5">
                    <a:lumMod val="75000"/>
                  </a:schemeClr>
                </a:solidFill>
                <a:latin typeface="Times New Roman" pitchFamily="18" charset="0"/>
                <a:cs typeface="Times New Roman" pitchFamily="18" charset="0"/>
              </a:rPr>
              <a:t>KHỞI ĐỘNG</a:t>
            </a:r>
            <a:endParaRPr lang="en-US" sz="7200" dirty="0">
              <a:solidFill>
                <a:schemeClr val="accent5">
                  <a:lumMod val="75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22696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7ECD194-302C-49A0-9791-0594616E5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0" y="4969157"/>
            <a:ext cx="2395948" cy="2007077"/>
          </a:xfrm>
          <a:prstGeom prst="rect">
            <a:avLst/>
          </a:prstGeom>
        </p:spPr>
      </p:pic>
      <p:pic>
        <p:nvPicPr>
          <p:cNvPr id="25" name="图片 24">
            <a:extLst>
              <a:ext uri="{FF2B5EF4-FFF2-40B4-BE49-F238E27FC236}">
                <a16:creationId xmlns:a16="http://schemas.microsoft.com/office/drawing/2014/main" id="{F118CDBB-2E27-48E0-94AC-A275E706D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 y="-349557"/>
            <a:ext cx="1998426" cy="2158300"/>
          </a:xfrm>
          <a:prstGeom prst="rect">
            <a:avLst/>
          </a:prstGeom>
        </p:spPr>
      </p:pic>
      <p:pic>
        <p:nvPicPr>
          <p:cNvPr id="26" name="图片 25">
            <a:extLst>
              <a:ext uri="{FF2B5EF4-FFF2-40B4-BE49-F238E27FC236}">
                <a16:creationId xmlns:a16="http://schemas.microsoft.com/office/drawing/2014/main" id="{4508E731-9543-4C87-A505-AAAFE468C2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6490" y="4984088"/>
            <a:ext cx="2623395" cy="2041540"/>
          </a:xfrm>
          <a:prstGeom prst="rect">
            <a:avLst/>
          </a:prstGeom>
        </p:spPr>
      </p:pic>
      <p:pic>
        <p:nvPicPr>
          <p:cNvPr id="27" name="图片 26">
            <a:extLst>
              <a:ext uri="{FF2B5EF4-FFF2-40B4-BE49-F238E27FC236}">
                <a16:creationId xmlns:a16="http://schemas.microsoft.com/office/drawing/2014/main" id="{F325C6E2-E8F9-46AF-9D6E-1D71F0095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9583" y="-2222"/>
            <a:ext cx="1480830" cy="1889079"/>
          </a:xfrm>
          <a:prstGeom prst="rect">
            <a:avLst/>
          </a:prstGeom>
        </p:spPr>
      </p:pic>
      <p:sp>
        <p:nvSpPr>
          <p:cNvPr id="4" name="Rectangle 3"/>
          <p:cNvSpPr/>
          <p:nvPr/>
        </p:nvSpPr>
        <p:spPr>
          <a:xfrm>
            <a:off x="1888394" y="-17212"/>
            <a:ext cx="8561892" cy="661207"/>
          </a:xfrm>
          <a:prstGeom prst="rect">
            <a:avLst/>
          </a:prstGeom>
        </p:spPr>
        <p:txBody>
          <a:bodyPr wrap="square">
            <a:spAutoFit/>
          </a:bodyPr>
          <a:lstStyle/>
          <a:p>
            <a:pPr algn="just">
              <a:lnSpc>
                <a:spcPct val="150000"/>
              </a:lnSpc>
            </a:pPr>
            <a:r>
              <a:rPr lang="nl-NL" sz="2800" kern="100">
                <a:latin typeface="Times New Roman" panose="02020603050405020304" pitchFamily="18" charset="0"/>
                <a:ea typeface="SimSun" panose="02010600030101010101" pitchFamily="2" charset="-122"/>
              </a:rPr>
              <a:t>b. </a:t>
            </a:r>
            <a:endParaRPr lang="en-US" sz="2800" kern="100">
              <a:latin typeface="Times New Roman" panose="02020603050405020304" pitchFamily="18" charset="0"/>
              <a:ea typeface="SimSun" panose="02010600030101010101" pitchFamily="2" charset="-122"/>
            </a:endParaRPr>
          </a:p>
        </p:txBody>
      </p:sp>
      <p:sp>
        <p:nvSpPr>
          <p:cNvPr id="11" name="Rectangle 10"/>
          <p:cNvSpPr/>
          <p:nvPr/>
        </p:nvSpPr>
        <p:spPr>
          <a:xfrm>
            <a:off x="1911566" y="533832"/>
            <a:ext cx="3127743" cy="738664"/>
          </a:xfrm>
          <a:prstGeom prst="rect">
            <a:avLst/>
          </a:prstGeom>
        </p:spPr>
        <p:txBody>
          <a:bodyPr wrap="square">
            <a:spAutoFit/>
          </a:bodyPr>
          <a:lstStyle/>
          <a:p>
            <a:pPr lvl="0" algn="just">
              <a:lnSpc>
                <a:spcPct val="150000"/>
              </a:lnSpc>
            </a:pPr>
            <a:r>
              <a:rPr lang="nl-NL" sz="2800" kern="100" smtClean="0">
                <a:solidFill>
                  <a:srgbClr val="000000"/>
                </a:solidFill>
                <a:latin typeface="Times New Roman" panose="02020603050405020304" pitchFamily="18" charset="0"/>
                <a:ea typeface="SimSun" panose="02010600030101010101" pitchFamily="2" charset="-122"/>
              </a:rPr>
              <a:t>- </a:t>
            </a:r>
            <a:r>
              <a:rPr lang="nl-NL" sz="2800" kern="100">
                <a:solidFill>
                  <a:srgbClr val="000000"/>
                </a:solidFill>
                <a:latin typeface="Times New Roman" panose="02020603050405020304" pitchFamily="18" charset="0"/>
                <a:ea typeface="SimSun" panose="02010600030101010101" pitchFamily="2" charset="-122"/>
              </a:rPr>
              <a:t>Mê mẩn tâm thần</a:t>
            </a:r>
            <a:r>
              <a:rPr lang="nl-NL" sz="2800" kern="100" smtClean="0">
                <a:solidFill>
                  <a:srgbClr val="000000"/>
                </a:solidFill>
                <a:latin typeface="Times New Roman" panose="02020603050405020304" pitchFamily="18" charset="0"/>
                <a:ea typeface="SimSun" panose="02010600030101010101" pitchFamily="2" charset="-122"/>
              </a:rPr>
              <a:t>:</a:t>
            </a:r>
            <a:endParaRPr lang="en-US" sz="2800" kern="100">
              <a:solidFill>
                <a:srgbClr val="000000"/>
              </a:solidFill>
              <a:latin typeface="Times New Roman" panose="02020603050405020304" pitchFamily="18" charset="0"/>
              <a:ea typeface="SimSun" panose="02010600030101010101" pitchFamily="2" charset="-122"/>
            </a:endParaRPr>
          </a:p>
        </p:txBody>
      </p:sp>
      <p:sp>
        <p:nvSpPr>
          <p:cNvPr id="2" name="Rectangle 1"/>
          <p:cNvSpPr/>
          <p:nvPr/>
        </p:nvSpPr>
        <p:spPr>
          <a:xfrm>
            <a:off x="1992897" y="3804409"/>
            <a:ext cx="6092825" cy="738664"/>
          </a:xfrm>
          <a:prstGeom prst="rect">
            <a:avLst/>
          </a:prstGeom>
        </p:spPr>
        <p:txBody>
          <a:bodyPr>
            <a:spAutoFit/>
          </a:bodyPr>
          <a:lstStyle/>
          <a:p>
            <a:pPr lvl="0" algn="just">
              <a:lnSpc>
                <a:spcPct val="150000"/>
              </a:lnSpc>
            </a:pPr>
            <a:r>
              <a:rPr lang="nl-NL" sz="2800" kern="100">
                <a:solidFill>
                  <a:srgbClr val="000000"/>
                </a:solidFill>
                <a:latin typeface="Times New Roman" panose="02020603050405020304" pitchFamily="18" charset="0"/>
                <a:ea typeface="SimSun" panose="02010600030101010101" pitchFamily="2" charset="-122"/>
              </a:rPr>
              <a:t>- Nghe lời chim</a:t>
            </a:r>
            <a:r>
              <a:rPr lang="nl-NL" sz="2800" kern="100" smtClean="0">
                <a:solidFill>
                  <a:srgbClr val="000000"/>
                </a:solidFill>
                <a:latin typeface="Times New Roman" panose="02020603050405020304" pitchFamily="18" charset="0"/>
                <a:ea typeface="SimSun" panose="02010600030101010101" pitchFamily="2" charset="-122"/>
              </a:rPr>
              <a:t>:</a:t>
            </a:r>
            <a:endParaRPr lang="en-US" sz="2800" kern="100">
              <a:solidFill>
                <a:srgbClr val="000000"/>
              </a:solidFill>
              <a:latin typeface="Times New Roman" panose="02020603050405020304" pitchFamily="18" charset="0"/>
              <a:ea typeface="SimSun" panose="02010600030101010101" pitchFamily="2" charset="-122"/>
            </a:endParaRPr>
          </a:p>
        </p:txBody>
      </p:sp>
      <p:sp>
        <p:nvSpPr>
          <p:cNvPr id="3" name="Rectangle 2"/>
          <p:cNvSpPr/>
          <p:nvPr/>
        </p:nvSpPr>
        <p:spPr>
          <a:xfrm>
            <a:off x="4828034" y="559401"/>
            <a:ext cx="6092825" cy="1384995"/>
          </a:xfrm>
          <a:prstGeom prst="rect">
            <a:avLst/>
          </a:prstGeom>
        </p:spPr>
        <p:txBody>
          <a:bodyPr>
            <a:spAutoFit/>
          </a:bodyPr>
          <a:lstStyle/>
          <a:p>
            <a:pPr lvl="0" algn="just">
              <a:lnSpc>
                <a:spcPct val="150000"/>
              </a:lnSpc>
            </a:pPr>
            <a:r>
              <a:rPr lang="nl-NL" sz="2800" kern="100">
                <a:solidFill>
                  <a:srgbClr val="000000"/>
                </a:solidFill>
                <a:latin typeface="Times New Roman" panose="02020603050405020304" pitchFamily="18" charset="0"/>
                <a:ea typeface="SimSun" panose="02010600030101010101" pitchFamily="2" charset="-122"/>
              </a:rPr>
              <a:t>tâm trí, tinh thần không còn tỉnh táo hoặc quá say mê đến mất bình tĩnh</a:t>
            </a:r>
            <a:endParaRPr lang="en-US" sz="2800" kern="100">
              <a:solidFill>
                <a:srgbClr val="000000"/>
              </a:solidFill>
              <a:latin typeface="Times New Roman" panose="02020603050405020304" pitchFamily="18" charset="0"/>
              <a:ea typeface="SimSun" panose="02010600030101010101" pitchFamily="2" charset="-122"/>
            </a:endParaRPr>
          </a:p>
        </p:txBody>
      </p:sp>
      <p:sp>
        <p:nvSpPr>
          <p:cNvPr id="6" name="Rectangle 5"/>
          <p:cNvSpPr/>
          <p:nvPr/>
        </p:nvSpPr>
        <p:spPr>
          <a:xfrm>
            <a:off x="4499193" y="3850575"/>
            <a:ext cx="6092825" cy="1384995"/>
          </a:xfrm>
          <a:prstGeom prst="rect">
            <a:avLst/>
          </a:prstGeom>
        </p:spPr>
        <p:txBody>
          <a:bodyPr>
            <a:spAutoFit/>
          </a:bodyPr>
          <a:lstStyle/>
          <a:p>
            <a:pPr lvl="0" algn="just">
              <a:lnSpc>
                <a:spcPct val="150000"/>
              </a:lnSpc>
            </a:pPr>
            <a:r>
              <a:rPr lang="nl-NL" sz="2800" kern="100">
                <a:solidFill>
                  <a:srgbClr val="000000"/>
                </a:solidFill>
                <a:latin typeface="Times New Roman" panose="02020603050405020304" pitchFamily="18" charset="0"/>
                <a:ea typeface="SimSun" panose="02010600030101010101" pitchFamily="2" charset="-122"/>
              </a:rPr>
              <a:t>lắng nghe và làm theo lời chỉ dẫn của chim</a:t>
            </a:r>
            <a:endParaRPr lang="en-US" sz="2800" kern="100">
              <a:solidFill>
                <a:srgbClr val="000000"/>
              </a:solidFill>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7"/>
          <a:stretch>
            <a:fillRect/>
          </a:stretch>
        </p:blipFill>
        <p:spPr>
          <a:xfrm>
            <a:off x="2100778" y="1823540"/>
            <a:ext cx="2619375" cy="1743075"/>
          </a:xfrm>
          <a:prstGeom prst="rect">
            <a:avLst/>
          </a:prstGeom>
        </p:spPr>
      </p:pic>
      <p:pic>
        <p:nvPicPr>
          <p:cNvPr id="13" name="Picture 12"/>
          <p:cNvPicPr>
            <a:picLocks noChangeAspect="1"/>
          </p:cNvPicPr>
          <p:nvPr/>
        </p:nvPicPr>
        <p:blipFill>
          <a:blip r:embed="rId7"/>
          <a:stretch>
            <a:fillRect/>
          </a:stretch>
        </p:blipFill>
        <p:spPr>
          <a:xfrm>
            <a:off x="8501578" y="1929795"/>
            <a:ext cx="2619375" cy="1743075"/>
          </a:xfrm>
          <a:prstGeom prst="rect">
            <a:avLst/>
          </a:prstGeom>
        </p:spPr>
      </p:pic>
      <p:pic>
        <p:nvPicPr>
          <p:cNvPr id="8" name="Picture 7"/>
          <p:cNvPicPr>
            <a:picLocks noChangeAspect="1"/>
          </p:cNvPicPr>
          <p:nvPr/>
        </p:nvPicPr>
        <p:blipFill>
          <a:blip r:embed="rId8"/>
          <a:stretch>
            <a:fillRect/>
          </a:stretch>
        </p:blipFill>
        <p:spPr>
          <a:xfrm>
            <a:off x="5749363" y="4969157"/>
            <a:ext cx="2847975" cy="1600200"/>
          </a:xfrm>
          <a:prstGeom prst="rect">
            <a:avLst/>
          </a:prstGeom>
        </p:spPr>
      </p:pic>
    </p:spTree>
    <p:extLst>
      <p:ext uri="{BB962C8B-B14F-4D97-AF65-F5344CB8AC3E}">
        <p14:creationId xmlns:p14="http://schemas.microsoft.com/office/powerpoint/2010/main" val="1256586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1+#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435">
                                          <p:stCondLst>
                                            <p:cond delay="0"/>
                                          </p:stCondLst>
                                        </p:cTn>
                                        <p:tgtEl>
                                          <p:spTgt spid="25"/>
                                        </p:tgtEl>
                                      </p:cBhvr>
                                    </p:animEffect>
                                    <p:anim calcmode="lin" valueType="num">
                                      <p:cBhvr>
                                        <p:cTn id="12"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4"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15"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16"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17" dur="20">
                                          <p:stCondLst>
                                            <p:cond delay="487"/>
                                          </p:stCondLst>
                                        </p:cTn>
                                        <p:tgtEl>
                                          <p:spTgt spid="25"/>
                                        </p:tgtEl>
                                      </p:cBhvr>
                                      <p:to x="100000" y="60000"/>
                                    </p:animScale>
                                    <p:animScale>
                                      <p:cBhvr>
                                        <p:cTn id="18" dur="124" decel="50000">
                                          <p:stCondLst>
                                            <p:cond delay="507"/>
                                          </p:stCondLst>
                                        </p:cTn>
                                        <p:tgtEl>
                                          <p:spTgt spid="25"/>
                                        </p:tgtEl>
                                      </p:cBhvr>
                                      <p:to x="100000" y="100000"/>
                                    </p:animScale>
                                    <p:animScale>
                                      <p:cBhvr>
                                        <p:cTn id="19" dur="20">
                                          <p:stCondLst>
                                            <p:cond delay="984"/>
                                          </p:stCondLst>
                                        </p:cTn>
                                        <p:tgtEl>
                                          <p:spTgt spid="25"/>
                                        </p:tgtEl>
                                      </p:cBhvr>
                                      <p:to x="100000" y="80000"/>
                                    </p:animScale>
                                    <p:animScale>
                                      <p:cBhvr>
                                        <p:cTn id="20" dur="124" decel="50000">
                                          <p:stCondLst>
                                            <p:cond delay="1004"/>
                                          </p:stCondLst>
                                        </p:cTn>
                                        <p:tgtEl>
                                          <p:spTgt spid="25"/>
                                        </p:tgtEl>
                                      </p:cBhvr>
                                      <p:to x="100000" y="100000"/>
                                    </p:animScale>
                                    <p:animScale>
                                      <p:cBhvr>
                                        <p:cTn id="21" dur="20">
                                          <p:stCondLst>
                                            <p:cond delay="1231"/>
                                          </p:stCondLst>
                                        </p:cTn>
                                        <p:tgtEl>
                                          <p:spTgt spid="25"/>
                                        </p:tgtEl>
                                      </p:cBhvr>
                                      <p:to x="100000" y="90000"/>
                                    </p:animScale>
                                    <p:animScale>
                                      <p:cBhvr>
                                        <p:cTn id="22" dur="124" decel="50000">
                                          <p:stCondLst>
                                            <p:cond delay="1251"/>
                                          </p:stCondLst>
                                        </p:cTn>
                                        <p:tgtEl>
                                          <p:spTgt spid="25"/>
                                        </p:tgtEl>
                                      </p:cBhvr>
                                      <p:to x="100000" y="100000"/>
                                    </p:animScale>
                                    <p:animScale>
                                      <p:cBhvr>
                                        <p:cTn id="23" dur="20">
                                          <p:stCondLst>
                                            <p:cond delay="1356"/>
                                          </p:stCondLst>
                                        </p:cTn>
                                        <p:tgtEl>
                                          <p:spTgt spid="25"/>
                                        </p:tgtEl>
                                      </p:cBhvr>
                                      <p:to x="100000" y="95000"/>
                                    </p:animScale>
                                    <p:animScale>
                                      <p:cBhvr>
                                        <p:cTn id="24" dur="124" decel="50000">
                                          <p:stCondLst>
                                            <p:cond delay="1376"/>
                                          </p:stCondLst>
                                        </p:cTn>
                                        <p:tgtEl>
                                          <p:spTgt spid="25"/>
                                        </p:tgtEl>
                                      </p:cBhvr>
                                      <p:to x="100000" y="100000"/>
                                    </p:animScale>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500" fill="hold"/>
                                        <p:tgtEl>
                                          <p:spTgt spid="26"/>
                                        </p:tgtEl>
                                        <p:attrNameLst>
                                          <p:attrName>ppt_x</p:attrName>
                                        </p:attrNameLst>
                                      </p:cBhvr>
                                      <p:tavLst>
                                        <p:tav tm="0">
                                          <p:val>
                                            <p:strVal val="1+#ppt_w/2"/>
                                          </p:val>
                                        </p:tav>
                                        <p:tav tm="100000">
                                          <p:val>
                                            <p:strVal val="#ppt_x"/>
                                          </p:val>
                                        </p:tav>
                                      </p:tavLst>
                                    </p:anim>
                                    <p:anim calcmode="lin" valueType="num">
                                      <p:cBhvr additive="base">
                                        <p:cTn id="28" dur="1500" fill="hold"/>
                                        <p:tgtEl>
                                          <p:spTgt spid="2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inVertical)">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6672" y="0"/>
            <a:ext cx="9290304" cy="584775"/>
          </a:xfrm>
          <a:prstGeom prst="rect">
            <a:avLst/>
          </a:prstGeom>
        </p:spPr>
        <p:txBody>
          <a:bodyPr wrap="square">
            <a:spAutoFit/>
          </a:bodyPr>
          <a:lstStyle/>
          <a:p>
            <a:pPr algn="just"/>
            <a:r>
              <a:rPr lang="vi-VN" sz="3200" b="1" kern="100">
                <a:latin typeface="Times New Roman"/>
                <a:ea typeface="SimSun"/>
              </a:rPr>
              <a:t>3. Bài  </a:t>
            </a:r>
            <a:r>
              <a:rPr lang="vi-VN" sz="3200" b="1" kern="100" smtClean="0">
                <a:latin typeface="Times New Roman"/>
                <a:ea typeface="SimSun"/>
              </a:rPr>
              <a:t>3</a:t>
            </a:r>
            <a:endParaRPr lang="vi-VN" sz="3200" b="1" kern="100">
              <a:latin typeface="Times New Roman"/>
              <a:ea typeface="SimSun"/>
            </a:endParaRPr>
          </a:p>
        </p:txBody>
      </p:sp>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739" y="3065126"/>
            <a:ext cx="3189457" cy="3956115"/>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136" y="4208272"/>
            <a:ext cx="4694237"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72788" y="427058"/>
            <a:ext cx="6092825" cy="1015663"/>
          </a:xfrm>
          <a:prstGeom prst="rect">
            <a:avLst/>
          </a:prstGeom>
        </p:spPr>
        <p:txBody>
          <a:bodyPr>
            <a:spAutoFit/>
          </a:bodyPr>
          <a:lstStyle/>
          <a:p>
            <a:pPr lvl="0" algn="just"/>
            <a:r>
              <a:rPr lang="vi-VN" sz="3200" kern="100">
                <a:solidFill>
                  <a:srgbClr val="000000"/>
                </a:solidFill>
                <a:latin typeface="Times New Roman"/>
                <a:ea typeface="SimSun"/>
              </a:rPr>
              <a:t>a. Điệp ngữ: ăn mãi... ăn mãi</a:t>
            </a:r>
          </a:p>
          <a:p>
            <a:pPr lvl="0" algn="just"/>
            <a:endParaRPr lang="vi-VN" sz="2800" kern="100" dirty="0">
              <a:solidFill>
                <a:srgbClr val="000000"/>
              </a:solidFill>
              <a:latin typeface="Times New Roman"/>
              <a:ea typeface="SimSun"/>
            </a:endParaRPr>
          </a:p>
        </p:txBody>
      </p:sp>
      <p:sp>
        <p:nvSpPr>
          <p:cNvPr id="6" name="Rectangle 5"/>
          <p:cNvSpPr/>
          <p:nvPr/>
        </p:nvSpPr>
        <p:spPr>
          <a:xfrm>
            <a:off x="2299718" y="930402"/>
            <a:ext cx="6092825" cy="1569660"/>
          </a:xfrm>
          <a:prstGeom prst="rect">
            <a:avLst/>
          </a:prstGeom>
        </p:spPr>
        <p:txBody>
          <a:bodyPr>
            <a:spAutoFit/>
          </a:bodyPr>
          <a:lstStyle/>
          <a:p>
            <a:pPr lvl="0" algn="just"/>
            <a:r>
              <a:rPr lang="en-US" sz="3200" kern="100">
                <a:solidFill>
                  <a:srgbClr val="000000"/>
                </a:solidFill>
                <a:latin typeface="Times New Roman"/>
                <a:ea typeface="SimSun"/>
              </a:rPr>
              <a:t>-&gt;</a:t>
            </a:r>
            <a:r>
              <a:rPr lang="vi-VN" sz="3200" kern="100">
                <a:solidFill>
                  <a:srgbClr val="000000"/>
                </a:solidFill>
                <a:latin typeface="Times New Roman"/>
                <a:ea typeface="SimSun"/>
              </a:rPr>
              <a:t> Tác dụng: nhấn mạnh ăn rất lâu và rất nhiều, như thể không bao giờ dừng</a:t>
            </a:r>
            <a:r>
              <a:rPr lang="vi-VN" sz="3200" kern="100" smtClean="0">
                <a:solidFill>
                  <a:srgbClr val="000000"/>
                </a:solidFill>
                <a:latin typeface="Times New Roman"/>
                <a:ea typeface="SimSun"/>
              </a:rPr>
              <a:t>.</a:t>
            </a:r>
            <a:endParaRPr lang="vi-VN" sz="3200" kern="100">
              <a:solidFill>
                <a:srgbClr val="000000"/>
              </a:solidFill>
              <a:latin typeface="Times New Roman"/>
              <a:ea typeface="SimSun"/>
            </a:endParaRPr>
          </a:p>
        </p:txBody>
      </p:sp>
      <p:sp>
        <p:nvSpPr>
          <p:cNvPr id="7" name="Rectangle 6"/>
          <p:cNvSpPr/>
          <p:nvPr/>
        </p:nvSpPr>
        <p:spPr>
          <a:xfrm>
            <a:off x="2394857" y="2292985"/>
            <a:ext cx="6092825" cy="1077218"/>
          </a:xfrm>
          <a:prstGeom prst="rect">
            <a:avLst/>
          </a:prstGeom>
        </p:spPr>
        <p:txBody>
          <a:bodyPr>
            <a:spAutoFit/>
          </a:bodyPr>
          <a:lstStyle/>
          <a:p>
            <a:pPr lvl="0" algn="just"/>
            <a:r>
              <a:rPr lang="vi-VN" sz="3200" kern="100">
                <a:solidFill>
                  <a:srgbClr val="000000"/>
                </a:solidFill>
                <a:latin typeface="Times New Roman"/>
                <a:ea typeface="SimSun"/>
              </a:rPr>
              <a:t>b. Điệp ngữ: bay mãi... bay mãi, hết.... đến, hết... </a:t>
            </a:r>
            <a:r>
              <a:rPr lang="vi-VN" sz="3200" kern="100" smtClean="0">
                <a:solidFill>
                  <a:srgbClr val="000000"/>
                </a:solidFill>
                <a:latin typeface="Times New Roman"/>
                <a:ea typeface="SimSun"/>
              </a:rPr>
              <a:t>đến</a:t>
            </a:r>
            <a:endParaRPr lang="vi-VN" sz="3200" kern="100">
              <a:solidFill>
                <a:srgbClr val="000000"/>
              </a:solidFill>
              <a:latin typeface="Times New Roman"/>
              <a:ea typeface="SimSun"/>
            </a:endParaRPr>
          </a:p>
        </p:txBody>
      </p:sp>
      <p:sp>
        <p:nvSpPr>
          <p:cNvPr id="8" name="Rectangle 7"/>
          <p:cNvSpPr/>
          <p:nvPr/>
        </p:nvSpPr>
        <p:spPr>
          <a:xfrm>
            <a:off x="2394857" y="3100470"/>
            <a:ext cx="6092825" cy="584775"/>
          </a:xfrm>
          <a:prstGeom prst="rect">
            <a:avLst/>
          </a:prstGeom>
        </p:spPr>
        <p:txBody>
          <a:bodyPr>
            <a:spAutoFit/>
          </a:bodyPr>
          <a:lstStyle/>
          <a:p>
            <a:pPr lvl="0" algn="just"/>
            <a:r>
              <a:rPr lang="en-US" sz="3200" kern="100">
                <a:solidFill>
                  <a:srgbClr val="000000"/>
                </a:solidFill>
                <a:latin typeface="Times New Roman"/>
                <a:ea typeface="SimSun"/>
              </a:rPr>
              <a:t>-&gt; </a:t>
            </a:r>
            <a:r>
              <a:rPr lang="vi-VN" sz="3200" kern="100">
                <a:solidFill>
                  <a:srgbClr val="000000"/>
                </a:solidFill>
                <a:latin typeface="Times New Roman"/>
                <a:ea typeface="SimSun"/>
              </a:rPr>
              <a:t>Tác dụng:  </a:t>
            </a:r>
          </a:p>
        </p:txBody>
      </p:sp>
      <p:sp>
        <p:nvSpPr>
          <p:cNvPr id="9" name="Rectangle 8"/>
          <p:cNvSpPr/>
          <p:nvPr/>
        </p:nvSpPr>
        <p:spPr>
          <a:xfrm>
            <a:off x="2299718" y="3611051"/>
            <a:ext cx="6092825" cy="584775"/>
          </a:xfrm>
          <a:prstGeom prst="rect">
            <a:avLst/>
          </a:prstGeom>
        </p:spPr>
        <p:txBody>
          <a:bodyPr>
            <a:spAutoFit/>
          </a:bodyPr>
          <a:lstStyle/>
          <a:p>
            <a:pPr lvl="0" algn="just"/>
            <a:r>
              <a:rPr lang="vi-VN" sz="3200" kern="100">
                <a:solidFill>
                  <a:srgbClr val="000000"/>
                </a:solidFill>
                <a:latin typeface="Times New Roman"/>
                <a:ea typeface="SimSun"/>
              </a:rPr>
              <a:t>+ nghĩa là bay rất lâu và xa</a:t>
            </a:r>
            <a:r>
              <a:rPr lang="vi-VN" sz="3200" kern="100" smtClean="0">
                <a:solidFill>
                  <a:srgbClr val="000000"/>
                </a:solidFill>
                <a:latin typeface="Times New Roman"/>
                <a:ea typeface="SimSun"/>
              </a:rPr>
              <a:t>.</a:t>
            </a:r>
            <a:endParaRPr lang="vi-VN" sz="3200" kern="100">
              <a:solidFill>
                <a:srgbClr val="000000"/>
              </a:solidFill>
              <a:latin typeface="Times New Roman"/>
              <a:ea typeface="SimSun"/>
            </a:endParaRPr>
          </a:p>
        </p:txBody>
      </p:sp>
      <p:sp>
        <p:nvSpPr>
          <p:cNvPr id="10" name="Rectangle 9"/>
          <p:cNvSpPr/>
          <p:nvPr/>
        </p:nvSpPr>
        <p:spPr>
          <a:xfrm>
            <a:off x="2299717" y="4231170"/>
            <a:ext cx="6092825" cy="2062103"/>
          </a:xfrm>
          <a:prstGeom prst="rect">
            <a:avLst/>
          </a:prstGeom>
        </p:spPr>
        <p:txBody>
          <a:bodyPr>
            <a:spAutoFit/>
          </a:bodyPr>
          <a:lstStyle/>
          <a:p>
            <a:pPr lvl="0" algn="just"/>
            <a:r>
              <a:rPr lang="vi-VN" sz="3200" kern="100">
                <a:solidFill>
                  <a:srgbClr val="000000"/>
                </a:solidFill>
                <a:latin typeface="Times New Roman"/>
                <a:ea typeface="SimSun"/>
              </a:rPr>
              <a:t>+ Điệp ngữ hết...đến là các khoảng không gian cứ nối tiếp nhau, tưởng chừng như vô tận, không có kết thúc.</a:t>
            </a:r>
          </a:p>
        </p:txBody>
      </p:sp>
    </p:spTree>
    <p:extLst>
      <p:ext uri="{BB962C8B-B14F-4D97-AF65-F5344CB8AC3E}">
        <p14:creationId xmlns:p14="http://schemas.microsoft.com/office/powerpoint/2010/main" val="20041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barn(inVertic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barn(inVertical)">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2798" y="433637"/>
            <a:ext cx="9290304" cy="523220"/>
          </a:xfrm>
          <a:prstGeom prst="rect">
            <a:avLst/>
          </a:prstGeom>
        </p:spPr>
        <p:txBody>
          <a:bodyPr wrap="square">
            <a:spAutoFit/>
          </a:bodyPr>
          <a:lstStyle/>
          <a:p>
            <a:pPr algn="just"/>
            <a:r>
              <a:rPr lang="vi-VN" sz="2800" b="1" kern="100">
                <a:solidFill>
                  <a:srgbClr val="000000"/>
                </a:solidFill>
                <a:latin typeface="Times New Roman"/>
                <a:ea typeface="SimSun"/>
              </a:rPr>
              <a:t>4. Bài </a:t>
            </a:r>
            <a:r>
              <a:rPr lang="vi-VN" sz="2800" b="1" kern="100" smtClean="0">
                <a:solidFill>
                  <a:srgbClr val="000000"/>
                </a:solidFill>
                <a:latin typeface="Times New Roman"/>
                <a:ea typeface="SimSun"/>
              </a:rPr>
              <a:t>4</a:t>
            </a:r>
            <a:endParaRPr lang="vi-VN" sz="2800" b="1" kern="100">
              <a:solidFill>
                <a:srgbClr val="000000"/>
              </a:solidFill>
              <a:latin typeface="Times New Roman"/>
              <a:ea typeface="SimSun"/>
            </a:endParaRPr>
          </a:p>
        </p:txBody>
      </p:sp>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30" y="4650377"/>
            <a:ext cx="1911414" cy="2370865"/>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221" y="5003074"/>
            <a:ext cx="3361152" cy="200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843808" y="379827"/>
            <a:ext cx="6092825" cy="523220"/>
          </a:xfrm>
          <a:prstGeom prst="rect">
            <a:avLst/>
          </a:prstGeom>
        </p:spPr>
        <p:txBody>
          <a:bodyPr>
            <a:spAutoFit/>
          </a:bodyPr>
          <a:lstStyle/>
          <a:p>
            <a:pPr lvl="0" algn="just"/>
            <a:r>
              <a:rPr lang="en-US" sz="2800" kern="100" smtClean="0">
                <a:solidFill>
                  <a:srgbClr val="000000"/>
                </a:solidFill>
                <a:latin typeface="Times New Roman"/>
                <a:ea typeface="SimSun"/>
              </a:rPr>
              <a:t>Chủ đề:</a:t>
            </a:r>
            <a:endParaRPr lang="vi-VN" sz="2800" kern="100">
              <a:solidFill>
                <a:srgbClr val="000000"/>
              </a:solidFill>
              <a:latin typeface="Times New Roman"/>
              <a:ea typeface="SimSun"/>
            </a:endParaRPr>
          </a:p>
        </p:txBody>
      </p:sp>
      <p:sp>
        <p:nvSpPr>
          <p:cNvPr id="6" name="Rectangle 5"/>
          <p:cNvSpPr/>
          <p:nvPr/>
        </p:nvSpPr>
        <p:spPr>
          <a:xfrm>
            <a:off x="2797396" y="1372456"/>
            <a:ext cx="6092825" cy="523220"/>
          </a:xfrm>
          <a:prstGeom prst="rect">
            <a:avLst/>
          </a:prstGeom>
        </p:spPr>
        <p:txBody>
          <a:bodyPr>
            <a:spAutoFit/>
          </a:bodyPr>
          <a:lstStyle/>
          <a:p>
            <a:pPr lvl="0" algn="just"/>
            <a:r>
              <a:rPr lang="vi-VN" sz="2800" kern="100">
                <a:solidFill>
                  <a:srgbClr val="000000"/>
                </a:solidFill>
                <a:latin typeface="Times New Roman"/>
                <a:ea typeface="SimSun"/>
              </a:rPr>
              <a:t>dịch bệch </a:t>
            </a:r>
            <a:r>
              <a:rPr lang="vi-VN" sz="2800" kern="100" smtClean="0">
                <a:solidFill>
                  <a:srgbClr val="000000"/>
                </a:solidFill>
                <a:latin typeface="Times New Roman"/>
                <a:ea typeface="SimSun"/>
              </a:rPr>
              <a:t>Covid </a:t>
            </a:r>
            <a:endParaRPr lang="vi-VN" sz="2800" kern="100">
              <a:solidFill>
                <a:srgbClr val="000000"/>
              </a:solidFill>
              <a:latin typeface="Times New Roman"/>
              <a:ea typeface="SimSun"/>
            </a:endParaRPr>
          </a:p>
        </p:txBody>
      </p:sp>
      <p:sp>
        <p:nvSpPr>
          <p:cNvPr id="7" name="Rectangle 6"/>
          <p:cNvSpPr/>
          <p:nvPr/>
        </p:nvSpPr>
        <p:spPr>
          <a:xfrm>
            <a:off x="7634377" y="2939218"/>
            <a:ext cx="1439818" cy="523220"/>
          </a:xfrm>
          <a:prstGeom prst="rect">
            <a:avLst/>
          </a:prstGeom>
        </p:spPr>
        <p:txBody>
          <a:bodyPr wrap="none">
            <a:spAutoFit/>
          </a:bodyPr>
          <a:lstStyle/>
          <a:p>
            <a:pPr lvl="0" algn="just"/>
            <a:r>
              <a:rPr lang="vi-VN" sz="2800" kern="100">
                <a:solidFill>
                  <a:srgbClr val="000000"/>
                </a:solidFill>
                <a:latin typeface="Times New Roman"/>
                <a:ea typeface="SimSun"/>
              </a:rPr>
              <a:t>gia </a:t>
            </a:r>
            <a:r>
              <a:rPr lang="vi-VN" sz="2800" kern="100" smtClean="0">
                <a:solidFill>
                  <a:srgbClr val="000000"/>
                </a:solidFill>
                <a:latin typeface="Times New Roman"/>
                <a:ea typeface="SimSun"/>
              </a:rPr>
              <a:t>đình </a:t>
            </a:r>
            <a:endParaRPr lang="vi-VN" sz="2800" kern="100">
              <a:solidFill>
                <a:srgbClr val="000000"/>
              </a:solidFill>
              <a:latin typeface="Times New Roman"/>
              <a:ea typeface="SimSun"/>
            </a:endParaRPr>
          </a:p>
        </p:txBody>
      </p:sp>
      <p:sp>
        <p:nvSpPr>
          <p:cNvPr id="8" name="Rectangle 7"/>
          <p:cNvSpPr/>
          <p:nvPr/>
        </p:nvSpPr>
        <p:spPr>
          <a:xfrm>
            <a:off x="1619084" y="2939218"/>
            <a:ext cx="1877437" cy="523220"/>
          </a:xfrm>
          <a:prstGeom prst="rect">
            <a:avLst/>
          </a:prstGeom>
        </p:spPr>
        <p:txBody>
          <a:bodyPr wrap="none">
            <a:spAutoFit/>
          </a:bodyPr>
          <a:lstStyle/>
          <a:p>
            <a:pPr lvl="0" algn="just"/>
            <a:r>
              <a:rPr lang="vi-VN" sz="2800" kern="100">
                <a:solidFill>
                  <a:srgbClr val="000000"/>
                </a:solidFill>
                <a:latin typeface="Times New Roman"/>
                <a:ea typeface="SimSun"/>
              </a:rPr>
              <a:t>thiên </a:t>
            </a:r>
            <a:r>
              <a:rPr lang="vi-VN" sz="2800" kern="100" smtClean="0">
                <a:solidFill>
                  <a:srgbClr val="000000"/>
                </a:solidFill>
                <a:latin typeface="Times New Roman"/>
                <a:ea typeface="SimSun"/>
              </a:rPr>
              <a:t>nhiên </a:t>
            </a:r>
            <a:endParaRPr lang="vi-VN" sz="2800" kern="100">
              <a:solidFill>
                <a:srgbClr val="000000"/>
              </a:solidFill>
              <a:latin typeface="Times New Roman"/>
              <a:ea typeface="SimSun"/>
            </a:endParaRPr>
          </a:p>
        </p:txBody>
      </p:sp>
      <p:sp>
        <p:nvSpPr>
          <p:cNvPr id="9" name="Rectangle 8"/>
          <p:cNvSpPr/>
          <p:nvPr/>
        </p:nvSpPr>
        <p:spPr>
          <a:xfrm>
            <a:off x="4263035" y="5029200"/>
            <a:ext cx="1983235" cy="523220"/>
          </a:xfrm>
          <a:prstGeom prst="rect">
            <a:avLst/>
          </a:prstGeom>
        </p:spPr>
        <p:txBody>
          <a:bodyPr wrap="none">
            <a:spAutoFit/>
          </a:bodyPr>
          <a:lstStyle/>
          <a:p>
            <a:pPr lvl="0" algn="just"/>
            <a:r>
              <a:rPr lang="vi-VN" sz="2800" kern="100">
                <a:solidFill>
                  <a:srgbClr val="000000"/>
                </a:solidFill>
                <a:latin typeface="Times New Roman"/>
                <a:ea typeface="SimSun"/>
              </a:rPr>
              <a:t>quê hương...</a:t>
            </a:r>
          </a:p>
        </p:txBody>
      </p:sp>
      <p:pic>
        <p:nvPicPr>
          <p:cNvPr id="10" name="Picture 9"/>
          <p:cNvPicPr>
            <a:picLocks noChangeAspect="1"/>
          </p:cNvPicPr>
          <p:nvPr/>
        </p:nvPicPr>
        <p:blipFill>
          <a:blip r:embed="rId4"/>
          <a:stretch>
            <a:fillRect/>
          </a:stretch>
        </p:blipFill>
        <p:spPr>
          <a:xfrm>
            <a:off x="6316295" y="956857"/>
            <a:ext cx="2705100" cy="1685925"/>
          </a:xfrm>
          <a:prstGeom prst="rect">
            <a:avLst/>
          </a:prstGeom>
        </p:spPr>
      </p:pic>
      <p:pic>
        <p:nvPicPr>
          <p:cNvPr id="11" name="Picture 10"/>
          <p:cNvPicPr>
            <a:picLocks noChangeAspect="1"/>
          </p:cNvPicPr>
          <p:nvPr/>
        </p:nvPicPr>
        <p:blipFill>
          <a:blip r:embed="rId5"/>
          <a:stretch>
            <a:fillRect/>
          </a:stretch>
        </p:blipFill>
        <p:spPr>
          <a:xfrm>
            <a:off x="3821139" y="2740581"/>
            <a:ext cx="2867025" cy="1590675"/>
          </a:xfrm>
          <a:prstGeom prst="rect">
            <a:avLst/>
          </a:prstGeom>
        </p:spPr>
      </p:pic>
      <p:pic>
        <p:nvPicPr>
          <p:cNvPr id="12" name="Picture 11"/>
          <p:cNvPicPr>
            <a:picLocks noChangeAspect="1"/>
          </p:cNvPicPr>
          <p:nvPr/>
        </p:nvPicPr>
        <p:blipFill>
          <a:blip r:embed="rId6"/>
          <a:stretch>
            <a:fillRect/>
          </a:stretch>
        </p:blipFill>
        <p:spPr>
          <a:xfrm>
            <a:off x="7545020" y="3747664"/>
            <a:ext cx="2952750" cy="1543050"/>
          </a:xfrm>
          <a:prstGeom prst="rect">
            <a:avLst/>
          </a:prstGeom>
        </p:spPr>
      </p:pic>
      <p:pic>
        <p:nvPicPr>
          <p:cNvPr id="13" name="Picture 12"/>
          <p:cNvPicPr>
            <a:picLocks noChangeAspect="1"/>
          </p:cNvPicPr>
          <p:nvPr/>
        </p:nvPicPr>
        <p:blipFill>
          <a:blip r:embed="rId7"/>
          <a:stretch>
            <a:fillRect/>
          </a:stretch>
        </p:blipFill>
        <p:spPr>
          <a:xfrm>
            <a:off x="269988" y="4505980"/>
            <a:ext cx="3028950" cy="1514475"/>
          </a:xfrm>
          <a:prstGeom prst="rect">
            <a:avLst/>
          </a:prstGeom>
        </p:spPr>
      </p:pic>
    </p:spTree>
    <p:extLst>
      <p:ext uri="{BB962C8B-B14F-4D97-AF65-F5344CB8AC3E}">
        <p14:creationId xmlns:p14="http://schemas.microsoft.com/office/powerpoint/2010/main" val="31562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arn(inVertical)">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2798" y="433637"/>
            <a:ext cx="9290304" cy="523220"/>
          </a:xfrm>
          <a:prstGeom prst="rect">
            <a:avLst/>
          </a:prstGeom>
        </p:spPr>
        <p:txBody>
          <a:bodyPr wrap="square">
            <a:spAutoFit/>
          </a:bodyPr>
          <a:lstStyle/>
          <a:p>
            <a:pPr algn="just"/>
            <a:r>
              <a:rPr lang="vi-VN" sz="2800" b="1" kern="100">
                <a:solidFill>
                  <a:srgbClr val="000000"/>
                </a:solidFill>
                <a:latin typeface="Times New Roman"/>
                <a:ea typeface="SimSun"/>
              </a:rPr>
              <a:t>4. Bài </a:t>
            </a:r>
            <a:r>
              <a:rPr lang="vi-VN" sz="2800" b="1" kern="100" smtClean="0">
                <a:solidFill>
                  <a:srgbClr val="000000"/>
                </a:solidFill>
                <a:latin typeface="Times New Roman"/>
                <a:ea typeface="SimSun"/>
              </a:rPr>
              <a:t>4</a:t>
            </a:r>
            <a:endParaRPr lang="vi-VN" sz="2800" b="1" kern="100">
              <a:solidFill>
                <a:srgbClr val="000000"/>
              </a:solidFill>
              <a:latin typeface="Times New Roman"/>
              <a:ea typeface="SimSun"/>
            </a:endParaRPr>
          </a:p>
        </p:txBody>
      </p:sp>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30" y="4650377"/>
            <a:ext cx="1911414" cy="2370865"/>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221" y="5003074"/>
            <a:ext cx="3361152" cy="200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97396" y="1418621"/>
            <a:ext cx="6092825" cy="1384995"/>
          </a:xfrm>
          <a:prstGeom prst="rect">
            <a:avLst/>
          </a:prstGeom>
        </p:spPr>
        <p:txBody>
          <a:bodyPr>
            <a:spAutoFit/>
          </a:bodyPr>
          <a:lstStyle/>
          <a:p>
            <a:pPr lvl="0" algn="just"/>
            <a:r>
              <a:rPr lang="vi-VN" sz="2800" kern="100" smtClean="0">
                <a:solidFill>
                  <a:srgbClr val="000000"/>
                </a:solidFill>
                <a:latin typeface="Times New Roman"/>
                <a:ea typeface="SimSun"/>
              </a:rPr>
              <a:t>+ </a:t>
            </a:r>
            <a:r>
              <a:rPr lang="vi-VN" sz="2800" kern="100">
                <a:solidFill>
                  <a:srgbClr val="000000"/>
                </a:solidFill>
                <a:latin typeface="Times New Roman"/>
                <a:ea typeface="SimSun"/>
              </a:rPr>
              <a:t>Dịch bệnh Covid 19 kéo </a:t>
            </a:r>
            <a:r>
              <a:rPr lang="vi-VN" sz="2800" b="1" kern="100">
                <a:solidFill>
                  <a:srgbClr val="000000"/>
                </a:solidFill>
                <a:latin typeface="Times New Roman"/>
                <a:ea typeface="SimSun"/>
              </a:rPr>
              <a:t>dài mãi, dài mãi</a:t>
            </a:r>
            <a:r>
              <a:rPr lang="vi-VN" sz="2800" kern="100">
                <a:solidFill>
                  <a:srgbClr val="000000"/>
                </a:solidFill>
                <a:latin typeface="Times New Roman"/>
                <a:ea typeface="SimSun"/>
              </a:rPr>
              <a:t> khiến bao người lâm vào cảnh kiệt quệ</a:t>
            </a:r>
            <a:r>
              <a:rPr lang="vi-VN" sz="2800" kern="100" smtClean="0">
                <a:solidFill>
                  <a:srgbClr val="000000"/>
                </a:solidFill>
                <a:latin typeface="Times New Roman"/>
                <a:ea typeface="SimSun"/>
              </a:rPr>
              <a:t>.</a:t>
            </a:r>
            <a:endParaRPr lang="vi-VN" sz="2800" kern="100">
              <a:solidFill>
                <a:srgbClr val="000000"/>
              </a:solidFill>
              <a:latin typeface="Times New Roman"/>
              <a:ea typeface="SimSun"/>
            </a:endParaRPr>
          </a:p>
        </p:txBody>
      </p:sp>
      <p:sp>
        <p:nvSpPr>
          <p:cNvPr id="6" name="Rectangle 5"/>
          <p:cNvSpPr/>
          <p:nvPr/>
        </p:nvSpPr>
        <p:spPr>
          <a:xfrm>
            <a:off x="2797396" y="4419641"/>
            <a:ext cx="6092825" cy="1384995"/>
          </a:xfrm>
          <a:prstGeom prst="rect">
            <a:avLst/>
          </a:prstGeom>
        </p:spPr>
        <p:txBody>
          <a:bodyPr>
            <a:spAutoFit/>
          </a:bodyPr>
          <a:lstStyle/>
          <a:p>
            <a:pPr lvl="0" algn="just"/>
            <a:r>
              <a:rPr lang="vi-VN" sz="2800" kern="100">
                <a:solidFill>
                  <a:srgbClr val="000000"/>
                </a:solidFill>
                <a:latin typeface="Times New Roman"/>
                <a:ea typeface="SimSun"/>
              </a:rPr>
              <a:t>+ Khi trời </a:t>
            </a:r>
            <a:r>
              <a:rPr lang="vi-VN" sz="2800" b="1" kern="100">
                <a:solidFill>
                  <a:srgbClr val="000000"/>
                </a:solidFill>
                <a:latin typeface="Times New Roman"/>
                <a:ea typeface="SimSun"/>
              </a:rPr>
              <a:t>vẫn còn </a:t>
            </a:r>
            <a:r>
              <a:rPr lang="vi-VN" sz="2800" kern="100">
                <a:solidFill>
                  <a:srgbClr val="000000"/>
                </a:solidFill>
                <a:latin typeface="Times New Roman"/>
                <a:ea typeface="SimSun"/>
              </a:rPr>
              <a:t>tờ mờ, ánh sáng </a:t>
            </a:r>
            <a:r>
              <a:rPr lang="vi-VN" sz="2800" b="1" kern="100">
                <a:solidFill>
                  <a:srgbClr val="000000"/>
                </a:solidFill>
                <a:latin typeface="Times New Roman"/>
                <a:ea typeface="SimSun"/>
              </a:rPr>
              <a:t>vẫn còn</a:t>
            </a:r>
            <a:r>
              <a:rPr lang="vi-VN" sz="2800" kern="100">
                <a:solidFill>
                  <a:srgbClr val="000000"/>
                </a:solidFill>
                <a:latin typeface="Times New Roman"/>
                <a:ea typeface="SimSun"/>
              </a:rPr>
              <a:t> nhập nhoạng, mẹ em đã dậy để dọn dẹp nhà cửa. </a:t>
            </a:r>
          </a:p>
        </p:txBody>
      </p:sp>
      <p:pic>
        <p:nvPicPr>
          <p:cNvPr id="8" name="Picture 7"/>
          <p:cNvPicPr>
            <a:picLocks noChangeAspect="1"/>
          </p:cNvPicPr>
          <p:nvPr/>
        </p:nvPicPr>
        <p:blipFill>
          <a:blip r:embed="rId4"/>
          <a:stretch>
            <a:fillRect/>
          </a:stretch>
        </p:blipFill>
        <p:spPr>
          <a:xfrm>
            <a:off x="4490378" y="2421011"/>
            <a:ext cx="2706859" cy="1688738"/>
          </a:xfrm>
          <a:prstGeom prst="rect">
            <a:avLst/>
          </a:prstGeom>
        </p:spPr>
      </p:pic>
      <p:pic>
        <p:nvPicPr>
          <p:cNvPr id="9" name="Picture 8"/>
          <p:cNvPicPr>
            <a:picLocks noChangeAspect="1"/>
          </p:cNvPicPr>
          <p:nvPr/>
        </p:nvPicPr>
        <p:blipFill>
          <a:blip r:embed="rId5"/>
          <a:stretch>
            <a:fillRect/>
          </a:stretch>
        </p:blipFill>
        <p:spPr>
          <a:xfrm>
            <a:off x="9261109" y="246130"/>
            <a:ext cx="2619375" cy="1743075"/>
          </a:xfrm>
          <a:prstGeom prst="rect">
            <a:avLst/>
          </a:prstGeom>
        </p:spPr>
      </p:pic>
      <p:pic>
        <p:nvPicPr>
          <p:cNvPr id="10" name="Picture 9"/>
          <p:cNvPicPr>
            <a:picLocks noChangeAspect="1"/>
          </p:cNvPicPr>
          <p:nvPr/>
        </p:nvPicPr>
        <p:blipFill>
          <a:blip r:embed="rId6"/>
          <a:stretch>
            <a:fillRect/>
          </a:stretch>
        </p:blipFill>
        <p:spPr>
          <a:xfrm>
            <a:off x="25619" y="1332140"/>
            <a:ext cx="2771775" cy="1647825"/>
          </a:xfrm>
          <a:prstGeom prst="rect">
            <a:avLst/>
          </a:prstGeom>
        </p:spPr>
      </p:pic>
      <p:pic>
        <p:nvPicPr>
          <p:cNvPr id="11" name="Picture 10"/>
          <p:cNvPicPr>
            <a:picLocks noChangeAspect="1"/>
          </p:cNvPicPr>
          <p:nvPr/>
        </p:nvPicPr>
        <p:blipFill>
          <a:blip r:embed="rId7"/>
          <a:stretch>
            <a:fillRect/>
          </a:stretch>
        </p:blipFill>
        <p:spPr>
          <a:xfrm>
            <a:off x="5357840" y="5338240"/>
            <a:ext cx="2943225" cy="1552575"/>
          </a:xfrm>
          <a:prstGeom prst="rect">
            <a:avLst/>
          </a:prstGeom>
        </p:spPr>
      </p:pic>
    </p:spTree>
    <p:extLst>
      <p:ext uri="{BB962C8B-B14F-4D97-AF65-F5344CB8AC3E}">
        <p14:creationId xmlns:p14="http://schemas.microsoft.com/office/powerpoint/2010/main" val="51177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2798" y="433637"/>
            <a:ext cx="9290304" cy="523220"/>
          </a:xfrm>
          <a:prstGeom prst="rect">
            <a:avLst/>
          </a:prstGeom>
        </p:spPr>
        <p:txBody>
          <a:bodyPr wrap="square">
            <a:spAutoFit/>
          </a:bodyPr>
          <a:lstStyle/>
          <a:p>
            <a:pPr algn="just"/>
            <a:r>
              <a:rPr lang="vi-VN" sz="2800" b="1" kern="100">
                <a:solidFill>
                  <a:srgbClr val="000000"/>
                </a:solidFill>
                <a:latin typeface="Times New Roman"/>
                <a:ea typeface="SimSun"/>
              </a:rPr>
              <a:t>4. Bài </a:t>
            </a:r>
            <a:r>
              <a:rPr lang="vi-VN" sz="2800" b="1" kern="100" smtClean="0">
                <a:solidFill>
                  <a:srgbClr val="000000"/>
                </a:solidFill>
                <a:latin typeface="Times New Roman"/>
                <a:ea typeface="SimSun"/>
              </a:rPr>
              <a:t>4</a:t>
            </a:r>
            <a:endParaRPr lang="vi-VN" sz="2800" b="1" kern="100">
              <a:solidFill>
                <a:srgbClr val="000000"/>
              </a:solidFill>
              <a:latin typeface="Times New Roman"/>
              <a:ea typeface="SimSun"/>
            </a:endParaRPr>
          </a:p>
        </p:txBody>
      </p:sp>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30" y="4650377"/>
            <a:ext cx="1911414" cy="2370865"/>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221" y="5003074"/>
            <a:ext cx="3361152" cy="200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91537" y="825876"/>
            <a:ext cx="6092825" cy="1815882"/>
          </a:xfrm>
          <a:prstGeom prst="rect">
            <a:avLst/>
          </a:prstGeom>
        </p:spPr>
        <p:txBody>
          <a:bodyPr>
            <a:spAutoFit/>
          </a:bodyPr>
          <a:lstStyle/>
          <a:p>
            <a:pPr lvl="0" algn="just"/>
            <a:r>
              <a:rPr lang="vi-VN" sz="2800" kern="100" smtClean="0">
                <a:solidFill>
                  <a:srgbClr val="000000"/>
                </a:solidFill>
                <a:latin typeface="Times New Roman"/>
                <a:ea typeface="SimSun"/>
              </a:rPr>
              <a:t>+ </a:t>
            </a:r>
            <a:r>
              <a:rPr lang="vi-VN" sz="2800" b="1" kern="100">
                <a:solidFill>
                  <a:srgbClr val="000000"/>
                </a:solidFill>
                <a:latin typeface="Times New Roman"/>
                <a:ea typeface="SimSun"/>
              </a:rPr>
              <a:t>Em yêu </a:t>
            </a:r>
            <a:r>
              <a:rPr lang="vi-VN" sz="2800" kern="100">
                <a:solidFill>
                  <a:srgbClr val="000000"/>
                </a:solidFill>
                <a:latin typeface="Times New Roman"/>
                <a:ea typeface="SimSun"/>
              </a:rPr>
              <a:t>dòng sông xanh biếc, </a:t>
            </a:r>
            <a:r>
              <a:rPr lang="vi-VN" sz="2800" b="1" kern="100">
                <a:solidFill>
                  <a:srgbClr val="000000"/>
                </a:solidFill>
                <a:latin typeface="Times New Roman"/>
                <a:ea typeface="SimSun"/>
              </a:rPr>
              <a:t>em yêu </a:t>
            </a:r>
            <a:r>
              <a:rPr lang="vi-VN" sz="2800" kern="100">
                <a:solidFill>
                  <a:srgbClr val="000000"/>
                </a:solidFill>
                <a:latin typeface="Times New Roman"/>
                <a:ea typeface="SimSun"/>
              </a:rPr>
              <a:t>đêm trăng đẹp, </a:t>
            </a:r>
            <a:r>
              <a:rPr lang="vi-VN" sz="2800" b="1" kern="100">
                <a:solidFill>
                  <a:srgbClr val="000000"/>
                </a:solidFill>
                <a:latin typeface="Times New Roman"/>
                <a:ea typeface="SimSun"/>
              </a:rPr>
              <a:t>em yêu </a:t>
            </a:r>
            <a:r>
              <a:rPr lang="vi-VN" sz="2800" kern="100">
                <a:solidFill>
                  <a:srgbClr val="000000"/>
                </a:solidFill>
                <a:latin typeface="Times New Roman"/>
                <a:ea typeface="SimSun"/>
              </a:rPr>
              <a:t>quê hương mình biết bao. </a:t>
            </a:r>
          </a:p>
          <a:p>
            <a:pPr lvl="0" algn="just"/>
            <a:endParaRPr lang="vi-VN" sz="2800" kern="100" dirty="0">
              <a:solidFill>
                <a:srgbClr val="000000"/>
              </a:solidFill>
              <a:latin typeface="Times New Roman"/>
              <a:ea typeface="SimSun"/>
            </a:endParaRPr>
          </a:p>
        </p:txBody>
      </p:sp>
      <p:sp>
        <p:nvSpPr>
          <p:cNvPr id="6" name="Rectangle 5"/>
          <p:cNvSpPr/>
          <p:nvPr/>
        </p:nvSpPr>
        <p:spPr>
          <a:xfrm>
            <a:off x="3335383" y="3742436"/>
            <a:ext cx="6092825" cy="1815882"/>
          </a:xfrm>
          <a:prstGeom prst="rect">
            <a:avLst/>
          </a:prstGeom>
        </p:spPr>
        <p:txBody>
          <a:bodyPr>
            <a:spAutoFit/>
          </a:bodyPr>
          <a:lstStyle/>
          <a:p>
            <a:r>
              <a:rPr lang="vi-VN" sz="2800" kern="100">
                <a:solidFill>
                  <a:srgbClr val="000000"/>
                </a:solidFill>
                <a:latin typeface="Times New Roman"/>
                <a:ea typeface="SimSun"/>
              </a:rPr>
              <a:t>+ Trời oi bức tới nỗi hàng cây bên đường </a:t>
            </a:r>
            <a:r>
              <a:rPr lang="vi-VN" sz="2800" b="1" kern="100">
                <a:solidFill>
                  <a:srgbClr val="000000"/>
                </a:solidFill>
                <a:latin typeface="Times New Roman"/>
                <a:ea typeface="SimSun"/>
              </a:rPr>
              <a:t>ỉu xìu</a:t>
            </a:r>
            <a:r>
              <a:rPr lang="vi-VN" sz="2800" kern="100">
                <a:solidFill>
                  <a:srgbClr val="000000"/>
                </a:solidFill>
                <a:latin typeface="Times New Roman"/>
                <a:ea typeface="SimSun"/>
              </a:rPr>
              <a:t>, mấy con gà ngoài vườn </a:t>
            </a:r>
            <a:r>
              <a:rPr lang="vi-VN" sz="2800" b="1" kern="100">
                <a:solidFill>
                  <a:srgbClr val="000000"/>
                </a:solidFill>
                <a:latin typeface="Times New Roman"/>
                <a:ea typeface="SimSun"/>
              </a:rPr>
              <a:t>ỉu xìu</a:t>
            </a:r>
            <a:r>
              <a:rPr lang="vi-VN" sz="2800" kern="100">
                <a:solidFill>
                  <a:srgbClr val="000000"/>
                </a:solidFill>
                <a:latin typeface="Times New Roman"/>
                <a:ea typeface="SimSun"/>
              </a:rPr>
              <a:t>, chú chó bên hiên ỉu xìu, tất cả mọi người cũng </a:t>
            </a:r>
            <a:r>
              <a:rPr lang="vi-VN" sz="2800" b="1" kern="100">
                <a:solidFill>
                  <a:srgbClr val="000000"/>
                </a:solidFill>
                <a:latin typeface="Times New Roman"/>
                <a:ea typeface="SimSun"/>
              </a:rPr>
              <a:t>ỉu </a:t>
            </a:r>
            <a:r>
              <a:rPr lang="vi-VN" sz="2800" b="1" kern="100" smtClean="0">
                <a:solidFill>
                  <a:srgbClr val="000000"/>
                </a:solidFill>
                <a:latin typeface="Times New Roman"/>
                <a:ea typeface="SimSun"/>
              </a:rPr>
              <a:t>xìu</a:t>
            </a:r>
            <a:r>
              <a:rPr lang="en-US" sz="2800" b="1" kern="100" smtClean="0">
                <a:solidFill>
                  <a:srgbClr val="000000"/>
                </a:solidFill>
                <a:latin typeface="Times New Roman"/>
                <a:ea typeface="SimSun"/>
              </a:rPr>
              <a:t>.</a:t>
            </a:r>
            <a:endParaRPr lang="en-US" b="1"/>
          </a:p>
        </p:txBody>
      </p:sp>
      <p:pic>
        <p:nvPicPr>
          <p:cNvPr id="7" name="Picture 6"/>
          <p:cNvPicPr>
            <a:picLocks noChangeAspect="1"/>
          </p:cNvPicPr>
          <p:nvPr/>
        </p:nvPicPr>
        <p:blipFill>
          <a:blip r:embed="rId4"/>
          <a:stretch>
            <a:fillRect/>
          </a:stretch>
        </p:blipFill>
        <p:spPr>
          <a:xfrm>
            <a:off x="190334" y="1203417"/>
            <a:ext cx="2857500" cy="1600200"/>
          </a:xfrm>
          <a:prstGeom prst="rect">
            <a:avLst/>
          </a:prstGeom>
        </p:spPr>
      </p:pic>
      <p:pic>
        <p:nvPicPr>
          <p:cNvPr id="8" name="Picture 7"/>
          <p:cNvPicPr>
            <a:picLocks noChangeAspect="1"/>
          </p:cNvPicPr>
          <p:nvPr/>
        </p:nvPicPr>
        <p:blipFill>
          <a:blip r:embed="rId5"/>
          <a:stretch>
            <a:fillRect/>
          </a:stretch>
        </p:blipFill>
        <p:spPr>
          <a:xfrm>
            <a:off x="5124495" y="1750294"/>
            <a:ext cx="2514600" cy="1819275"/>
          </a:xfrm>
          <a:prstGeom prst="rect">
            <a:avLst/>
          </a:prstGeom>
        </p:spPr>
      </p:pic>
      <p:pic>
        <p:nvPicPr>
          <p:cNvPr id="9" name="Picture 8"/>
          <p:cNvPicPr>
            <a:picLocks noChangeAspect="1"/>
          </p:cNvPicPr>
          <p:nvPr/>
        </p:nvPicPr>
        <p:blipFill>
          <a:blip r:embed="rId6"/>
          <a:stretch>
            <a:fillRect/>
          </a:stretch>
        </p:blipFill>
        <p:spPr>
          <a:xfrm>
            <a:off x="9428065" y="686024"/>
            <a:ext cx="2498163" cy="1600200"/>
          </a:xfrm>
          <a:prstGeom prst="rect">
            <a:avLst/>
          </a:prstGeom>
        </p:spPr>
      </p:pic>
      <p:pic>
        <p:nvPicPr>
          <p:cNvPr id="10" name="Picture 9"/>
          <p:cNvPicPr>
            <a:picLocks noChangeAspect="1"/>
          </p:cNvPicPr>
          <p:nvPr/>
        </p:nvPicPr>
        <p:blipFill>
          <a:blip r:embed="rId7"/>
          <a:stretch>
            <a:fillRect/>
          </a:stretch>
        </p:blipFill>
        <p:spPr>
          <a:xfrm>
            <a:off x="46155" y="4293461"/>
            <a:ext cx="3145382" cy="2366979"/>
          </a:xfrm>
          <a:prstGeom prst="rect">
            <a:avLst/>
          </a:prstGeom>
        </p:spPr>
      </p:pic>
      <p:pic>
        <p:nvPicPr>
          <p:cNvPr id="11" name="Picture 10"/>
          <p:cNvPicPr>
            <a:picLocks noChangeAspect="1"/>
          </p:cNvPicPr>
          <p:nvPr/>
        </p:nvPicPr>
        <p:blipFill>
          <a:blip r:embed="rId8"/>
          <a:stretch>
            <a:fillRect/>
          </a:stretch>
        </p:blipFill>
        <p:spPr>
          <a:xfrm>
            <a:off x="5611064" y="5071604"/>
            <a:ext cx="2457450" cy="1866900"/>
          </a:xfrm>
          <a:prstGeom prst="rect">
            <a:avLst/>
          </a:prstGeom>
        </p:spPr>
      </p:pic>
    </p:spTree>
    <p:extLst>
      <p:ext uri="{BB962C8B-B14F-4D97-AF65-F5344CB8AC3E}">
        <p14:creationId xmlns:p14="http://schemas.microsoft.com/office/powerpoint/2010/main" val="337076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defTabSz="912836">
              <a:defRPr/>
            </a:pPr>
            <a:r>
              <a:rPr lang="zh-CN" altLang="en-US">
                <a:solidFill>
                  <a:prstClr val="black">
                    <a:tint val="75000"/>
                  </a:prstClr>
                </a:solidFill>
                <a:latin typeface="Calibri"/>
                <a:ea typeface="宋体" panose="02010600030101010101" pitchFamily="2" charset="-122"/>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8010" y="5129876"/>
            <a:ext cx="2202781" cy="1605846"/>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2934"/>
            <a:ext cx="12269425" cy="6951282"/>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398" y="1327"/>
            <a:ext cx="7607720" cy="49890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29087" y="2479884"/>
            <a:ext cx="7211292" cy="1200173"/>
          </a:xfrm>
          <a:prstGeom prst="rect">
            <a:avLst/>
          </a:prstGeom>
        </p:spPr>
        <p:txBody>
          <a:bodyPr wrap="none" lIns="91298" tIns="45712" rIns="91298" bIns="45712">
            <a:spAutoFit/>
          </a:bodyPr>
          <a:lstStyle/>
          <a:p>
            <a:pPr defTabSz="912836"/>
            <a:r>
              <a:rPr lang="en-US" sz="7199" b="1" dirty="0">
                <a:solidFill>
                  <a:prstClr val="white"/>
                </a:solidFill>
                <a:latin typeface="Times New Roman" pitchFamily="18" charset="0"/>
                <a:cs typeface="Times New Roman" pitchFamily="18" charset="0"/>
              </a:rPr>
              <a:t>AI NHANH HƠN</a:t>
            </a:r>
          </a:p>
        </p:txBody>
      </p:sp>
    </p:spTree>
    <p:extLst>
      <p:ext uri="{BB962C8B-B14F-4D97-AF65-F5344CB8AC3E}">
        <p14:creationId xmlns:p14="http://schemas.microsoft.com/office/powerpoint/2010/main" val="37839584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defTabSz="912836">
              <a:defRPr/>
            </a:pPr>
            <a:r>
              <a:rPr lang="zh-CN" altLang="en-US">
                <a:solidFill>
                  <a:prstClr val="black">
                    <a:tint val="75000"/>
                  </a:prstClr>
                </a:solidFill>
                <a:latin typeface="Calibri"/>
                <a:ea typeface="宋体" panose="02010600030101010101" pitchFamily="2" charset="-122"/>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8010" y="5129876"/>
            <a:ext cx="2202781" cy="1605846"/>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2934"/>
            <a:ext cx="12269425" cy="6951282"/>
          </a:xfrm>
          <a:prstGeom prst="rect">
            <a:avLst/>
          </a:prstGeom>
          <a:noFill/>
        </p:spPr>
      </p:pic>
      <p:sp>
        <p:nvSpPr>
          <p:cNvPr id="2" name="Rectangle 1"/>
          <p:cNvSpPr/>
          <p:nvPr/>
        </p:nvSpPr>
        <p:spPr>
          <a:xfrm>
            <a:off x="1055376" y="1327"/>
            <a:ext cx="9622526" cy="923209"/>
          </a:xfrm>
          <a:prstGeom prst="rect">
            <a:avLst/>
          </a:prstGeom>
        </p:spPr>
        <p:style>
          <a:lnRef idx="2">
            <a:schemeClr val="accent3"/>
          </a:lnRef>
          <a:fillRef idx="1">
            <a:schemeClr val="lt1"/>
          </a:fillRef>
          <a:effectRef idx="0">
            <a:schemeClr val="accent3"/>
          </a:effectRef>
          <a:fontRef idx="minor">
            <a:schemeClr val="dk1"/>
          </a:fontRef>
        </p:style>
        <p:txBody>
          <a:bodyPr wrap="square" lIns="91298" tIns="45712" rIns="91298" bIns="45712">
            <a:spAutoFit/>
          </a:bodyPr>
          <a:lstStyle/>
          <a:p>
            <a:pPr algn="just" defTabSz="912836">
              <a:lnSpc>
                <a:spcPct val="150000"/>
              </a:lnSpc>
            </a:pPr>
            <a:r>
              <a:rPr lang="en-US" sz="3600" i="1" kern="100" dirty="0" err="1">
                <a:solidFill>
                  <a:srgbClr val="000000"/>
                </a:solidFill>
                <a:latin typeface="Times New Roman" pitchFamily="18" charset="0"/>
                <a:ea typeface="SimSun"/>
                <a:cs typeface="Times New Roman" pitchFamily="18" charset="0"/>
              </a:rPr>
              <a:t>Câu</a:t>
            </a:r>
            <a:r>
              <a:rPr lang="en-US" sz="3600" i="1" kern="100" dirty="0">
                <a:solidFill>
                  <a:srgbClr val="000000"/>
                </a:solidFill>
                <a:latin typeface="Times New Roman" pitchFamily="18" charset="0"/>
                <a:ea typeface="SimSun"/>
                <a:cs typeface="Times New Roman" pitchFamily="18" charset="0"/>
              </a:rPr>
              <a:t> 1</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Đâu là cách giải thích nghĩa của từ ngữ</a:t>
            </a:r>
            <a:endParaRPr lang="en-US" sz="3600" dirty="0">
              <a:solidFill>
                <a:prstClr val="black"/>
              </a:solidFill>
              <a:latin typeface="Times New Roman" pitchFamily="18" charset="0"/>
              <a:ea typeface="Calibri"/>
              <a:cs typeface="Times New Roman" pitchFamily="18" charset="0"/>
            </a:endParaRPr>
          </a:p>
        </p:txBody>
      </p:sp>
      <p:sp>
        <p:nvSpPr>
          <p:cNvPr id="3" name="Rectangle 2"/>
          <p:cNvSpPr/>
          <p:nvPr/>
        </p:nvSpPr>
        <p:spPr>
          <a:xfrm>
            <a:off x="1930152" y="1033323"/>
            <a:ext cx="8996072" cy="923211"/>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A</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Dựa vào hiểu biết của bản thân.</a:t>
            </a:r>
            <a:endParaRPr lang="en-US" sz="3600" dirty="0">
              <a:solidFill>
                <a:prstClr val="black"/>
              </a:solidFill>
              <a:latin typeface="Times New Roman" pitchFamily="18" charset="0"/>
              <a:ea typeface="Calibri"/>
              <a:cs typeface="Times New Roman" pitchFamily="18" charset="0"/>
            </a:endParaRPr>
          </a:p>
        </p:txBody>
      </p:sp>
      <p:sp>
        <p:nvSpPr>
          <p:cNvPr id="5" name="Rectangle 4"/>
          <p:cNvSpPr/>
          <p:nvPr/>
        </p:nvSpPr>
        <p:spPr>
          <a:xfrm>
            <a:off x="1930149" y="1956620"/>
            <a:ext cx="6095206" cy="923209"/>
          </a:xfrm>
          <a:prstGeom prst="rect">
            <a:avLst/>
          </a:prstGeom>
        </p:spPr>
        <p:txBody>
          <a:bodyPr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B</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Không có cơ sở lí giải.</a:t>
            </a:r>
            <a:endParaRPr lang="en-US" sz="3600" dirty="0">
              <a:solidFill>
                <a:prstClr val="black"/>
              </a:solidFill>
              <a:latin typeface="Times New Roman" pitchFamily="18" charset="0"/>
              <a:ea typeface="Calibri"/>
              <a:cs typeface="Times New Roman" pitchFamily="18" charset="0"/>
            </a:endParaRPr>
          </a:p>
        </p:txBody>
      </p:sp>
      <p:sp>
        <p:nvSpPr>
          <p:cNvPr id="6" name="Rectangle 5"/>
          <p:cNvSpPr/>
          <p:nvPr/>
        </p:nvSpPr>
        <p:spPr>
          <a:xfrm>
            <a:off x="1930149" y="2893661"/>
            <a:ext cx="2885631"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C</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Tra từ điển.</a:t>
            </a:r>
            <a:endParaRPr lang="en-US" sz="36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1930149" y="3952722"/>
            <a:ext cx="3582745"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D</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Tất cả đều sai.</a:t>
            </a:r>
            <a:endParaRPr lang="en-US" sz="36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73063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defTabSz="912836">
              <a:defRPr/>
            </a:pPr>
            <a:r>
              <a:rPr lang="zh-CN" altLang="en-US">
                <a:solidFill>
                  <a:prstClr val="black">
                    <a:tint val="75000"/>
                  </a:prstClr>
                </a:solidFill>
                <a:latin typeface="Calibri"/>
                <a:ea typeface="宋体" panose="02010600030101010101" pitchFamily="2" charset="-122"/>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8010" y="5129876"/>
            <a:ext cx="2202781" cy="1605846"/>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2934"/>
            <a:ext cx="12269425" cy="6951282"/>
          </a:xfrm>
          <a:prstGeom prst="rect">
            <a:avLst/>
          </a:prstGeom>
          <a:noFill/>
        </p:spPr>
      </p:pic>
      <p:sp>
        <p:nvSpPr>
          <p:cNvPr id="2" name="Rectangle 1"/>
          <p:cNvSpPr/>
          <p:nvPr/>
        </p:nvSpPr>
        <p:spPr>
          <a:xfrm>
            <a:off x="1055376" y="1253"/>
            <a:ext cx="9622526" cy="923314"/>
          </a:xfrm>
          <a:prstGeom prst="rect">
            <a:avLst/>
          </a:prstGeom>
        </p:spPr>
        <p:style>
          <a:lnRef idx="2">
            <a:schemeClr val="accent3"/>
          </a:lnRef>
          <a:fillRef idx="1">
            <a:schemeClr val="lt1"/>
          </a:fillRef>
          <a:effectRef idx="0">
            <a:schemeClr val="accent3"/>
          </a:effectRef>
          <a:fontRef idx="minor">
            <a:schemeClr val="dk1"/>
          </a:fontRef>
        </p:style>
        <p:txBody>
          <a:bodyPr wrap="square" lIns="91298" tIns="45712" rIns="91298" bIns="45712">
            <a:spAutoFit/>
          </a:bodyPr>
          <a:lstStyle/>
          <a:p>
            <a:pPr algn="just" defTabSz="912836">
              <a:lnSpc>
                <a:spcPct val="150000"/>
              </a:lnSpc>
            </a:pPr>
            <a:r>
              <a:rPr lang="en-US" sz="3600" i="1" kern="100" dirty="0" err="1">
                <a:solidFill>
                  <a:srgbClr val="000000"/>
                </a:solidFill>
                <a:latin typeface="Times New Roman"/>
                <a:ea typeface="SimSun"/>
                <a:cs typeface="Times New Roman"/>
              </a:rPr>
              <a:t>Câu</a:t>
            </a:r>
            <a:r>
              <a:rPr lang="en-US" sz="3600" i="1" kern="100" dirty="0">
                <a:solidFill>
                  <a:srgbClr val="000000"/>
                </a:solidFill>
                <a:latin typeface="Times New Roman"/>
                <a:ea typeface="SimSun"/>
                <a:cs typeface="Times New Roman"/>
              </a:rPr>
              <a:t> 2</a:t>
            </a:r>
            <a:r>
              <a:rPr lang="en-US" sz="3600" i="1" kern="100">
                <a:solidFill>
                  <a:srgbClr val="000000"/>
                </a:solidFill>
                <a:latin typeface="Times New Roman"/>
                <a:ea typeface="SimSun"/>
                <a:cs typeface="Times New Roman"/>
              </a:rPr>
              <a:t>: </a:t>
            </a:r>
            <a:r>
              <a:rPr lang="en-US" sz="3600" i="1" kern="100" smtClean="0">
                <a:solidFill>
                  <a:srgbClr val="000000"/>
                </a:solidFill>
                <a:latin typeface="Times New Roman"/>
                <a:ea typeface="SimSun"/>
                <a:cs typeface="Times New Roman"/>
              </a:rPr>
              <a:t>Vợi hẳn nghĩa là gì?</a:t>
            </a:r>
            <a:endParaRPr lang="en-US" sz="2800" dirty="0">
              <a:solidFill>
                <a:prstClr val="black"/>
              </a:solidFill>
              <a:latin typeface="Calibri"/>
              <a:ea typeface="Calibri"/>
              <a:cs typeface="Times New Roman"/>
            </a:endParaRPr>
          </a:p>
        </p:txBody>
      </p:sp>
      <p:sp>
        <p:nvSpPr>
          <p:cNvPr id="3" name="Rectangle 2"/>
          <p:cNvSpPr/>
          <p:nvPr/>
        </p:nvSpPr>
        <p:spPr>
          <a:xfrm>
            <a:off x="1839877" y="1756013"/>
            <a:ext cx="4221289" cy="923314"/>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A</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rPr>
              <a:t>Giảm đi đáng kể.</a:t>
            </a:r>
            <a:endParaRPr lang="en-US" sz="3600" dirty="0">
              <a:solidFill>
                <a:prstClr val="black"/>
              </a:solidFill>
              <a:latin typeface="Times New Roman" pitchFamily="18" charset="0"/>
              <a:ea typeface="Calibri"/>
              <a:cs typeface="Times New Roman" pitchFamily="18" charset="0"/>
            </a:endParaRPr>
          </a:p>
        </p:txBody>
      </p:sp>
      <p:sp>
        <p:nvSpPr>
          <p:cNvPr id="5" name="Rectangle 4"/>
          <p:cNvSpPr/>
          <p:nvPr/>
        </p:nvSpPr>
        <p:spPr>
          <a:xfrm>
            <a:off x="1839848" y="2674382"/>
            <a:ext cx="6095206" cy="923209"/>
          </a:xfrm>
          <a:prstGeom prst="rect">
            <a:avLst/>
          </a:prstGeom>
        </p:spPr>
        <p:txBody>
          <a:bodyPr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B</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cs typeface="Times New Roman"/>
              </a:rPr>
              <a:t>Buồn phiền.</a:t>
            </a:r>
            <a:endParaRPr lang="en-US" sz="2800" dirty="0">
              <a:solidFill>
                <a:prstClr val="black"/>
              </a:solidFill>
              <a:latin typeface="Calibri"/>
              <a:ea typeface="Calibri"/>
              <a:cs typeface="Times New Roman"/>
            </a:endParaRPr>
          </a:p>
        </p:txBody>
      </p:sp>
      <p:sp>
        <p:nvSpPr>
          <p:cNvPr id="6" name="Rectangle 5"/>
          <p:cNvSpPr/>
          <p:nvPr/>
        </p:nvSpPr>
        <p:spPr>
          <a:xfrm>
            <a:off x="1839848" y="3541687"/>
            <a:ext cx="2261871"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C</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rPr>
              <a:t>Lo lắng.</a:t>
            </a:r>
            <a:endParaRPr lang="en-US" sz="36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1921861" y="4447722"/>
            <a:ext cx="2713918"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D</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Nghĩ ngợi.</a:t>
            </a:r>
            <a:endParaRPr lang="en-US" sz="36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89037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defTabSz="912836">
              <a:defRPr/>
            </a:pPr>
            <a:r>
              <a:rPr lang="zh-CN" altLang="en-US">
                <a:solidFill>
                  <a:prstClr val="black">
                    <a:tint val="75000"/>
                  </a:prstClr>
                </a:solidFill>
                <a:latin typeface="Calibri"/>
                <a:ea typeface="宋体" panose="02010600030101010101" pitchFamily="2" charset="-122"/>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8010" y="5129876"/>
            <a:ext cx="2202781" cy="1605846"/>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2934"/>
            <a:ext cx="12269425" cy="6951282"/>
          </a:xfrm>
          <a:prstGeom prst="rect">
            <a:avLst/>
          </a:prstGeom>
          <a:noFill/>
        </p:spPr>
      </p:pic>
      <p:sp>
        <p:nvSpPr>
          <p:cNvPr id="2" name="Rectangle 1"/>
          <p:cNvSpPr/>
          <p:nvPr/>
        </p:nvSpPr>
        <p:spPr>
          <a:xfrm>
            <a:off x="1055376" y="1327"/>
            <a:ext cx="9622526" cy="923209"/>
          </a:xfrm>
          <a:prstGeom prst="rect">
            <a:avLst/>
          </a:prstGeom>
        </p:spPr>
        <p:style>
          <a:lnRef idx="2">
            <a:schemeClr val="accent3"/>
          </a:lnRef>
          <a:fillRef idx="1">
            <a:schemeClr val="lt1"/>
          </a:fillRef>
          <a:effectRef idx="0">
            <a:schemeClr val="accent3"/>
          </a:effectRef>
          <a:fontRef idx="minor">
            <a:schemeClr val="dk1"/>
          </a:fontRef>
        </p:style>
        <p:txBody>
          <a:bodyPr wrap="square" lIns="91298" tIns="45712" rIns="91298" bIns="45712">
            <a:spAutoFit/>
          </a:bodyPr>
          <a:lstStyle/>
          <a:p>
            <a:pPr algn="just" defTabSz="912836">
              <a:lnSpc>
                <a:spcPct val="150000"/>
              </a:lnSpc>
            </a:pPr>
            <a:r>
              <a:rPr lang="en-US" sz="3600" i="1" kern="100" dirty="0" err="1">
                <a:solidFill>
                  <a:srgbClr val="000000"/>
                </a:solidFill>
                <a:latin typeface="Times New Roman"/>
                <a:ea typeface="SimSun"/>
                <a:cs typeface="Times New Roman"/>
              </a:rPr>
              <a:t>Câu</a:t>
            </a:r>
            <a:r>
              <a:rPr lang="en-US" sz="3600" i="1" kern="100" dirty="0">
                <a:solidFill>
                  <a:srgbClr val="000000"/>
                </a:solidFill>
                <a:latin typeface="Times New Roman"/>
                <a:ea typeface="SimSun"/>
                <a:cs typeface="Times New Roman"/>
              </a:rPr>
              <a:t> 3</a:t>
            </a:r>
            <a:r>
              <a:rPr lang="en-US" sz="3600" i="1" kern="100">
                <a:solidFill>
                  <a:srgbClr val="000000"/>
                </a:solidFill>
                <a:latin typeface="Times New Roman"/>
                <a:ea typeface="SimSun"/>
                <a:cs typeface="Times New Roman"/>
              </a:rPr>
              <a:t>: </a:t>
            </a:r>
            <a:r>
              <a:rPr lang="en-US" sz="3600" i="1" kern="100" smtClean="0">
                <a:solidFill>
                  <a:srgbClr val="000000"/>
                </a:solidFill>
                <a:latin typeface="Times New Roman"/>
                <a:ea typeface="SimSun"/>
                <a:cs typeface="Times New Roman"/>
              </a:rPr>
              <a:t>Tác dụng của điệp ngữ là</a:t>
            </a:r>
            <a:endParaRPr lang="en-US" sz="2800" dirty="0">
              <a:solidFill>
                <a:prstClr val="black"/>
              </a:solidFill>
              <a:latin typeface="Calibri"/>
              <a:ea typeface="Calibri"/>
              <a:cs typeface="Times New Roman"/>
            </a:endParaRPr>
          </a:p>
        </p:txBody>
      </p:sp>
      <p:sp>
        <p:nvSpPr>
          <p:cNvPr id="3" name="Rectangle 2"/>
          <p:cNvSpPr/>
          <p:nvPr/>
        </p:nvSpPr>
        <p:spPr>
          <a:xfrm>
            <a:off x="1839851" y="1756100"/>
            <a:ext cx="8996072" cy="923209"/>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A</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cs typeface="Times New Roman"/>
              </a:rPr>
              <a:t>Tăng sức gợi hình.</a:t>
            </a:r>
            <a:endParaRPr lang="en-US" sz="2800" dirty="0">
              <a:solidFill>
                <a:prstClr val="black"/>
              </a:solidFill>
              <a:latin typeface="Calibri"/>
              <a:ea typeface="Calibri"/>
              <a:cs typeface="Times New Roman"/>
            </a:endParaRPr>
          </a:p>
        </p:txBody>
      </p:sp>
      <p:sp>
        <p:nvSpPr>
          <p:cNvPr id="5" name="Rectangle 4"/>
          <p:cNvSpPr/>
          <p:nvPr/>
        </p:nvSpPr>
        <p:spPr>
          <a:xfrm>
            <a:off x="1839847" y="2674294"/>
            <a:ext cx="5187969" cy="923314"/>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B</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rPr>
              <a:t>Nhấn mạnh ý diễn đạt.</a:t>
            </a:r>
            <a:endParaRPr lang="en-US" sz="2800" dirty="0">
              <a:solidFill>
                <a:prstClr val="black"/>
              </a:solidFill>
              <a:latin typeface="Calibri"/>
              <a:ea typeface="Calibri"/>
              <a:cs typeface="Times New Roman"/>
            </a:endParaRPr>
          </a:p>
        </p:txBody>
      </p:sp>
      <p:sp>
        <p:nvSpPr>
          <p:cNvPr id="6" name="Rectangle 5"/>
          <p:cNvSpPr/>
          <p:nvPr/>
        </p:nvSpPr>
        <p:spPr>
          <a:xfrm>
            <a:off x="1649019" y="3510873"/>
            <a:ext cx="3646865" cy="1754310"/>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C</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cs typeface="Times New Roman"/>
              </a:rPr>
              <a:t>Miêu tả chi tiết.</a:t>
            </a:r>
            <a:endParaRPr lang="en-US" sz="2800" dirty="0">
              <a:solidFill>
                <a:prstClr val="black"/>
              </a:solidFill>
              <a:latin typeface="Calibri"/>
              <a:ea typeface="Calibri"/>
              <a:cs typeface="Times New Roman"/>
            </a:endParaRPr>
          </a:p>
          <a:p>
            <a:pPr algn="just" defTabSz="912836">
              <a:lnSpc>
                <a:spcPct val="150000"/>
              </a:lnSpc>
            </a:pPr>
            <a:endParaRPr lang="en-US" sz="36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1583423" y="4442028"/>
            <a:ext cx="3945024"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D</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Lời kể sinh động.</a:t>
            </a:r>
            <a:endParaRPr lang="en-US" sz="36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301983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defTabSz="912836">
              <a:defRPr/>
            </a:pPr>
            <a:r>
              <a:rPr lang="zh-CN" altLang="en-US">
                <a:solidFill>
                  <a:prstClr val="black">
                    <a:tint val="75000"/>
                  </a:prstClr>
                </a:solidFill>
                <a:latin typeface="Calibri"/>
                <a:ea typeface="宋体" panose="02010600030101010101" pitchFamily="2" charset="-122"/>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8010" y="5129876"/>
            <a:ext cx="2202781" cy="1605846"/>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2934"/>
            <a:ext cx="12269425" cy="6951282"/>
          </a:xfrm>
          <a:prstGeom prst="rect">
            <a:avLst/>
          </a:prstGeom>
          <a:noFill/>
        </p:spPr>
      </p:pic>
      <p:sp>
        <p:nvSpPr>
          <p:cNvPr id="2" name="Rectangle 1"/>
          <p:cNvSpPr/>
          <p:nvPr/>
        </p:nvSpPr>
        <p:spPr>
          <a:xfrm>
            <a:off x="117567" y="1327"/>
            <a:ext cx="11717382" cy="3693303"/>
          </a:xfrm>
          <a:prstGeom prst="rect">
            <a:avLst/>
          </a:prstGeom>
        </p:spPr>
        <p:style>
          <a:lnRef idx="2">
            <a:schemeClr val="accent3"/>
          </a:lnRef>
          <a:fillRef idx="1">
            <a:schemeClr val="lt1"/>
          </a:fillRef>
          <a:effectRef idx="0">
            <a:schemeClr val="accent3"/>
          </a:effectRef>
          <a:fontRef idx="minor">
            <a:schemeClr val="dk1"/>
          </a:fontRef>
        </p:style>
        <p:txBody>
          <a:bodyPr wrap="square" lIns="91298" tIns="45712" rIns="91298" bIns="45712">
            <a:spAutoFit/>
          </a:bodyPr>
          <a:lstStyle/>
          <a:p>
            <a:pPr algn="just" defTabSz="912836">
              <a:lnSpc>
                <a:spcPct val="150000"/>
              </a:lnSpc>
            </a:pPr>
            <a:r>
              <a:rPr lang="en-US" sz="3600" i="1" kern="100" dirty="0" err="1">
                <a:solidFill>
                  <a:srgbClr val="000000"/>
                </a:solidFill>
                <a:latin typeface="Times New Roman"/>
                <a:ea typeface="SimSun"/>
                <a:cs typeface="Times New Roman"/>
              </a:rPr>
              <a:t>Câu</a:t>
            </a:r>
            <a:r>
              <a:rPr lang="en-US" sz="3600" i="1" kern="100" dirty="0">
                <a:solidFill>
                  <a:srgbClr val="000000"/>
                </a:solidFill>
                <a:latin typeface="Times New Roman"/>
                <a:ea typeface="SimSun"/>
                <a:cs typeface="Times New Roman"/>
              </a:rPr>
              <a:t> 4</a:t>
            </a:r>
            <a:r>
              <a:rPr lang="en-US" sz="3600" i="1" kern="100">
                <a:solidFill>
                  <a:srgbClr val="000000"/>
                </a:solidFill>
                <a:latin typeface="Times New Roman"/>
                <a:ea typeface="SimSun"/>
                <a:cs typeface="Times New Roman"/>
              </a:rPr>
              <a:t>: </a:t>
            </a:r>
            <a:r>
              <a:rPr lang="en-US" sz="3600" i="1" kern="100" smtClean="0">
                <a:solidFill>
                  <a:srgbClr val="000000"/>
                </a:solidFill>
                <a:latin typeface="Times New Roman"/>
                <a:ea typeface="SimSun"/>
                <a:cs typeface="Times New Roman"/>
              </a:rPr>
              <a:t>Chỉ ra điệp ngữ trong câu sau:</a:t>
            </a:r>
          </a:p>
          <a:p>
            <a:pPr algn="ctr" defTabSz="912836"/>
            <a:r>
              <a:rPr lang="vi-VN" sz="3600" i="1" kern="100" smtClean="0">
                <a:solidFill>
                  <a:srgbClr val="000000"/>
                </a:solidFill>
                <a:latin typeface="Times New Roman"/>
                <a:ea typeface="SimSun"/>
                <a:cs typeface="Times New Roman"/>
              </a:rPr>
              <a:t>“</a:t>
            </a:r>
            <a:r>
              <a:rPr lang="vi-VN" sz="3600" i="1" kern="100">
                <a:solidFill>
                  <a:srgbClr val="000000"/>
                </a:solidFill>
                <a:latin typeface="Times New Roman"/>
                <a:ea typeface="SimSun"/>
                <a:cs typeface="Times New Roman"/>
              </a:rPr>
              <a:t>Mai về miền Nam thương trào nước </a:t>
            </a:r>
            <a:r>
              <a:rPr lang="vi-VN" sz="3600" i="1" kern="100" smtClean="0">
                <a:solidFill>
                  <a:srgbClr val="000000"/>
                </a:solidFill>
                <a:latin typeface="Times New Roman"/>
                <a:ea typeface="SimSun"/>
                <a:cs typeface="Times New Roman"/>
              </a:rPr>
              <a:t>mắt</a:t>
            </a:r>
            <a:endParaRPr lang="vi-VN" sz="3600" i="1" kern="100">
              <a:solidFill>
                <a:srgbClr val="000000"/>
              </a:solidFill>
              <a:latin typeface="Times New Roman"/>
              <a:ea typeface="SimSun"/>
              <a:cs typeface="Times New Roman"/>
            </a:endParaRPr>
          </a:p>
          <a:p>
            <a:pPr algn="ctr" defTabSz="912836"/>
            <a:r>
              <a:rPr lang="vi-VN" sz="3600" i="1" kern="100">
                <a:solidFill>
                  <a:srgbClr val="000000"/>
                </a:solidFill>
                <a:latin typeface="Times New Roman"/>
                <a:ea typeface="SimSun"/>
                <a:cs typeface="Times New Roman"/>
              </a:rPr>
              <a:t>Muốn làm con chim, hót quanh lăng </a:t>
            </a:r>
            <a:r>
              <a:rPr lang="vi-VN" sz="3600" i="1" kern="100" smtClean="0">
                <a:solidFill>
                  <a:srgbClr val="000000"/>
                </a:solidFill>
                <a:latin typeface="Times New Roman"/>
                <a:ea typeface="SimSun"/>
                <a:cs typeface="Times New Roman"/>
              </a:rPr>
              <a:t>Bác</a:t>
            </a:r>
            <a:endParaRPr lang="vi-VN" sz="3600" i="1" kern="100">
              <a:solidFill>
                <a:srgbClr val="000000"/>
              </a:solidFill>
              <a:latin typeface="Times New Roman"/>
              <a:ea typeface="SimSun"/>
              <a:cs typeface="Times New Roman"/>
            </a:endParaRPr>
          </a:p>
          <a:p>
            <a:pPr algn="ctr" defTabSz="912836"/>
            <a:r>
              <a:rPr lang="vi-VN" sz="3600" i="1" kern="100">
                <a:solidFill>
                  <a:srgbClr val="000000"/>
                </a:solidFill>
                <a:latin typeface="Times New Roman"/>
                <a:ea typeface="SimSun"/>
                <a:cs typeface="Times New Roman"/>
              </a:rPr>
              <a:t>Muốn làm đóa hoa, tỏa hương đâu </a:t>
            </a:r>
            <a:r>
              <a:rPr lang="vi-VN" sz="3600" i="1" kern="100" smtClean="0">
                <a:solidFill>
                  <a:srgbClr val="000000"/>
                </a:solidFill>
                <a:latin typeface="Times New Roman"/>
                <a:ea typeface="SimSun"/>
                <a:cs typeface="Times New Roman"/>
              </a:rPr>
              <a:t>đây</a:t>
            </a:r>
            <a:endParaRPr lang="vi-VN" sz="3600" i="1" kern="100">
              <a:solidFill>
                <a:srgbClr val="000000"/>
              </a:solidFill>
              <a:latin typeface="Times New Roman"/>
              <a:ea typeface="SimSun"/>
              <a:cs typeface="Times New Roman"/>
            </a:endParaRPr>
          </a:p>
          <a:p>
            <a:pPr algn="ctr" defTabSz="912836"/>
            <a:r>
              <a:rPr lang="vi-VN" sz="3600" i="1" kern="100">
                <a:solidFill>
                  <a:srgbClr val="000000"/>
                </a:solidFill>
                <a:latin typeface="Times New Roman"/>
                <a:ea typeface="SimSun"/>
                <a:cs typeface="Times New Roman"/>
              </a:rPr>
              <a:t>Muốn làm cây tre, trung hiếu chốn này</a:t>
            </a:r>
            <a:r>
              <a:rPr lang="vi-VN" sz="3600" i="1" kern="100" smtClean="0">
                <a:solidFill>
                  <a:srgbClr val="000000"/>
                </a:solidFill>
                <a:latin typeface="Times New Roman"/>
                <a:ea typeface="SimSun"/>
                <a:cs typeface="Times New Roman"/>
              </a:rPr>
              <a:t>”.</a:t>
            </a:r>
            <a:endParaRPr lang="vi-VN" sz="3600" i="1" kern="100">
              <a:solidFill>
                <a:srgbClr val="000000"/>
              </a:solidFill>
              <a:latin typeface="Times New Roman"/>
              <a:ea typeface="SimSun"/>
              <a:cs typeface="Times New Roman"/>
            </a:endParaRPr>
          </a:p>
          <a:p>
            <a:pPr algn="ctr" defTabSz="912836"/>
            <a:r>
              <a:rPr lang="vi-VN" sz="3600" i="1" kern="100">
                <a:solidFill>
                  <a:srgbClr val="000000"/>
                </a:solidFill>
                <a:latin typeface="Times New Roman"/>
                <a:ea typeface="SimSun"/>
                <a:cs typeface="Times New Roman"/>
              </a:rPr>
              <a:t>(Viếng lăng Bác – Viễn Phương)</a:t>
            </a:r>
            <a:endParaRPr lang="en-US" sz="2800" dirty="0">
              <a:solidFill>
                <a:prstClr val="black"/>
              </a:solidFill>
              <a:latin typeface="Calibri"/>
              <a:ea typeface="Calibri"/>
              <a:cs typeface="Times New Roman"/>
            </a:endParaRPr>
          </a:p>
        </p:txBody>
      </p:sp>
      <p:sp>
        <p:nvSpPr>
          <p:cNvPr id="3" name="Rectangle 2"/>
          <p:cNvSpPr/>
          <p:nvPr/>
        </p:nvSpPr>
        <p:spPr>
          <a:xfrm>
            <a:off x="1788373" y="3469645"/>
            <a:ext cx="8996072" cy="923211"/>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A</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rPr>
              <a:t>Mai về.</a:t>
            </a:r>
            <a:endParaRPr lang="en-US" sz="2800" dirty="0">
              <a:solidFill>
                <a:prstClr val="black"/>
              </a:solidFill>
              <a:latin typeface="Calibri"/>
              <a:ea typeface="Calibri"/>
              <a:cs typeface="Times New Roman"/>
            </a:endParaRPr>
          </a:p>
        </p:txBody>
      </p:sp>
      <p:sp>
        <p:nvSpPr>
          <p:cNvPr id="5" name="Rectangle 4"/>
          <p:cNvSpPr/>
          <p:nvPr/>
        </p:nvSpPr>
        <p:spPr>
          <a:xfrm>
            <a:off x="1719833" y="4115711"/>
            <a:ext cx="5045478" cy="923211"/>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B</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cs typeface="Times New Roman"/>
              </a:rPr>
              <a:t>Trung hiếu.</a:t>
            </a:r>
            <a:endParaRPr lang="en-US" sz="2800" dirty="0">
              <a:solidFill>
                <a:prstClr val="black"/>
              </a:solidFill>
              <a:latin typeface="Calibri"/>
              <a:ea typeface="Calibri"/>
              <a:cs typeface="Times New Roman"/>
            </a:endParaRPr>
          </a:p>
        </p:txBody>
      </p:sp>
      <p:sp>
        <p:nvSpPr>
          <p:cNvPr id="6" name="Rectangle 5"/>
          <p:cNvSpPr/>
          <p:nvPr/>
        </p:nvSpPr>
        <p:spPr>
          <a:xfrm>
            <a:off x="1585166" y="4863082"/>
            <a:ext cx="2723536"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C</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rPr>
              <a:t>Muốn làm.</a:t>
            </a:r>
            <a:endParaRPr lang="en-US" sz="36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1673743" y="5760904"/>
            <a:ext cx="2683461"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D</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Nước mắt.</a:t>
            </a:r>
            <a:endParaRPr lang="en-US" sz="36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452486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312" y="4225141"/>
            <a:ext cx="4694327" cy="2798307"/>
          </a:xfrm>
          <a:prstGeom prst="rect">
            <a:avLst/>
          </a:prstGeom>
        </p:spPr>
      </p:pic>
      <p:pic>
        <p:nvPicPr>
          <p:cNvPr id="7" name="Picture 6"/>
          <p:cNvPicPr>
            <a:picLocks noChangeAspect="1"/>
          </p:cNvPicPr>
          <p:nvPr/>
        </p:nvPicPr>
        <p:blipFill>
          <a:blip r:embed="rId2"/>
          <a:stretch>
            <a:fillRect/>
          </a:stretch>
        </p:blipFill>
        <p:spPr>
          <a:xfrm>
            <a:off x="8043602" y="4368832"/>
            <a:ext cx="4694327" cy="2798307"/>
          </a:xfrm>
          <a:prstGeom prst="rect">
            <a:avLst/>
          </a:prstGeom>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642" y="70717"/>
            <a:ext cx="1695088" cy="2162406"/>
          </a:xfrm>
          <a:prstGeom prst="rect">
            <a:avLst/>
          </a:prstGeom>
        </p:spPr>
      </p:pic>
      <p:pic>
        <p:nvPicPr>
          <p:cNvPr id="9"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262" y="462603"/>
            <a:ext cx="1695088" cy="2162406"/>
          </a:xfrm>
          <a:prstGeom prst="rect">
            <a:avLst/>
          </a:prstGeom>
        </p:spPr>
      </p:pic>
      <p:pic>
        <p:nvPicPr>
          <p:cNvPr id="10"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806" y="1778877"/>
            <a:ext cx="1695088" cy="2162406"/>
          </a:xfrm>
          <a:prstGeom prst="rect">
            <a:avLst/>
          </a:prstGeom>
        </p:spPr>
      </p:pic>
      <p:pic>
        <p:nvPicPr>
          <p:cNvPr id="11"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4" y="70717"/>
            <a:ext cx="1695088" cy="2162406"/>
          </a:xfrm>
          <a:prstGeom prst="rect">
            <a:avLst/>
          </a:prstGeom>
        </p:spPr>
      </p:pic>
      <p:pic>
        <p:nvPicPr>
          <p:cNvPr id="12"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851" y="-151675"/>
            <a:ext cx="1695088" cy="2162406"/>
          </a:xfrm>
          <a:prstGeom prst="rect">
            <a:avLst/>
          </a:prstGeom>
        </p:spPr>
      </p:pic>
      <p:pic>
        <p:nvPicPr>
          <p:cNvPr id="13"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635" y="-123809"/>
            <a:ext cx="1695088" cy="2162406"/>
          </a:xfrm>
          <a:prstGeom prst="rect">
            <a:avLst/>
          </a:prstGeom>
        </p:spPr>
      </p:pic>
      <p:sp>
        <p:nvSpPr>
          <p:cNvPr id="14" name="Cloud Callout 13"/>
          <p:cNvSpPr/>
          <p:nvPr/>
        </p:nvSpPr>
        <p:spPr>
          <a:xfrm rot="10459418" flipV="1">
            <a:off x="2289637" y="942326"/>
            <a:ext cx="4962144" cy="4164428"/>
          </a:xfrm>
          <a:prstGeom prst="cloudCallout">
            <a:avLst>
              <a:gd name="adj1" fmla="val -107907"/>
              <a:gd name="adj2" fmla="val 90171"/>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TextBox 14"/>
          <p:cNvSpPr txBox="1"/>
          <p:nvPr/>
        </p:nvSpPr>
        <p:spPr>
          <a:xfrm>
            <a:off x="3027253" y="1151920"/>
            <a:ext cx="3486912" cy="3416320"/>
          </a:xfrm>
          <a:prstGeom prst="rect">
            <a:avLst/>
          </a:prstGeom>
          <a:noFill/>
        </p:spPr>
        <p:txBody>
          <a:bodyPr wrap="square" rtlCol="0">
            <a:spAutoFit/>
          </a:bodyPr>
          <a:lstStyle/>
          <a:p>
            <a:pPr algn="ctr"/>
            <a:r>
              <a:rPr lang="en-US" sz="3600" smtClean="0">
                <a:latin typeface="Times New Roman" pitchFamily="18" charset="0"/>
                <a:cs typeface="Times New Roman" pitchFamily="18" charset="0"/>
              </a:rPr>
              <a:t>Xem video </a:t>
            </a:r>
            <a:r>
              <a:rPr lang="en-US" sz="3600">
                <a:latin typeface="Times New Roman" pitchFamily="18" charset="0"/>
                <a:cs typeface="Times New Roman" pitchFamily="18" charset="0"/>
              </a:rPr>
              <a:t>Bác Hồ đọc “Tuyên ngôn độc lập” và xác định những cụm từ lặp lại trong video?</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08380709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heel(1)">
                                      <p:cBhvr>
                                        <p:cTn id="4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defTabSz="912836">
              <a:defRPr/>
            </a:pPr>
            <a:r>
              <a:rPr lang="zh-CN" altLang="en-US">
                <a:solidFill>
                  <a:prstClr val="black">
                    <a:tint val="75000"/>
                  </a:prstClr>
                </a:solidFill>
                <a:latin typeface="Calibri"/>
                <a:ea typeface="宋体" panose="02010600030101010101" pitchFamily="2" charset="-122"/>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8010" y="5129876"/>
            <a:ext cx="2202781" cy="1605846"/>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2934"/>
            <a:ext cx="12269425" cy="6951282"/>
          </a:xfrm>
          <a:prstGeom prst="rect">
            <a:avLst/>
          </a:prstGeom>
          <a:noFill/>
        </p:spPr>
      </p:pic>
      <p:sp>
        <p:nvSpPr>
          <p:cNvPr id="2" name="Rectangle 1"/>
          <p:cNvSpPr/>
          <p:nvPr/>
        </p:nvSpPr>
        <p:spPr>
          <a:xfrm>
            <a:off x="1055376" y="1327"/>
            <a:ext cx="9622526" cy="1754310"/>
          </a:xfrm>
          <a:prstGeom prst="rect">
            <a:avLst/>
          </a:prstGeom>
        </p:spPr>
        <p:style>
          <a:lnRef idx="2">
            <a:schemeClr val="accent3"/>
          </a:lnRef>
          <a:fillRef idx="1">
            <a:schemeClr val="lt1"/>
          </a:fillRef>
          <a:effectRef idx="0">
            <a:schemeClr val="accent3"/>
          </a:effectRef>
          <a:fontRef idx="minor">
            <a:schemeClr val="dk1"/>
          </a:fontRef>
        </p:style>
        <p:txBody>
          <a:bodyPr wrap="square" lIns="91298" tIns="45712" rIns="91298" bIns="45712">
            <a:spAutoFit/>
          </a:bodyPr>
          <a:lstStyle/>
          <a:p>
            <a:pPr algn="just" defTabSz="912836"/>
            <a:r>
              <a:rPr lang="en-US" sz="3600" i="1" kern="100" dirty="0" err="1">
                <a:solidFill>
                  <a:srgbClr val="000000"/>
                </a:solidFill>
                <a:latin typeface="Times New Roman"/>
                <a:ea typeface="SimSun"/>
                <a:cs typeface="Times New Roman"/>
              </a:rPr>
              <a:t>Câu</a:t>
            </a:r>
            <a:r>
              <a:rPr lang="en-US" sz="3600" i="1" kern="100" dirty="0">
                <a:solidFill>
                  <a:srgbClr val="000000"/>
                </a:solidFill>
                <a:latin typeface="Times New Roman"/>
                <a:ea typeface="SimSun"/>
                <a:cs typeface="Times New Roman"/>
              </a:rPr>
              <a:t> 5</a:t>
            </a:r>
            <a:r>
              <a:rPr lang="en-US" sz="3600" i="1" kern="100">
                <a:solidFill>
                  <a:srgbClr val="000000"/>
                </a:solidFill>
                <a:latin typeface="Times New Roman"/>
                <a:ea typeface="SimSun"/>
                <a:cs typeface="Times New Roman"/>
              </a:rPr>
              <a:t>: </a:t>
            </a:r>
            <a:r>
              <a:rPr lang="en-US" sz="3600" i="1" kern="100" smtClean="0">
                <a:solidFill>
                  <a:srgbClr val="000000"/>
                </a:solidFill>
                <a:latin typeface="Times New Roman"/>
                <a:ea typeface="SimSun"/>
                <a:cs typeface="Times New Roman"/>
              </a:rPr>
              <a:t>Chỉ ra điệp ngữ trong câu sau: </a:t>
            </a:r>
          </a:p>
          <a:p>
            <a:pPr algn="just" defTabSz="912836"/>
            <a:r>
              <a:rPr lang="en-US" sz="3600" i="1" kern="100">
                <a:solidFill>
                  <a:srgbClr val="000000"/>
                </a:solidFill>
                <a:latin typeface="Times New Roman"/>
                <a:ea typeface="SimSun"/>
                <a:cs typeface="Times New Roman"/>
              </a:rPr>
              <a:t>	</a:t>
            </a:r>
            <a:r>
              <a:rPr lang="en-US" sz="3600" i="1" kern="100" smtClean="0">
                <a:solidFill>
                  <a:srgbClr val="000000"/>
                </a:solidFill>
                <a:latin typeface="Times New Roman"/>
                <a:ea typeface="SimSun"/>
                <a:cs typeface="Times New Roman"/>
              </a:rPr>
              <a:t>Cùng </a:t>
            </a:r>
            <a:r>
              <a:rPr lang="en-US" sz="3600" i="1" kern="100">
                <a:solidFill>
                  <a:srgbClr val="000000"/>
                </a:solidFill>
                <a:latin typeface="Times New Roman"/>
                <a:ea typeface="SimSun"/>
                <a:cs typeface="Times New Roman"/>
              </a:rPr>
              <a:t>trông lại mà cùng chẳng </a:t>
            </a:r>
            <a:r>
              <a:rPr lang="en-US" sz="3600" i="1" kern="100" smtClean="0">
                <a:solidFill>
                  <a:srgbClr val="000000"/>
                </a:solidFill>
                <a:latin typeface="Times New Roman"/>
                <a:ea typeface="SimSun"/>
                <a:cs typeface="Times New Roman"/>
              </a:rPr>
              <a:t>thấy</a:t>
            </a:r>
            <a:endParaRPr lang="en-US" sz="3600" i="1" kern="100">
              <a:solidFill>
                <a:srgbClr val="000000"/>
              </a:solidFill>
              <a:latin typeface="Times New Roman"/>
              <a:ea typeface="SimSun"/>
              <a:cs typeface="Times New Roman"/>
            </a:endParaRPr>
          </a:p>
          <a:p>
            <a:pPr algn="just" defTabSz="912836"/>
            <a:r>
              <a:rPr lang="en-US" sz="3600" i="1" kern="100" smtClean="0">
                <a:solidFill>
                  <a:srgbClr val="000000"/>
                </a:solidFill>
                <a:latin typeface="Times New Roman"/>
                <a:ea typeface="SimSun"/>
                <a:cs typeface="Times New Roman"/>
              </a:rPr>
              <a:t>	Thấy </a:t>
            </a:r>
            <a:r>
              <a:rPr lang="en-US" sz="3600" i="1" kern="100">
                <a:solidFill>
                  <a:srgbClr val="000000"/>
                </a:solidFill>
                <a:latin typeface="Times New Roman"/>
                <a:ea typeface="SimSun"/>
                <a:cs typeface="Times New Roman"/>
              </a:rPr>
              <a:t>xanh xanh những mấy ngàn dâu.</a:t>
            </a:r>
            <a:endParaRPr lang="en-US" sz="2800" dirty="0">
              <a:solidFill>
                <a:prstClr val="black"/>
              </a:solidFill>
              <a:latin typeface="Calibri"/>
              <a:ea typeface="Calibri"/>
              <a:cs typeface="Times New Roman"/>
            </a:endParaRPr>
          </a:p>
        </p:txBody>
      </p:sp>
      <p:sp>
        <p:nvSpPr>
          <p:cNvPr id="3" name="Rectangle 2"/>
          <p:cNvSpPr/>
          <p:nvPr/>
        </p:nvSpPr>
        <p:spPr>
          <a:xfrm>
            <a:off x="1839848" y="1756013"/>
            <a:ext cx="3036317" cy="923211"/>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A</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cs typeface="Times New Roman"/>
              </a:rPr>
              <a:t>Xanh xanh.</a:t>
            </a:r>
            <a:endParaRPr lang="en-US" sz="2800" dirty="0">
              <a:solidFill>
                <a:prstClr val="black"/>
              </a:solidFill>
              <a:latin typeface="Calibri"/>
              <a:ea typeface="Calibri"/>
              <a:cs typeface="Times New Roman"/>
            </a:endParaRPr>
          </a:p>
        </p:txBody>
      </p:sp>
      <p:sp>
        <p:nvSpPr>
          <p:cNvPr id="5" name="Rectangle 4"/>
          <p:cNvSpPr/>
          <p:nvPr/>
        </p:nvSpPr>
        <p:spPr>
          <a:xfrm>
            <a:off x="1839935" y="2674294"/>
            <a:ext cx="5045478" cy="923211"/>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B</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rPr>
              <a:t>Ngàn dâu.</a:t>
            </a:r>
            <a:endParaRPr lang="en-US" sz="2800" dirty="0">
              <a:solidFill>
                <a:prstClr val="black"/>
              </a:solidFill>
              <a:latin typeface="Calibri"/>
              <a:ea typeface="Calibri"/>
              <a:cs typeface="Times New Roman"/>
            </a:endParaRPr>
          </a:p>
        </p:txBody>
      </p:sp>
      <p:sp>
        <p:nvSpPr>
          <p:cNvPr id="6" name="Rectangle 5"/>
          <p:cNvSpPr/>
          <p:nvPr/>
        </p:nvSpPr>
        <p:spPr>
          <a:xfrm>
            <a:off x="1839848" y="3544796"/>
            <a:ext cx="1646318"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C</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rPr>
              <a:t>Thấy</a:t>
            </a:r>
            <a:endParaRPr lang="en-US" sz="36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1839848" y="4468110"/>
            <a:ext cx="1864326"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D</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Cùng.</a:t>
            </a:r>
            <a:endParaRPr lang="en-US" sz="36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128128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defTabSz="912836">
              <a:defRPr/>
            </a:pPr>
            <a:r>
              <a:rPr lang="zh-CN" altLang="en-US">
                <a:solidFill>
                  <a:prstClr val="black">
                    <a:tint val="75000"/>
                  </a:prstClr>
                </a:solidFill>
                <a:latin typeface="Calibri"/>
                <a:ea typeface="宋体" panose="02010600030101010101" pitchFamily="2" charset="-122"/>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8010" y="5129876"/>
            <a:ext cx="2202781" cy="1605846"/>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2934"/>
            <a:ext cx="12269425" cy="6951282"/>
          </a:xfrm>
          <a:prstGeom prst="rect">
            <a:avLst/>
          </a:prstGeom>
          <a:noFill/>
        </p:spPr>
      </p:pic>
      <p:sp>
        <p:nvSpPr>
          <p:cNvPr id="2" name="Rectangle 1"/>
          <p:cNvSpPr/>
          <p:nvPr/>
        </p:nvSpPr>
        <p:spPr>
          <a:xfrm>
            <a:off x="1055376" y="1253"/>
            <a:ext cx="9622526" cy="923314"/>
          </a:xfrm>
          <a:prstGeom prst="rect">
            <a:avLst/>
          </a:prstGeom>
        </p:spPr>
        <p:style>
          <a:lnRef idx="2">
            <a:schemeClr val="accent3"/>
          </a:lnRef>
          <a:fillRef idx="1">
            <a:schemeClr val="lt1"/>
          </a:fillRef>
          <a:effectRef idx="0">
            <a:schemeClr val="accent3"/>
          </a:effectRef>
          <a:fontRef idx="minor">
            <a:schemeClr val="dk1"/>
          </a:fontRef>
        </p:style>
        <p:txBody>
          <a:bodyPr wrap="square" lIns="91298" tIns="45712" rIns="91298" bIns="45712">
            <a:spAutoFit/>
          </a:bodyPr>
          <a:lstStyle/>
          <a:p>
            <a:pPr algn="just" defTabSz="912836">
              <a:lnSpc>
                <a:spcPct val="150000"/>
              </a:lnSpc>
            </a:pPr>
            <a:r>
              <a:rPr lang="en-US" sz="3600" i="1" kern="100" dirty="0" err="1">
                <a:solidFill>
                  <a:srgbClr val="000000"/>
                </a:solidFill>
                <a:latin typeface="Times New Roman"/>
                <a:ea typeface="SimSun"/>
                <a:cs typeface="Times New Roman"/>
              </a:rPr>
              <a:t>Câu</a:t>
            </a:r>
            <a:r>
              <a:rPr lang="en-US" sz="3600" i="1" kern="100" dirty="0">
                <a:solidFill>
                  <a:srgbClr val="000000"/>
                </a:solidFill>
                <a:latin typeface="Times New Roman"/>
                <a:ea typeface="SimSun"/>
                <a:cs typeface="Times New Roman"/>
              </a:rPr>
              <a:t> 6</a:t>
            </a:r>
            <a:r>
              <a:rPr lang="en-US" sz="3600" i="1" kern="100">
                <a:solidFill>
                  <a:srgbClr val="000000"/>
                </a:solidFill>
                <a:latin typeface="Times New Roman"/>
                <a:ea typeface="SimSun"/>
                <a:cs typeface="Times New Roman"/>
              </a:rPr>
              <a:t>: </a:t>
            </a:r>
            <a:r>
              <a:rPr lang="en-US" sz="3600" i="1" kern="100" smtClean="0">
                <a:solidFill>
                  <a:srgbClr val="000000"/>
                </a:solidFill>
                <a:latin typeface="Times New Roman"/>
                <a:ea typeface="SimSun"/>
                <a:cs typeface="Times New Roman"/>
              </a:rPr>
              <a:t>Khi dung điệp ngữ cần tránh nhầm lẫn với</a:t>
            </a:r>
            <a:endParaRPr lang="en-US" sz="2800" dirty="0">
              <a:solidFill>
                <a:prstClr val="black"/>
              </a:solidFill>
              <a:latin typeface="Calibri"/>
              <a:ea typeface="Calibri"/>
              <a:cs typeface="Times New Roman"/>
            </a:endParaRPr>
          </a:p>
        </p:txBody>
      </p:sp>
      <p:sp>
        <p:nvSpPr>
          <p:cNvPr id="3" name="Rectangle 2"/>
          <p:cNvSpPr/>
          <p:nvPr/>
        </p:nvSpPr>
        <p:spPr>
          <a:xfrm>
            <a:off x="1839848" y="1756013"/>
            <a:ext cx="3036317" cy="923211"/>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A</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cs typeface="Times New Roman"/>
              </a:rPr>
              <a:t>Lỗi lặp từ.</a:t>
            </a:r>
            <a:endParaRPr lang="en-US" sz="2800" dirty="0">
              <a:solidFill>
                <a:prstClr val="black"/>
              </a:solidFill>
              <a:latin typeface="Calibri"/>
              <a:ea typeface="Calibri"/>
              <a:cs typeface="Times New Roman"/>
            </a:endParaRPr>
          </a:p>
        </p:txBody>
      </p:sp>
      <p:sp>
        <p:nvSpPr>
          <p:cNvPr id="5" name="Rectangle 4"/>
          <p:cNvSpPr/>
          <p:nvPr/>
        </p:nvSpPr>
        <p:spPr>
          <a:xfrm>
            <a:off x="1839935" y="2674294"/>
            <a:ext cx="5045478" cy="923211"/>
          </a:xfrm>
          <a:prstGeom prst="rect">
            <a:avLst/>
          </a:prstGeom>
        </p:spPr>
        <p:txBody>
          <a:bodyPr wrap="squar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B</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rPr>
              <a:t>Dấu câu.</a:t>
            </a:r>
            <a:endParaRPr lang="en-US" sz="2800" dirty="0">
              <a:solidFill>
                <a:prstClr val="black"/>
              </a:solidFill>
              <a:latin typeface="Calibri"/>
              <a:ea typeface="Calibri"/>
              <a:cs typeface="Times New Roman"/>
            </a:endParaRPr>
          </a:p>
        </p:txBody>
      </p:sp>
      <p:sp>
        <p:nvSpPr>
          <p:cNvPr id="6" name="Rectangle 5"/>
          <p:cNvSpPr/>
          <p:nvPr/>
        </p:nvSpPr>
        <p:spPr>
          <a:xfrm>
            <a:off x="1802549" y="3464515"/>
            <a:ext cx="3244512"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C</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a:ea typeface="SimSun"/>
              </a:rPr>
              <a:t>Nghĩa của từ.</a:t>
            </a:r>
            <a:endParaRPr lang="en-US" sz="36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1839848" y="4428951"/>
            <a:ext cx="2107983" cy="923314"/>
          </a:xfrm>
          <a:prstGeom prst="rect">
            <a:avLst/>
          </a:prstGeom>
        </p:spPr>
        <p:txBody>
          <a:bodyPr wrap="none" lIns="91298" tIns="45712" rIns="91298" bIns="45712">
            <a:spAutoFit/>
          </a:bodyPr>
          <a:lstStyle/>
          <a:p>
            <a:pPr algn="just" defTabSz="912836">
              <a:lnSpc>
                <a:spcPct val="150000"/>
              </a:lnSpc>
            </a:pPr>
            <a:r>
              <a:rPr lang="en-US" sz="3600" i="1" kern="100" dirty="0">
                <a:solidFill>
                  <a:srgbClr val="000000"/>
                </a:solidFill>
                <a:latin typeface="Times New Roman" pitchFamily="18" charset="0"/>
                <a:ea typeface="SimSun"/>
                <a:cs typeface="Times New Roman" pitchFamily="18" charset="0"/>
              </a:rPr>
              <a:t>D</a:t>
            </a:r>
            <a:r>
              <a:rPr lang="en-US" sz="3600" i="1" kern="100">
                <a:solidFill>
                  <a:srgbClr val="000000"/>
                </a:solidFill>
                <a:latin typeface="Times New Roman" pitchFamily="18" charset="0"/>
                <a:ea typeface="SimSun"/>
                <a:cs typeface="Times New Roman" pitchFamily="18" charset="0"/>
              </a:rPr>
              <a:t>. </a:t>
            </a:r>
            <a:r>
              <a:rPr lang="en-US" sz="3600" i="1" kern="100" smtClean="0">
                <a:solidFill>
                  <a:srgbClr val="000000"/>
                </a:solidFill>
                <a:latin typeface="Times New Roman" pitchFamily="18" charset="0"/>
                <a:ea typeface="SimSun"/>
                <a:cs typeface="Times New Roman" pitchFamily="18" charset="0"/>
              </a:rPr>
              <a:t>Liệt kê.</a:t>
            </a:r>
            <a:endParaRPr lang="en-US" sz="3600"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9927243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marL="0" marR="0" lvl="0" indent="0" algn="l" defTabSz="912836"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8010" y="5129876"/>
            <a:ext cx="2202781" cy="1605846"/>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2934"/>
            <a:ext cx="12269425" cy="6951282"/>
          </a:xfrm>
          <a:prstGeom prst="rect">
            <a:avLst/>
          </a:prstGeom>
          <a:noFill/>
        </p:spPr>
      </p:pic>
      <p:sp>
        <p:nvSpPr>
          <p:cNvPr id="2" name="Rectangle 1"/>
          <p:cNvSpPr/>
          <p:nvPr/>
        </p:nvSpPr>
        <p:spPr>
          <a:xfrm>
            <a:off x="1055376" y="1327"/>
            <a:ext cx="9622526" cy="646315"/>
          </a:xfrm>
          <a:prstGeom prst="rect">
            <a:avLst/>
          </a:prstGeom>
        </p:spPr>
        <p:style>
          <a:lnRef idx="2">
            <a:schemeClr val="accent3"/>
          </a:lnRef>
          <a:fillRef idx="1">
            <a:schemeClr val="lt1"/>
          </a:fillRef>
          <a:effectRef idx="0">
            <a:schemeClr val="accent3"/>
          </a:effectRef>
          <a:fontRef idx="minor">
            <a:schemeClr val="dk1"/>
          </a:fontRef>
        </p:style>
        <p:txBody>
          <a:bodyPr wrap="square" lIns="91298" tIns="45712" rIns="91298" bIns="45712">
            <a:spAutoFit/>
          </a:bodyPr>
          <a:lstStyle/>
          <a:p>
            <a:pPr marL="0" marR="0" lvl="0" indent="0" algn="just" defTabSz="912836" rtl="0" eaLnBrk="1" fontAlgn="auto" latinLnBrk="0" hangingPunct="1">
              <a:lnSpc>
                <a:spcPct val="100000"/>
              </a:lnSpc>
              <a:spcBef>
                <a:spcPts val="0"/>
              </a:spcBef>
              <a:spcAft>
                <a:spcPts val="0"/>
              </a:spcAft>
              <a:buClrTx/>
              <a:buSzTx/>
              <a:buFontTx/>
              <a:buNone/>
              <a:tabLst/>
              <a:defRPr/>
            </a:pPr>
            <a:r>
              <a:rPr kumimoji="0" lang="en-US" sz="3600" b="0" i="1" u="none" strike="noStrike" kern="100" cap="none" spc="0" normalizeH="0" baseline="0" noProof="0" err="1">
                <a:ln>
                  <a:noFill/>
                </a:ln>
                <a:solidFill>
                  <a:srgbClr val="000000"/>
                </a:solidFill>
                <a:effectLst/>
                <a:uLnTx/>
                <a:uFillTx/>
                <a:latin typeface="Times New Roman"/>
                <a:ea typeface="SimSun"/>
                <a:cs typeface="Times New Roman"/>
              </a:rPr>
              <a:t>Câu</a:t>
            </a:r>
            <a:r>
              <a:rPr kumimoji="0" lang="en-US" sz="3600" b="0" i="1" u="none" strike="noStrike" kern="100" cap="none" spc="0" normalizeH="0" baseline="0" noProof="0">
                <a:ln>
                  <a:noFill/>
                </a:ln>
                <a:solidFill>
                  <a:srgbClr val="000000"/>
                </a:solidFill>
                <a:effectLst/>
                <a:uLnTx/>
                <a:uFillTx/>
                <a:latin typeface="Times New Roman"/>
                <a:ea typeface="SimSun"/>
                <a:cs typeface="Times New Roman"/>
              </a:rPr>
              <a:t> </a:t>
            </a:r>
            <a:r>
              <a:rPr kumimoji="0" lang="en-US" sz="3600" b="0" i="1" u="none" strike="noStrike" kern="100" cap="none" spc="0" normalizeH="0" baseline="0" noProof="0" smtClean="0">
                <a:ln>
                  <a:noFill/>
                </a:ln>
                <a:solidFill>
                  <a:srgbClr val="000000"/>
                </a:solidFill>
                <a:effectLst/>
                <a:uLnTx/>
                <a:uFillTx/>
                <a:latin typeface="Times New Roman"/>
                <a:ea typeface="SimSun"/>
                <a:cs typeface="Times New Roman"/>
              </a:rPr>
              <a:t>7: Điệp</a:t>
            </a:r>
            <a:r>
              <a:rPr kumimoji="0" lang="en-US" sz="3600" b="0" i="1" u="none" strike="noStrike" kern="100" cap="none" spc="0" normalizeH="0" noProof="0" smtClean="0">
                <a:ln>
                  <a:noFill/>
                </a:ln>
                <a:solidFill>
                  <a:srgbClr val="000000"/>
                </a:solidFill>
                <a:effectLst/>
                <a:uLnTx/>
                <a:uFillTx/>
                <a:latin typeface="Times New Roman"/>
                <a:ea typeface="SimSun"/>
                <a:cs typeface="Times New Roman"/>
              </a:rPr>
              <a:t> ngữ là tên gọi của một</a:t>
            </a:r>
            <a:endParaRPr kumimoji="0" lang="en-US" sz="28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3" name="Rectangle 2"/>
          <p:cNvSpPr/>
          <p:nvPr/>
        </p:nvSpPr>
        <p:spPr>
          <a:xfrm>
            <a:off x="1839848" y="1756013"/>
            <a:ext cx="3036317" cy="923211"/>
          </a:xfrm>
          <a:prstGeom prst="rect">
            <a:avLst/>
          </a:prstGeom>
        </p:spPr>
        <p:txBody>
          <a:bodyPr wrap="square" lIns="91298" tIns="45712" rIns="91298" bIns="45712">
            <a:spAutoFit/>
          </a:bodyPr>
          <a:lstStyle/>
          <a:p>
            <a:pPr marL="0" marR="0" lvl="0" indent="0" algn="just" defTabSz="912836"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dirty="0">
                <a:ln>
                  <a:noFill/>
                </a:ln>
                <a:solidFill>
                  <a:srgbClr val="000000"/>
                </a:solidFill>
                <a:effectLst/>
                <a:uLnTx/>
                <a:uFillTx/>
                <a:latin typeface="Times New Roman" pitchFamily="18" charset="0"/>
                <a:ea typeface="SimSun"/>
                <a:cs typeface="Times New Roman" pitchFamily="18" charset="0"/>
              </a:rPr>
              <a:t>A</a:t>
            </a:r>
            <a:r>
              <a:rPr kumimoji="0" lang="en-US" sz="3600" b="0" i="1" u="none" strike="noStrike" kern="100" cap="none" spc="0" normalizeH="0" baseline="0" noProof="0">
                <a:ln>
                  <a:noFill/>
                </a:ln>
                <a:solidFill>
                  <a:srgbClr val="000000"/>
                </a:solidFill>
                <a:effectLst/>
                <a:uLnTx/>
                <a:uFillTx/>
                <a:latin typeface="Times New Roman" pitchFamily="18" charset="0"/>
                <a:ea typeface="SimSun"/>
                <a:cs typeface="Times New Roman" pitchFamily="18" charset="0"/>
              </a:rPr>
              <a:t>. </a:t>
            </a:r>
            <a:r>
              <a:rPr kumimoji="0" lang="en-US" sz="3600" b="0" i="1" u="none" strike="noStrike" kern="100" cap="none" spc="0" normalizeH="0" baseline="0" noProof="0" smtClean="0">
                <a:ln>
                  <a:noFill/>
                </a:ln>
                <a:solidFill>
                  <a:srgbClr val="000000"/>
                </a:solidFill>
                <a:effectLst/>
                <a:uLnTx/>
                <a:uFillTx/>
                <a:latin typeface="Times New Roman"/>
                <a:ea typeface="SimSun"/>
                <a:cs typeface="Times New Roman"/>
              </a:rPr>
              <a:t>Từ</a:t>
            </a:r>
            <a:r>
              <a:rPr kumimoji="0" lang="en-US" sz="3600" b="0" i="1" u="none" strike="noStrike" kern="100" cap="none" spc="0" normalizeH="0" noProof="0" smtClean="0">
                <a:ln>
                  <a:noFill/>
                </a:ln>
                <a:solidFill>
                  <a:srgbClr val="000000"/>
                </a:solidFill>
                <a:effectLst/>
                <a:uLnTx/>
                <a:uFillTx/>
                <a:latin typeface="Times New Roman"/>
                <a:ea typeface="SimSun"/>
                <a:cs typeface="Times New Roman"/>
              </a:rPr>
              <a:t> loại</a:t>
            </a:r>
            <a:r>
              <a:rPr kumimoji="0" lang="en-US" sz="3600" b="0" i="1" u="none" strike="noStrike" kern="100" cap="none" spc="0" normalizeH="0" baseline="0" noProof="0" smtClean="0">
                <a:ln>
                  <a:noFill/>
                </a:ln>
                <a:solidFill>
                  <a:srgbClr val="000000"/>
                </a:solidFill>
                <a:effectLst/>
                <a:uLnTx/>
                <a:uFillTx/>
                <a:latin typeface="Times New Roman"/>
                <a:ea typeface="SimSun"/>
                <a:cs typeface="Times New Roman"/>
              </a:rPr>
              <a:t>.</a:t>
            </a:r>
            <a:endParaRPr kumimoji="0" lang="en-US" sz="28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 name="Rectangle 4"/>
          <p:cNvSpPr/>
          <p:nvPr/>
        </p:nvSpPr>
        <p:spPr>
          <a:xfrm>
            <a:off x="1839935" y="2674294"/>
            <a:ext cx="5045478" cy="923211"/>
          </a:xfrm>
          <a:prstGeom prst="rect">
            <a:avLst/>
          </a:prstGeom>
        </p:spPr>
        <p:txBody>
          <a:bodyPr wrap="square" lIns="91298" tIns="45712" rIns="91298" bIns="45712">
            <a:spAutoFit/>
          </a:bodyPr>
          <a:lstStyle/>
          <a:p>
            <a:pPr marL="0" marR="0" lvl="0" indent="0" algn="just" defTabSz="912836"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dirty="0">
                <a:ln>
                  <a:noFill/>
                </a:ln>
                <a:solidFill>
                  <a:srgbClr val="000000"/>
                </a:solidFill>
                <a:effectLst/>
                <a:uLnTx/>
                <a:uFillTx/>
                <a:latin typeface="Times New Roman" pitchFamily="18" charset="0"/>
                <a:ea typeface="SimSun"/>
                <a:cs typeface="Times New Roman" pitchFamily="18" charset="0"/>
              </a:rPr>
              <a:t>B</a:t>
            </a:r>
            <a:r>
              <a:rPr kumimoji="0" lang="en-US" sz="3600" b="0" i="1" u="none" strike="noStrike" kern="100" cap="none" spc="0" normalizeH="0" baseline="0" noProof="0">
                <a:ln>
                  <a:noFill/>
                </a:ln>
                <a:solidFill>
                  <a:srgbClr val="000000"/>
                </a:solidFill>
                <a:effectLst/>
                <a:uLnTx/>
                <a:uFillTx/>
                <a:latin typeface="Times New Roman" pitchFamily="18" charset="0"/>
                <a:ea typeface="SimSun"/>
                <a:cs typeface="Times New Roman" pitchFamily="18" charset="0"/>
              </a:rPr>
              <a:t>. </a:t>
            </a:r>
            <a:r>
              <a:rPr kumimoji="0" lang="en-US" sz="3600" b="0" i="1" u="none" strike="noStrike" kern="100" cap="none" spc="0" normalizeH="0" baseline="0" noProof="0" smtClean="0">
                <a:ln>
                  <a:noFill/>
                </a:ln>
                <a:solidFill>
                  <a:srgbClr val="000000"/>
                </a:solidFill>
                <a:effectLst/>
                <a:uLnTx/>
                <a:uFillTx/>
                <a:latin typeface="Times New Roman"/>
                <a:ea typeface="SimSun"/>
                <a:cs typeface="+mn-cs"/>
              </a:rPr>
              <a:t>Cụm</a:t>
            </a:r>
            <a:r>
              <a:rPr kumimoji="0" lang="en-US" sz="3600" b="0" i="1" u="none" strike="noStrike" kern="100" cap="none" spc="0" normalizeH="0" noProof="0" smtClean="0">
                <a:ln>
                  <a:noFill/>
                </a:ln>
                <a:solidFill>
                  <a:srgbClr val="000000"/>
                </a:solidFill>
                <a:effectLst/>
                <a:uLnTx/>
                <a:uFillTx/>
                <a:latin typeface="Times New Roman"/>
                <a:ea typeface="SimSun"/>
                <a:cs typeface="+mn-cs"/>
              </a:rPr>
              <a:t> từ</a:t>
            </a:r>
            <a:r>
              <a:rPr kumimoji="0" lang="en-US" sz="3600" b="0" i="1" u="none" strike="noStrike" kern="100" cap="none" spc="0" normalizeH="0" baseline="0" noProof="0" smtClean="0">
                <a:ln>
                  <a:noFill/>
                </a:ln>
                <a:solidFill>
                  <a:srgbClr val="000000"/>
                </a:solidFill>
                <a:effectLst/>
                <a:uLnTx/>
                <a:uFillTx/>
                <a:latin typeface="Times New Roman"/>
                <a:ea typeface="SimSun"/>
                <a:cs typeface="+mn-cs"/>
              </a:rPr>
              <a:t>.</a:t>
            </a:r>
            <a:endParaRPr kumimoji="0" lang="en-US" sz="28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6" name="Rectangle 5"/>
          <p:cNvSpPr/>
          <p:nvPr/>
        </p:nvSpPr>
        <p:spPr>
          <a:xfrm>
            <a:off x="1791965" y="3619048"/>
            <a:ext cx="3577937" cy="923314"/>
          </a:xfrm>
          <a:prstGeom prst="rect">
            <a:avLst/>
          </a:prstGeom>
        </p:spPr>
        <p:txBody>
          <a:bodyPr wrap="none" lIns="91298" tIns="45712" rIns="91298" bIns="45712">
            <a:spAutoFit/>
          </a:bodyPr>
          <a:lstStyle/>
          <a:p>
            <a:pPr marL="0" marR="0" lvl="0" indent="0" algn="just" defTabSz="912836"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dirty="0">
                <a:ln>
                  <a:noFill/>
                </a:ln>
                <a:solidFill>
                  <a:srgbClr val="000000"/>
                </a:solidFill>
                <a:effectLst/>
                <a:uLnTx/>
                <a:uFillTx/>
                <a:latin typeface="Times New Roman" pitchFamily="18" charset="0"/>
                <a:ea typeface="SimSun"/>
                <a:cs typeface="Times New Roman" pitchFamily="18" charset="0"/>
              </a:rPr>
              <a:t>C</a:t>
            </a:r>
            <a:r>
              <a:rPr kumimoji="0" lang="en-US" sz="3600" b="0" i="1" u="none" strike="noStrike" kern="100" cap="none" spc="0" normalizeH="0" baseline="0" noProof="0">
                <a:ln>
                  <a:noFill/>
                </a:ln>
                <a:solidFill>
                  <a:srgbClr val="000000"/>
                </a:solidFill>
                <a:effectLst/>
                <a:uLnTx/>
                <a:uFillTx/>
                <a:latin typeface="Times New Roman" pitchFamily="18" charset="0"/>
                <a:ea typeface="SimSun"/>
                <a:cs typeface="Times New Roman" pitchFamily="18" charset="0"/>
              </a:rPr>
              <a:t>. </a:t>
            </a:r>
            <a:r>
              <a:rPr kumimoji="0" lang="en-US" sz="3600" b="0" i="1" u="none" strike="noStrike" kern="100" cap="none" spc="0" normalizeH="0" baseline="0" noProof="0" smtClean="0">
                <a:ln>
                  <a:noFill/>
                </a:ln>
                <a:solidFill>
                  <a:srgbClr val="000000"/>
                </a:solidFill>
                <a:effectLst/>
                <a:uLnTx/>
                <a:uFillTx/>
                <a:latin typeface="Times New Roman"/>
                <a:ea typeface="SimSun"/>
                <a:cs typeface="+mn-cs"/>
              </a:rPr>
              <a:t>Biện</a:t>
            </a:r>
            <a:r>
              <a:rPr kumimoji="0" lang="en-US" sz="3600" b="0" i="1" u="none" strike="noStrike" kern="100" cap="none" spc="0" normalizeH="0" noProof="0" smtClean="0">
                <a:ln>
                  <a:noFill/>
                </a:ln>
                <a:solidFill>
                  <a:srgbClr val="000000"/>
                </a:solidFill>
                <a:effectLst/>
                <a:uLnTx/>
                <a:uFillTx/>
                <a:latin typeface="Times New Roman"/>
                <a:ea typeface="SimSun"/>
                <a:cs typeface="+mn-cs"/>
              </a:rPr>
              <a:t> pháp tu từ</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Calibri"/>
              <a:cs typeface="Times New Roman" pitchFamily="18" charset="0"/>
            </a:endParaRPr>
          </a:p>
        </p:txBody>
      </p:sp>
      <p:sp>
        <p:nvSpPr>
          <p:cNvPr id="11" name="Rectangle 10"/>
          <p:cNvSpPr/>
          <p:nvPr/>
        </p:nvSpPr>
        <p:spPr>
          <a:xfrm>
            <a:off x="1790167" y="4577581"/>
            <a:ext cx="3467329" cy="923314"/>
          </a:xfrm>
          <a:prstGeom prst="rect">
            <a:avLst/>
          </a:prstGeom>
        </p:spPr>
        <p:txBody>
          <a:bodyPr wrap="none" lIns="91298" tIns="45712" rIns="91298" bIns="45712">
            <a:spAutoFit/>
          </a:bodyPr>
          <a:lstStyle/>
          <a:p>
            <a:pPr marL="0" marR="0" lvl="0" indent="0" algn="just" defTabSz="912836"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dirty="0">
                <a:ln>
                  <a:noFill/>
                </a:ln>
                <a:solidFill>
                  <a:srgbClr val="000000"/>
                </a:solidFill>
                <a:effectLst/>
                <a:uLnTx/>
                <a:uFillTx/>
                <a:latin typeface="Times New Roman" pitchFamily="18" charset="0"/>
                <a:ea typeface="SimSun"/>
                <a:cs typeface="Times New Roman" pitchFamily="18" charset="0"/>
              </a:rPr>
              <a:t>D</a:t>
            </a:r>
            <a:r>
              <a:rPr kumimoji="0" lang="en-US" sz="3600" b="0" i="1" u="none" strike="noStrike" kern="100" cap="none" spc="0" normalizeH="0" baseline="0" noProof="0">
                <a:ln>
                  <a:noFill/>
                </a:ln>
                <a:solidFill>
                  <a:srgbClr val="000000"/>
                </a:solidFill>
                <a:effectLst/>
                <a:uLnTx/>
                <a:uFillTx/>
                <a:latin typeface="Times New Roman" pitchFamily="18" charset="0"/>
                <a:ea typeface="SimSun"/>
                <a:cs typeface="Times New Roman" pitchFamily="18" charset="0"/>
              </a:rPr>
              <a:t>. </a:t>
            </a:r>
            <a:r>
              <a:rPr kumimoji="0" lang="en-US" sz="3600" b="0" i="1" u="none" strike="noStrike" kern="100" cap="none" spc="0" normalizeH="0" baseline="0" noProof="0" smtClean="0">
                <a:ln>
                  <a:noFill/>
                </a:ln>
                <a:solidFill>
                  <a:srgbClr val="000000"/>
                </a:solidFill>
                <a:effectLst/>
                <a:uLnTx/>
                <a:uFillTx/>
                <a:latin typeface="Times New Roman" pitchFamily="18" charset="0"/>
                <a:ea typeface="SimSun"/>
                <a:cs typeface="Times New Roman" pitchFamily="18" charset="0"/>
              </a:rPr>
              <a:t>Tất</a:t>
            </a:r>
            <a:r>
              <a:rPr kumimoji="0" lang="en-US" sz="3600" b="0" i="1" u="none" strike="noStrike" kern="100" cap="none" spc="0" normalizeH="0" noProof="0" smtClean="0">
                <a:ln>
                  <a:noFill/>
                </a:ln>
                <a:solidFill>
                  <a:srgbClr val="000000"/>
                </a:solidFill>
                <a:effectLst/>
                <a:uLnTx/>
                <a:uFillTx/>
                <a:latin typeface="Times New Roman" pitchFamily="18" charset="0"/>
                <a:ea typeface="SimSun"/>
                <a:cs typeface="Times New Roman" pitchFamily="18" charset="0"/>
              </a:rPr>
              <a:t> cả đều sai</a:t>
            </a:r>
            <a:r>
              <a:rPr kumimoji="0" lang="en-US" sz="3600" b="0" i="1" u="none" strike="noStrike" kern="100" cap="none" spc="0" normalizeH="0" baseline="0" noProof="0" smtClean="0">
                <a:ln>
                  <a:noFill/>
                </a:ln>
                <a:solidFill>
                  <a:srgbClr val="000000"/>
                </a:solidFill>
                <a:effectLst/>
                <a:uLnTx/>
                <a:uFillTx/>
                <a:latin typeface="Times New Roman" pitchFamily="18" charset="0"/>
                <a:ea typeface="SimSun"/>
                <a:cs typeface="Times New Roman" pitchFamily="18" charset="0"/>
              </a:rPr>
              <a:t>.</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1106835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marL="0" marR="0" lvl="0" indent="0" algn="l" defTabSz="912836"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8010" y="5129876"/>
            <a:ext cx="2202781" cy="1605846"/>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2934"/>
            <a:ext cx="12269425" cy="6951282"/>
          </a:xfrm>
          <a:prstGeom prst="rect">
            <a:avLst/>
          </a:prstGeom>
          <a:noFill/>
        </p:spPr>
      </p:pic>
      <p:sp>
        <p:nvSpPr>
          <p:cNvPr id="2" name="Rectangle 1"/>
          <p:cNvSpPr/>
          <p:nvPr/>
        </p:nvSpPr>
        <p:spPr>
          <a:xfrm>
            <a:off x="1055376" y="1327"/>
            <a:ext cx="9622526" cy="1200312"/>
          </a:xfrm>
          <a:prstGeom prst="rect">
            <a:avLst/>
          </a:prstGeom>
        </p:spPr>
        <p:style>
          <a:lnRef idx="2">
            <a:schemeClr val="accent3"/>
          </a:lnRef>
          <a:fillRef idx="1">
            <a:schemeClr val="lt1"/>
          </a:fillRef>
          <a:effectRef idx="0">
            <a:schemeClr val="accent3"/>
          </a:effectRef>
          <a:fontRef idx="minor">
            <a:schemeClr val="dk1"/>
          </a:fontRef>
        </p:style>
        <p:txBody>
          <a:bodyPr wrap="square" lIns="91298" tIns="45712" rIns="91298" bIns="45712">
            <a:spAutoFit/>
          </a:bodyPr>
          <a:lstStyle/>
          <a:p>
            <a:pPr marL="0" marR="0" lvl="0" indent="0" algn="just" defTabSz="912836" rtl="0" eaLnBrk="1" fontAlgn="auto" latinLnBrk="0" hangingPunct="1">
              <a:lnSpc>
                <a:spcPct val="100000"/>
              </a:lnSpc>
              <a:spcBef>
                <a:spcPts val="0"/>
              </a:spcBef>
              <a:spcAft>
                <a:spcPts val="0"/>
              </a:spcAft>
              <a:buClrTx/>
              <a:buSzTx/>
              <a:buFontTx/>
              <a:buNone/>
              <a:tabLst/>
              <a:defRPr/>
            </a:pPr>
            <a:r>
              <a:rPr kumimoji="0" lang="en-US" sz="3600" b="0" i="1" u="none" strike="noStrike" kern="100" cap="none" spc="0" normalizeH="0" baseline="0" noProof="0" err="1">
                <a:ln>
                  <a:noFill/>
                </a:ln>
                <a:solidFill>
                  <a:srgbClr val="000000"/>
                </a:solidFill>
                <a:effectLst/>
                <a:uLnTx/>
                <a:uFillTx/>
                <a:latin typeface="Times New Roman"/>
                <a:ea typeface="SimSun"/>
                <a:cs typeface="Times New Roman"/>
              </a:rPr>
              <a:t>Câu</a:t>
            </a:r>
            <a:r>
              <a:rPr kumimoji="0" lang="en-US" sz="3600" b="0" i="1" u="none" strike="noStrike" kern="100" cap="none" spc="0" normalizeH="0" baseline="0" noProof="0">
                <a:ln>
                  <a:noFill/>
                </a:ln>
                <a:solidFill>
                  <a:srgbClr val="000000"/>
                </a:solidFill>
                <a:effectLst/>
                <a:uLnTx/>
                <a:uFillTx/>
                <a:latin typeface="Times New Roman"/>
                <a:ea typeface="SimSun"/>
                <a:cs typeface="Times New Roman"/>
              </a:rPr>
              <a:t> </a:t>
            </a:r>
            <a:r>
              <a:rPr kumimoji="0" lang="en-US" sz="3600" b="0" i="1" u="none" strike="noStrike" kern="100" cap="none" spc="0" normalizeH="0" baseline="0" noProof="0" smtClean="0">
                <a:ln>
                  <a:noFill/>
                </a:ln>
                <a:solidFill>
                  <a:srgbClr val="000000"/>
                </a:solidFill>
                <a:effectLst/>
                <a:uLnTx/>
                <a:uFillTx/>
                <a:latin typeface="Times New Roman"/>
                <a:ea typeface="SimSun"/>
                <a:cs typeface="Times New Roman"/>
              </a:rPr>
              <a:t>8: Nhận</a:t>
            </a:r>
            <a:r>
              <a:rPr kumimoji="0" lang="en-US" sz="3600" b="0" i="1" u="none" strike="noStrike" kern="100" cap="none" spc="0" normalizeH="0" noProof="0" smtClean="0">
                <a:ln>
                  <a:noFill/>
                </a:ln>
                <a:solidFill>
                  <a:srgbClr val="000000"/>
                </a:solidFill>
                <a:effectLst/>
                <a:uLnTx/>
                <a:uFillTx/>
                <a:latin typeface="Times New Roman"/>
                <a:ea typeface="SimSun"/>
                <a:cs typeface="Times New Roman"/>
              </a:rPr>
              <a:t> định nào không đúng về cách giải thích nghĩa từ ngữ?</a:t>
            </a:r>
            <a:endParaRPr kumimoji="0" lang="en-US" sz="28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3" name="Rectangle 2"/>
          <p:cNvSpPr/>
          <p:nvPr/>
        </p:nvSpPr>
        <p:spPr>
          <a:xfrm>
            <a:off x="1839848" y="1756013"/>
            <a:ext cx="3036317" cy="923211"/>
          </a:xfrm>
          <a:prstGeom prst="rect">
            <a:avLst/>
          </a:prstGeom>
        </p:spPr>
        <p:txBody>
          <a:bodyPr wrap="square" lIns="91298" tIns="45712" rIns="91298" bIns="45712">
            <a:spAutoFit/>
          </a:bodyPr>
          <a:lstStyle/>
          <a:p>
            <a:pPr marL="0" marR="0" lvl="0" indent="0" algn="just" defTabSz="912836"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dirty="0">
                <a:ln>
                  <a:noFill/>
                </a:ln>
                <a:solidFill>
                  <a:srgbClr val="000000"/>
                </a:solidFill>
                <a:effectLst/>
                <a:uLnTx/>
                <a:uFillTx/>
                <a:latin typeface="Times New Roman" pitchFamily="18" charset="0"/>
                <a:ea typeface="SimSun"/>
                <a:cs typeface="Times New Roman" pitchFamily="18" charset="0"/>
              </a:rPr>
              <a:t>A</a:t>
            </a:r>
            <a:r>
              <a:rPr kumimoji="0" lang="en-US" sz="3600" b="0" i="1" u="none" strike="noStrike" kern="100" cap="none" spc="0" normalizeH="0" baseline="0" noProof="0">
                <a:ln>
                  <a:noFill/>
                </a:ln>
                <a:solidFill>
                  <a:srgbClr val="000000"/>
                </a:solidFill>
                <a:effectLst/>
                <a:uLnTx/>
                <a:uFillTx/>
                <a:latin typeface="Times New Roman" pitchFamily="18" charset="0"/>
                <a:ea typeface="SimSun"/>
                <a:cs typeface="Times New Roman" pitchFamily="18" charset="0"/>
              </a:rPr>
              <a:t>. </a:t>
            </a:r>
            <a:r>
              <a:rPr kumimoji="0" lang="en-US" sz="3600" b="0" i="1" u="none" strike="noStrike" kern="100" cap="none" spc="0" normalizeH="0" baseline="0" noProof="0" smtClean="0">
                <a:ln>
                  <a:noFill/>
                </a:ln>
                <a:solidFill>
                  <a:srgbClr val="000000"/>
                </a:solidFill>
                <a:effectLst/>
                <a:uLnTx/>
                <a:uFillTx/>
                <a:latin typeface="Times New Roman"/>
                <a:ea typeface="SimSun"/>
                <a:cs typeface="Times New Roman"/>
              </a:rPr>
              <a:t>Từ</a:t>
            </a:r>
            <a:r>
              <a:rPr kumimoji="0" lang="en-US" sz="3600" b="0" i="1" u="none" strike="noStrike" kern="100" cap="none" spc="0" normalizeH="0" noProof="0" smtClean="0">
                <a:ln>
                  <a:noFill/>
                </a:ln>
                <a:solidFill>
                  <a:srgbClr val="000000"/>
                </a:solidFill>
                <a:effectLst/>
                <a:uLnTx/>
                <a:uFillTx/>
                <a:latin typeface="Times New Roman"/>
                <a:ea typeface="SimSun"/>
                <a:cs typeface="Times New Roman"/>
              </a:rPr>
              <a:t> điển</a:t>
            </a:r>
            <a:r>
              <a:rPr kumimoji="0" lang="en-US" sz="3600" b="0" i="1" u="none" strike="noStrike" kern="100" cap="none" spc="0" normalizeH="0" baseline="0" noProof="0" smtClean="0">
                <a:ln>
                  <a:noFill/>
                </a:ln>
                <a:solidFill>
                  <a:srgbClr val="000000"/>
                </a:solidFill>
                <a:effectLst/>
                <a:uLnTx/>
                <a:uFillTx/>
                <a:latin typeface="Times New Roman"/>
                <a:ea typeface="SimSun"/>
                <a:cs typeface="Times New Roman"/>
              </a:rPr>
              <a:t>.</a:t>
            </a:r>
            <a:endParaRPr kumimoji="0" lang="en-US" sz="28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 name="Rectangle 4"/>
          <p:cNvSpPr/>
          <p:nvPr/>
        </p:nvSpPr>
        <p:spPr>
          <a:xfrm>
            <a:off x="1839935" y="2674294"/>
            <a:ext cx="5925806" cy="923314"/>
          </a:xfrm>
          <a:prstGeom prst="rect">
            <a:avLst/>
          </a:prstGeom>
        </p:spPr>
        <p:txBody>
          <a:bodyPr wrap="square" lIns="91298" tIns="45712" rIns="91298" bIns="45712">
            <a:spAutoFit/>
          </a:bodyPr>
          <a:lstStyle/>
          <a:p>
            <a:pPr marL="0" marR="0" lvl="0" indent="0" algn="just" defTabSz="912836"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dirty="0">
                <a:ln>
                  <a:noFill/>
                </a:ln>
                <a:solidFill>
                  <a:srgbClr val="000000"/>
                </a:solidFill>
                <a:effectLst/>
                <a:uLnTx/>
                <a:uFillTx/>
                <a:latin typeface="Times New Roman" pitchFamily="18" charset="0"/>
                <a:ea typeface="SimSun"/>
                <a:cs typeface="Times New Roman" pitchFamily="18" charset="0"/>
              </a:rPr>
              <a:t>B</a:t>
            </a:r>
            <a:r>
              <a:rPr kumimoji="0" lang="en-US" sz="3600" b="0" i="1" u="none" strike="noStrike" kern="100" cap="none" spc="0" normalizeH="0" baseline="0" noProof="0">
                <a:ln>
                  <a:noFill/>
                </a:ln>
                <a:solidFill>
                  <a:srgbClr val="000000"/>
                </a:solidFill>
                <a:effectLst/>
                <a:uLnTx/>
                <a:uFillTx/>
                <a:latin typeface="Times New Roman" pitchFamily="18" charset="0"/>
                <a:ea typeface="SimSun"/>
                <a:cs typeface="Times New Roman" pitchFamily="18" charset="0"/>
              </a:rPr>
              <a:t>. </a:t>
            </a:r>
            <a:r>
              <a:rPr kumimoji="0" lang="en-US" sz="3600" b="0" i="1" u="none" strike="noStrike" kern="100" cap="none" spc="0" normalizeH="0" baseline="0" noProof="0" smtClean="0">
                <a:ln>
                  <a:noFill/>
                </a:ln>
                <a:solidFill>
                  <a:srgbClr val="000000"/>
                </a:solidFill>
                <a:effectLst/>
                <a:uLnTx/>
                <a:uFillTx/>
                <a:latin typeface="Times New Roman"/>
                <a:ea typeface="SimSun"/>
                <a:cs typeface="+mn-cs"/>
              </a:rPr>
              <a:t>Các</a:t>
            </a:r>
            <a:r>
              <a:rPr kumimoji="0" lang="en-US" sz="3600" b="0" i="1" u="none" strike="noStrike" kern="100" cap="none" spc="0" normalizeH="0" noProof="0" smtClean="0">
                <a:ln>
                  <a:noFill/>
                </a:ln>
                <a:solidFill>
                  <a:srgbClr val="000000"/>
                </a:solidFill>
                <a:effectLst/>
                <a:uLnTx/>
                <a:uFillTx/>
                <a:latin typeface="Times New Roman"/>
                <a:ea typeface="SimSun"/>
                <a:cs typeface="+mn-cs"/>
              </a:rPr>
              <a:t> yếu tố cấu tạo nên từ</a:t>
            </a:r>
            <a:r>
              <a:rPr kumimoji="0" lang="en-US" sz="3600" b="0" i="1" u="none" strike="noStrike" kern="100" cap="none" spc="0" normalizeH="0" baseline="0" noProof="0" smtClean="0">
                <a:ln>
                  <a:noFill/>
                </a:ln>
                <a:solidFill>
                  <a:srgbClr val="000000"/>
                </a:solidFill>
                <a:effectLst/>
                <a:uLnTx/>
                <a:uFillTx/>
                <a:latin typeface="Times New Roman"/>
                <a:ea typeface="SimSun"/>
                <a:cs typeface="+mn-cs"/>
              </a:rPr>
              <a:t>.</a:t>
            </a:r>
            <a:endParaRPr kumimoji="0" lang="en-US" sz="28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6" name="Rectangle 5"/>
          <p:cNvSpPr/>
          <p:nvPr/>
        </p:nvSpPr>
        <p:spPr>
          <a:xfrm>
            <a:off x="1839848" y="4304664"/>
            <a:ext cx="4550959" cy="923314"/>
          </a:xfrm>
          <a:prstGeom prst="rect">
            <a:avLst/>
          </a:prstGeom>
        </p:spPr>
        <p:txBody>
          <a:bodyPr wrap="none" lIns="91298" tIns="45712" rIns="91298" bIns="45712">
            <a:spAutoFit/>
          </a:bodyPr>
          <a:lstStyle/>
          <a:p>
            <a:pPr marL="0" marR="0" lvl="0" indent="0" algn="just" defTabSz="912836"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smtClean="0">
                <a:ln>
                  <a:noFill/>
                </a:ln>
                <a:solidFill>
                  <a:srgbClr val="000000"/>
                </a:solidFill>
                <a:effectLst/>
                <a:uLnTx/>
                <a:uFillTx/>
                <a:latin typeface="Times New Roman" pitchFamily="18" charset="0"/>
                <a:ea typeface="SimSun"/>
                <a:cs typeface="Times New Roman" pitchFamily="18" charset="0"/>
              </a:rPr>
              <a:t>D. </a:t>
            </a:r>
            <a:r>
              <a:rPr kumimoji="0" lang="en-US" sz="3600" b="0" i="1" u="none" strike="noStrike" kern="100" cap="none" spc="0" normalizeH="0" baseline="0" noProof="0" smtClean="0">
                <a:ln>
                  <a:noFill/>
                </a:ln>
                <a:solidFill>
                  <a:srgbClr val="000000"/>
                </a:solidFill>
                <a:effectLst/>
                <a:uLnTx/>
                <a:uFillTx/>
                <a:latin typeface="Times New Roman"/>
                <a:ea typeface="SimSun"/>
                <a:cs typeface="+mn-cs"/>
              </a:rPr>
              <a:t>Năng</a:t>
            </a:r>
            <a:r>
              <a:rPr kumimoji="0" lang="en-US" sz="3600" b="0" i="1" u="none" strike="noStrike" kern="100" cap="none" spc="0" normalizeH="0" noProof="0" smtClean="0">
                <a:ln>
                  <a:noFill/>
                </a:ln>
                <a:solidFill>
                  <a:srgbClr val="000000"/>
                </a:solidFill>
                <a:effectLst/>
                <a:uLnTx/>
                <a:uFillTx/>
                <a:latin typeface="Times New Roman"/>
                <a:ea typeface="SimSun"/>
                <a:cs typeface="+mn-cs"/>
              </a:rPr>
              <a:t> lực người học.</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Calibri"/>
              <a:cs typeface="Times New Roman" pitchFamily="18" charset="0"/>
            </a:endParaRPr>
          </a:p>
        </p:txBody>
      </p:sp>
      <p:sp>
        <p:nvSpPr>
          <p:cNvPr id="11" name="Rectangle 10"/>
          <p:cNvSpPr/>
          <p:nvPr/>
        </p:nvSpPr>
        <p:spPr>
          <a:xfrm>
            <a:off x="1839848" y="3489453"/>
            <a:ext cx="2641783" cy="923314"/>
          </a:xfrm>
          <a:prstGeom prst="rect">
            <a:avLst/>
          </a:prstGeom>
        </p:spPr>
        <p:txBody>
          <a:bodyPr wrap="none" lIns="91298" tIns="45712" rIns="91298" bIns="45712">
            <a:spAutoFit/>
          </a:bodyPr>
          <a:lstStyle/>
          <a:p>
            <a:pPr marL="0" marR="0" lvl="0" indent="0" algn="just" defTabSz="912836"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smtClean="0">
                <a:ln>
                  <a:noFill/>
                </a:ln>
                <a:solidFill>
                  <a:srgbClr val="000000"/>
                </a:solidFill>
                <a:effectLst/>
                <a:uLnTx/>
                <a:uFillTx/>
                <a:latin typeface="Times New Roman" pitchFamily="18" charset="0"/>
                <a:ea typeface="SimSun"/>
                <a:cs typeface="Times New Roman" pitchFamily="18" charset="0"/>
              </a:rPr>
              <a:t>C. Ngữ</a:t>
            </a:r>
            <a:r>
              <a:rPr kumimoji="0" lang="en-US" sz="3600" b="0" i="1" u="none" strike="noStrike" kern="100" cap="none" spc="0" normalizeH="0" noProof="0" smtClean="0">
                <a:ln>
                  <a:noFill/>
                </a:ln>
                <a:solidFill>
                  <a:srgbClr val="000000"/>
                </a:solidFill>
                <a:effectLst/>
                <a:uLnTx/>
                <a:uFillTx/>
                <a:latin typeface="Times New Roman" pitchFamily="18" charset="0"/>
                <a:ea typeface="SimSun"/>
                <a:cs typeface="Times New Roman" pitchFamily="18" charset="0"/>
              </a:rPr>
              <a:t> cảnh</a:t>
            </a:r>
            <a:r>
              <a:rPr kumimoji="0" lang="en-US" sz="3600" b="0" i="1" u="none" strike="noStrike" kern="100" cap="none" spc="0" normalizeH="0" baseline="0" noProof="0" smtClean="0">
                <a:ln>
                  <a:noFill/>
                </a:ln>
                <a:solidFill>
                  <a:srgbClr val="000000"/>
                </a:solidFill>
                <a:effectLst/>
                <a:uLnTx/>
                <a:uFillTx/>
                <a:latin typeface="Times New Roman" pitchFamily="18" charset="0"/>
                <a:ea typeface="SimSun"/>
                <a:cs typeface="Times New Roman" pitchFamily="18" charset="0"/>
              </a:rPr>
              <a:t>.</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6371895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203516" y="2206840"/>
            <a:ext cx="4270721" cy="1015663"/>
          </a:xfrm>
          <a:prstGeom prst="rect">
            <a:avLst/>
          </a:prstGeom>
          <a:noFill/>
        </p:spPr>
        <p:txBody>
          <a:bodyPr wrap="none" rtlCol="0">
            <a:spAutoFit/>
          </a:bodyPr>
          <a:lstStyle/>
          <a:p>
            <a:pPr algn="ctr"/>
            <a:r>
              <a:rPr lang="en-US" sz="6000" dirty="0" smtClean="0">
                <a:solidFill>
                  <a:srgbClr val="00AF92">
                    <a:lumMod val="75000"/>
                  </a:srgbClr>
                </a:solidFill>
                <a:latin typeface="Times New Roman" pitchFamily="18" charset="0"/>
                <a:cs typeface="Times New Roman" pitchFamily="18" charset="0"/>
              </a:rPr>
              <a:t>VẬN DỤNG</a:t>
            </a:r>
            <a:endParaRPr lang="en-US" sz="6000" dirty="0">
              <a:solidFill>
                <a:srgbClr val="00AF92">
                  <a:lumMod val="75000"/>
                </a:srgb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175783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851" y="0"/>
            <a:ext cx="10472928" cy="1077218"/>
          </a:xfrm>
          <a:prstGeom prst="rect">
            <a:avLst/>
          </a:prstGeom>
        </p:spPr>
        <p:txBody>
          <a:bodyPr wrap="square">
            <a:spAutoFit/>
          </a:bodyPr>
          <a:lstStyle/>
          <a:p>
            <a:pPr marR="5080" indent="342900" algn="just"/>
            <a:r>
              <a:rPr lang="pt-BR" sz="3200" i="1" kern="100">
                <a:latin typeface="Times New Roman"/>
                <a:ea typeface="SimSun"/>
              </a:rPr>
              <a:t>Viết đoạn văn  (5-7 câu), trong đó có sử dụng phép tu từ điệp ngữ.</a:t>
            </a:r>
            <a:endParaRPr lang="en-US" sz="3200" kern="100" dirty="0">
              <a:effectLst/>
              <a:latin typeface="Times New Roman"/>
              <a:ea typeface="SimSun"/>
            </a:endParaRPr>
          </a:p>
        </p:txBody>
      </p:sp>
      <p:sp>
        <p:nvSpPr>
          <p:cNvPr id="3" name="TextBox 2"/>
          <p:cNvSpPr txBox="1"/>
          <p:nvPr/>
        </p:nvSpPr>
        <p:spPr>
          <a:xfrm>
            <a:off x="1071688" y="985319"/>
            <a:ext cx="9892968" cy="2062103"/>
          </a:xfrm>
          <a:prstGeom prst="rect">
            <a:avLst/>
          </a:prstGeom>
          <a:noFill/>
        </p:spPr>
        <p:txBody>
          <a:bodyPr wrap="square" rtlCol="0">
            <a:spAutoFit/>
          </a:bodyPr>
          <a:lstStyle/>
          <a:p>
            <a:pPr algn="just"/>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hình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p>
          <a:p>
            <a:pPr marL="457200" indent="-457200" algn="just">
              <a:buFontTx/>
              <a:buChar char="-"/>
            </a:pPr>
            <a:r>
              <a:rPr lang="en-SG" altLang="zh-CN" sz="3200"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bảo</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số</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câu</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bảo</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về</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quy</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tắc</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chính</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tả</a:t>
            </a:r>
            <a:r>
              <a:rPr lang="en-SG" altLang="zh-CN" sz="3200" dirty="0" smtClean="0">
                <a:solidFill>
                  <a:prstClr val="black"/>
                </a:solidFill>
                <a:latin typeface="Times New Roman" pitchFamily="18" charset="0"/>
                <a:ea typeface="华康海报体W12(P)" pitchFamily="82" charset="-122"/>
                <a:cs typeface="Times New Roman" pitchFamily="18" charset="0"/>
              </a:rPr>
              <a:t>.</a:t>
            </a:r>
          </a:p>
          <a:p>
            <a:pPr marL="457200" indent="-457200" algn="just">
              <a:buFontTx/>
              <a:buChar char="-"/>
            </a:pPr>
            <a:r>
              <a:rPr lang="en-SG" altLang="zh-CN" sz="3200"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bảo</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hình</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dirty="0" err="1" smtClean="0">
                <a:solidFill>
                  <a:prstClr val="black"/>
                </a:solidFill>
                <a:latin typeface="Times New Roman" pitchFamily="18" charset="0"/>
                <a:ea typeface="华康海报体W12(P)" pitchFamily="82" charset="-122"/>
                <a:cs typeface="Times New Roman" pitchFamily="18" charset="0"/>
              </a:rPr>
              <a:t>đoạn</a:t>
            </a:r>
            <a:r>
              <a:rPr lang="en-SG" altLang="zh-CN" sz="3200" dirty="0" smtClean="0">
                <a:solidFill>
                  <a:prstClr val="black"/>
                </a:solidFill>
                <a:latin typeface="Times New Roman" pitchFamily="18" charset="0"/>
                <a:ea typeface="华康海报体W12(P)" pitchFamily="82" charset="-122"/>
                <a:cs typeface="Times New Roman" pitchFamily="18" charset="0"/>
              </a:rPr>
              <a:t> </a:t>
            </a:r>
            <a:r>
              <a:rPr lang="en-SG" altLang="zh-CN" sz="3200" err="1" smtClean="0">
                <a:solidFill>
                  <a:prstClr val="black"/>
                </a:solidFill>
                <a:latin typeface="Times New Roman" pitchFamily="18" charset="0"/>
                <a:ea typeface="华康海报体W12(P)" pitchFamily="82" charset="-122"/>
                <a:cs typeface="Times New Roman" pitchFamily="18" charset="0"/>
              </a:rPr>
              <a:t>văn</a:t>
            </a:r>
            <a:r>
              <a:rPr lang="en-SG" altLang="zh-CN" sz="3200" smtClean="0">
                <a:solidFill>
                  <a:prstClr val="black"/>
                </a:solidFill>
                <a:latin typeface="Times New Roman" pitchFamily="18" charset="0"/>
                <a:ea typeface="华康海报体W12(P)" pitchFamily="82" charset="-122"/>
                <a:cs typeface="Times New Roman" pitchFamily="18" charset="0"/>
              </a:rPr>
              <a:t>.</a:t>
            </a:r>
          </a:p>
          <a:p>
            <a:pPr marL="457200" indent="-457200" algn="just">
              <a:buFontTx/>
              <a:buChar char="-"/>
            </a:pPr>
            <a:r>
              <a:rPr lang="en-SG" altLang="zh-CN" sz="3200" smtClean="0">
                <a:solidFill>
                  <a:prstClr val="black"/>
                </a:solidFill>
                <a:latin typeface="Times New Roman" pitchFamily="18" charset="0"/>
                <a:ea typeface="华康海报体W12(P)" pitchFamily="82" charset="-122"/>
                <a:cs typeface="Times New Roman" pitchFamily="18" charset="0"/>
              </a:rPr>
              <a:t>Có sử dụng phép điệp ngữ.</a:t>
            </a:r>
            <a:endParaRPr lang="en-US" altLang="zh-CN" sz="3200" dirty="0">
              <a:solidFill>
                <a:prstClr val="black"/>
              </a:solidFill>
              <a:latin typeface="Times New Roman" pitchFamily="18" charset="0"/>
              <a:ea typeface="华康海报体W12(P)" pitchFamily="82" charset="-122"/>
              <a:cs typeface="Times New Roman" pitchFamily="18" charset="0"/>
            </a:endParaRPr>
          </a:p>
        </p:txBody>
      </p:sp>
      <p:sp>
        <p:nvSpPr>
          <p:cNvPr id="4" name="TextBox 3"/>
          <p:cNvSpPr txBox="1"/>
          <p:nvPr/>
        </p:nvSpPr>
        <p:spPr>
          <a:xfrm>
            <a:off x="1071688" y="3076421"/>
            <a:ext cx="11001595" cy="830997"/>
          </a:xfrm>
          <a:prstGeom prst="rect">
            <a:avLst/>
          </a:prstGeom>
          <a:noFill/>
        </p:spPr>
        <p:txBody>
          <a:bodyPr wrap="square" rtlCol="0">
            <a:spAutoFit/>
          </a:bodyPr>
          <a:lstStyle/>
          <a:p>
            <a:pPr algn="just">
              <a:lnSpc>
                <a:spcPct val="150000"/>
              </a:lnSpc>
            </a:pP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nội</a:t>
            </a:r>
            <a:r>
              <a:rPr lang="en-SG" altLang="zh-CN" sz="3200" b="1" dirty="0" smtClean="0">
                <a:solidFill>
                  <a:prstClr val="black"/>
                </a:solidFill>
                <a:latin typeface="Times New Roman" pitchFamily="18" charset="0"/>
                <a:ea typeface="华康海报体W12(P)" pitchFamily="82" charset="-122"/>
                <a:cs typeface="Times New Roman" pitchFamily="18" charset="0"/>
              </a:rPr>
              <a:t> dung</a:t>
            </a:r>
            <a:r>
              <a:rPr lang="en-SG" altLang="zh-CN" sz="3200" b="1" smtClean="0">
                <a:solidFill>
                  <a:prstClr val="black"/>
                </a:solidFill>
                <a:latin typeface="Times New Roman" pitchFamily="18" charset="0"/>
                <a:ea typeface="华康海报体W12(P)" pitchFamily="82" charset="-122"/>
                <a:cs typeface="Times New Roman" pitchFamily="18" charset="0"/>
              </a:rPr>
              <a:t>: chủ đề </a:t>
            </a:r>
            <a:r>
              <a:rPr lang="en-SG" altLang="zh-CN" sz="3200" b="1" smtClean="0">
                <a:solidFill>
                  <a:prstClr val="black"/>
                </a:solidFill>
                <a:latin typeface="Times New Roman" pitchFamily="18" charset="0"/>
                <a:ea typeface="华康海报体W12(P)" pitchFamily="82" charset="-122"/>
                <a:cs typeface="Times New Roman" pitchFamily="18" charset="0"/>
              </a:rPr>
              <a:t>tự </a:t>
            </a:r>
            <a:r>
              <a:rPr lang="en-SG" altLang="zh-CN" sz="3200" b="1" smtClean="0">
                <a:solidFill>
                  <a:prstClr val="black"/>
                </a:solidFill>
                <a:latin typeface="Times New Roman" pitchFamily="18" charset="0"/>
                <a:ea typeface="华康海报体W12(P)" pitchFamily="82" charset="-122"/>
                <a:cs typeface="Times New Roman" pitchFamily="18" charset="0"/>
              </a:rPr>
              <a:t>chọn.</a:t>
            </a:r>
            <a:endParaRPr lang="en-SG" altLang="zh-CN" sz="3200" b="1" dirty="0" smtClean="0">
              <a:solidFill>
                <a:prstClr val="black"/>
              </a:solidFill>
              <a:latin typeface="Times New Roman" pitchFamily="18" charset="0"/>
              <a:ea typeface="华康海报体W12(P)" pitchFamily="82" charset="-122"/>
              <a:cs typeface="Times New Roman" pitchFamily="18" charset="0"/>
            </a:endParaRPr>
          </a:p>
        </p:txBody>
      </p:sp>
      <p:sp>
        <p:nvSpPr>
          <p:cNvPr id="5" name="Rectangle 4"/>
          <p:cNvSpPr/>
          <p:nvPr/>
        </p:nvSpPr>
        <p:spPr>
          <a:xfrm>
            <a:off x="1229732" y="4393666"/>
            <a:ext cx="8772224" cy="584775"/>
          </a:xfrm>
          <a:prstGeom prst="rect">
            <a:avLst/>
          </a:prstGeom>
        </p:spPr>
        <p:txBody>
          <a:bodyPr wrap="square">
            <a:spAutoFit/>
          </a:bodyPr>
          <a:lstStyle/>
          <a:p>
            <a:r>
              <a:rPr lang="en-US" sz="3200">
                <a:solidFill>
                  <a:srgbClr val="000000"/>
                </a:solidFill>
                <a:latin typeface="Times New Roman" pitchFamily="18" charset="0"/>
                <a:cs typeface="Times New Roman" pitchFamily="18" charset="0"/>
              </a:rPr>
              <a:t>- Miêu tả những nét nổi bật của </a:t>
            </a:r>
            <a:r>
              <a:rPr lang="en-US" sz="3200" smtClean="0">
                <a:solidFill>
                  <a:srgbClr val="000000"/>
                </a:solidFill>
                <a:latin typeface="Times New Roman" pitchFamily="18" charset="0"/>
                <a:cs typeface="Times New Roman" pitchFamily="18" charset="0"/>
              </a:rPr>
              <a:t>chủ đề.</a:t>
            </a:r>
            <a:endParaRPr lang="en-US">
              <a:solidFill>
                <a:prstClr val="black"/>
              </a:solidFill>
              <a:latin typeface="Avenir Next LT Pro"/>
            </a:endParaRPr>
          </a:p>
        </p:txBody>
      </p:sp>
      <p:sp>
        <p:nvSpPr>
          <p:cNvPr id="6" name="Rectangle 5"/>
          <p:cNvSpPr/>
          <p:nvPr/>
        </p:nvSpPr>
        <p:spPr>
          <a:xfrm>
            <a:off x="1229732" y="3578397"/>
            <a:ext cx="6706357" cy="830997"/>
          </a:xfrm>
          <a:prstGeom prst="rect">
            <a:avLst/>
          </a:prstGeom>
        </p:spPr>
        <p:txBody>
          <a:bodyPr wrap="square">
            <a:spAutoFit/>
          </a:bodyPr>
          <a:lstStyle/>
          <a:p>
            <a:pPr algn="just">
              <a:lnSpc>
                <a:spcPct val="150000"/>
              </a:lnSpc>
            </a:pPr>
            <a:r>
              <a:rPr lang="en-SG" altLang="zh-CN" sz="3200" b="1">
                <a:solidFill>
                  <a:prstClr val="black"/>
                </a:solidFill>
                <a:latin typeface="Times New Roman" pitchFamily="18" charset="0"/>
                <a:ea typeface="华康海报体W12(P)" pitchFamily="82" charset="-122"/>
                <a:cs typeface="Times New Roman" pitchFamily="18" charset="0"/>
              </a:rPr>
              <a:t>- </a:t>
            </a:r>
            <a:r>
              <a:rPr lang="en-SG" altLang="zh-CN" sz="3200">
                <a:solidFill>
                  <a:prstClr val="black"/>
                </a:solidFill>
                <a:latin typeface="Times New Roman" pitchFamily="18" charset="0"/>
                <a:ea typeface="华康海报体W12(P)" pitchFamily="82" charset="-122"/>
                <a:cs typeface="Times New Roman" pitchFamily="18" charset="0"/>
              </a:rPr>
              <a:t>Giới </a:t>
            </a:r>
            <a:r>
              <a:rPr lang="en-SG" altLang="zh-CN" sz="3200" smtClean="0">
                <a:solidFill>
                  <a:prstClr val="black"/>
                </a:solidFill>
                <a:latin typeface="Times New Roman" pitchFamily="18" charset="0"/>
                <a:ea typeface="华康海报体W12(P)" pitchFamily="82" charset="-122"/>
                <a:cs typeface="Times New Roman" pitchFamily="18" charset="0"/>
              </a:rPr>
              <a:t>về chủ đề.</a:t>
            </a:r>
            <a:endParaRPr lang="en-SG" altLang="zh-CN" sz="3200" dirty="0">
              <a:solidFill>
                <a:prstClr val="black"/>
              </a:solidFill>
              <a:latin typeface="Times New Roman" pitchFamily="18" charset="0"/>
              <a:ea typeface="华康海报体W12(P)" pitchFamily="82" charset="-122"/>
              <a:cs typeface="Times New Roman" pitchFamily="18" charset="0"/>
            </a:endParaRPr>
          </a:p>
        </p:txBody>
      </p:sp>
      <p:sp>
        <p:nvSpPr>
          <p:cNvPr id="7" name="TextBox 6"/>
          <p:cNvSpPr txBox="1"/>
          <p:nvPr/>
        </p:nvSpPr>
        <p:spPr>
          <a:xfrm>
            <a:off x="1229732" y="5138524"/>
            <a:ext cx="6233959" cy="584775"/>
          </a:xfrm>
          <a:prstGeom prst="rect">
            <a:avLst/>
          </a:prstGeom>
          <a:noFill/>
        </p:spPr>
        <p:txBody>
          <a:bodyPr wrap="square" rtlCol="0">
            <a:spAutoFit/>
          </a:bodyPr>
          <a:lstStyle/>
          <a:p>
            <a:pPr algn="just"/>
            <a:r>
              <a:rPr lang="en-US" sz="3200" smtClean="0">
                <a:solidFill>
                  <a:srgbClr val="000000"/>
                </a:solidFill>
                <a:latin typeface="Times New Roman" pitchFamily="18" charset="0"/>
                <a:cs typeface="Times New Roman" pitchFamily="18" charset="0"/>
              </a:rPr>
              <a:t>- Khái quát tình cảm với chủ đề.</a:t>
            </a:r>
            <a:endParaRPr lang="vi-VN" sz="3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7134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30" y="4650377"/>
            <a:ext cx="1911414" cy="2370865"/>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221" y="5003074"/>
            <a:ext cx="3361152" cy="200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165566" y="797716"/>
            <a:ext cx="7872548" cy="5693866"/>
          </a:xfrm>
          <a:prstGeom prst="rect">
            <a:avLst/>
          </a:prstGeom>
        </p:spPr>
        <p:txBody>
          <a:bodyPr wrap="square">
            <a:spAutoFit/>
          </a:bodyPr>
          <a:lstStyle/>
          <a:p>
            <a:pPr lvl="0" algn="just"/>
            <a:r>
              <a:rPr lang="en-US" sz="2800" kern="100" smtClean="0">
                <a:solidFill>
                  <a:srgbClr val="000000"/>
                </a:solidFill>
                <a:latin typeface="Times New Roman"/>
                <a:ea typeface="SimSun"/>
              </a:rPr>
              <a:t>	</a:t>
            </a:r>
            <a:r>
              <a:rPr lang="vi-VN" sz="2800" kern="100" smtClean="0">
                <a:solidFill>
                  <a:srgbClr val="000000"/>
                </a:solidFill>
                <a:latin typeface="Times New Roman"/>
                <a:ea typeface="SimSun"/>
              </a:rPr>
              <a:t>Quê </a:t>
            </a:r>
            <a:r>
              <a:rPr lang="vi-VN" sz="2800" kern="100">
                <a:solidFill>
                  <a:srgbClr val="000000"/>
                </a:solidFill>
                <a:latin typeface="Times New Roman"/>
                <a:ea typeface="SimSun"/>
              </a:rPr>
              <a:t>hương – hai tiếng yêu thương mà ai đi xa cũng đều mong nhớ hướng về. Quê hương là nơi chôn rau cắt rốn, đã nuôi dưỡng em những ngày thơ bé. Quê hương - nơi em có một gia đình hạnh phúc luôn đầy ắp tiếng cười. Nơi ấy có tiếng nói hiền từ, nụ cười ấm áp của bà luôn chờ em mỗi buổi chiều tan học. Quê hương còn là nơi em có những người bạn thân thiết, gắn bó. Mỗi buổi chiều muộn trên triền đê, lũ trẻ con chúng em thường nô đùa và thả diều bên dòng sông nước trong lành ngọt mát. Dù sau này trưởng thành, bước chân em đi tới mọi miền đất nước, trong tim em vẫn mãi vang vọng hai tiếng thiêng liêng: Quê hương!</a:t>
            </a: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pic>
        <p:nvPicPr>
          <p:cNvPr id="7" name="Picture 6"/>
          <p:cNvPicPr>
            <a:picLocks noChangeAspect="1"/>
          </p:cNvPicPr>
          <p:nvPr/>
        </p:nvPicPr>
        <p:blipFill>
          <a:blip r:embed="rId4"/>
          <a:stretch>
            <a:fillRect/>
          </a:stretch>
        </p:blipFill>
        <p:spPr>
          <a:xfrm>
            <a:off x="190334" y="1203417"/>
            <a:ext cx="2857500" cy="1600200"/>
          </a:xfrm>
          <a:prstGeom prst="rect">
            <a:avLst/>
          </a:prstGeom>
        </p:spPr>
      </p:pic>
      <p:pic>
        <p:nvPicPr>
          <p:cNvPr id="9" name="Picture 8"/>
          <p:cNvPicPr>
            <a:picLocks noChangeAspect="1"/>
          </p:cNvPicPr>
          <p:nvPr/>
        </p:nvPicPr>
        <p:blipFill>
          <a:blip r:embed="rId5"/>
          <a:stretch>
            <a:fillRect/>
          </a:stretch>
        </p:blipFill>
        <p:spPr>
          <a:xfrm>
            <a:off x="190334" y="3644649"/>
            <a:ext cx="2857500" cy="1600200"/>
          </a:xfrm>
          <a:prstGeom prst="rect">
            <a:avLst/>
          </a:prstGeom>
        </p:spPr>
      </p:pic>
    </p:spTree>
    <p:extLst>
      <p:ext uri="{BB962C8B-B14F-4D97-AF65-F5344CB8AC3E}">
        <p14:creationId xmlns:p14="http://schemas.microsoft.com/office/powerpoint/2010/main" val="10047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5930" y="302016"/>
            <a:ext cx="4733109" cy="523220"/>
          </a:xfrm>
          <a:prstGeom prst="rect">
            <a:avLst/>
          </a:prstGeom>
        </p:spPr>
        <p:txBody>
          <a:bodyPr wrap="square">
            <a:spAutoFit/>
          </a:bodyPr>
          <a:lstStyle/>
          <a:p>
            <a:pPr marL="0" marR="5080" lvl="0" indent="342900" algn="just" defTabSz="914400" rtl="0" eaLnBrk="1" fontAlgn="auto" latinLnBrk="0" hangingPunct="1">
              <a:lnSpc>
                <a:spcPct val="100000"/>
              </a:lnSpc>
              <a:spcBef>
                <a:spcPts val="0"/>
              </a:spcBef>
              <a:spcAft>
                <a:spcPts val="0"/>
              </a:spcAft>
              <a:buClrTx/>
              <a:buSzTx/>
              <a:buFontTx/>
              <a:buNone/>
              <a:tabLst/>
              <a:defRPr/>
            </a:pPr>
            <a:r>
              <a:rPr kumimoji="0" lang="pt-BR" sz="2800" b="1" u="none" strike="noStrike" kern="100" cap="none" spc="0" normalizeH="0" baseline="0" noProof="0" smtClean="0">
                <a:ln>
                  <a:noFill/>
                </a:ln>
                <a:solidFill>
                  <a:srgbClr val="000000"/>
                </a:solidFill>
                <a:effectLst/>
                <a:uLnTx/>
                <a:uFillTx/>
                <a:latin typeface="Times New Roman"/>
                <a:ea typeface="SimSun"/>
                <a:cs typeface="+mn-cs"/>
              </a:rPr>
              <a:t>HƯỚNG</a:t>
            </a:r>
            <a:r>
              <a:rPr kumimoji="0" lang="pt-BR" sz="2800" b="1" u="none" strike="noStrike" kern="100" cap="none" spc="0" normalizeH="0" noProof="0" smtClean="0">
                <a:ln>
                  <a:noFill/>
                </a:ln>
                <a:solidFill>
                  <a:srgbClr val="000000"/>
                </a:solidFill>
                <a:effectLst/>
                <a:uLnTx/>
                <a:uFillTx/>
                <a:latin typeface="Times New Roman"/>
                <a:ea typeface="SimSun"/>
                <a:cs typeface="+mn-cs"/>
              </a:rPr>
              <a:t> DẪN TỰ HỌC</a:t>
            </a:r>
            <a:endParaRPr kumimoji="0" lang="en-US" sz="2400" b="1" u="none" strike="noStrike" kern="100" cap="none" spc="0" normalizeH="0" baseline="0" noProof="0" dirty="0">
              <a:ln>
                <a:noFill/>
              </a:ln>
              <a:solidFill>
                <a:srgbClr val="000000"/>
              </a:solidFill>
              <a:effectLst/>
              <a:uLnTx/>
              <a:uFillTx/>
              <a:latin typeface="Times New Roman"/>
              <a:ea typeface="SimSun"/>
              <a:cs typeface="+mn-cs"/>
            </a:endParaRPr>
          </a:p>
        </p:txBody>
      </p:sp>
      <p:sp>
        <p:nvSpPr>
          <p:cNvPr id="3" name="TextBox 2"/>
          <p:cNvSpPr txBox="1"/>
          <p:nvPr/>
        </p:nvSpPr>
        <p:spPr>
          <a:xfrm>
            <a:off x="1071688" y="985319"/>
            <a:ext cx="9892968"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altLang="zh-CN" sz="3200" b="1" i="0" u="none" strike="noStrike" kern="1200" cap="none" spc="0" normalizeH="0" baseline="0" noProof="0" smtClean="0">
                <a:ln>
                  <a:noFill/>
                </a:ln>
                <a:solidFill>
                  <a:prstClr val="black"/>
                </a:solidFill>
                <a:effectLst/>
                <a:uLnTx/>
                <a:uFillTx/>
                <a:latin typeface="Times New Roman" pitchFamily="18" charset="0"/>
                <a:ea typeface="华康海报体W12(P)" pitchFamily="82" charset="-122"/>
                <a:cs typeface="Times New Roman" pitchFamily="18" charset="0"/>
              </a:rPr>
              <a:t>* Bài</a:t>
            </a:r>
            <a:r>
              <a:rPr kumimoji="0" lang="en-SG" altLang="zh-CN" sz="3200" b="1" i="0" u="none" strike="noStrike" kern="1200" cap="none" spc="0" normalizeH="0" noProof="0" smtClean="0">
                <a:ln>
                  <a:noFill/>
                </a:ln>
                <a:solidFill>
                  <a:prstClr val="black"/>
                </a:solidFill>
                <a:effectLst/>
                <a:uLnTx/>
                <a:uFillTx/>
                <a:latin typeface="Times New Roman" pitchFamily="18" charset="0"/>
                <a:ea typeface="华康海报体W12(P)" pitchFamily="82" charset="-122"/>
                <a:cs typeface="Times New Roman" pitchFamily="18" charset="0"/>
              </a:rPr>
              <a:t> cũ</a:t>
            </a:r>
            <a:r>
              <a:rPr kumimoji="0" lang="en-SG" altLang="zh-CN" sz="3200" b="1" i="0" u="none" strike="noStrike" kern="1200" cap="none" spc="0" normalizeH="0" baseline="0" noProof="0" smtClean="0">
                <a:ln>
                  <a:noFill/>
                </a:ln>
                <a:solidFill>
                  <a:prstClr val="black"/>
                </a:solidFill>
                <a:effectLst/>
                <a:uLnTx/>
                <a:uFillTx/>
                <a:latin typeface="Times New Roman" pitchFamily="18" charset="0"/>
                <a:ea typeface="华康海报体W12(P)" pitchFamily="82" charset="-122"/>
                <a:cs typeface="Times New Roman" pitchFamily="18" charset="0"/>
              </a:rPr>
              <a:t>: </a:t>
            </a:r>
            <a:endParaRPr kumimoji="0" lang="en-SG" altLang="zh-CN" sz="3200" b="1" i="0" u="none" strike="noStrike" kern="1200" cap="none" spc="0" normalizeH="0" baseline="0" noProof="0" dirty="0" smtClean="0">
              <a:ln>
                <a:noFill/>
              </a:ln>
              <a:solidFill>
                <a:prstClr val="black"/>
              </a:solidFill>
              <a:effectLst/>
              <a:uLnTx/>
              <a:uFillTx/>
              <a:latin typeface="Times New Roman" pitchFamily="18" charset="0"/>
              <a:ea typeface="华康海报体W12(P)" pitchFamily="82" charset="-122"/>
              <a:cs typeface="Times New Roman"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SG" altLang="zh-CN" sz="3200" b="0" i="0" u="none" strike="noStrike" kern="1200" cap="none" spc="0" normalizeH="0" baseline="0" noProof="0" smtClean="0">
                <a:ln>
                  <a:noFill/>
                </a:ln>
                <a:solidFill>
                  <a:prstClr val="black"/>
                </a:solidFill>
                <a:effectLst/>
                <a:uLnTx/>
                <a:uFillTx/>
                <a:latin typeface="Times New Roman" pitchFamily="18" charset="0"/>
                <a:ea typeface="华康海报体W12(P)" pitchFamily="82" charset="-122"/>
                <a:cs typeface="Times New Roman" pitchFamily="18" charset="0"/>
              </a:rPr>
              <a:t>Xem lại</a:t>
            </a:r>
            <a:r>
              <a:rPr kumimoji="0" lang="en-SG" altLang="zh-CN" sz="3200" b="0" i="0" u="none" strike="noStrike" kern="1200" cap="none" spc="0" normalizeH="0" noProof="0" smtClean="0">
                <a:ln>
                  <a:noFill/>
                </a:ln>
                <a:solidFill>
                  <a:prstClr val="black"/>
                </a:solidFill>
                <a:effectLst/>
                <a:uLnTx/>
                <a:uFillTx/>
                <a:latin typeface="Times New Roman" pitchFamily="18" charset="0"/>
                <a:ea typeface="华康海报体W12(P)" pitchFamily="82" charset="-122"/>
                <a:cs typeface="Times New Roman" pitchFamily="18" charset="0"/>
              </a:rPr>
              <a:t> nội dung bài học</a:t>
            </a:r>
            <a:r>
              <a:rPr kumimoji="0" lang="en-SG" altLang="zh-CN" sz="3200" b="0" i="0" u="none" strike="noStrike" kern="1200" cap="none" spc="0" normalizeH="0" baseline="0" noProof="0" smtClean="0">
                <a:ln>
                  <a:noFill/>
                </a:ln>
                <a:solidFill>
                  <a:prstClr val="black"/>
                </a:solidFill>
                <a:effectLst/>
                <a:uLnTx/>
                <a:uFillTx/>
                <a:latin typeface="Times New Roman" pitchFamily="18" charset="0"/>
                <a:ea typeface="华康海报体W12(P)" pitchFamily="82" charset="-122"/>
                <a:cs typeface="Times New Roman" pitchFamily="18" charset="0"/>
              </a:rPr>
              <a:t>.</a:t>
            </a:r>
            <a:endParaRPr kumimoji="0" lang="en-SG" altLang="zh-CN" sz="3200" b="0" i="0" u="none" strike="noStrike" kern="1200" cap="none" spc="0" normalizeH="0" baseline="0" noProof="0" dirty="0" smtClean="0">
              <a:ln>
                <a:noFill/>
              </a:ln>
              <a:solidFill>
                <a:prstClr val="black"/>
              </a:solidFill>
              <a:effectLst/>
              <a:uLnTx/>
              <a:uFillTx/>
              <a:latin typeface="Times New Roman" pitchFamily="18" charset="0"/>
              <a:ea typeface="华康海报体W12(P)" pitchFamily="82" charset="-122"/>
              <a:cs typeface="Times New Roman"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SG" altLang="zh-CN" sz="3200" b="0" i="0" u="none" strike="noStrike" kern="1200" cap="none" spc="0" normalizeH="0" baseline="0" noProof="0" smtClean="0">
                <a:ln>
                  <a:noFill/>
                </a:ln>
                <a:solidFill>
                  <a:prstClr val="black"/>
                </a:solidFill>
                <a:effectLst/>
                <a:uLnTx/>
                <a:uFillTx/>
                <a:latin typeface="Times New Roman" pitchFamily="18" charset="0"/>
                <a:ea typeface="华康海报体W12(P)" pitchFamily="82" charset="-122"/>
                <a:cs typeface="Times New Roman" pitchFamily="18" charset="0"/>
              </a:rPr>
              <a:t>Sưu</a:t>
            </a:r>
            <a:r>
              <a:rPr kumimoji="0" lang="en-SG" altLang="zh-CN" sz="3200" b="0" i="0" u="none" strike="noStrike" kern="1200" cap="none" spc="0" normalizeH="0" noProof="0" smtClean="0">
                <a:ln>
                  <a:noFill/>
                </a:ln>
                <a:solidFill>
                  <a:prstClr val="black"/>
                </a:solidFill>
                <a:effectLst/>
                <a:uLnTx/>
                <a:uFillTx/>
                <a:latin typeface="Times New Roman" pitchFamily="18" charset="0"/>
                <a:ea typeface="华康海报体W12(P)" pitchFamily="82" charset="-122"/>
                <a:cs typeface="Times New Roman" pitchFamily="18" charset="0"/>
              </a:rPr>
              <a:t> tầm câu thơ, bài thơ, câu văn có sử dụng phép điệp ngữ</a:t>
            </a:r>
            <a:r>
              <a:rPr lang="en-SG" altLang="zh-CN" sz="3200">
                <a:solidFill>
                  <a:prstClr val="black"/>
                </a:solidFill>
                <a:latin typeface="Times New Roman" pitchFamily="18" charset="0"/>
                <a:ea typeface="华康海报体W12(P)" pitchFamily="82" charset="-122"/>
                <a:cs typeface="Times New Roman" pitchFamily="18" charset="0"/>
              </a:rPr>
              <a:t>.</a:t>
            </a:r>
            <a:endParaRPr kumimoji="0" lang="en-SG" altLang="zh-CN" sz="3200" b="0" i="0" u="none" strike="noStrike" kern="1200" cap="none" spc="0" normalizeH="0" baseline="0" noProof="0" smtClean="0">
              <a:ln>
                <a:noFill/>
              </a:ln>
              <a:solidFill>
                <a:prstClr val="black"/>
              </a:solidFill>
              <a:effectLst/>
              <a:uLnTx/>
              <a:uFillTx/>
              <a:latin typeface="Times New Roman" pitchFamily="18" charset="0"/>
              <a:ea typeface="华康海报体W12(P)" pitchFamily="82" charset="-122"/>
              <a:cs typeface="Times New Roman" pitchFamily="18" charset="0"/>
            </a:endParaRPr>
          </a:p>
        </p:txBody>
      </p:sp>
      <p:sp>
        <p:nvSpPr>
          <p:cNvPr id="4" name="TextBox 3"/>
          <p:cNvSpPr txBox="1"/>
          <p:nvPr/>
        </p:nvSpPr>
        <p:spPr>
          <a:xfrm>
            <a:off x="1188818" y="3139654"/>
            <a:ext cx="11001595" cy="74251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SG" altLang="zh-CN" sz="3200" b="1" i="0" u="none" strike="noStrike" kern="1200" cap="none" spc="0" normalizeH="0" baseline="0" noProof="0" smtClean="0">
                <a:ln>
                  <a:noFill/>
                </a:ln>
                <a:solidFill>
                  <a:prstClr val="black"/>
                </a:solidFill>
                <a:effectLst/>
                <a:uLnTx/>
                <a:uFillTx/>
                <a:latin typeface="Times New Roman" pitchFamily="18" charset="0"/>
                <a:ea typeface="华康海报体W12(P)" pitchFamily="82" charset="-122"/>
                <a:cs typeface="Times New Roman" pitchFamily="18" charset="0"/>
              </a:rPr>
              <a:t>* Bài</a:t>
            </a:r>
            <a:r>
              <a:rPr kumimoji="0" lang="en-SG" altLang="zh-CN" sz="3200" b="1" i="0" u="none" strike="noStrike" kern="1200" cap="none" spc="0" normalizeH="0" noProof="0" smtClean="0">
                <a:ln>
                  <a:noFill/>
                </a:ln>
                <a:solidFill>
                  <a:prstClr val="black"/>
                </a:solidFill>
                <a:effectLst/>
                <a:uLnTx/>
                <a:uFillTx/>
                <a:latin typeface="Times New Roman" pitchFamily="18" charset="0"/>
                <a:ea typeface="华康海报体W12(P)" pitchFamily="82" charset="-122"/>
                <a:cs typeface="Times New Roman" pitchFamily="18" charset="0"/>
              </a:rPr>
              <a:t> mới</a:t>
            </a:r>
            <a:r>
              <a:rPr lang="en-SG" altLang="zh-CN" sz="3200" b="1">
                <a:solidFill>
                  <a:prstClr val="black"/>
                </a:solidFill>
                <a:latin typeface="Times New Roman" pitchFamily="18" charset="0"/>
                <a:ea typeface="华康海报体W12(P)" pitchFamily="82" charset="-122"/>
                <a:cs typeface="Times New Roman" pitchFamily="18" charset="0"/>
              </a:rPr>
              <a:t>:</a:t>
            </a:r>
            <a:endParaRPr kumimoji="0" lang="en-SG" altLang="zh-CN" sz="3200" b="1" i="0" u="none" strike="noStrike" kern="1200" cap="none" spc="0" normalizeH="0" baseline="0" noProof="0" dirty="0" smtClean="0">
              <a:ln>
                <a:noFill/>
              </a:ln>
              <a:solidFill>
                <a:prstClr val="black"/>
              </a:solidFill>
              <a:effectLst/>
              <a:uLnTx/>
              <a:uFillTx/>
              <a:latin typeface="Times New Roman" pitchFamily="18" charset="0"/>
              <a:ea typeface="华康海报体W12(P)" pitchFamily="82" charset="-122"/>
              <a:cs typeface="Times New Roman" pitchFamily="18" charset="0"/>
            </a:endParaRPr>
          </a:p>
        </p:txBody>
      </p:sp>
      <p:sp>
        <p:nvSpPr>
          <p:cNvPr id="6" name="Rectangle 5"/>
          <p:cNvSpPr/>
          <p:nvPr/>
        </p:nvSpPr>
        <p:spPr>
          <a:xfrm>
            <a:off x="1399549" y="3974398"/>
            <a:ext cx="6706357" cy="7425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SG" altLang="zh-CN" sz="3200" b="1" i="0" u="none" strike="noStrike" kern="1200" cap="none" spc="0" normalizeH="0" baseline="0" noProof="0" smtClean="0">
                <a:ln>
                  <a:noFill/>
                </a:ln>
                <a:solidFill>
                  <a:prstClr val="black"/>
                </a:solidFill>
                <a:effectLst/>
                <a:uLnTx/>
                <a:uFillTx/>
                <a:latin typeface="Times New Roman" pitchFamily="18" charset="0"/>
                <a:ea typeface="华康海报体W12(P)" pitchFamily="82" charset="-122"/>
                <a:cs typeface="Times New Roman" pitchFamily="18" charset="0"/>
              </a:rPr>
              <a:t>Soạn</a:t>
            </a:r>
            <a:r>
              <a:rPr kumimoji="0" lang="en-SG" altLang="zh-CN" sz="3200" b="1" i="0" u="none" strike="noStrike" kern="1200" cap="none" spc="0" normalizeH="0" noProof="0" smtClean="0">
                <a:ln>
                  <a:noFill/>
                </a:ln>
                <a:solidFill>
                  <a:prstClr val="black"/>
                </a:solidFill>
                <a:effectLst/>
                <a:uLnTx/>
                <a:uFillTx/>
                <a:latin typeface="Times New Roman" pitchFamily="18" charset="0"/>
                <a:ea typeface="华康海报体W12(P)" pitchFamily="82" charset="-122"/>
                <a:cs typeface="Times New Roman" pitchFamily="18" charset="0"/>
              </a:rPr>
              <a:t> bài: Vua chích chòe.</a:t>
            </a:r>
            <a:endParaRPr kumimoji="0" lang="en-SG" altLang="zh-CN" sz="3200" b="0" i="0" u="none" strike="noStrike" kern="1200" cap="none" spc="0" normalizeH="0" baseline="0" noProof="0" dirty="0">
              <a:ln>
                <a:noFill/>
              </a:ln>
              <a:solidFill>
                <a:prstClr val="black"/>
              </a:solidFill>
              <a:effectLst/>
              <a:uLnTx/>
              <a:uFillTx/>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0331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F1DEA21-819A-4BE1-AB1A-C8673C7F2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7" name="矩形 16">
            <a:extLst>
              <a:ext uri="{FF2B5EF4-FFF2-40B4-BE49-F238E27FC236}">
                <a16:creationId xmlns:a16="http://schemas.microsoft.com/office/drawing/2014/main" id="{A3CD422B-6B94-46F5-BA5F-08C57ECF8ADC}"/>
              </a:ext>
            </a:extLst>
          </p:cNvPr>
          <p:cNvSpPr/>
          <p:nvPr/>
        </p:nvSpPr>
        <p:spPr>
          <a:xfrm>
            <a:off x="2889623" y="2056047"/>
            <a:ext cx="6296750" cy="2048606"/>
          </a:xfrm>
          <a:prstGeom prst="rect">
            <a:avLst/>
          </a:prstGeom>
          <a:solidFill>
            <a:srgbClr val="77C571"/>
          </a:solidFill>
          <a:ln w="12700">
            <a:solidFill>
              <a:srgbClr val="5BB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000" b="1" dirty="0" smtClean="0">
                <a:solidFill>
                  <a:srgbClr val="FFFFFF"/>
                </a:solidFill>
                <a:latin typeface="Times New Roman" pitchFamily="18" charset="0"/>
                <a:ea typeface="微软雅黑" panose="020B0503020204020204" pitchFamily="34" charset="-122"/>
                <a:cs typeface="Times New Roman" pitchFamily="18" charset="0"/>
              </a:rPr>
              <a:t>CHÚC CÁC EM HỌC TỐT!</a:t>
            </a:r>
            <a:endParaRPr kumimoji="1" lang="en-US" altLang="zh-CN" sz="6000" b="1" dirty="0">
              <a:solidFill>
                <a:srgbClr val="FFFFFF"/>
              </a:solidFill>
              <a:latin typeface="Times New Roman" pitchFamily="18" charset="0"/>
              <a:ea typeface="微软雅黑" panose="020B0503020204020204" pitchFamily="34" charset="-122"/>
              <a:cs typeface="Times New Roman" pitchFamily="18" charset="0"/>
            </a:endParaRPr>
          </a:p>
        </p:txBody>
      </p:sp>
      <p:pic>
        <p:nvPicPr>
          <p:cNvPr id="18" name="图片 17">
            <a:extLst>
              <a:ext uri="{FF2B5EF4-FFF2-40B4-BE49-F238E27FC236}">
                <a16:creationId xmlns:a16="http://schemas.microsoft.com/office/drawing/2014/main" id="{6E21F57D-D4FF-4ACC-A63B-CD92FC5DC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22" name="图片 21">
            <a:extLst>
              <a:ext uri="{FF2B5EF4-FFF2-40B4-BE49-F238E27FC236}">
                <a16:creationId xmlns:a16="http://schemas.microsoft.com/office/drawing/2014/main" id="{ADB2029A-7A6A-496C-A035-3E73B7822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229" y="-795936"/>
            <a:ext cx="3173852" cy="3427760"/>
          </a:xfrm>
          <a:prstGeom prst="rect">
            <a:avLst/>
          </a:prstGeom>
        </p:spPr>
      </p:pic>
      <p:pic>
        <p:nvPicPr>
          <p:cNvPr id="23" name="图片 22">
            <a:extLst>
              <a:ext uri="{FF2B5EF4-FFF2-40B4-BE49-F238E27FC236}">
                <a16:creationId xmlns:a16="http://schemas.microsoft.com/office/drawing/2014/main" id="{DD20CE66-A86E-4929-8621-F9804704E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663" y="4161317"/>
            <a:ext cx="3598750" cy="2800566"/>
          </a:xfrm>
          <a:prstGeom prst="rect">
            <a:avLst/>
          </a:prstGeom>
        </p:spPr>
      </p:pic>
      <p:pic>
        <p:nvPicPr>
          <p:cNvPr id="24" name="图片 23">
            <a:extLst>
              <a:ext uri="{FF2B5EF4-FFF2-40B4-BE49-F238E27FC236}">
                <a16:creationId xmlns:a16="http://schemas.microsoft.com/office/drawing/2014/main" id="{5006621D-BEB5-424E-85B6-C352B9AD51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273688933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435">
                                          <p:stCondLst>
                                            <p:cond delay="0"/>
                                          </p:stCondLst>
                                        </p:cTn>
                                        <p:tgtEl>
                                          <p:spTgt spid="22"/>
                                        </p:tgtEl>
                                      </p:cBhvr>
                                    </p:animEffect>
                                    <p:anim calcmode="lin" valueType="num">
                                      <p:cBhvr>
                                        <p:cTn id="16"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21" dur="20">
                                          <p:stCondLst>
                                            <p:cond delay="487"/>
                                          </p:stCondLst>
                                        </p:cTn>
                                        <p:tgtEl>
                                          <p:spTgt spid="22"/>
                                        </p:tgtEl>
                                      </p:cBhvr>
                                      <p:to x="100000" y="60000"/>
                                    </p:animScale>
                                    <p:animScale>
                                      <p:cBhvr>
                                        <p:cTn id="22" dur="124" decel="50000">
                                          <p:stCondLst>
                                            <p:cond delay="507"/>
                                          </p:stCondLst>
                                        </p:cTn>
                                        <p:tgtEl>
                                          <p:spTgt spid="22"/>
                                        </p:tgtEl>
                                      </p:cBhvr>
                                      <p:to x="100000" y="100000"/>
                                    </p:animScale>
                                    <p:animScale>
                                      <p:cBhvr>
                                        <p:cTn id="23" dur="20">
                                          <p:stCondLst>
                                            <p:cond delay="984"/>
                                          </p:stCondLst>
                                        </p:cTn>
                                        <p:tgtEl>
                                          <p:spTgt spid="22"/>
                                        </p:tgtEl>
                                      </p:cBhvr>
                                      <p:to x="100000" y="80000"/>
                                    </p:animScale>
                                    <p:animScale>
                                      <p:cBhvr>
                                        <p:cTn id="24" dur="124" decel="50000">
                                          <p:stCondLst>
                                            <p:cond delay="1004"/>
                                          </p:stCondLst>
                                        </p:cTn>
                                        <p:tgtEl>
                                          <p:spTgt spid="22"/>
                                        </p:tgtEl>
                                      </p:cBhvr>
                                      <p:to x="100000" y="100000"/>
                                    </p:animScale>
                                    <p:animScale>
                                      <p:cBhvr>
                                        <p:cTn id="25" dur="20">
                                          <p:stCondLst>
                                            <p:cond delay="1231"/>
                                          </p:stCondLst>
                                        </p:cTn>
                                        <p:tgtEl>
                                          <p:spTgt spid="22"/>
                                        </p:tgtEl>
                                      </p:cBhvr>
                                      <p:to x="100000" y="90000"/>
                                    </p:animScale>
                                    <p:animScale>
                                      <p:cBhvr>
                                        <p:cTn id="26" dur="124" decel="50000">
                                          <p:stCondLst>
                                            <p:cond delay="1251"/>
                                          </p:stCondLst>
                                        </p:cTn>
                                        <p:tgtEl>
                                          <p:spTgt spid="22"/>
                                        </p:tgtEl>
                                      </p:cBhvr>
                                      <p:to x="100000" y="100000"/>
                                    </p:animScale>
                                    <p:animScale>
                                      <p:cBhvr>
                                        <p:cTn id="27" dur="20">
                                          <p:stCondLst>
                                            <p:cond delay="1356"/>
                                          </p:stCondLst>
                                        </p:cTn>
                                        <p:tgtEl>
                                          <p:spTgt spid="22"/>
                                        </p:tgtEl>
                                      </p:cBhvr>
                                      <p:to x="100000" y="95000"/>
                                    </p:animScale>
                                    <p:animScale>
                                      <p:cBhvr>
                                        <p:cTn id="28" dur="124" decel="50000">
                                          <p:stCondLst>
                                            <p:cond delay="1376"/>
                                          </p:stCondLst>
                                        </p:cTn>
                                        <p:tgtEl>
                                          <p:spTgt spid="22"/>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750"/>
                                        <p:tgtEl>
                                          <p:spTgt spid="17"/>
                                        </p:tgtEl>
                                      </p:cBhvr>
                                    </p:animEffect>
                                    <p:anim calcmode="lin" valueType="num">
                                      <p:cBhvr>
                                        <p:cTn id="42" dur="750" fill="hold"/>
                                        <p:tgtEl>
                                          <p:spTgt spid="17"/>
                                        </p:tgtEl>
                                        <p:attrNameLst>
                                          <p:attrName>ppt_x</p:attrName>
                                        </p:attrNameLst>
                                      </p:cBhvr>
                                      <p:tavLst>
                                        <p:tav tm="0">
                                          <p:val>
                                            <p:strVal val="#ppt_x"/>
                                          </p:val>
                                        </p:tav>
                                        <p:tav tm="100000">
                                          <p:val>
                                            <p:strVal val="#ppt_x"/>
                                          </p:val>
                                        </p:tav>
                                      </p:tavLst>
                                    </p:anim>
                                    <p:anim calcmode="lin" valueType="num">
                                      <p:cBhvr>
                                        <p:cTn id="43"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2263" y="0"/>
            <a:ext cx="7148149" cy="68595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1" y="-1"/>
                <a:ext cx="5042263" cy="6859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a:fld id="{D0F6D4FA-D4D9-4BD4-96DD-2C559E0297F8}" type="mathplaceholder">
                        <a:rPr lang="en-US" i="1" smtClean="0">
                          <a:latin typeface="Cambria Math" panose="02040503050406030204" pitchFamily="18" charset="0"/>
                        </a:rPr>
                        <a:t>Type equation here.</a:t>
                      </a:fld>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1" y="-1"/>
                <a:ext cx="5042263" cy="6859589"/>
              </a:xfrm>
              <a:prstGeom prst="rect">
                <a:avLst/>
              </a:prstGeom>
              <a:blipFill>
                <a:blip r:embed="rId4"/>
                <a:stretch>
                  <a:fillRect/>
                </a:stretch>
              </a:blipFill>
            </p:spPr>
            <p:txBody>
              <a:bodyPr/>
              <a:lstStyle/>
              <a:p>
                <a:r>
                  <a:rPr lang="en-US">
                    <a:noFill/>
                  </a:rPr>
                  <a:t> </a:t>
                </a:r>
              </a:p>
            </p:txBody>
          </p:sp>
        </mc:Fallback>
      </mc:AlternateContent>
      <p:pic>
        <p:nvPicPr>
          <p:cNvPr id="5" name="79531056026805567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352" y="384351"/>
            <a:ext cx="11085300" cy="5900102"/>
          </a:xfrm>
          <a:prstGeom prst="rect">
            <a:avLst/>
          </a:prstGeom>
          <a:ln>
            <a:noFill/>
          </a:ln>
          <a:effectLst>
            <a:softEdge rad="112500"/>
          </a:effectLst>
        </p:spPr>
      </p:pic>
    </p:spTree>
    <p:extLst>
      <p:ext uri="{BB962C8B-B14F-4D97-AF65-F5344CB8AC3E}">
        <p14:creationId xmlns:p14="http://schemas.microsoft.com/office/powerpoint/2010/main" val="2446137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312" y="4225141"/>
            <a:ext cx="4694327" cy="2798307"/>
          </a:xfrm>
          <a:prstGeom prst="rect">
            <a:avLst/>
          </a:prstGeom>
        </p:spPr>
      </p:pic>
      <p:pic>
        <p:nvPicPr>
          <p:cNvPr id="7" name="Picture 6"/>
          <p:cNvPicPr>
            <a:picLocks noChangeAspect="1"/>
          </p:cNvPicPr>
          <p:nvPr/>
        </p:nvPicPr>
        <p:blipFill>
          <a:blip r:embed="rId2"/>
          <a:stretch>
            <a:fillRect/>
          </a:stretch>
        </p:blipFill>
        <p:spPr>
          <a:xfrm>
            <a:off x="8043602" y="4368832"/>
            <a:ext cx="4694327" cy="2798307"/>
          </a:xfrm>
          <a:prstGeom prst="rect">
            <a:avLst/>
          </a:prstGeom>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642" y="70717"/>
            <a:ext cx="1695088" cy="2162406"/>
          </a:xfrm>
          <a:prstGeom prst="rect">
            <a:avLst/>
          </a:prstGeom>
        </p:spPr>
      </p:pic>
      <p:pic>
        <p:nvPicPr>
          <p:cNvPr id="9"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262" y="462603"/>
            <a:ext cx="1695088" cy="2162406"/>
          </a:xfrm>
          <a:prstGeom prst="rect">
            <a:avLst/>
          </a:prstGeom>
        </p:spPr>
      </p:pic>
      <p:pic>
        <p:nvPicPr>
          <p:cNvPr id="10"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4806" y="1778877"/>
            <a:ext cx="1695088" cy="2162406"/>
          </a:xfrm>
          <a:prstGeom prst="rect">
            <a:avLst/>
          </a:prstGeom>
        </p:spPr>
      </p:pic>
      <p:pic>
        <p:nvPicPr>
          <p:cNvPr id="11"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4" y="70717"/>
            <a:ext cx="1695088" cy="2162406"/>
          </a:xfrm>
          <a:prstGeom prst="rect">
            <a:avLst/>
          </a:prstGeom>
        </p:spPr>
      </p:pic>
      <p:pic>
        <p:nvPicPr>
          <p:cNvPr id="12"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851" y="-151675"/>
            <a:ext cx="1695088" cy="2162406"/>
          </a:xfrm>
          <a:prstGeom prst="rect">
            <a:avLst/>
          </a:prstGeom>
        </p:spPr>
      </p:pic>
      <p:pic>
        <p:nvPicPr>
          <p:cNvPr id="13" name="图片 2">
            <a:extLst>
              <a:ext uri="{FF2B5EF4-FFF2-40B4-BE49-F238E27FC236}">
                <a16:creationId xmlns:a16="http://schemas.microsoft.com/office/drawing/2014/main" id="{DB62CEBD-6534-409D-B545-34C538096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635" y="-123809"/>
            <a:ext cx="1695088" cy="2162406"/>
          </a:xfrm>
          <a:prstGeom prst="rect">
            <a:avLst/>
          </a:prstGeom>
        </p:spPr>
      </p:pic>
      <p:sp>
        <p:nvSpPr>
          <p:cNvPr id="14" name="Cloud Callout 13"/>
          <p:cNvSpPr/>
          <p:nvPr/>
        </p:nvSpPr>
        <p:spPr>
          <a:xfrm rot="10459418" flipV="1">
            <a:off x="2286113" y="871238"/>
            <a:ext cx="6399592" cy="4164428"/>
          </a:xfrm>
          <a:prstGeom prst="cloudCallout">
            <a:avLst>
              <a:gd name="adj1" fmla="val -107907"/>
              <a:gd name="adj2" fmla="val 90171"/>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 name="TextBox 14"/>
          <p:cNvSpPr txBox="1"/>
          <p:nvPr/>
        </p:nvSpPr>
        <p:spPr>
          <a:xfrm>
            <a:off x="3208085" y="1572434"/>
            <a:ext cx="479739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Các từ lặp lại: Một dân tộc đã gan góc; tự do, độc lập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-&gt; Điệp ngữ</a:t>
            </a:r>
          </a:p>
        </p:txBody>
      </p:sp>
    </p:spTree>
    <p:extLst>
      <p:ext uri="{BB962C8B-B14F-4D97-AF65-F5344CB8AC3E}">
        <p14:creationId xmlns:p14="http://schemas.microsoft.com/office/powerpoint/2010/main" val="1751632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heel(1)">
                                      <p:cBhvr>
                                        <p:cTn id="4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Callout 5"/>
          <p:cNvSpPr/>
          <p:nvPr/>
        </p:nvSpPr>
        <p:spPr>
          <a:xfrm>
            <a:off x="5747264" y="750131"/>
            <a:ext cx="5638066" cy="3792409"/>
          </a:xfrm>
          <a:prstGeom prst="cloudCallout">
            <a:avLst>
              <a:gd name="adj1" fmla="val -52611"/>
              <a:gd name="adj2" fmla="val 49136"/>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914150"/>
            <a:r>
              <a:rPr lang="en-US" sz="3733" i="1" kern="100">
                <a:solidFill>
                  <a:srgbClr val="262626"/>
                </a:solidFill>
                <a:latin typeface="Times New Roman" panose="02020603050405020304" pitchFamily="18" charset="0"/>
                <a:ea typeface="SimSun" panose="02010600030101010101" pitchFamily="2" charset="-122"/>
              </a:rPr>
              <a:t>	</a:t>
            </a:r>
            <a:r>
              <a:rPr lang="vi-VN" sz="3733" i="1" kern="100">
                <a:solidFill>
                  <a:srgbClr val="262626"/>
                </a:solidFill>
                <a:latin typeface="Times New Roman" panose="02020603050405020304" pitchFamily="18" charset="0"/>
                <a:ea typeface="SimSun" panose="02010600030101010101" pitchFamily="2" charset="-122"/>
              </a:rPr>
              <a:t>BPTT điệp ngữ dùng để liệt kê, nhấn mạnh, gây ấn tượng với người đọc, người nghe.</a:t>
            </a:r>
            <a:endParaRPr lang="en-US" sz="3733">
              <a:solidFill>
                <a:srgbClr val="262626"/>
              </a:solidFill>
              <a:latin typeface="Lato Light"/>
            </a:endParaRPr>
          </a:p>
        </p:txBody>
      </p:sp>
      <p:sp>
        <p:nvSpPr>
          <p:cNvPr id="2" name="Rectangle 1"/>
          <p:cNvSpPr/>
          <p:nvPr/>
        </p:nvSpPr>
        <p:spPr>
          <a:xfrm>
            <a:off x="331326" y="780840"/>
            <a:ext cx="6095206" cy="5261718"/>
          </a:xfrm>
          <a:prstGeom prst="rect">
            <a:avLst/>
          </a:prstGeom>
        </p:spPr>
        <p:txBody>
          <a:bodyPr>
            <a:spAutoFit/>
          </a:bodyPr>
          <a:lstStyle/>
          <a:p>
            <a:pPr algn="just" defTabSz="914150"/>
            <a:r>
              <a:rPr lang="vi-VN" sz="3733" b="1">
                <a:solidFill>
                  <a:srgbClr val="FF0000"/>
                </a:solidFill>
                <a:latin typeface="Times New Roman" panose="02020603050405020304" pitchFamily="18" charset="0"/>
                <a:cs typeface="Times New Roman" panose="02020603050405020304" pitchFamily="18" charset="0"/>
              </a:rPr>
              <a:t>Một dân tộc đã gan góc</a:t>
            </a:r>
            <a:r>
              <a:rPr lang="vi-VN" sz="3733">
                <a:solidFill>
                  <a:srgbClr val="1A0DAB"/>
                </a:solidFill>
                <a:latin typeface="Times New Roman" panose="02020603050405020304" pitchFamily="18" charset="0"/>
                <a:cs typeface="Times New Roman" panose="02020603050405020304" pitchFamily="18" charset="0"/>
              </a:rPr>
              <a:t> chống ách nô lệ của Pháp hơn tám mươi năm nay, </a:t>
            </a:r>
            <a:r>
              <a:rPr lang="vi-VN" sz="3733" b="1">
                <a:solidFill>
                  <a:srgbClr val="FF0000"/>
                </a:solidFill>
                <a:latin typeface="Times New Roman" panose="02020603050405020304" pitchFamily="18" charset="0"/>
                <a:cs typeface="Times New Roman" panose="02020603050405020304" pitchFamily="18" charset="0"/>
              </a:rPr>
              <a:t>một dân tộc đã gan góc</a:t>
            </a:r>
            <a:r>
              <a:rPr lang="vi-VN" sz="3733">
                <a:solidFill>
                  <a:srgbClr val="1A0DAB"/>
                </a:solidFill>
                <a:latin typeface="Times New Roman" panose="02020603050405020304" pitchFamily="18" charset="0"/>
                <a:cs typeface="Times New Roman" panose="02020603050405020304" pitchFamily="18" charset="0"/>
              </a:rPr>
              <a:t> đứng về phe đồng minh chống phát xít mấy năm nay, </a:t>
            </a:r>
            <a:r>
              <a:rPr lang="vi-VN" sz="3733" b="1">
                <a:solidFill>
                  <a:srgbClr val="FF0000"/>
                </a:solidFill>
                <a:latin typeface="Times New Roman" panose="02020603050405020304" pitchFamily="18" charset="0"/>
                <a:cs typeface="Times New Roman" panose="02020603050405020304" pitchFamily="18" charset="0"/>
              </a:rPr>
              <a:t>dân tộc đó phải được</a:t>
            </a:r>
            <a:r>
              <a:rPr lang="vi-VN" sz="3733">
                <a:solidFill>
                  <a:srgbClr val="1A0DAB"/>
                </a:solidFill>
                <a:latin typeface="Times New Roman" panose="02020603050405020304" pitchFamily="18" charset="0"/>
                <a:cs typeface="Times New Roman" panose="02020603050405020304" pitchFamily="18" charset="0"/>
              </a:rPr>
              <a:t> tự do! </a:t>
            </a:r>
            <a:r>
              <a:rPr lang="vi-VN" sz="3733">
                <a:solidFill>
                  <a:srgbClr val="FF0000"/>
                </a:solidFill>
                <a:latin typeface="Times New Roman" panose="02020603050405020304" pitchFamily="18" charset="0"/>
                <a:cs typeface="Times New Roman" panose="02020603050405020304" pitchFamily="18" charset="0"/>
              </a:rPr>
              <a:t>Dân tộc đó phải được</a:t>
            </a:r>
            <a:r>
              <a:rPr lang="vi-VN" sz="3733">
                <a:solidFill>
                  <a:srgbClr val="1A0DAB"/>
                </a:solidFill>
                <a:latin typeface="Times New Roman" panose="02020603050405020304" pitchFamily="18" charset="0"/>
                <a:cs typeface="Times New Roman" panose="02020603050405020304" pitchFamily="18" charset="0"/>
              </a:rPr>
              <a:t> độc lập!</a:t>
            </a:r>
          </a:p>
          <a:p>
            <a:pPr algn="just" defTabSz="914150"/>
            <a:r>
              <a:rPr lang="vi-VN" sz="3733">
                <a:solidFill>
                  <a:srgbClr val="1A0DAB"/>
                </a:solidFill>
                <a:latin typeface="Times New Roman" panose="02020603050405020304" pitchFamily="18" charset="0"/>
                <a:cs typeface="Times New Roman" panose="02020603050405020304" pitchFamily="18" charset="0"/>
              </a:rPr>
              <a:t>(Hồ Chí Minh)</a:t>
            </a:r>
          </a:p>
        </p:txBody>
      </p:sp>
    </p:spTree>
    <p:extLst>
      <p:ext uri="{BB962C8B-B14F-4D97-AF65-F5344CB8AC3E}">
        <p14:creationId xmlns:p14="http://schemas.microsoft.com/office/powerpoint/2010/main" val="377855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54939" y="982697"/>
            <a:ext cx="10103976" cy="666699"/>
          </a:xfrm>
          <a:prstGeom prst="rect">
            <a:avLst/>
          </a:prstGeom>
        </p:spPr>
        <p:txBody>
          <a:bodyPr wrap="square">
            <a:spAutoFit/>
          </a:bodyPr>
          <a:lstStyle/>
          <a:p>
            <a:pPr algn="just" defTabSz="914150"/>
            <a:r>
              <a:rPr lang="en-US" sz="3733">
                <a:solidFill>
                  <a:srgbClr val="000000"/>
                </a:solidFill>
                <a:latin typeface="Times New Roman" panose="02020603050405020304" pitchFamily="18" charset="0"/>
                <a:cs typeface="Times New Roman" panose="02020603050405020304" pitchFamily="18" charset="0"/>
              </a:rPr>
              <a:t>- </a:t>
            </a:r>
            <a:r>
              <a:rPr lang="vi-VN" sz="3733">
                <a:solidFill>
                  <a:srgbClr val="000000"/>
                </a:solidFill>
                <a:latin typeface="Times New Roman" panose="02020603050405020304" pitchFamily="18" charset="0"/>
                <a:cs typeface="Times New Roman" panose="02020603050405020304" pitchFamily="18" charset="0"/>
              </a:rPr>
              <a:t>Một dân tộc đã gan góc:</a:t>
            </a:r>
          </a:p>
        </p:txBody>
      </p:sp>
      <p:sp>
        <p:nvSpPr>
          <p:cNvPr id="7" name="Rectangle 6"/>
          <p:cNvSpPr/>
          <p:nvPr/>
        </p:nvSpPr>
        <p:spPr>
          <a:xfrm>
            <a:off x="6001434" y="982697"/>
            <a:ext cx="6095206" cy="3538585"/>
          </a:xfrm>
          <a:prstGeom prst="rect">
            <a:avLst/>
          </a:prstGeom>
        </p:spPr>
        <p:txBody>
          <a:bodyPr>
            <a:spAutoFit/>
          </a:bodyPr>
          <a:lstStyle/>
          <a:p>
            <a:pPr algn="just" defTabSz="914150"/>
            <a:r>
              <a:rPr lang="vi-VN" sz="3733">
                <a:solidFill>
                  <a:srgbClr val="000000"/>
                </a:solidFill>
                <a:latin typeface="Times New Roman" panose="02020603050405020304" pitchFamily="18" charset="0"/>
                <a:cs typeface="Times New Roman" panose="02020603050405020304" pitchFamily="18" charset="0"/>
              </a:rPr>
              <a:t>nhằm nhấn mạnh để làm nổi bật bản chất kiên cường, gan dạ, dũng cảm của dân tộc Việt Nam trong công cuộc đấu tranh chống phát xít, dành độc lập tự do.</a:t>
            </a:r>
          </a:p>
        </p:txBody>
      </p:sp>
      <p:pic>
        <p:nvPicPr>
          <p:cNvPr id="8" name="Picture 7"/>
          <p:cNvPicPr>
            <a:picLocks noChangeAspect="1"/>
          </p:cNvPicPr>
          <p:nvPr/>
        </p:nvPicPr>
        <p:blipFill>
          <a:blip r:embed="rId4"/>
          <a:stretch>
            <a:fillRect/>
          </a:stretch>
        </p:blipFill>
        <p:spPr>
          <a:xfrm>
            <a:off x="1168751" y="1771377"/>
            <a:ext cx="3757703" cy="3390458"/>
          </a:xfrm>
          <a:prstGeom prst="rect">
            <a:avLst/>
          </a:prstGeom>
        </p:spPr>
      </p:pic>
    </p:spTree>
    <p:extLst>
      <p:ext uri="{BB962C8B-B14F-4D97-AF65-F5344CB8AC3E}">
        <p14:creationId xmlns:p14="http://schemas.microsoft.com/office/powerpoint/2010/main" val="135095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54939" y="982698"/>
            <a:ext cx="6095206" cy="666699"/>
          </a:xfrm>
          <a:prstGeom prst="rect">
            <a:avLst/>
          </a:prstGeom>
        </p:spPr>
        <p:txBody>
          <a:bodyPr>
            <a:spAutoFit/>
          </a:bodyPr>
          <a:lstStyle/>
          <a:p>
            <a:pPr algn="just" defTabSz="914150"/>
            <a:r>
              <a:rPr lang="en-US" sz="3733">
                <a:solidFill>
                  <a:srgbClr val="000000"/>
                </a:solidFill>
                <a:latin typeface="Times New Roman" panose="02020603050405020304" pitchFamily="18" charset="0"/>
                <a:cs typeface="Times New Roman" panose="02020603050405020304" pitchFamily="18" charset="0"/>
              </a:rPr>
              <a:t>- </a:t>
            </a:r>
            <a:r>
              <a:rPr lang="vi-VN" sz="3733">
                <a:solidFill>
                  <a:srgbClr val="000000"/>
                </a:solidFill>
                <a:latin typeface="Times New Roman" panose="02020603050405020304" pitchFamily="18" charset="0"/>
                <a:cs typeface="Times New Roman" panose="02020603050405020304" pitchFamily="18" charset="0"/>
              </a:rPr>
              <a:t>Dân tộc đó phải được:</a:t>
            </a:r>
          </a:p>
        </p:txBody>
      </p:sp>
      <p:sp>
        <p:nvSpPr>
          <p:cNvPr id="2" name="Rectangle 1"/>
          <p:cNvSpPr/>
          <p:nvPr/>
        </p:nvSpPr>
        <p:spPr>
          <a:xfrm>
            <a:off x="5679364" y="982697"/>
            <a:ext cx="6095206" cy="2964208"/>
          </a:xfrm>
          <a:prstGeom prst="rect">
            <a:avLst/>
          </a:prstGeom>
        </p:spPr>
        <p:txBody>
          <a:bodyPr>
            <a:spAutoFit/>
          </a:bodyPr>
          <a:lstStyle/>
          <a:p>
            <a:pPr algn="just" defTabSz="914150"/>
            <a:r>
              <a:rPr lang="vi-VN" sz="3733">
                <a:solidFill>
                  <a:srgbClr val="000000"/>
                </a:solidFill>
                <a:latin typeface="Times New Roman" panose="02020603050405020304" pitchFamily="18" charset="0"/>
                <a:cs typeface="Times New Roman" panose="02020603050405020304" pitchFamily="18" charset="0"/>
              </a:rPr>
              <a:t>có tác dụng nhấn mạnh tinh thần đấu tranh của dân tộc và sự xứng đáng được hưởng quyền tự do độc lập của dân tộc Việt Nam.</a:t>
            </a:r>
          </a:p>
        </p:txBody>
      </p:sp>
      <p:pic>
        <p:nvPicPr>
          <p:cNvPr id="4" name="Picture 3"/>
          <p:cNvPicPr>
            <a:picLocks noChangeAspect="1"/>
          </p:cNvPicPr>
          <p:nvPr/>
        </p:nvPicPr>
        <p:blipFill>
          <a:blip r:embed="rId4"/>
          <a:stretch>
            <a:fillRect/>
          </a:stretch>
        </p:blipFill>
        <p:spPr>
          <a:xfrm>
            <a:off x="1255564" y="1882091"/>
            <a:ext cx="3754972" cy="3389228"/>
          </a:xfrm>
          <a:prstGeom prst="rect">
            <a:avLst/>
          </a:prstGeom>
        </p:spPr>
      </p:pic>
    </p:spTree>
    <p:extLst>
      <p:ext uri="{BB962C8B-B14F-4D97-AF65-F5344CB8AC3E}">
        <p14:creationId xmlns:p14="http://schemas.microsoft.com/office/powerpoint/2010/main" val="238770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54939" y="982697"/>
            <a:ext cx="6095206" cy="666699"/>
          </a:xfrm>
          <a:prstGeom prst="rect">
            <a:avLst/>
          </a:prstGeom>
        </p:spPr>
        <p:txBody>
          <a:bodyPr>
            <a:spAutoFit/>
          </a:bodyPr>
          <a:lstStyle/>
          <a:p>
            <a:pPr algn="just" defTabSz="914150"/>
            <a:r>
              <a:rPr lang="en-US" sz="3733">
                <a:solidFill>
                  <a:srgbClr val="000000"/>
                </a:solidFill>
                <a:latin typeface="Times New Roman" panose="02020603050405020304" pitchFamily="18" charset="0"/>
                <a:cs typeface="Times New Roman" panose="02020603050405020304" pitchFamily="18" charset="0"/>
              </a:rPr>
              <a:t>- </a:t>
            </a:r>
            <a:r>
              <a:rPr lang="vi-VN" sz="3733">
                <a:solidFill>
                  <a:srgbClr val="000000"/>
                </a:solidFill>
                <a:latin typeface="Times New Roman" panose="02020603050405020304" pitchFamily="18" charset="0"/>
                <a:cs typeface="Times New Roman" panose="02020603050405020304" pitchFamily="18" charset="0"/>
              </a:rPr>
              <a:t>Biện pháp điệp ngữ</a:t>
            </a:r>
            <a:r>
              <a:rPr lang="en-US" sz="3733">
                <a:solidFill>
                  <a:srgbClr val="000000"/>
                </a:solidFill>
                <a:latin typeface="Times New Roman" panose="02020603050405020304" pitchFamily="18" charset="0"/>
                <a:cs typeface="Times New Roman" panose="02020603050405020304" pitchFamily="18" charset="0"/>
              </a:rPr>
              <a:t>:</a:t>
            </a:r>
            <a:endParaRPr lang="vi-VN" sz="3733">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52404" y="2425400"/>
            <a:ext cx="6095206" cy="2389830"/>
          </a:xfrm>
          <a:prstGeom prst="rect">
            <a:avLst/>
          </a:prstGeom>
        </p:spPr>
        <p:txBody>
          <a:bodyPr>
            <a:spAutoFit/>
          </a:bodyPr>
          <a:lstStyle/>
          <a:p>
            <a:pPr algn="just" defTabSz="914150"/>
            <a:r>
              <a:rPr lang="en-US" sz="3733">
                <a:solidFill>
                  <a:srgbClr val="000000"/>
                </a:solidFill>
                <a:latin typeface="Times New Roman" panose="02020603050405020304" pitchFamily="18" charset="0"/>
                <a:cs typeface="Times New Roman" panose="02020603050405020304" pitchFamily="18" charset="0"/>
              </a:rPr>
              <a:t> + </a:t>
            </a:r>
            <a:r>
              <a:rPr lang="vi-VN" sz="3733">
                <a:solidFill>
                  <a:srgbClr val="000000"/>
                </a:solidFill>
                <a:latin typeface="Times New Roman" panose="02020603050405020304" pitchFamily="18" charset="0"/>
                <a:cs typeface="Times New Roman" panose="02020603050405020304" pitchFamily="18" charset="0"/>
              </a:rPr>
              <a:t>Nội dung diễn đạt trở nên ấn tượng, hùng hồn, giàu sắc thái ý nghĩa có sức thuyết phục cao.</a:t>
            </a:r>
          </a:p>
        </p:txBody>
      </p:sp>
      <p:sp>
        <p:nvSpPr>
          <p:cNvPr id="4" name="Rectangle 3"/>
          <p:cNvSpPr/>
          <p:nvPr/>
        </p:nvSpPr>
        <p:spPr>
          <a:xfrm>
            <a:off x="1082252" y="1704048"/>
            <a:ext cx="6309880" cy="666699"/>
          </a:xfrm>
          <a:prstGeom prst="rect">
            <a:avLst/>
          </a:prstGeom>
        </p:spPr>
        <p:txBody>
          <a:bodyPr wrap="none">
            <a:spAutoFit/>
          </a:bodyPr>
          <a:lstStyle/>
          <a:p>
            <a:pPr algn="just" defTabSz="914150"/>
            <a:r>
              <a:rPr lang="en-US" sz="3733">
                <a:solidFill>
                  <a:srgbClr val="000000"/>
                </a:solidFill>
                <a:latin typeface="Times New Roman" panose="02020603050405020304" pitchFamily="18" charset="0"/>
                <a:cs typeface="Times New Roman" panose="02020603050405020304" pitchFamily="18" charset="0"/>
              </a:rPr>
              <a:t>+ V</a:t>
            </a:r>
            <a:r>
              <a:rPr lang="vi-VN" sz="3733">
                <a:solidFill>
                  <a:srgbClr val="000000"/>
                </a:solidFill>
                <a:latin typeface="Times New Roman" panose="02020603050405020304" pitchFamily="18" charset="0"/>
                <a:cs typeface="Times New Roman" panose="02020603050405020304" pitchFamily="18" charset="0"/>
              </a:rPr>
              <a:t>ăn bản cân đối, nhịp nhàng. </a:t>
            </a:r>
          </a:p>
        </p:txBody>
      </p:sp>
      <p:pic>
        <p:nvPicPr>
          <p:cNvPr id="6" name="Picture 5"/>
          <p:cNvPicPr>
            <a:picLocks noChangeAspect="1"/>
          </p:cNvPicPr>
          <p:nvPr/>
        </p:nvPicPr>
        <p:blipFill>
          <a:blip r:embed="rId4"/>
          <a:stretch>
            <a:fillRect/>
          </a:stretch>
        </p:blipFill>
        <p:spPr>
          <a:xfrm>
            <a:off x="7578628" y="391040"/>
            <a:ext cx="3754972" cy="3389228"/>
          </a:xfrm>
          <a:prstGeom prst="rect">
            <a:avLst/>
          </a:prstGeom>
        </p:spPr>
      </p:pic>
    </p:spTree>
    <p:extLst>
      <p:ext uri="{BB962C8B-B14F-4D97-AF65-F5344CB8AC3E}">
        <p14:creationId xmlns:p14="http://schemas.microsoft.com/office/powerpoint/2010/main" val="3835069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7. BỐ CỤC TRONG VĂN BẢ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ài 4, tiết 2-3, CHÙM CA DAO VỀ QUÊ HƯƠNG, ĐẤT NƯỚ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6.BỐ CỤC TRONG VĂN BẢN</Template>
  <TotalTime>193</TotalTime>
  <Words>1779</Words>
  <Application>Microsoft Office PowerPoint</Application>
  <PresentationFormat>Custom</PresentationFormat>
  <Paragraphs>267</Paragraphs>
  <Slides>38</Slides>
  <Notes>21</Notes>
  <HiddenSlides>0</HiddenSlides>
  <MMClips>1</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38</vt:i4>
      </vt:variant>
    </vt:vector>
  </HeadingPairs>
  <TitlesOfParts>
    <vt:vector size="70" baseType="lpstr">
      <vt:lpstr>微软雅黑</vt:lpstr>
      <vt:lpstr>SimSun</vt:lpstr>
      <vt:lpstr>SimSun</vt:lpstr>
      <vt:lpstr>Arial</vt:lpstr>
      <vt:lpstr>Avenir Next LT Pro</vt:lpstr>
      <vt:lpstr>Calibri</vt:lpstr>
      <vt:lpstr>Calibri Light</vt:lpstr>
      <vt:lpstr>Cambria Math</vt:lpstr>
      <vt:lpstr>等线</vt:lpstr>
      <vt:lpstr>等线 Light</vt:lpstr>
      <vt:lpstr>Impact</vt:lpstr>
      <vt:lpstr>ITC Avant Garde Std Bk</vt:lpstr>
      <vt:lpstr>Lato Light</vt:lpstr>
      <vt:lpstr>LiHei Pro</vt:lpstr>
      <vt:lpstr>Open Sans Extrabold</vt:lpstr>
      <vt:lpstr>Signika</vt:lpstr>
      <vt:lpstr>华文琥珀</vt:lpstr>
      <vt:lpstr>Times New Roman</vt:lpstr>
      <vt:lpstr>华康海报体W12(P)</vt:lpstr>
      <vt:lpstr>迷你简汉真广标</vt:lpstr>
      <vt:lpstr>7. BỐ CỤC TRONG VĂN BẢN</vt:lpstr>
      <vt:lpstr>1_Office Theme</vt:lpstr>
      <vt:lpstr>2_Office Theme</vt:lpstr>
      <vt:lpstr>3_Office Theme</vt:lpstr>
      <vt:lpstr>4_Office Theme</vt:lpstr>
      <vt:lpstr>5_Office Theme</vt:lpstr>
      <vt:lpstr>6_Office Theme</vt:lpstr>
      <vt:lpstr>7_Office Theme</vt:lpstr>
      <vt:lpstr>8_Office Theme</vt:lpstr>
      <vt:lpstr>Office Theme</vt:lpstr>
      <vt:lpstr>Bài 4, tiết 2-3, CHÙM CA DAO VỀ QUÊ HƯƠNG, ĐẤT NƯỚC</vt:lpstr>
      <vt:lpstr>Slide PowerPoint Hoat Hinh _ Toan Hoa  (69)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34</cp:revision>
  <dcterms:created xsi:type="dcterms:W3CDTF">2021-11-27T17:38:22Z</dcterms:created>
  <dcterms:modified xsi:type="dcterms:W3CDTF">2021-12-04T03:46:04Z</dcterms:modified>
</cp:coreProperties>
</file>