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98" r:id="rId2"/>
    <p:sldId id="299" r:id="rId3"/>
    <p:sldId id="300" r:id="rId4"/>
    <p:sldId id="297" r:id="rId5"/>
    <p:sldId id="256" r:id="rId6"/>
    <p:sldId id="263" r:id="rId7"/>
    <p:sldId id="265" r:id="rId8"/>
    <p:sldId id="293" r:id="rId9"/>
    <p:sldId id="302" r:id="rId10"/>
    <p:sldId id="294" r:id="rId11"/>
    <p:sldId id="303" r:id="rId12"/>
    <p:sldId id="295" r:id="rId13"/>
    <p:sldId id="304" r:id="rId14"/>
    <p:sldId id="305" r:id="rId15"/>
    <p:sldId id="306" r:id="rId16"/>
    <p:sldId id="291" r:id="rId17"/>
    <p:sldId id="307" r:id="rId18"/>
    <p:sldId id="308" r:id="rId19"/>
    <p:sldId id="309" r:id="rId20"/>
    <p:sldId id="310" r:id="rId21"/>
    <p:sldId id="311" r:id="rId22"/>
    <p:sldId id="312" r:id="rId23"/>
    <p:sldId id="313"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292" r:id="rId38"/>
    <p:sldId id="328" r:id="rId39"/>
    <p:sldId id="329" r:id="rId40"/>
    <p:sldId id="330" r:id="rId41"/>
    <p:sldId id="33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EED"/>
    <a:srgbClr val="FCBAC4"/>
    <a:srgbClr val="605F5B"/>
    <a:srgbClr val="332F7C"/>
    <a:srgbClr val="317A66"/>
    <a:srgbClr val="4DB6BB"/>
    <a:srgbClr val="FB97A5"/>
    <a:srgbClr val="73C6CA"/>
    <a:srgbClr val="5A979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3" autoAdjust="0"/>
    <p:restoredTop sz="94434" autoAdjust="0"/>
  </p:normalViewPr>
  <p:slideViewPr>
    <p:cSldViewPr snapToGrid="0">
      <p:cViewPr varScale="1">
        <p:scale>
          <a:sx n="86" d="100"/>
          <a:sy n="86" d="100"/>
        </p:scale>
        <p:origin x="413" y="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2023/12/14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Nhan</a:t>
            </a:r>
            <a:r>
              <a:rPr lang="en-US" dirty="0"/>
              <a:t> </a:t>
            </a:r>
            <a:r>
              <a:rPr lang="en-US" dirty="0" err="1"/>
              <a:t>đề</a:t>
            </a:r>
            <a:r>
              <a:rPr lang="en-US" baseline="0" dirty="0"/>
              <a:t> </a:t>
            </a:r>
            <a:r>
              <a:rPr lang="en-US" baseline="0" dirty="0" err="1"/>
              <a:t>mỗi</a:t>
            </a:r>
            <a:r>
              <a:rPr lang="en-US" baseline="0" dirty="0"/>
              <a:t> </a:t>
            </a:r>
            <a:r>
              <a:rPr lang="en-US" baseline="0" dirty="0" err="1"/>
              <a:t>bài</a:t>
            </a:r>
            <a:r>
              <a:rPr lang="en-US" baseline="0" dirty="0"/>
              <a:t> </a:t>
            </a:r>
            <a:r>
              <a:rPr lang="en-US" baseline="0" dirty="0" err="1"/>
              <a:t>tùy</a:t>
            </a:r>
            <a:r>
              <a:rPr lang="en-US" baseline="0" dirty="0"/>
              <a:t> </a:t>
            </a:r>
            <a:r>
              <a:rPr lang="en-US" baseline="0" dirty="0" err="1"/>
              <a:t>bút</a:t>
            </a:r>
            <a:r>
              <a:rPr lang="en-US" baseline="0" dirty="0"/>
              <a:t> </a:t>
            </a:r>
            <a:r>
              <a:rPr lang="en-US" baseline="0" dirty="0" err="1"/>
              <a:t>trong</a:t>
            </a:r>
            <a:r>
              <a:rPr lang="en-US" baseline="0" dirty="0"/>
              <a:t> </a:t>
            </a:r>
            <a:r>
              <a:rPr lang="en-US" i="1" baseline="0" dirty="0" err="1"/>
              <a:t>Thương</a:t>
            </a:r>
            <a:r>
              <a:rPr lang="en-US" i="1" baseline="0" dirty="0"/>
              <a:t> </a:t>
            </a:r>
            <a:r>
              <a:rPr lang="en-US" i="1" baseline="0" dirty="0" err="1"/>
              <a:t>nhớ</a:t>
            </a:r>
            <a:r>
              <a:rPr lang="en-US" i="1" baseline="0" dirty="0"/>
              <a:t> </a:t>
            </a:r>
            <a:r>
              <a:rPr lang="en-US" i="1" baseline="0" dirty="0" err="1"/>
              <a:t>Mười</a:t>
            </a:r>
            <a:r>
              <a:rPr lang="en-US" i="1" baseline="0" dirty="0"/>
              <a:t> Hai </a:t>
            </a:r>
            <a:r>
              <a:rPr lang="en-US" i="0" baseline="0" dirty="0" err="1"/>
              <a:t>đều</a:t>
            </a:r>
            <a:r>
              <a:rPr lang="en-US" i="0" baseline="0" dirty="0"/>
              <a:t> </a:t>
            </a:r>
            <a:r>
              <a:rPr lang="en-US" i="0" baseline="0" dirty="0" err="1"/>
              <a:t>gợi</a:t>
            </a:r>
            <a:r>
              <a:rPr lang="en-US" i="0" baseline="0" dirty="0"/>
              <a:t> </a:t>
            </a:r>
            <a:r>
              <a:rPr lang="en-US" i="0" baseline="0" dirty="0" err="1"/>
              <a:t>ra</a:t>
            </a:r>
            <a:r>
              <a:rPr lang="en-US" i="0" baseline="0" dirty="0"/>
              <a:t> </a:t>
            </a:r>
            <a:r>
              <a:rPr lang="en-US" i="0" baseline="0" dirty="0" err="1"/>
              <a:t>một</a:t>
            </a:r>
            <a:r>
              <a:rPr lang="en-US" i="0" baseline="0" dirty="0"/>
              <a:t> </a:t>
            </a:r>
            <a:r>
              <a:rPr lang="en-US" i="0" baseline="0" dirty="0" err="1"/>
              <a:t>nét</a:t>
            </a:r>
            <a:r>
              <a:rPr lang="en-US" i="0" baseline="0" dirty="0"/>
              <a:t> </a:t>
            </a:r>
            <a:r>
              <a:rPr lang="en-US" i="0" baseline="0" dirty="0" err="1"/>
              <a:t>đặc</a:t>
            </a:r>
            <a:r>
              <a:rPr lang="en-US" i="0" baseline="0" dirty="0"/>
              <a:t> </a:t>
            </a:r>
            <a:r>
              <a:rPr lang="en-US" i="0" baseline="0" dirty="0" err="1"/>
              <a:t>trưng</a:t>
            </a:r>
            <a:r>
              <a:rPr lang="en-US" i="0" baseline="0" dirty="0"/>
              <a:t> </a:t>
            </a:r>
            <a:r>
              <a:rPr lang="en-US" i="0" baseline="0" dirty="0" err="1"/>
              <a:t>nào</a:t>
            </a:r>
            <a:r>
              <a:rPr lang="en-US" i="0" baseline="0" dirty="0"/>
              <a:t> </a:t>
            </a:r>
            <a:r>
              <a:rPr lang="en-US" i="0" baseline="0" dirty="0" err="1"/>
              <a:t>đó</a:t>
            </a:r>
            <a:r>
              <a:rPr lang="en-US" i="0" baseline="0" dirty="0"/>
              <a:t> </a:t>
            </a:r>
            <a:r>
              <a:rPr lang="en-US" i="0" baseline="0" dirty="0" err="1"/>
              <a:t>của</a:t>
            </a:r>
            <a:r>
              <a:rPr lang="en-US" i="0" baseline="0" dirty="0"/>
              <a:t> </a:t>
            </a:r>
            <a:r>
              <a:rPr lang="en-US" i="0" baseline="0" dirty="0" err="1"/>
              <a:t>không</a:t>
            </a:r>
            <a:r>
              <a:rPr lang="en-US" i="0" baseline="0" dirty="0"/>
              <a:t> </a:t>
            </a:r>
            <a:r>
              <a:rPr lang="en-US" i="0" baseline="0" dirty="0" err="1"/>
              <a:t>gian</a:t>
            </a:r>
            <a:r>
              <a:rPr lang="en-US" i="0" baseline="0" dirty="0"/>
              <a:t>, </a:t>
            </a:r>
            <a:r>
              <a:rPr lang="en-US" i="0" baseline="0" dirty="0" err="1"/>
              <a:t>phong</a:t>
            </a:r>
            <a:r>
              <a:rPr lang="en-US" i="0" baseline="0" dirty="0"/>
              <a:t> </a:t>
            </a:r>
            <a:r>
              <a:rPr lang="en-US" i="0" baseline="0" dirty="0" err="1"/>
              <a:t>tục</a:t>
            </a:r>
            <a:r>
              <a:rPr lang="en-US" i="0" baseline="0" dirty="0"/>
              <a:t>, </a:t>
            </a:r>
            <a:r>
              <a:rPr lang="en-US" i="0" baseline="0" dirty="0" err="1"/>
              <a:t>nếp</a:t>
            </a:r>
            <a:r>
              <a:rPr lang="en-US" i="0" baseline="0" dirty="0"/>
              <a:t> </a:t>
            </a:r>
            <a:r>
              <a:rPr lang="en-US" i="0" baseline="0" dirty="0" err="1"/>
              <a:t>sống</a:t>
            </a:r>
            <a:r>
              <a:rPr lang="en-US" i="0" baseline="0" dirty="0"/>
              <a:t>,...ở </a:t>
            </a:r>
            <a:r>
              <a:rPr lang="en-US" i="0" baseline="0" dirty="0" err="1"/>
              <a:t>miền</a:t>
            </a:r>
            <a:r>
              <a:rPr lang="en-US" i="0" baseline="0" dirty="0"/>
              <a:t> </a:t>
            </a:r>
            <a:r>
              <a:rPr lang="en-US" i="0" baseline="0" dirty="0" err="1"/>
              <a:t>Bắc</a:t>
            </a:r>
            <a:r>
              <a:rPr lang="en-US" i="0" baseline="0" dirty="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2024319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7027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1584490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251292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615022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40</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2023/12/14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2023/12/14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37" y="0"/>
            <a:ext cx="7633063" cy="7633063"/>
          </a:xfrm>
          <a:prstGeom prst="rect">
            <a:avLst/>
          </a:prstGeom>
        </p:spPr>
      </p:pic>
      <p:sp>
        <p:nvSpPr>
          <p:cNvPr id="3" name="TextBox 2"/>
          <p:cNvSpPr txBox="1"/>
          <p:nvPr/>
        </p:nvSpPr>
        <p:spPr>
          <a:xfrm>
            <a:off x="979207" y="1844228"/>
            <a:ext cx="4957078" cy="3323987"/>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AA01F54-F6AC-4F27-A743-65F16445C220}"/>
              </a:ext>
            </a:extLst>
          </p:cNvPr>
          <p:cNvSpPr txBox="1"/>
          <p:nvPr/>
        </p:nvSpPr>
        <p:spPr>
          <a:xfrm>
            <a:off x="390617" y="648070"/>
            <a:ext cx="10014012" cy="584775"/>
          </a:xfrm>
          <a:prstGeom prst="rect">
            <a:avLst/>
          </a:prstGeom>
          <a:noFill/>
        </p:spPr>
        <p:txBody>
          <a:bodyPr wrap="square" rtlCol="0">
            <a:spAutoFit/>
          </a:bodyPr>
          <a:lstStyle/>
          <a:p>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TIẾT 56,57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Tháng</a:t>
            </a:r>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Giêng,m</a:t>
            </a:r>
            <a:r>
              <a:rPr lang="vi-VN"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ơ</a:t>
            </a:r>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về</a:t>
            </a:r>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trăng</a:t>
            </a:r>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 non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rét</a:t>
            </a:r>
            <a:r>
              <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 </a:t>
            </a:r>
            <a:r>
              <a:rPr lang="en-US" sz="3200" b="1" dirty="0" err="1">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rPr>
              <a:t>ngọt</a:t>
            </a:r>
            <a:endParaRPr lang="en-US" sz="3200" b="1" dirty="0">
              <a:solidFill>
                <a:srgbClr val="FF0000"/>
              </a:solidFill>
              <a:latin typeface="Bahnschrift Condensed" panose="020B0502040204020203" pitchFamily="34" charset="0"/>
              <a:ea typeface="AGOldFace-Outline" panose="02020500000000000000" pitchFamily="18" charset="0"/>
              <a:cs typeface="AGOldFace-Outline" panose="02020500000000000000" pitchFamily="18" charset="0"/>
            </a:endParaRP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a16="http://schemas.microsoft.com/office/drawing/2014/main" id="{97A987D5-294F-4735-A3CA-A254E77D613A}"/>
              </a:ext>
            </a:extLst>
          </p:cNvPr>
          <p:cNvSpPr/>
          <p:nvPr/>
        </p:nvSpPr>
        <p:spPr>
          <a:xfrm>
            <a:off x="2456802" y="1752540"/>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a16="http://schemas.microsoft.com/office/drawing/2014/main" id="{17BB5044-CC9C-4693-91C3-A024CA3415C0}"/>
              </a:ext>
            </a:extLst>
          </p:cNvPr>
          <p:cNvSpPr/>
          <p:nvPr/>
        </p:nvSpPr>
        <p:spPr>
          <a:xfrm>
            <a:off x="2456802" y="2784655"/>
            <a:ext cx="2270967" cy="792088"/>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a16="http://schemas.microsoft.com/office/drawing/2014/main" id="{B73F472F-D50E-46EF-893A-2DC2F1B914BF}"/>
              </a:ext>
            </a:extLst>
          </p:cNvPr>
          <p:cNvSpPr/>
          <p:nvPr/>
        </p:nvSpPr>
        <p:spPr>
          <a:xfrm>
            <a:off x="2456802" y="3816770"/>
            <a:ext cx="2270967" cy="792088"/>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a16="http://schemas.microsoft.com/office/drawing/2014/main" id="{B66E0BD2-EA62-4ECF-B491-2BB8B108366F}"/>
              </a:ext>
            </a:extLst>
          </p:cNvPr>
          <p:cNvSpPr/>
          <p:nvPr/>
        </p:nvSpPr>
        <p:spPr>
          <a:xfrm>
            <a:off x="2456802" y="4848884"/>
            <a:ext cx="2270967" cy="792088"/>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8" y="1532023"/>
            <a:ext cx="2743200" cy="4254500"/>
          </a:xfrm>
          <a:prstGeom prst="rect">
            <a:avLst/>
          </a:prstGeom>
        </p:spPr>
      </p:pic>
      <p:sp>
        <p:nvSpPr>
          <p:cNvPr id="9" name="TextBox 8"/>
          <p:cNvSpPr txBox="1"/>
          <p:nvPr/>
        </p:nvSpPr>
        <p:spPr>
          <a:xfrm>
            <a:off x="5200002" y="175254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7383" y="6015245"/>
            <a:ext cx="369678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Vũ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(1913 – 1984)</a:t>
            </a:r>
          </a:p>
        </p:txBody>
      </p:sp>
      <p:sp>
        <p:nvSpPr>
          <p:cNvPr id="11" name="TextBox 10"/>
          <p:cNvSpPr txBox="1"/>
          <p:nvPr/>
        </p:nvSpPr>
        <p:spPr>
          <a:xfrm>
            <a:off x="5200002" y="279898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200002" y="384542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5200002" y="4891860"/>
            <a:ext cx="6609806"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b="8750"/>
          <a:stretch/>
        </p:blipFill>
        <p:spPr>
          <a:xfrm flipH="1">
            <a:off x="8534392" y="-6538"/>
            <a:ext cx="3657607" cy="3337568"/>
          </a:xfrm>
          <a:prstGeom prst="rect">
            <a:avLst/>
          </a:prstGeom>
        </p:spPr>
      </p:pic>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7" y="1387526"/>
            <a:ext cx="2938750" cy="4352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60" y="1387526"/>
            <a:ext cx="2870432" cy="44152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135" y="1387526"/>
            <a:ext cx="3026228" cy="4410727"/>
          </a:xfrm>
          <a:prstGeom prst="rect">
            <a:avLst/>
          </a:prstGeom>
        </p:spPr>
      </p:pic>
      <p:sp>
        <p:nvSpPr>
          <p:cNvPr id="5" name="燕尾形 6">
            <a:extLst>
              <a:ext uri="{FF2B5EF4-FFF2-40B4-BE49-F238E27FC236}">
                <a16:creationId xmlns:a16="http://schemas.microsoft.com/office/drawing/2014/main" id="{97A987D5-294F-4735-A3CA-A254E77D613A}"/>
              </a:ext>
            </a:extLst>
          </p:cNvPr>
          <p:cNvSpPr/>
          <p:nvPr/>
        </p:nvSpPr>
        <p:spPr>
          <a:xfrm>
            <a:off x="-836023" y="279067"/>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593669" y="413501"/>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931179" y="1913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1666820"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023257"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4120" y="4354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3983533" y="1913785"/>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4719174"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4075611"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56650" y="4231385"/>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660" y="182880"/>
            <a:ext cx="4173438" cy="6082785"/>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P spid="7" grpId="0"/>
      <p:bldP spid="8" grpId="0" animBg="1"/>
      <p:bldP spid="9"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28" y="181583"/>
            <a:ext cx="8059783" cy="6555641"/>
          </a:xfrm>
          <a:prstGeom prst="rect">
            <a:avLst/>
          </a:prstGeom>
        </p:spPr>
        <p:txBody>
          <a:bodyPr wrap="square">
            <a:spAutoFit/>
          </a:bodyPr>
          <a:lstStyle/>
          <a:p>
            <a:r>
              <a:rPr lang="vi-VN" sz="2800" dirty="0">
                <a:latin typeface="+mj-lt"/>
              </a:rPr>
              <a:t>Tự Ngôn</a:t>
            </a:r>
          </a:p>
          <a:p>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M</a:t>
            </a:r>
            <a:r>
              <a:rPr lang="vi-VN" sz="2800" b="1" dirty="0">
                <a:latin typeface="+mj-lt"/>
              </a:rPr>
              <a:t>ơ Về Trăng Non Rét Ngọt</a:t>
            </a:r>
          </a:p>
          <a:p>
            <a:r>
              <a:rPr lang="vi-VN" sz="2800" dirty="0">
                <a:latin typeface="+mj-lt"/>
              </a:rPr>
              <a:t>Tháng Hai: Tương Tư Hoa đào</a:t>
            </a:r>
          </a:p>
          <a:p>
            <a:r>
              <a:rPr lang="vi-VN" sz="2800" dirty="0">
                <a:latin typeface="+mj-lt"/>
              </a:rPr>
              <a:t>Tháng Hai: Tương Tư Hoa Đào</a:t>
            </a:r>
          </a:p>
          <a:p>
            <a:r>
              <a:rPr lang="vi-VN" sz="2800" dirty="0">
                <a:latin typeface="+mj-lt"/>
              </a:rPr>
              <a:t>Tháng Tư: Mơ Đi Tắm Suối Mường</a:t>
            </a:r>
          </a:p>
          <a:p>
            <a:r>
              <a:rPr lang="vi-VN" sz="2800" dirty="0">
                <a:latin typeface="+mj-lt"/>
              </a:rPr>
              <a:t>Tháng Năm: Nhớ Nhót, Mận, Rượu Nếp Và Lá Móng</a:t>
            </a:r>
          </a:p>
          <a:p>
            <a:r>
              <a:rPr lang="vi-VN" sz="2800" dirty="0">
                <a:latin typeface="+mj-lt"/>
              </a:rPr>
              <a:t>Tháng Sáu: Thèm Nhãn Hưng Yên</a:t>
            </a:r>
          </a:p>
          <a:p>
            <a:r>
              <a:rPr lang="vi-VN" sz="2800" dirty="0">
                <a:latin typeface="+mj-lt"/>
              </a:rPr>
              <a:t>Tháng Bảy: Ngày Rằm Xá Tội Vong Nhân</a:t>
            </a:r>
          </a:p>
          <a:p>
            <a:r>
              <a:rPr lang="vi-VN" sz="2800" dirty="0">
                <a:latin typeface="+mj-lt"/>
              </a:rPr>
              <a:t>Tháng Tám: Ngô Đồng Nhất Diệp Thiên Hạ Cộng Tri Thu</a:t>
            </a:r>
          </a:p>
          <a:p>
            <a:r>
              <a:rPr lang="vi-VN" sz="2800" dirty="0">
                <a:latin typeface="+mj-lt"/>
              </a:rPr>
              <a:t>Tháng Chín: Gạo Mới Chim Ngói</a:t>
            </a:r>
          </a:p>
          <a:p>
            <a:r>
              <a:rPr lang="vi-VN" sz="2800" dirty="0">
                <a:latin typeface="+mj-lt"/>
              </a:rPr>
              <a:t>Tháng Mười: Nhớ Gió Bấc Mưa Phùn</a:t>
            </a:r>
          </a:p>
          <a:p>
            <a:r>
              <a:rPr lang="vi-VN" sz="2800" dirty="0">
                <a:latin typeface="+mj-lt"/>
              </a:rPr>
              <a:t>Tháng Một: Thương Về Những Ngày Nhể Bọng Con Rận Rồng</a:t>
            </a:r>
          </a:p>
          <a:p>
            <a:r>
              <a:rPr lang="vi-VN" sz="2800" dirty="0">
                <a:latin typeface="+mj-lt"/>
              </a:rPr>
              <a:t>Tháng Chạp: Nhớ Ơi Chợ Tết</a:t>
            </a:r>
            <a:endParaRPr lang="en-US" sz="28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25" y="607422"/>
            <a:ext cx="3913524" cy="5703961"/>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187317" y="1836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922958" y="1529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79395" y="3452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0258" y="4277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694418" y="1834421"/>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3430059" y="1526919"/>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786496" y="3450390"/>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7535" y="4152021"/>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a16="http://schemas.microsoft.com/office/drawing/2014/main" id="{29BAA386-581D-4051-B68B-57D122FD25CA}"/>
              </a:ext>
            </a:extLst>
          </p:cNvPr>
          <p:cNvSpPr>
            <a:spLocks noChangeArrowheads="1"/>
          </p:cNvSpPr>
          <p:nvPr/>
        </p:nvSpPr>
        <p:spPr bwMode="auto">
          <a:xfrm>
            <a:off x="5937160" y="1753397"/>
            <a:ext cx="1452358" cy="1456266"/>
          </a:xfrm>
          <a:prstGeom prst="ellipse">
            <a:avLst/>
          </a:prstGeom>
          <a:solidFill>
            <a:srgbClr val="FFFF0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a16="http://schemas.microsoft.com/office/drawing/2014/main" id="{D51263AA-86DA-428D-8104-4772E3BD4C81}"/>
              </a:ext>
            </a:extLst>
          </p:cNvPr>
          <p:cNvSpPr/>
          <p:nvPr/>
        </p:nvSpPr>
        <p:spPr bwMode="auto">
          <a:xfrm>
            <a:off x="6672801" y="1445895"/>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5163865" y="3419232"/>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85673" y="4152021"/>
            <a:ext cx="2878843"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p>
        </p:txBody>
      </p:sp>
      <p:sp>
        <p:nvSpPr>
          <p:cNvPr id="17" name="Oval 2">
            <a:extLst>
              <a:ext uri="{FF2B5EF4-FFF2-40B4-BE49-F238E27FC236}">
                <a16:creationId xmlns:a16="http://schemas.microsoft.com/office/drawing/2014/main" id="{29BAA386-581D-4051-B68B-57D122FD25CA}"/>
              </a:ext>
            </a:extLst>
          </p:cNvPr>
          <p:cNvSpPr>
            <a:spLocks noChangeArrowheads="1"/>
          </p:cNvSpPr>
          <p:nvPr/>
        </p:nvSpPr>
        <p:spPr bwMode="auto">
          <a:xfrm>
            <a:off x="9370046" y="1752540"/>
            <a:ext cx="1452358" cy="1456266"/>
          </a:xfrm>
          <a:prstGeom prst="ellipse">
            <a:avLst/>
          </a:prstGeom>
          <a:solidFill>
            <a:srgbClr val="FCBAC4"/>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a16="http://schemas.microsoft.com/office/drawing/2014/main" id="{D51263AA-86DA-428D-8104-4772E3BD4C81}"/>
              </a:ext>
            </a:extLst>
          </p:cNvPr>
          <p:cNvSpPr/>
          <p:nvPr/>
        </p:nvSpPr>
        <p:spPr bwMode="auto">
          <a:xfrm>
            <a:off x="10105687" y="1445038"/>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8596751" y="3418375"/>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18559" y="4151164"/>
            <a:ext cx="2878843"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43691"/>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44286" y="706100"/>
            <a:ext cx="364889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18508" y="1373396"/>
            <a:ext cx="156928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a:t>
            </a: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4362994" y="2306646"/>
            <a:ext cx="3418238" cy="3146988"/>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544286"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luyến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8011597"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mở</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31" name="TextBox 30"/>
          <p:cNvSpPr txBox="1"/>
          <p:nvPr/>
        </p:nvSpPr>
        <p:spPr>
          <a:xfrm>
            <a:off x="3592286" y="5575297"/>
            <a:ext cx="5656506"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4" name="Picture 3"/>
          <p:cNvPicPr>
            <a:picLocks noChangeAspect="1"/>
          </p:cNvPicPr>
          <p:nvPr/>
        </p:nvPicPr>
        <p:blipFill>
          <a:blip r:embed="rId4"/>
          <a:stretch>
            <a:fillRect/>
          </a:stretch>
        </p:blipFill>
        <p:spPr>
          <a:xfrm>
            <a:off x="6034506" y="391886"/>
            <a:ext cx="6157494" cy="213988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 </a:t>
            </a:r>
            <a:r>
              <a:rPr lang="en-US" sz="4800" b="1" dirty="0" err="1">
                <a:solidFill>
                  <a:schemeClr val="tx1"/>
                </a:solidFill>
                <a:latin typeface="Times New Roman" panose="02020603050405020304" pitchFamily="18" charset="0"/>
                <a:cs typeface="Times New Roman" panose="02020603050405020304" pitchFamily="18" charset="0"/>
              </a:rPr>
              <a:t>miền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Bắc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nhớ</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giả</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advClick="0" advTm="1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75186045"/>
              </p:ext>
            </p:extLst>
          </p:nvPr>
        </p:nvGraphicFramePr>
        <p:xfrm>
          <a:off x="282543" y="2378649"/>
          <a:ext cx="11656907" cy="3688080"/>
        </p:xfrm>
        <a:graphic>
          <a:graphicData uri="http://schemas.openxmlformats.org/drawingml/2006/table">
            <a:tbl>
              <a:tblPr firstRow="1" bandRow="1">
                <a:tableStyleId>{5C22544A-7EE6-4342-B048-85BDC9FD1C3A}</a:tableStyleId>
              </a:tblPr>
              <a:tblGrid>
                <a:gridCol w="3678114">
                  <a:extLst>
                    <a:ext uri="{9D8B030D-6E8A-4147-A177-3AD203B41FA5}">
                      <a16:colId xmlns:a16="http://schemas.microsoft.com/office/drawing/2014/main" val="1065269124"/>
                    </a:ext>
                  </a:extLst>
                </a:gridCol>
                <a:gridCol w="3678114">
                  <a:extLst>
                    <a:ext uri="{9D8B030D-6E8A-4147-A177-3AD203B41FA5}">
                      <a16:colId xmlns:a16="http://schemas.microsoft.com/office/drawing/2014/main" val="3743233517"/>
                    </a:ext>
                  </a:extLst>
                </a:gridCol>
                <a:gridCol w="4300679">
                  <a:extLst>
                    <a:ext uri="{9D8B030D-6E8A-4147-A177-3AD203B41FA5}">
                      <a16:colId xmlns:a16="http://schemas.microsoft.com/office/drawing/2014/main" val="3719290050"/>
                    </a:ext>
                  </a:extLst>
                </a:gridCol>
              </a:tblGrid>
              <a:tr h="37084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trưng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mùa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xuân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405738"/>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384995"/>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9706" y="978689"/>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91059" y="1727742"/>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82734" y="2715863"/>
            <a:ext cx="521636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691059" y="4287554"/>
            <a:ext cx="478597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06972" y="5116454"/>
            <a:ext cx="548732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stCxn id="3" idx="3"/>
            <a:endCxn id="4" idx="1"/>
          </p:cNvCxnSpPr>
          <p:nvPr/>
        </p:nvCxnSpPr>
        <p:spPr>
          <a:xfrm flipV="1">
            <a:off x="1383902" y="1240299"/>
            <a:ext cx="1175804" cy="202132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 idx="3"/>
            <a:endCxn id="5" idx="1"/>
          </p:cNvCxnSpPr>
          <p:nvPr/>
        </p:nvCxnSpPr>
        <p:spPr>
          <a:xfrm flipV="1">
            <a:off x="1383902" y="1989352"/>
            <a:ext cx="2307157" cy="127227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3"/>
            <a:endCxn id="6" idx="1"/>
          </p:cNvCxnSpPr>
          <p:nvPr/>
        </p:nvCxnSpPr>
        <p:spPr>
          <a:xfrm>
            <a:off x="1383902" y="3261625"/>
            <a:ext cx="2298832" cy="14673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 idx="3"/>
            <a:endCxn id="7" idx="1"/>
          </p:cNvCxnSpPr>
          <p:nvPr/>
        </p:nvCxnSpPr>
        <p:spPr>
          <a:xfrm>
            <a:off x="1383902" y="3261625"/>
            <a:ext cx="2307157" cy="12875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 idx="3"/>
            <a:endCxn id="8" idx="1"/>
          </p:cNvCxnSpPr>
          <p:nvPr/>
        </p:nvCxnSpPr>
        <p:spPr>
          <a:xfrm>
            <a:off x="1383902" y="3261625"/>
            <a:ext cx="1723070" cy="21164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59706" y="5842965"/>
            <a:ext cx="6034588"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a:t>
            </a:r>
          </a:p>
        </p:txBody>
      </p:sp>
      <p:cxnSp>
        <p:nvCxnSpPr>
          <p:cNvPr id="41" name="Elbow Connector 40"/>
          <p:cNvCxnSpPr>
            <a:stCxn id="3" idx="3"/>
            <a:endCxn id="40" idx="1"/>
          </p:cNvCxnSpPr>
          <p:nvPr/>
        </p:nvCxnSpPr>
        <p:spPr>
          <a:xfrm>
            <a:off x="1383902" y="3261625"/>
            <a:ext cx="1175804" cy="305839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3" cstate="hqprint">
            <a:extLst>
              <a:ext uri="{28A0092B-C50C-407E-A947-70E740481C1C}">
                <a14:useLocalDpi xmlns:a14="http://schemas.microsoft.com/office/drawing/2010/main" val="0"/>
              </a:ext>
            </a:extLst>
          </a:blip>
          <a:srcRect r="26211"/>
          <a:stretch/>
        </p:blipFill>
        <p:spPr>
          <a:xfrm>
            <a:off x="7226591" y="186627"/>
            <a:ext cx="4947992" cy="6705614"/>
          </a:xfrm>
          <a:prstGeom prst="rect">
            <a:avLst/>
          </a:prstGeom>
        </p:spPr>
      </p:pic>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29" y="182880"/>
            <a:ext cx="5260710" cy="3223668"/>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6336671" y="182880"/>
            <a:ext cx="5223958" cy="3223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477429" y="3540034"/>
            <a:ext cx="5260710" cy="3056708"/>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36671" y="3540035"/>
            <a:ext cx="5223958" cy="3056708"/>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815882"/>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602" y="98784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mác</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857602" y="2098044"/>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57602" y="320823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57602" y="4318434"/>
            <a:ext cx="9872844" cy="523220"/>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p>
        </p:txBody>
      </p:sp>
      <p:sp>
        <p:nvSpPr>
          <p:cNvPr id="40" name="TextBox 39"/>
          <p:cNvSpPr txBox="1"/>
          <p:nvPr/>
        </p:nvSpPr>
        <p:spPr>
          <a:xfrm>
            <a:off x="1857602" y="4997742"/>
            <a:ext cx="9872844" cy="523220"/>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sếu</a:t>
            </a:r>
            <a:r>
              <a:rPr lang="en-US" sz="2800" dirty="0">
                <a:latin typeface="Times New Roman" panose="02020603050405020304" pitchFamily="18" charset="0"/>
                <a:cs typeface="Times New Roman" panose="02020603050405020304" pitchFamily="18" charset="0"/>
              </a:rPr>
              <a:t> bay.</a:t>
            </a:r>
          </a:p>
        </p:txBody>
      </p:sp>
      <p:sp>
        <p:nvSpPr>
          <p:cNvPr id="17" name="TextBox 16"/>
          <p:cNvSpPr txBox="1"/>
          <p:nvPr/>
        </p:nvSpPr>
        <p:spPr>
          <a:xfrm>
            <a:off x="1857602" y="5677050"/>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lung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4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a16="http://schemas.microsoft.com/office/drawing/2014/main" id="{8B42DAC0-2BC8-4AC7-A58F-15C251564CFE}"/>
              </a:ext>
            </a:extLst>
          </p:cNvPr>
          <p:cNvSpPr/>
          <p:nvPr/>
        </p:nvSpPr>
        <p:spPr>
          <a:xfrm>
            <a:off x="282544" y="1414684"/>
            <a:ext cx="3534185"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Phật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Tổ</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tiên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圆角矩形 4">
            <a:extLst>
              <a:ext uri="{FF2B5EF4-FFF2-40B4-BE49-F238E27FC236}">
                <a16:creationId xmlns:a16="http://schemas.microsoft.com/office/drawing/2014/main" id="{8B42DAC0-2BC8-4AC7-A58F-15C251564CFE}"/>
              </a:ext>
            </a:extLst>
          </p:cNvPr>
          <p:cNvSpPr/>
          <p:nvPr/>
        </p:nvSpPr>
        <p:spPr>
          <a:xfrm>
            <a:off x="8387849" y="1414684"/>
            <a:ext cx="3551602"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Sinh</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hoạt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đời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thường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bữa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cơm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giản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dị</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cà</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om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thịt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thăn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điểm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lá</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tía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tô</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nhỏ</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hay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bát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trứng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cua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vắt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chanh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29" y="888274"/>
            <a:ext cx="4846320" cy="4846320"/>
          </a:xfrm>
          <a:prstGeom prst="rect">
            <a:avLst/>
          </a:prstGeom>
        </p:spPr>
      </p:pic>
    </p:spTree>
    <p:extLst>
      <p:ext uri="{BB962C8B-B14F-4D97-AF65-F5344CB8AC3E}">
        <p14:creationId xmlns:p14="http://schemas.microsoft.com/office/powerpoint/2010/main" val="1344365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5867899" y="1659285"/>
            <a:ext cx="6119577"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17554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2. </a:t>
            </a:r>
            <a:r>
              <a:rPr lang="en-US" sz="4800" b="1" dirty="0" err="1">
                <a:solidFill>
                  <a:schemeClr val="tx1"/>
                </a:solidFill>
                <a:latin typeface="Times New Roman" panose="02020603050405020304" pitchFamily="18" charset="0"/>
                <a:cs typeface="Times New Roman" panose="02020603050405020304" pitchFamily="18" charset="0"/>
              </a:rPr>
              <a:t>Sức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con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nhiên</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5875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transition>
    </mc:Choice>
    <mc:Fallback xmlns="">
      <p:transition spd="slow" advClick="0" advTm="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864209"/>
              </p:ext>
            </p:extLst>
          </p:nvPr>
        </p:nvGraphicFramePr>
        <p:xfrm>
          <a:off x="341326" y="2143517"/>
          <a:ext cx="11539342" cy="3596640"/>
        </p:xfrm>
        <a:graphic>
          <a:graphicData uri="http://schemas.openxmlformats.org/drawingml/2006/table">
            <a:tbl>
              <a:tblPr firstRow="1" bandRow="1">
                <a:tableStyleId>{5C22544A-7EE6-4342-B048-85BDC9FD1C3A}</a:tableStyleId>
              </a:tblPr>
              <a:tblGrid>
                <a:gridCol w="5922314">
                  <a:extLst>
                    <a:ext uri="{9D8B030D-6E8A-4147-A177-3AD203B41FA5}">
                      <a16:colId xmlns:a16="http://schemas.microsoft.com/office/drawing/2014/main" val="1065269124"/>
                    </a:ext>
                  </a:extLst>
                </a:gridCol>
                <a:gridCol w="5617028">
                  <a:extLst>
                    <a:ext uri="{9D8B030D-6E8A-4147-A177-3AD203B41FA5}">
                      <a16:colId xmlns:a16="http://schemas.microsoft.com/office/drawing/2014/main" val="3719290050"/>
                    </a:ext>
                  </a:extLst>
                </a:gridCol>
              </a:tblGrid>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chi </a:t>
                      </a:r>
                      <a:r>
                        <a:rPr lang="en-US" sz="2800" baseline="0" dirty="0" err="1">
                          <a:solidFill>
                            <a:schemeClr val="tx1"/>
                          </a:solidFill>
                          <a:latin typeface="Times New Roman" panose="02020603050405020304" pitchFamily="18" charset="0"/>
                          <a:cs typeface="Times New Roman" panose="02020603050405020304" pitchFamily="18" charset="0"/>
                        </a:rPr>
                        <a:t>tiết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a:t>
                      </a:r>
                      <a:r>
                        <a:rPr lang="en-US" sz="2800" b="1" dirty="0" err="1">
                          <a:solidFill>
                            <a:schemeClr val="tx1"/>
                          </a:solidFill>
                          <a:latin typeface="Times New Roman" panose="02020603050405020304" pitchFamily="18" charset="0"/>
                          <a:cs typeface="Times New Roman" panose="02020603050405020304" pitchFamily="18" charset="0"/>
                        </a:rPr>
                        <a:t>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người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thế</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hồn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397573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2544" y="2032844"/>
            <a:ext cx="6523206" cy="4401205"/>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say </a:t>
            </a:r>
            <a:r>
              <a:rPr lang="en-US" sz="2800" i="1" dirty="0" err="1">
                <a:latin typeface="Times New Roman" panose="02020603050405020304" pitchFamily="18" charset="0"/>
                <a:cs typeface="Times New Roman" panose="02020603050405020304" pitchFamily="18" charset="0"/>
              </a:rPr>
              <a:t>sưa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dường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thèm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sủa</a:t>
            </a:r>
            <a:r>
              <a:rPr lang="en-US" sz="2800" i="1" dirty="0">
                <a:latin typeface="Times New Roman" panose="02020603050405020304" pitchFamily="18" charset="0"/>
                <a:cs typeface="Times New Roman" panose="02020603050405020304" pitchFamily="18" charset="0"/>
              </a:rPr>
              <a:t>;...</a:t>
            </a:r>
          </a:p>
          <a:p>
            <a:pPr algn="just"/>
            <a:endParaRPr lang="en-US" sz="28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16" y="1266490"/>
            <a:ext cx="6022584" cy="6022584"/>
          </a:xfrm>
          <a:prstGeom prst="rect">
            <a:avLst/>
          </a:prstGeom>
        </p:spPr>
      </p:pic>
    </p:spTree>
    <p:extLst>
      <p:ext uri="{BB962C8B-B14F-4D97-AF65-F5344CB8AC3E}">
        <p14:creationId xmlns:p14="http://schemas.microsoft.com/office/powerpoint/2010/main" val="40865991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60680" y="2372477"/>
            <a:ext cx="5774269" cy="3108543"/>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mận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vườn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mầm</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507873"/>
            <a:ext cx="5778137" cy="5350127"/>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057131"/>
            <a:ext cx="1165690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82544" y="2366789"/>
            <a:ext cx="882226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282544" y="3676447"/>
            <a:ext cx="811687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1524105"/>
            <a:ext cx="5586555" cy="5586555"/>
          </a:xfrm>
          <a:prstGeom prst="rect">
            <a:avLst/>
          </a:prstGeom>
        </p:spPr>
      </p:pic>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3. </a:t>
            </a:r>
            <a:r>
              <a:rPr lang="en-US" sz="4800" b="1" dirty="0" err="1">
                <a:solidFill>
                  <a:schemeClr val="tx1"/>
                </a:solidFill>
                <a:latin typeface="Times New Roman" panose="02020603050405020304" pitchFamily="18" charset="0"/>
                <a:cs typeface="Times New Roman" panose="02020603050405020304" pitchFamily="18" charset="0"/>
              </a:rPr>
              <a:t>Cách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triển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1921" y="1427598"/>
            <a:ext cx="7837714" cy="1953868"/>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95942" y="143692"/>
            <a:ext cx="5411616" cy="3331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413" y="143693"/>
            <a:ext cx="5921828" cy="33310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95942" y="3709851"/>
            <a:ext cx="5411616" cy="30044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413" y="3709851"/>
            <a:ext cx="5921828" cy="3004458"/>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2" idx="2"/>
            <a:endCxn id="7" idx="0"/>
          </p:cNvCxnSpPr>
          <p:nvPr/>
        </p:nvCxnSpPr>
        <p:spPr>
          <a:xfrm>
            <a:off x="6035041" y="631470"/>
            <a:ext cx="56605" cy="506699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612572" y="108250"/>
            <a:ext cx="6844937"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13167" y="1031357"/>
            <a:ext cx="6156959"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727272" y="1754520"/>
            <a:ext cx="4423952"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217715" y="2436459"/>
            <a:ext cx="5608319" cy="3108543"/>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Ai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son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luyến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18664" y="2503417"/>
            <a:ext cx="5059678" cy="2246769"/>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669868" y="5698465"/>
            <a:ext cx="8843555" cy="954107"/>
          </a:xfrm>
          <a:prstGeom prst="rect">
            <a:avLst/>
          </a:prstGeom>
          <a:solidFill>
            <a:schemeClr val="accent2">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21777" y="-1227909"/>
            <a:ext cx="3657607" cy="3657607"/>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4. </a:t>
            </a:r>
            <a:r>
              <a:rPr lang="en-US" sz="4800" b="1" dirty="0" err="1">
                <a:solidFill>
                  <a:schemeClr val="tx1"/>
                </a:solidFill>
                <a:latin typeface="Times New Roman" panose="02020603050405020304" pitchFamily="18" charset="0"/>
                <a:cs typeface="Times New Roman" panose="02020603050405020304" pitchFamily="18" charset="0"/>
              </a:rPr>
              <a:t>Cái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tôi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0406" y="1182899"/>
            <a:ext cx="7837714"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D88691-8E84-4658-BE50-1E5D72039955}"/>
              </a:ext>
            </a:extLst>
          </p:cNvPr>
          <p:cNvGrpSpPr/>
          <p:nvPr/>
        </p:nvGrpSpPr>
        <p:grpSpPr>
          <a:xfrm>
            <a:off x="324080" y="295422"/>
            <a:ext cx="11458616" cy="5530611"/>
            <a:chOff x="1254841" y="2124224"/>
            <a:chExt cx="9709513" cy="3884365"/>
          </a:xfrm>
          <a:solidFill>
            <a:srgbClr val="605F5B"/>
          </a:solidFill>
        </p:grpSpPr>
        <p:sp>
          <p:nvSpPr>
            <p:cNvPr id="6" name="箭头3">
              <a:extLst>
                <a:ext uri="{FF2B5EF4-FFF2-40B4-BE49-F238E27FC236}">
                  <a16:creationId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a16="http://schemas.microsoft.com/office/drawing/2014/main" id="{C36D233E-94DC-4F74-9C22-7CDFD2B04AC6}"/>
                </a:ext>
              </a:extLst>
            </p:cNvPr>
            <p:cNvSpPr>
              <a:spLocks noChangeArrowheads="1"/>
            </p:cNvSpPr>
            <p:nvPr/>
          </p:nvSpPr>
          <p:spPr bwMode="gray">
            <a:xfrm>
              <a:off x="5328032" y="2124224"/>
              <a:ext cx="5636322" cy="1229304"/>
            </a:xfrm>
            <a:prstGeom prst="roundRect">
              <a:avLst>
                <a:gd name="adj" fmla="val 11505"/>
              </a:avLst>
            </a:prstGeom>
            <a:solidFill>
              <a:srgbClr val="92D050"/>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ông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a16="http://schemas.microsoft.com/office/drawing/2014/main" id="{B42CBAD2-94B1-408E-A3A2-AB821F206D38}"/>
                </a:ext>
              </a:extLst>
            </p:cNvPr>
            <p:cNvSpPr>
              <a:spLocks noChangeArrowheads="1"/>
            </p:cNvSpPr>
            <p:nvPr/>
          </p:nvSpPr>
          <p:spPr bwMode="gray">
            <a:xfrm>
              <a:off x="5328032" y="3499676"/>
              <a:ext cx="5636321" cy="1187170"/>
            </a:xfrm>
            <a:prstGeom prst="roundRect">
              <a:avLst>
                <a:gd name="adj" fmla="val 11505"/>
              </a:avLst>
            </a:prstGeom>
            <a:solidFill>
              <a:schemeClr val="accent1">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a16="http://schemas.microsoft.com/office/drawing/2014/main" id="{D08617F5-20D6-49D8-8407-789661FDF3E9}"/>
                </a:ext>
              </a:extLst>
            </p:cNvPr>
            <p:cNvSpPr>
              <a:spLocks noChangeArrowheads="1"/>
            </p:cNvSpPr>
            <p:nvPr/>
          </p:nvSpPr>
          <p:spPr bwMode="ltGray">
            <a:xfrm>
              <a:off x="5328031" y="4799497"/>
              <a:ext cx="5636322" cy="1176580"/>
            </a:xfrm>
            <a:prstGeom prst="roundRect">
              <a:avLst>
                <a:gd name="adj" fmla="val 11505"/>
              </a:avLst>
            </a:prstGeom>
            <a:solidFill>
              <a:schemeClr val="accent2">
                <a:lumMod val="20000"/>
                <a:lumOff val="8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a16="http://schemas.microsoft.com/office/drawing/2014/main" id="{60ABC95A-4111-4A58-8384-4F5DC51610B4}"/>
                </a:ext>
              </a:extLst>
            </p:cNvPr>
            <p:cNvSpPr txBox="1"/>
            <p:nvPr/>
          </p:nvSpPr>
          <p:spPr>
            <a:xfrm>
              <a:off x="1459972" y="3230817"/>
              <a:ext cx="1260431" cy="1577994"/>
            </a:xfrm>
            <a:prstGeom prst="rect">
              <a:avLst/>
            </a:prstGeom>
            <a:noFill/>
          </p:spPr>
          <p:txBody>
            <a:bodyPr wrap="square" rtlCol="0">
              <a:spAutoFit/>
            </a:bodyPr>
            <a:lstStyle/>
            <a:p>
              <a:pPr algn="ct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a16="http://schemas.microsoft.com/office/drawing/2014/main" id="{1347AC75-CFB2-4651-BE0D-7F1277E216D7}"/>
                </a:ext>
              </a:extLst>
            </p:cNvPr>
            <p:cNvSpPr/>
            <p:nvPr/>
          </p:nvSpPr>
          <p:spPr>
            <a:xfrm>
              <a:off x="3679450" y="2124224"/>
              <a:ext cx="1540305"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a16="http://schemas.microsoft.com/office/drawing/2014/main" id="{E8ACE01C-43BE-4B96-8234-AA70414C08C4}"/>
                </a:ext>
              </a:extLst>
            </p:cNvPr>
            <p:cNvSpPr txBox="1">
              <a:spLocks/>
            </p:cNvSpPr>
            <p:nvPr/>
          </p:nvSpPr>
          <p:spPr>
            <a:xfrm>
              <a:off x="4001930" y="2522360"/>
              <a:ext cx="1020460" cy="22567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a16="http://schemas.microsoft.com/office/drawing/2014/main" id="{03FD5115-CA87-406F-8BA7-84E66D5DCF61}"/>
                </a:ext>
              </a:extLst>
            </p:cNvPr>
            <p:cNvSpPr/>
            <p:nvPr/>
          </p:nvSpPr>
          <p:spPr>
            <a:xfrm>
              <a:off x="3679977" y="3467609"/>
              <a:ext cx="1539779"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a16="http://schemas.microsoft.com/office/drawing/2014/main" id="{CF3EEDD8-5F0C-4548-B4DB-1A124A021A87}"/>
                </a:ext>
              </a:extLst>
            </p:cNvPr>
            <p:cNvSpPr txBox="1">
              <a:spLocks/>
            </p:cNvSpPr>
            <p:nvPr/>
          </p:nvSpPr>
          <p:spPr>
            <a:xfrm>
              <a:off x="3633129" y="3860900"/>
              <a:ext cx="1663503" cy="41101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a16="http://schemas.microsoft.com/office/drawing/2014/main" id="{BA2E98AC-FC6A-48FB-9D38-9D2D78858A25}"/>
                </a:ext>
              </a:extLst>
            </p:cNvPr>
            <p:cNvSpPr/>
            <p:nvPr/>
          </p:nvSpPr>
          <p:spPr>
            <a:xfrm>
              <a:off x="3682508" y="4760971"/>
              <a:ext cx="15372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a16="http://schemas.microsoft.com/office/drawing/2014/main" id="{EE2649B9-E780-4F9D-867F-620DEA5FA8C7}"/>
                </a:ext>
              </a:extLst>
            </p:cNvPr>
            <p:cNvSpPr txBox="1">
              <a:spLocks/>
            </p:cNvSpPr>
            <p:nvPr/>
          </p:nvSpPr>
          <p:spPr>
            <a:xfrm>
              <a:off x="3747145" y="5204286"/>
              <a:ext cx="1404913" cy="265847"/>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619147" y="5986427"/>
            <a:ext cx="1077166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5.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4" y="692992"/>
            <a:ext cx="5875382"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006" y="908594"/>
            <a:ext cx="6858000" cy="68580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555" y="235976"/>
            <a:ext cx="10264501"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a16="http://schemas.microsoft.com/office/drawing/2014/main" id="{8B42DAC0-2BC8-4AC7-A58F-15C251564CFE}"/>
              </a:ext>
            </a:extLst>
          </p:cNvPr>
          <p:cNvSpPr/>
          <p:nvPr/>
        </p:nvSpPr>
        <p:spPr>
          <a:xfrm>
            <a:off x="695322" y="1423849"/>
            <a:ext cx="2097271" cy="2568665"/>
          </a:xfrm>
          <a:prstGeom prst="round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8B42DAC0-2BC8-4AC7-A58F-15C251564CFE}"/>
              </a:ext>
            </a:extLst>
          </p:cNvPr>
          <p:cNvSpPr/>
          <p:nvPr/>
        </p:nvSpPr>
        <p:spPr>
          <a:xfrm>
            <a:off x="4194672" y="1287687"/>
            <a:ext cx="2898459" cy="3113315"/>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a16="http://schemas.microsoft.com/office/drawing/2014/main" id="{8B42DAC0-2BC8-4AC7-A58F-15C251564CFE}"/>
              </a:ext>
            </a:extLst>
          </p:cNvPr>
          <p:cNvSpPr/>
          <p:nvPr/>
        </p:nvSpPr>
        <p:spPr>
          <a:xfrm>
            <a:off x="8805861" y="1151525"/>
            <a:ext cx="2898459" cy="3113315"/>
          </a:xfrm>
          <a:prstGeom prst="round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473253" y="4657167"/>
            <a:ext cx="11231067" cy="1953868"/>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2" name="Picture 1"/>
          <p:cNvPicPr>
            <a:picLocks noChangeAspect="1"/>
          </p:cNvPicPr>
          <p:nvPr/>
        </p:nvPicPr>
        <p:blipFill>
          <a:blip r:embed="rId4"/>
          <a:stretch>
            <a:fillRect/>
          </a:stretch>
        </p:blipFill>
        <p:spPr>
          <a:xfrm>
            <a:off x="6314947" y="765390"/>
            <a:ext cx="5877053" cy="213988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a16="http://schemas.microsoft.com/office/drawing/2014/main" id="{AA1D7D47-35E8-440D-BB76-6CE71E827649}"/>
              </a:ext>
            </a:extLst>
          </p:cNvPr>
          <p:cNvSpPr/>
          <p:nvPr/>
        </p:nvSpPr>
        <p:spPr>
          <a:xfrm rot="2134838">
            <a:off x="1573112" y="72523"/>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a16="http://schemas.microsoft.com/office/drawing/2014/main" id="{FB73E4C8-DC68-455E-9A23-46FD060D064D}"/>
              </a:ext>
            </a:extLst>
          </p:cNvPr>
          <p:cNvSpPr/>
          <p:nvPr/>
        </p:nvSpPr>
        <p:spPr>
          <a:xfrm rot="2134838">
            <a:off x="8015689" y="113219"/>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83026" y="2917812"/>
            <a:ext cx="5629946"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57406" y="2917812"/>
            <a:ext cx="5508171"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Trình bày nội dung văn bản theo dòng cảm xúc lôi cuốn, say mê </a:t>
            </a:r>
          </a:p>
          <a:p>
            <a:pPr algn="just"/>
            <a:r>
              <a:rPr lang="vi-VN" sz="28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800" dirty="0">
                <a:latin typeface="Times New Roman" panose="02020603050405020304" pitchFamily="18" charset="0"/>
                <a:cs typeface="Times New Roman" panose="02020603050405020304" pitchFamily="18" charset="0"/>
              </a:rPr>
              <a:t>- Có nhiều so sánh, liên tưởng độc đáo, giàu chất thơ </a:t>
            </a:r>
          </a:p>
          <a:p>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6096000" y="804595"/>
            <a:ext cx="5492972" cy="1774090"/>
          </a:xfrm>
          <a:prstGeom prst="rect">
            <a:avLst/>
          </a:prstGeom>
        </p:spPr>
      </p:pic>
    </p:spTree>
    <p:extLst>
      <p:ext uri="{BB962C8B-B14F-4D97-AF65-F5344CB8AC3E}">
        <p14:creationId xmlns:p14="http://schemas.microsoft.com/office/powerpoint/2010/main" val="3977216774"/>
      </p:ext>
    </p:extLst>
  </p:cSld>
  <p:clrMapOvr>
    <a:masterClrMapping/>
  </p:clrMapOvr>
  <p:transition spd="slow" advClick="0" advTm="100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6" y="275329"/>
            <a:ext cx="8007530" cy="5698693"/>
          </a:xfrm>
          <a:prstGeom prst="rect">
            <a:avLst/>
          </a:prstGeom>
        </p:spPr>
      </p:pic>
      <p:sp>
        <p:nvSpPr>
          <p:cNvPr id="3" name="TextBox 2"/>
          <p:cNvSpPr txBox="1"/>
          <p:nvPr/>
        </p:nvSpPr>
        <p:spPr>
          <a:xfrm>
            <a:off x="2410096" y="6080780"/>
            <a:ext cx="7080069" cy="523220"/>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Chợ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đào</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Nhị</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1" y="199688"/>
            <a:ext cx="6191793"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130630"/>
            <a:ext cx="5891349" cy="6858000"/>
          </a:xfrm>
          <a:prstGeom prst="rect">
            <a:avLst/>
          </a:prstGeom>
        </p:spPr>
      </p:pic>
      <p:sp>
        <p:nvSpPr>
          <p:cNvPr id="4" name="TextBox 3"/>
          <p:cNvSpPr txBox="1"/>
          <p:nvPr/>
        </p:nvSpPr>
        <p:spPr>
          <a:xfrm>
            <a:off x="5482047" y="1915001"/>
            <a:ext cx="6191793"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07875" y="2616041"/>
            <a:ext cx="619179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728755" y="3747968"/>
            <a:ext cx="694508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687977" y="4960905"/>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p>
        </p:txBody>
      </p:sp>
      <p:sp>
        <p:nvSpPr>
          <p:cNvPr id="8" name="TextBox 7"/>
          <p:cNvSpPr txBox="1"/>
          <p:nvPr/>
        </p:nvSpPr>
        <p:spPr>
          <a:xfrm>
            <a:off x="687977" y="5582527"/>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687977" y="6152998"/>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6490952" y="1768696"/>
            <a:ext cx="5185894" cy="5185894"/>
          </a:xfrm>
          <a:prstGeom prst="rect">
            <a:avLst/>
          </a:prstGeom>
        </p:spPr>
      </p:pic>
      <p:sp>
        <p:nvSpPr>
          <p:cNvPr id="3" name="TextBox 2"/>
          <p:cNvSpPr txBox="1"/>
          <p:nvPr/>
        </p:nvSpPr>
        <p:spPr>
          <a:xfrm>
            <a:off x="1241525" y="3519361"/>
            <a:ext cx="4515331" cy="1684564"/>
          </a:xfrm>
          <a:prstGeom prst="rect">
            <a:avLst/>
          </a:prstGeom>
          <a:noFill/>
        </p:spPr>
        <p:txBody>
          <a:bodyPr wrap="square" rtlCol="0">
            <a:spAutoFit/>
          </a:bodyPr>
          <a:lstStyle/>
          <a:p>
            <a:pPr algn="just">
              <a:lnSpc>
                <a:spcPct val="200000"/>
              </a:lnSpc>
            </a:pP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891664" y="-59828"/>
            <a:ext cx="10464481" cy="2896719"/>
          </a:xfrm>
          <a:prstGeom prst="rect">
            <a:avLst/>
          </a:prstGeom>
        </p:spPr>
      </p:pic>
    </p:spTree>
    <p:extLst>
      <p:ext uri="{BB962C8B-B14F-4D97-AF65-F5344CB8AC3E}">
        <p14:creationId xmlns:p14="http://schemas.microsoft.com/office/powerpoint/2010/main" val="59609244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758116" y="1693276"/>
            <a:ext cx="9986113" cy="2426418"/>
          </a:xfrm>
          <a:prstGeom prst="rect">
            <a:avLst/>
          </a:prstGeom>
        </p:spPr>
      </p:pic>
      <p:pic>
        <p:nvPicPr>
          <p:cNvPr id="6" name="Picture 5"/>
          <p:cNvPicPr>
            <a:picLocks noChangeAspect="1"/>
          </p:cNvPicPr>
          <p:nvPr/>
        </p:nvPicPr>
        <p:blipFill>
          <a:blip r:embed="rId5"/>
          <a:stretch>
            <a:fillRect/>
          </a:stretch>
        </p:blipFill>
        <p:spPr>
          <a:xfrm>
            <a:off x="2779057" y="724503"/>
            <a:ext cx="6529382" cy="117663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6F94B6BE-8DB7-4D86-A101-E502DF48412E}"/>
              </a:ext>
            </a:extLst>
          </p:cNvPr>
          <p:cNvSpPr/>
          <p:nvPr/>
        </p:nvSpPr>
        <p:spPr>
          <a:xfrm>
            <a:off x="204428" y="2317864"/>
            <a:ext cx="2135788" cy="2228844"/>
          </a:xfrm>
          <a:prstGeom prst="rect">
            <a:avLst/>
          </a:prstGeom>
          <a:solidFill>
            <a:srgbClr val="605F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554FAC40-5E0A-48D4-BCC9-32997BCC03CF}"/>
              </a:ext>
            </a:extLst>
          </p:cNvPr>
          <p:cNvSpPr/>
          <p:nvPr/>
        </p:nvSpPr>
        <p:spPr>
          <a:xfrm>
            <a:off x="0" y="2555123"/>
            <a:ext cx="2544644" cy="1323439"/>
          </a:xfrm>
          <a:prstGeom prst="rect">
            <a:avLst/>
          </a:prstGeom>
        </p:spPr>
        <p:txBody>
          <a:bodyPr wrap="square">
            <a:spAutoFit/>
          </a:bodyPr>
          <a:lstStyle/>
          <a:p>
            <a:pPr algn="ct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Cấu</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trúc</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bài</a:t>
            </a:r>
            <a:r>
              <a:rPr lang="en-US" altLang="zh-CN"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 </a:t>
            </a:r>
            <a:r>
              <a:rPr lang="en-US" altLang="zh-CN" sz="4000" spc="300"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rPr>
              <a:t>học</a:t>
            </a:r>
            <a:endParaRPr lang="zh-CN" altLang="en-US" sz="4000" spc="3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sym typeface="微软雅黑" pitchFamily="34" charset="-122"/>
            </a:endParaRPr>
          </a:p>
        </p:txBody>
      </p:sp>
      <p:grpSp>
        <p:nvGrpSpPr>
          <p:cNvPr id="25" name="组合 24">
            <a:extLst>
              <a:ext uri="{FF2B5EF4-FFF2-40B4-BE49-F238E27FC236}">
                <a16:creationId xmlns:a16="http://schemas.microsoft.com/office/drawing/2014/main" id="{29232C4E-E20C-4BAB-BC39-88820F51D952}"/>
              </a:ext>
            </a:extLst>
          </p:cNvPr>
          <p:cNvGrpSpPr/>
          <p:nvPr/>
        </p:nvGrpSpPr>
        <p:grpSpPr>
          <a:xfrm>
            <a:off x="3027570" y="2139377"/>
            <a:ext cx="647059" cy="653203"/>
            <a:chOff x="3993132" y="1506784"/>
            <a:chExt cx="501650" cy="506413"/>
          </a:xfrm>
        </p:grpSpPr>
        <p:sp>
          <p:nvSpPr>
            <p:cNvPr id="26" name="Freeform 6">
              <a:extLst>
                <a:ext uri="{FF2B5EF4-FFF2-40B4-BE49-F238E27FC236}">
                  <a16:creationId xmlns:a16="http://schemas.microsoft.com/office/drawing/2014/main" id="{0C5114A6-B752-48E0-A824-5811ECF2B205}"/>
                </a:ext>
              </a:extLst>
            </p:cNvPr>
            <p:cNvSpPr/>
            <p:nvPr/>
          </p:nvSpPr>
          <p:spPr bwMode="auto">
            <a:xfrm>
              <a:off x="3993132" y="1506784"/>
              <a:ext cx="501650" cy="506413"/>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27" name="矩形 26">
              <a:extLst>
                <a:ext uri="{FF2B5EF4-FFF2-40B4-BE49-F238E27FC236}">
                  <a16:creationId xmlns:a16="http://schemas.microsoft.com/office/drawing/2014/main" id="{B169B77C-5046-41BB-AA56-F32FA687BEC8}"/>
                </a:ext>
              </a:extLst>
            </p:cNvPr>
            <p:cNvSpPr/>
            <p:nvPr/>
          </p:nvSpPr>
          <p:spPr>
            <a:xfrm>
              <a:off x="4144503" y="1559453"/>
              <a:ext cx="209035"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a:t>
              </a:r>
            </a:p>
          </p:txBody>
        </p:sp>
      </p:grpSp>
      <p:grpSp>
        <p:nvGrpSpPr>
          <p:cNvPr id="28" name="组合 27">
            <a:extLst>
              <a:ext uri="{FF2B5EF4-FFF2-40B4-BE49-F238E27FC236}">
                <a16:creationId xmlns:a16="http://schemas.microsoft.com/office/drawing/2014/main" id="{FD0EDAA6-CB22-40CD-BF08-A8CCC27B38EE}"/>
              </a:ext>
            </a:extLst>
          </p:cNvPr>
          <p:cNvGrpSpPr/>
          <p:nvPr/>
        </p:nvGrpSpPr>
        <p:grpSpPr>
          <a:xfrm>
            <a:off x="3027570" y="3100059"/>
            <a:ext cx="653201" cy="653203"/>
            <a:chOff x="3993132" y="2269970"/>
            <a:chExt cx="506412" cy="506413"/>
          </a:xfrm>
        </p:grpSpPr>
        <p:sp>
          <p:nvSpPr>
            <p:cNvPr id="29" name="Freeform 13">
              <a:extLst>
                <a:ext uri="{FF2B5EF4-FFF2-40B4-BE49-F238E27FC236}">
                  <a16:creationId xmlns:a16="http://schemas.microsoft.com/office/drawing/2014/main" id="{9396EAED-33C2-45A0-A987-26E0A4B2697C}"/>
                </a:ext>
              </a:extLst>
            </p:cNvPr>
            <p:cNvSpPr/>
            <p:nvPr/>
          </p:nvSpPr>
          <p:spPr bwMode="auto">
            <a:xfrm>
              <a:off x="3993132" y="2269970"/>
              <a:ext cx="506412" cy="506413"/>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0" name="矩形 29">
              <a:extLst>
                <a:ext uri="{FF2B5EF4-FFF2-40B4-BE49-F238E27FC236}">
                  <a16:creationId xmlns:a16="http://schemas.microsoft.com/office/drawing/2014/main" id="{EE0F6DE9-5E7C-4133-B5D0-8D918B2B72BF}"/>
                </a:ext>
              </a:extLst>
            </p:cNvPr>
            <p:cNvSpPr/>
            <p:nvPr/>
          </p:nvSpPr>
          <p:spPr>
            <a:xfrm>
              <a:off x="4131609" y="2322639"/>
              <a:ext cx="274901"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a:t>
              </a:r>
            </a:p>
          </p:txBody>
        </p:sp>
      </p:grpSp>
      <p:grpSp>
        <p:nvGrpSpPr>
          <p:cNvPr id="31" name="组合 30">
            <a:extLst>
              <a:ext uri="{FF2B5EF4-FFF2-40B4-BE49-F238E27FC236}">
                <a16:creationId xmlns:a16="http://schemas.microsoft.com/office/drawing/2014/main" id="{CA41B482-10B7-4DD1-9D1D-89D8DAF5C946}"/>
              </a:ext>
            </a:extLst>
          </p:cNvPr>
          <p:cNvGrpSpPr/>
          <p:nvPr/>
        </p:nvGrpSpPr>
        <p:grpSpPr>
          <a:xfrm>
            <a:off x="3027570" y="4060741"/>
            <a:ext cx="647059" cy="653203"/>
            <a:chOff x="3993132" y="3033156"/>
            <a:chExt cx="501650" cy="506413"/>
          </a:xfrm>
        </p:grpSpPr>
        <p:sp>
          <p:nvSpPr>
            <p:cNvPr id="32" name="Freeform 21">
              <a:extLst>
                <a:ext uri="{FF2B5EF4-FFF2-40B4-BE49-F238E27FC236}">
                  <a16:creationId xmlns:a16="http://schemas.microsoft.com/office/drawing/2014/main" id="{FAAB2713-D21B-4CC4-81D3-B89377B7C141}"/>
                </a:ext>
              </a:extLst>
            </p:cNvPr>
            <p:cNvSpPr/>
            <p:nvPr/>
          </p:nvSpPr>
          <p:spPr bwMode="auto">
            <a:xfrm>
              <a:off x="3993132" y="3033156"/>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605F5B"/>
            </a:solidFill>
            <a:ln>
              <a:noFill/>
            </a:ln>
          </p:spPr>
          <p:txBody>
            <a:bodyPr/>
            <a:lstStyle/>
            <a:p>
              <a:pPr>
                <a:defRPr/>
              </a:pPr>
              <a:endParaRPr lang="zh-CN" altLang="en-US" sz="100" kern="0" dirty="0">
                <a:solidFill>
                  <a:sysClr val="windowText" lastClr="000000"/>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3" name="矩形 32">
              <a:extLst>
                <a:ext uri="{FF2B5EF4-FFF2-40B4-BE49-F238E27FC236}">
                  <a16:creationId xmlns:a16="http://schemas.microsoft.com/office/drawing/2014/main" id="{37570B7F-89C8-450D-A013-555775C063DD}"/>
                </a:ext>
              </a:extLst>
            </p:cNvPr>
            <p:cNvSpPr/>
            <p:nvPr/>
          </p:nvSpPr>
          <p:spPr>
            <a:xfrm>
              <a:off x="4098676" y="3085825"/>
              <a:ext cx="340768" cy="310196"/>
            </a:xfrm>
            <a:prstGeom prst="rect">
              <a:avLst/>
            </a:prstGeom>
          </p:spPr>
          <p:txBody>
            <a:bodyPr wrap="none">
              <a:spAutoFit/>
            </a:bodyPr>
            <a:lstStyle/>
            <a:p>
              <a:pPr algn="ctr"/>
              <a:r>
                <a:rPr lang="en-US" altLang="zh-CN" sz="20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III</a:t>
              </a:r>
            </a:p>
          </p:txBody>
        </p:sp>
      </p:grpSp>
      <p:sp>
        <p:nvSpPr>
          <p:cNvPr id="37" name="Text Box 11">
            <a:extLst>
              <a:ext uri="{FF2B5EF4-FFF2-40B4-BE49-F238E27FC236}">
                <a16:creationId xmlns:a16="http://schemas.microsoft.com/office/drawing/2014/main" id="{DC3EECE6-D523-4F44-8394-61C1CF955FA1}"/>
              </a:ext>
            </a:extLst>
          </p:cNvPr>
          <p:cNvSpPr txBox="1">
            <a:spLocks noChangeArrowheads="1"/>
          </p:cNvSpPr>
          <p:nvPr/>
        </p:nvSpPr>
        <p:spPr bwMode="auto">
          <a:xfrm>
            <a:off x="3928329" y="2238091"/>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Đọc</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Tìm</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hiểu</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chung</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9" name="Text Box 11">
            <a:extLst>
              <a:ext uri="{FF2B5EF4-FFF2-40B4-BE49-F238E27FC236}">
                <a16:creationId xmlns:a16="http://schemas.microsoft.com/office/drawing/2014/main" id="{BBFFC38D-C020-479C-99D7-F5323B7B86B9}"/>
              </a:ext>
            </a:extLst>
          </p:cNvPr>
          <p:cNvSpPr txBox="1">
            <a:spLocks noChangeArrowheads="1"/>
          </p:cNvSpPr>
          <p:nvPr/>
        </p:nvSpPr>
        <p:spPr bwMode="auto">
          <a:xfrm>
            <a:off x="3928329" y="3183384"/>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Khám</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phá</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văn</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bản</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3" name="Text Box 11">
            <a:extLst>
              <a:ext uri="{FF2B5EF4-FFF2-40B4-BE49-F238E27FC236}">
                <a16:creationId xmlns:a16="http://schemas.microsoft.com/office/drawing/2014/main" id="{7284F76F-AF52-43A8-B5E9-EAD95A5DE5B2}"/>
              </a:ext>
            </a:extLst>
          </p:cNvPr>
          <p:cNvSpPr txBox="1">
            <a:spLocks noChangeArrowheads="1"/>
          </p:cNvSpPr>
          <p:nvPr/>
        </p:nvSpPr>
        <p:spPr bwMode="auto">
          <a:xfrm>
            <a:off x="3928329" y="4177376"/>
            <a:ext cx="4156688" cy="369332"/>
          </a:xfrm>
          <a:prstGeom prst="rect">
            <a:avLst/>
          </a:prstGeom>
          <a:noFill/>
          <a:ln w="9525">
            <a:noFill/>
            <a:miter lim="800000"/>
          </a:ln>
        </p:spPr>
        <p:txBody>
          <a:bodyPr wrap="square">
            <a:spAutoFit/>
          </a:bodyPr>
          <a:lstStyle/>
          <a:p>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Tổng</a:t>
            </a:r>
            <a:r>
              <a:rPr lang="en-US" altLang="zh-CN"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pc="600" dirty="0" err="1">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rPr>
              <a:t>kết</a:t>
            </a:r>
            <a:endParaRPr lang="zh-CN" altLang="en-US" spc="600" dirty="0">
              <a:solidFill>
                <a:srgbClr val="605F5B"/>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nvGrpSpPr>
          <p:cNvPr id="4" name="Group 3"/>
          <p:cNvGrpSpPr/>
          <p:nvPr/>
        </p:nvGrpSpPr>
        <p:grpSpPr>
          <a:xfrm>
            <a:off x="6325054" y="-1160601"/>
            <a:ext cx="6480061" cy="7431447"/>
            <a:chOff x="6233614" y="-1205097"/>
            <a:chExt cx="6480061" cy="743144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614" y="-1205097"/>
              <a:ext cx="6480061" cy="6480061"/>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t="32065"/>
            <a:stretch/>
          </p:blipFill>
          <p:spPr>
            <a:xfrm>
              <a:off x="6239756" y="2085017"/>
              <a:ext cx="6096012" cy="4141333"/>
            </a:xfrm>
            <a:prstGeom prst="rect">
              <a:avLst/>
            </a:prstGeom>
          </p:spPr>
        </p:pic>
      </p:grpSp>
    </p:spTree>
    <p:extLst>
      <p:ext uri="{BB962C8B-B14F-4D97-AF65-F5344CB8AC3E}">
        <p14:creationId xmlns:p14="http://schemas.microsoft.com/office/powerpoint/2010/main" val="495226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7"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5622356" y="647825"/>
            <a:ext cx="7687722" cy="213988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91440"/>
            <a:ext cx="6858000" cy="6858000"/>
          </a:xfrm>
          <a:prstGeom prst="rect">
            <a:avLst/>
          </a:prstGeom>
        </p:spPr>
      </p:pic>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1188" y="1777960"/>
            <a:ext cx="6609806"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t>
            </a:r>
            <a:r>
              <a:rPr lang="vi-VN" sz="2800" dirty="0">
                <a:latin typeface="Times New Roman" panose="02020603050405020304" pitchFamily="18" charset="0"/>
                <a:cs typeface="Times New Roman" panose="02020603050405020304" pitchFamily="18" charset="0"/>
              </a:rPr>
              <a:t>ọng trầm ấm, ngữ điệu da diết, nhớ thương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N</a:t>
            </a:r>
            <a:r>
              <a:rPr lang="vi-VN" sz="2800" dirty="0">
                <a:latin typeface="Times New Roman" panose="02020603050405020304" pitchFamily="18" charset="0"/>
                <a:cs typeface="Times New Roman" panose="02020603050405020304" pitchFamily="18" charset="0"/>
              </a:rPr>
              <a:t>gắt nghỉ đúng nhịp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3657" y="98042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6685" y="177796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696685" y="257550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685" y="2991394"/>
            <a:ext cx="3866606" cy="3866606"/>
          </a:xfrm>
          <a:prstGeom prst="rect">
            <a:avLst/>
          </a:prstGeom>
        </p:spPr>
      </p:pic>
      <p:sp>
        <p:nvSpPr>
          <p:cNvPr id="10" name="TextBox 9"/>
          <p:cNvSpPr txBox="1"/>
          <p:nvPr/>
        </p:nvSpPr>
        <p:spPr>
          <a:xfrm>
            <a:off x="6740434" y="1777960"/>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6740433" y="3657600"/>
            <a:ext cx="513370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sừng</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40433" y="4675465"/>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nhaul</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1840</TotalTime>
  <Words>2425</Words>
  <Application>Microsoft Office PowerPoint</Application>
  <PresentationFormat>Widescreen</PresentationFormat>
  <Paragraphs>233</Paragraphs>
  <Slides>41</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等线</vt:lpstr>
      <vt:lpstr>等线 Light</vt:lpstr>
      <vt:lpstr>Microsoft YaHei</vt:lpstr>
      <vt:lpstr>AGOldFace-Outline</vt:lpstr>
      <vt:lpstr>Arial</vt:lpstr>
      <vt:lpstr>Bahnschrift Condensed</vt:lpstr>
      <vt:lpstr>Times New Roman</vt:lpstr>
      <vt:lpstr>Wingdings</vt:lpstr>
      <vt:lpstr>Yeseva One</vt:lpstr>
      <vt:lpstr>字魂35号-经典雅黑</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603</cp:revision>
  <dcterms:created xsi:type="dcterms:W3CDTF">2018-02-23T07:21:57Z</dcterms:created>
  <dcterms:modified xsi:type="dcterms:W3CDTF">2023-12-14T14:46:33Z</dcterms:modified>
</cp:coreProperties>
</file>