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86" r:id="rId5"/>
    <p:sldId id="389" r:id="rId6"/>
    <p:sldId id="391" r:id="rId7"/>
    <p:sldId id="388" r:id="rId8"/>
    <p:sldId id="326" r:id="rId9"/>
    <p:sldId id="390" r:id="rId10"/>
    <p:sldId id="402" r:id="rId11"/>
    <p:sldId id="392" r:id="rId12"/>
    <p:sldId id="393" r:id="rId13"/>
    <p:sldId id="394" r:id="rId14"/>
    <p:sldId id="395" r:id="rId15"/>
    <p:sldId id="396" r:id="rId16"/>
    <p:sldId id="399" r:id="rId17"/>
    <p:sldId id="398" r:id="rId18"/>
    <p:sldId id="400" r:id="rId19"/>
    <p:sldId id="364" r:id="rId20"/>
    <p:sldId id="383" r:id="rId21"/>
    <p:sldId id="276" r:id="rId22"/>
    <p:sldId id="40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1078" y="126687"/>
            <a:ext cx="635683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14. KHÁI QUÁT VỀ  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00945" y="931984"/>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14.</a:t>
            </a:r>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 Mô tả sơ đồ cấu trúc chung của mạch điện</a:t>
            </a:r>
            <a:r>
              <a:rPr lang="en-US" sz="2800" b="1">
                <a:latin typeface="Times New Roman" panose="02020603050405020304" pitchFamily="18" charset="0"/>
                <a:cs typeface="Times New Roman" panose="02020603050405020304" pitchFamily="18" charset="0"/>
              </a:rPr>
              <a:t> điều khiển</a:t>
            </a:r>
            <a:r>
              <a:rPr lang="vi-VN" sz="2800" b="1">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Nguồn điện</a:t>
            </a: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Cảm biến, bộ phận xử lý điều khiển</a:t>
            </a: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Đối tượng điều khiển</a:t>
            </a: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2" y="2382715"/>
            <a:ext cx="8055369"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Hình 14.4. Sơ đồ cấu trúc của mạch điện điều khiển đơn giản</a:t>
            </a:r>
          </a:p>
        </p:txBody>
      </p:sp>
    </p:spTree>
    <p:extLst>
      <p:ext uri="{BB962C8B-B14F-4D97-AF65-F5344CB8AC3E}">
        <p14:creationId xmlns:p14="http://schemas.microsoft.com/office/powerpoint/2010/main" val="2885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14.5. Một số mạch điện điều khiển ứng dụng trong thực tế</a:t>
            </a: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7770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14.5. Một số mạch điện điều khiển ứng dụng trong thực tế</a:t>
            </a: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314361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298580"/>
            <a:ext cx="11719249"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1.</a:t>
            </a:r>
            <a:r>
              <a:rPr lang="en-US">
                <a:solidFill>
                  <a:srgbClr val="FF0000"/>
                </a:solidFill>
                <a:latin typeface="Times New Roman" panose="02020603050405020304" pitchFamily="18" charset="0"/>
                <a:cs typeface="Times New Roman" panose="02020603050405020304" pitchFamily="18" charset="0"/>
              </a:rPr>
              <a:t> </a:t>
            </a:r>
            <a:r>
              <a:rPr lang="vi-VN">
                <a:solidFill>
                  <a:srgbClr val="FF0000"/>
                </a:solidFill>
                <a:latin typeface="Times New Roman" panose="02020603050405020304" pitchFamily="18" charset="0"/>
                <a:cs typeface="Times New Roman" panose="02020603050405020304" pitchFamily="18" charset="0"/>
              </a:rPr>
              <a:t>Mạch điện điều khiển đơn giản thường gồm:  nguồn điện, cảm biến, bộ phận xử lý và điều khiển; đối tượng điều khiển</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bộ phận xử lý và điều khiển</a:t>
            </a:r>
          </a:p>
          <a:p>
            <a:r>
              <a:rPr lang="vi-VN">
                <a:solidFill>
                  <a:srgbClr val="FF0000"/>
                </a:solidFill>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vi-VN">
                <a:solidFill>
                  <a:srgbClr val="FF0000"/>
                </a:solidFill>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p>
          <a:p>
            <a:r>
              <a:rPr lang="vi-VN">
                <a:solidFill>
                  <a:srgbClr val="FF0000"/>
                </a:solidFill>
                <a:latin typeface="Times New Roman" panose="02020603050405020304" pitchFamily="18" charset="0"/>
                <a:cs typeface="Times New Roman" panose="02020603050405020304" pitchFamily="18" charset="0"/>
              </a:rPr>
              <a:t>2.</a:t>
            </a:r>
          </a:p>
          <a:p>
            <a:r>
              <a:rPr lang="vi-VN">
                <a:solidFill>
                  <a:srgbClr val="FF0000"/>
                </a:solidFill>
                <a:latin typeface="Times New Roman" panose="02020603050405020304" pitchFamily="18" charset="0"/>
                <a:cs typeface="Times New Roman" panose="02020603050405020304" pitchFamily="18" charset="0"/>
              </a:rPr>
              <a:t>a.</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khói: có nhiệm vụ cảm nhận và biến đổi lượng khói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và đèn chớp.</a:t>
            </a:r>
          </a:p>
          <a:p>
            <a:r>
              <a:rPr lang="vi-VN">
                <a:solidFill>
                  <a:srgbClr val="FF0000"/>
                </a:solidFill>
                <a:latin typeface="Times New Roman" panose="02020603050405020304" pitchFamily="18" charset="0"/>
                <a:cs typeface="Times New Roman" panose="02020603050405020304" pitchFamily="18" charset="0"/>
              </a:rPr>
              <a:t>- Đối tượng điều khiển: Còi và đèn chớp</a:t>
            </a:r>
          </a:p>
          <a:p>
            <a:r>
              <a:rPr lang="vi-VN">
                <a:solidFill>
                  <a:srgbClr val="FF0000"/>
                </a:solidFill>
                <a:latin typeface="Times New Roman" panose="02020603050405020304" pitchFamily="18" charset="0"/>
                <a:cs typeface="Times New Roman" panose="02020603050405020304" pitchFamily="18" charset="0"/>
              </a:rPr>
              <a:t>b.</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độ ẩm có nhiệm vụ cảm nhận và biến đổi độ ẩm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máy bơm.</a:t>
            </a:r>
          </a:p>
          <a:p>
            <a:r>
              <a:rPr lang="vi-VN">
                <a:solidFill>
                  <a:srgbClr val="FF0000"/>
                </a:solidFill>
                <a:latin typeface="Times New Roman" panose="02020603050405020304" pitchFamily="18" charset="0"/>
                <a:cs typeface="Times New Roman" panose="02020603050405020304" pitchFamily="18" charset="0"/>
              </a:rPr>
              <a:t>- Đối tượng điều khiển: Máy bơm</a:t>
            </a:r>
          </a:p>
          <a:p>
            <a:r>
              <a:rPr lang="vi-VN">
                <a:solidFill>
                  <a:srgbClr val="FF0000"/>
                </a:solidFill>
                <a:latin typeface="Times New Roman" panose="02020603050405020304" pitchFamily="18" charset="0"/>
                <a:cs typeface="Times New Roman" panose="02020603050405020304" pitchFamily="18" charset="0"/>
              </a:rPr>
              <a:t>c. -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tiệm cậm: có nhiệm vụ cảm nhận và biến đổi hoạt động đột nhập của người lạ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báo.</a:t>
            </a:r>
          </a:p>
          <a:p>
            <a:r>
              <a:rPr lang="vi-VN">
                <a:solidFill>
                  <a:srgbClr val="FF0000"/>
                </a:solidFill>
                <a:latin typeface="Times New Roman" panose="02020603050405020304" pitchFamily="18" charset="0"/>
                <a:cs typeface="Times New Roman" panose="02020603050405020304" pitchFamily="18" charset="0"/>
              </a:rPr>
              <a:t>- Đối tượng điều khiển: Còi báo</a:t>
            </a:r>
          </a:p>
        </p:txBody>
      </p:sp>
    </p:spTree>
    <p:extLst>
      <p:ext uri="{BB962C8B-B14F-4D97-AF65-F5344CB8AC3E}">
        <p14:creationId xmlns:p14="http://schemas.microsoft.com/office/powerpoint/2010/main" val="31287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wipe(down)">
                                      <p:cBhvr>
                                        <p:cTn id="49" dur="500"/>
                                        <p:tgtEl>
                                          <p:spTgt spid="4">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wipe(down)">
                                      <p:cBhvr>
                                        <p:cTn id="52" dur="500"/>
                                        <p:tgtEl>
                                          <p:spTgt spid="4">
                                            <p:txEl>
                                              <p:pRg st="15" end="15"/>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animEffect transition="in" filter="wipe(down)">
                                      <p:cBhvr>
                                        <p:cTn id="55" dur="500"/>
                                        <p:tgtEl>
                                          <p:spTgt spid="4">
                                            <p:txEl>
                                              <p:pRg st="16" end="16"/>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wipe(down)">
                                      <p:cBhvr>
                                        <p:cTn id="58" dur="500"/>
                                        <p:tgtEl>
                                          <p:spTgt spid="4">
                                            <p:txEl>
                                              <p:pRg st="17" end="17"/>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animEffect transition="in" filter="wipe(down)">
                                      <p:cBhvr>
                                        <p:cTn id="61" dur="500"/>
                                        <p:tgtEl>
                                          <p:spTgt spid="4">
                                            <p:txEl>
                                              <p:pRg st="18" end="18"/>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4">
                                            <p:txEl>
                                              <p:pRg st="19" end="19"/>
                                            </p:txEl>
                                          </p:spTgt>
                                        </p:tgtEl>
                                        <p:attrNameLst>
                                          <p:attrName>style.visibility</p:attrName>
                                        </p:attrNameLst>
                                      </p:cBhvr>
                                      <p:to>
                                        <p:strVal val="visible"/>
                                      </p:to>
                                    </p:set>
                                    <p:animEffect transition="in" filter="wipe(down)">
                                      <p:cBhvr>
                                        <p:cTn id="64" dur="500"/>
                                        <p:tgtEl>
                                          <p:spTgt spid="4">
                                            <p:txEl>
                                              <p:pRg st="19" end="19"/>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4">
                                            <p:txEl>
                                              <p:pRg st="20" end="20"/>
                                            </p:txEl>
                                          </p:spTgt>
                                        </p:tgtEl>
                                        <p:attrNameLst>
                                          <p:attrName>style.visibility</p:attrName>
                                        </p:attrNameLst>
                                      </p:cBhvr>
                                      <p:to>
                                        <p:strVal val="visible"/>
                                      </p:to>
                                    </p:set>
                                    <p:animEffect transition="in" filter="wipe(down)">
                                      <p:cBhvr>
                                        <p:cTn id="67"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Mạch điện điều khiển</a:t>
            </a:r>
          </a:p>
          <a:p>
            <a:r>
              <a:rPr lang="en-US" sz="2800">
                <a:latin typeface="Times New Roman" panose="02020603050405020304" pitchFamily="18" charset="0"/>
                <a:cs typeface="Times New Roman" panose="02020603050405020304" pitchFamily="18" charset="0"/>
              </a:rPr>
              <a:t>- Mạch điện điều khiển là mạch điện được sử dụng để thực hiện chức năng điều khiển</a:t>
            </a:r>
          </a:p>
          <a:p>
            <a:r>
              <a:rPr lang="en-US" sz="2800">
                <a:latin typeface="Times New Roman" panose="02020603050405020304" pitchFamily="18" charset="0"/>
                <a:cs typeface="Times New Roman" panose="02020603050405020304" pitchFamily="18" charset="0"/>
              </a:rPr>
              <a:t>- Mạch điện điều khiển đơn giản thường gồm:  nguồn điện, cảm biến, bộ phận xử lý và điều khiển; đối tượng điều khiển</a:t>
            </a:r>
          </a:p>
          <a:p>
            <a:r>
              <a:rPr lang="en-US" sz="2800">
                <a:latin typeface="Times New Roman" panose="02020603050405020304" pitchFamily="18" charset="0"/>
                <a:cs typeface="Times New Roman" panose="02020603050405020304" pitchFamily="18" charset="0"/>
              </a:rPr>
              <a:t>- Nguồn điện: cung cấp năng lượng điện cho mạch hoạt động</a:t>
            </a:r>
          </a:p>
          <a:p>
            <a:r>
              <a:rPr lang="en-US" sz="2800">
                <a:latin typeface="Times New Roman" panose="02020603050405020304" pitchFamily="18" charset="0"/>
                <a:cs typeface="Times New Roman" panose="02020603050405020304" pitchFamily="18" charset="0"/>
              </a:rPr>
              <a:t>- Cảm biến, bộ phận xử lý và điều khiển</a:t>
            </a:r>
          </a:p>
          <a:p>
            <a:r>
              <a:rPr lang="en-US" sz="2800">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en-US" sz="2800">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en-US" sz="2800">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34314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14.6.</a:t>
            </a: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2358562" y="6304826"/>
            <a:ext cx="6542842"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14.6. Mạch điện trong nhà</a:t>
            </a: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14.6.</a:t>
            </a:r>
          </a:p>
        </p:txBody>
      </p:sp>
      <p:pic>
        <p:nvPicPr>
          <p:cNvPr id="5" name="Picture 4"/>
          <p:cNvPicPr>
            <a:picLocks noChangeAspect="1"/>
          </p:cNvPicPr>
          <p:nvPr/>
        </p:nvPicPr>
        <p:blipFill>
          <a:blip r:embed="rId3"/>
          <a:stretch>
            <a:fillRect/>
          </a:stretch>
        </p:blipFill>
        <p:spPr>
          <a:xfrm>
            <a:off x="493817" y="1251565"/>
            <a:ext cx="6084265"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14.6. Mạch điện trong nhà</a:t>
            </a:r>
          </a:p>
        </p:txBody>
      </p:sp>
      <p:pic>
        <p:nvPicPr>
          <p:cNvPr id="9" name="Picture 8"/>
          <p:cNvPicPr>
            <a:picLocks noChangeAspect="1"/>
          </p:cNvPicPr>
          <p:nvPr/>
        </p:nvPicPr>
        <p:blipFill>
          <a:blip r:embed="rId4"/>
          <a:stretch>
            <a:fillRect/>
          </a:stretch>
        </p:blipFill>
        <p:spPr>
          <a:xfrm>
            <a:off x="6783405" y="1370632"/>
            <a:ext cx="4596782"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hình 14. 7 dưới đây,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14.7. Bảng điện cơ bản</a:t>
            </a:r>
          </a:p>
        </p:txBody>
      </p:sp>
    </p:spTree>
    <p:extLst>
      <p:ext uri="{BB962C8B-B14F-4D97-AF65-F5344CB8AC3E}">
        <p14:creationId xmlns:p14="http://schemas.microsoft.com/office/powerpoint/2010/main" val="883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hình 14. 7 dưới đây,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14.7. Bảng điện cơ bản</a:t>
            </a:r>
          </a:p>
        </p:txBody>
      </p:sp>
      <p:sp>
        <p:nvSpPr>
          <p:cNvPr id="2" name="Rectangle 1"/>
          <p:cNvSpPr/>
          <p:nvPr/>
        </p:nvSpPr>
        <p:spPr>
          <a:xfrm>
            <a:off x="4242318" y="1776576"/>
            <a:ext cx="6096000" cy="3539430"/>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2. - Aptomat: thiết bị đóng, cắt nguồn điện bằng tay hoặc cắt nguồn điện tự động khi có sự cố quá tải và ngắn mạch xảy ra.</a:t>
            </a:r>
          </a:p>
          <a:p>
            <a:r>
              <a:rPr lang="en-US" sz="2800">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1021575" y="506259"/>
            <a:ext cx="5810048" cy="3925064"/>
          </a:xfrm>
          <a:prstGeom prst="rect">
            <a:avLst/>
          </a:prstGeom>
        </p:spPr>
      </p:pic>
      <p:sp>
        <p:nvSpPr>
          <p:cNvPr id="8" name="TextBox 7"/>
          <p:cNvSpPr txBox="1"/>
          <p:nvPr/>
        </p:nvSpPr>
        <p:spPr>
          <a:xfrm>
            <a:off x="1978270" y="4674754"/>
            <a:ext cx="37279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14.1. Mạch điện đơn giản</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a:t>
            </a:r>
            <a:r>
              <a:rPr lang="en-US" sz="2800">
                <a:solidFill>
                  <a:srgbClr val="0000FF"/>
                </a:solidFill>
                <a:latin typeface="Times New Roman" panose="02020603050405020304" pitchFamily="18" charset="0"/>
                <a:cs typeface="Times New Roman" panose="02020603050405020304" pitchFamily="18" charset="0"/>
              </a:rPr>
              <a:t>3</a:t>
            </a:r>
            <a:r>
              <a:rPr lang="vi-VN" sz="2800">
                <a:solidFill>
                  <a:srgbClr val="0000FF"/>
                </a:solidFill>
                <a:latin typeface="Times New Roman" panose="02020603050405020304" pitchFamily="18" charset="0"/>
                <a:cs typeface="Times New Roman" panose="02020603050405020304" pitchFamily="18" charset="0"/>
              </a:rPr>
              <a:t>. 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
        <p:nvSpPr>
          <p:cNvPr id="2" name="Rectangle 1"/>
          <p:cNvSpPr/>
          <p:nvPr/>
        </p:nvSpPr>
        <p:spPr>
          <a:xfrm>
            <a:off x="780661" y="1779687"/>
            <a:ext cx="10751976" cy="409342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a:t>
            </a:r>
          </a:p>
          <a:p>
            <a:r>
              <a:rPr lang="vi-VN" sz="2000">
                <a:solidFill>
                  <a:srgbClr val="FF0000"/>
                </a:solidFill>
                <a:latin typeface="Times New Roman" panose="02020603050405020304" pitchFamily="18" charset="0"/>
                <a:cs typeface="Times New Roman" panose="02020603050405020304" pitchFamily="18" charset="0"/>
              </a:rPr>
              <a:t>•	Công tơ điện: đo lượng điện năng tiêu thụ của phụ tải điện.</a:t>
            </a:r>
          </a:p>
          <a:p>
            <a:r>
              <a:rPr lang="vi-VN" sz="2000">
                <a:solidFill>
                  <a:srgbClr val="FF0000"/>
                </a:solidFill>
                <a:latin typeface="Times New Roman" panose="02020603050405020304" pitchFamily="18" charset="0"/>
                <a:cs typeface="Times New Roman" panose="02020603050405020304" pitchFamily="18" charset="0"/>
              </a:rPr>
              <a:t>•	Aptomat: đóng, cắt và bảo vệ mạch điện.</a:t>
            </a:r>
          </a:p>
          <a:p>
            <a:r>
              <a:rPr lang="vi-VN" sz="2000">
                <a:solidFill>
                  <a:srgbClr val="FF0000"/>
                </a:solidFill>
                <a:latin typeface="Times New Roman" panose="02020603050405020304" pitchFamily="18" charset="0"/>
                <a:cs typeface="Times New Roman" panose="02020603050405020304" pitchFamily="18" charset="0"/>
              </a:rPr>
              <a:t>•	Dây dẫn điện: Truyền dẫn điện.</a:t>
            </a:r>
          </a:p>
          <a:p>
            <a:r>
              <a:rPr lang="vi-VN" sz="2000">
                <a:solidFill>
                  <a:srgbClr val="FF0000"/>
                </a:solidFill>
                <a:latin typeface="Times New Roman" panose="02020603050405020304" pitchFamily="18" charset="0"/>
                <a:cs typeface="Times New Roman" panose="02020603050405020304" pitchFamily="18" charset="0"/>
              </a:rPr>
              <a:t>•	Cầu dao: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Cầu chì: bảo vệ mạch điện.</a:t>
            </a:r>
          </a:p>
          <a:p>
            <a:r>
              <a:rPr lang="vi-VN" sz="2000">
                <a:solidFill>
                  <a:srgbClr val="FF0000"/>
                </a:solidFill>
                <a:latin typeface="Times New Roman" panose="02020603050405020304" pitchFamily="18" charset="0"/>
                <a:cs typeface="Times New Roman" panose="02020603050405020304" pitchFamily="18" charset="0"/>
              </a:rPr>
              <a:t>•	Ổ cắm điện: chia sẻ và kết nối của các thiết bị điện với nguồn điện. </a:t>
            </a:r>
          </a:p>
          <a:p>
            <a:r>
              <a:rPr lang="vi-VN" sz="2000">
                <a:solidFill>
                  <a:srgbClr val="FF0000"/>
                </a:solidFill>
                <a:latin typeface="Times New Roman" panose="02020603050405020304" pitchFamily="18" charset="0"/>
                <a:cs typeface="Times New Roman" panose="02020603050405020304" pitchFamily="18" charset="0"/>
              </a:rPr>
              <a:t>•	Công tắc điện: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Bóng đèn điện: phụ tải điện biến điện năng thành quang năng.</a:t>
            </a:r>
          </a:p>
          <a:p>
            <a:r>
              <a:rPr lang="vi-VN" sz="2000">
                <a:solidFill>
                  <a:srgbClr val="FF0000"/>
                </a:solidFill>
                <a:latin typeface="Times New Roman" panose="02020603050405020304" pitchFamily="18" charset="0"/>
                <a:cs typeface="Times New Roman" panose="02020603050405020304" pitchFamily="18" charset="0"/>
              </a:rPr>
              <a:t>•	Bếp điện, nồi cơm điện, bàn là, ..: phụ tải điện biến điện năng thành nhiệt năng.</a:t>
            </a:r>
          </a:p>
          <a:p>
            <a:r>
              <a:rPr lang="vi-VN" sz="2000">
                <a:solidFill>
                  <a:srgbClr val="FF0000"/>
                </a:solidFill>
                <a:latin typeface="Times New Roman" panose="02020603050405020304" pitchFamily="18" charset="0"/>
                <a:cs typeface="Times New Roman" panose="02020603050405020304" pitchFamily="18" charset="0"/>
              </a:rPr>
              <a:t>•	Quạt, máy giặt, các loại xe điện...: phụ tải điện biến điện năng thành cơ năng.</a:t>
            </a:r>
          </a:p>
          <a:p>
            <a:r>
              <a:rPr lang="vi-VN" sz="2000">
                <a:solidFill>
                  <a:srgbClr val="FF0000"/>
                </a:solidFill>
                <a:latin typeface="Times New Roman" panose="02020603050405020304" pitchFamily="18" charset="0"/>
                <a:cs typeface="Times New Roman" panose="02020603050405020304" pitchFamily="18" charset="0"/>
              </a:rPr>
              <a:t>•	Pin, ắc quy: nguồn điện.</a:t>
            </a:r>
          </a:p>
          <a:p>
            <a:r>
              <a:rPr lang="vi-VN" sz="2000">
                <a:solidFill>
                  <a:srgbClr val="FF0000"/>
                </a:solidFill>
                <a:latin typeface="Times New Roman" panose="02020603050405020304" pitchFamily="18" charset="0"/>
                <a:cs typeface="Times New Roman" panose="02020603050405020304" pitchFamily="18" charset="0"/>
              </a:rPr>
              <a:t>2. HS tự vẽ và mô tả mạch điện đơn giản</a:t>
            </a:r>
          </a:p>
        </p:txBody>
      </p:sp>
    </p:spTree>
    <p:extLst>
      <p:ext uri="{BB962C8B-B14F-4D97-AF65-F5344CB8AC3E}">
        <p14:creationId xmlns:p14="http://schemas.microsoft.com/office/powerpoint/2010/main" val="1165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583036" y="220714"/>
            <a:ext cx="5810048" cy="3925064"/>
          </a:xfrm>
          <a:prstGeom prst="rect">
            <a:avLst/>
          </a:prstGeom>
        </p:spPr>
      </p:pic>
      <p:sp>
        <p:nvSpPr>
          <p:cNvPr id="8" name="TextBox 7"/>
          <p:cNvSpPr txBox="1"/>
          <p:nvPr/>
        </p:nvSpPr>
        <p:spPr>
          <a:xfrm>
            <a:off x="1884964" y="4167664"/>
            <a:ext cx="37279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14.1. Mạch điện đơn giản</a:t>
            </a:r>
          </a:p>
        </p:txBody>
      </p:sp>
      <p:sp>
        <p:nvSpPr>
          <p:cNvPr id="3" name="Rectangle 2"/>
          <p:cNvSpPr/>
          <p:nvPr/>
        </p:nvSpPr>
        <p:spPr>
          <a:xfrm>
            <a:off x="257068" y="4761732"/>
            <a:ext cx="6983730" cy="193899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Các thành phần cơ bản có trong mạch điện đơn giản:</a:t>
            </a:r>
          </a:p>
          <a:p>
            <a:r>
              <a:rPr lang="vi-VN" sz="2400">
                <a:solidFill>
                  <a:srgbClr val="FF0000"/>
                </a:solidFill>
                <a:latin typeface="Times New Roman" panose="02020603050405020304" pitchFamily="18" charset="0"/>
                <a:cs typeface="Times New Roman" panose="02020603050405020304" pitchFamily="18" charset="0"/>
              </a:rPr>
              <a:t>- Công tắc hai cực K, K1, K2</a:t>
            </a:r>
          </a:p>
          <a:p>
            <a:r>
              <a:rPr lang="vi-VN" sz="2400">
                <a:solidFill>
                  <a:srgbClr val="FF0000"/>
                </a:solidFill>
                <a:latin typeface="Times New Roman" panose="02020603050405020304" pitchFamily="18" charset="0"/>
                <a:cs typeface="Times New Roman" panose="02020603050405020304" pitchFamily="18" charset="0"/>
              </a:rPr>
              <a:t>- Đèn sợi đốt Đ1, Đ2</a:t>
            </a:r>
          </a:p>
          <a:p>
            <a:r>
              <a:rPr lang="vi-VN" sz="2400">
                <a:solidFill>
                  <a:srgbClr val="FF0000"/>
                </a:solidFill>
                <a:latin typeface="Times New Roman" panose="02020603050405020304" pitchFamily="18" charset="0"/>
                <a:cs typeface="Times New Roman" panose="02020603050405020304" pitchFamily="18" charset="0"/>
              </a:rPr>
              <a:t>- Cực âm cực dương</a:t>
            </a:r>
          </a:p>
          <a:p>
            <a:r>
              <a:rPr lang="vi-VN" sz="2400">
                <a:solidFill>
                  <a:srgbClr val="FF0000"/>
                </a:solidFill>
                <a:latin typeface="Times New Roman" panose="02020603050405020304" pitchFamily="18" charset="0"/>
                <a:cs typeface="Times New Roman" panose="02020603050405020304" pitchFamily="18" charset="0"/>
              </a:rPr>
              <a:t>Khi tất cả công tắc hai cực mở, hai đèn sẽ cùng sáng</a:t>
            </a:r>
          </a:p>
        </p:txBody>
      </p:sp>
    </p:spTree>
    <p:extLst>
      <p:ext uri="{BB962C8B-B14F-4D97-AF65-F5344CB8AC3E}">
        <p14:creationId xmlns:p14="http://schemas.microsoft.com/office/powerpoint/2010/main" val="39157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Nguồn điện</a:t>
            </a: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Truyền dẫn, đóng cắt, điều khiển và bảo vệ</a:t>
            </a: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Phụ tải</a:t>
            </a: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3" y="2382715"/>
            <a:ext cx="5363308"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Hình 14.2. Sơ đồ cấu trúc của mạch điện</a:t>
            </a:r>
          </a:p>
        </p:txBody>
      </p:sp>
    </p:spTree>
    <p:extLst>
      <p:ext uri="{BB962C8B-B14F-4D97-AF65-F5344CB8AC3E}">
        <p14:creationId xmlns:p14="http://schemas.microsoft.com/office/powerpoint/2010/main" val="22203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Nguồn điện</a:t>
            </a: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Truyền dẫn, đóng cắt, điều khiển và bảo vệ</a:t>
            </a: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Phụ tải</a:t>
            </a: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5468" y="2947214"/>
            <a:ext cx="11526417"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Sơ đồ cấu trúc của mạch điện gồm 3 khối: Nguồn điện; truyền dẫn, đóng cắt, điều khiển và bảo vệ; phụ tải.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637692" y="2325123"/>
            <a:ext cx="5363308"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Hình 14.2. Sơ đồ cấu trúc của mạch điện</a:t>
            </a:r>
          </a:p>
        </p:txBody>
      </p:sp>
    </p:spTree>
    <p:extLst>
      <p:ext uri="{BB962C8B-B14F-4D97-AF65-F5344CB8AC3E}">
        <p14:creationId xmlns:p14="http://schemas.microsoft.com/office/powerpoint/2010/main" val="3388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4819525"/>
          </a:xfrm>
          <a:prstGeom prst="rect">
            <a:avLst/>
          </a:prstGeom>
        </p:spPr>
      </p:pic>
      <p:sp>
        <p:nvSpPr>
          <p:cNvPr id="6" name="TextBox 5"/>
          <p:cNvSpPr txBox="1"/>
          <p:nvPr/>
        </p:nvSpPr>
        <p:spPr>
          <a:xfrm>
            <a:off x="1334458" y="5148374"/>
            <a:ext cx="4441192"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14.3. Một số phần tử của mạch điện</a:t>
            </a:r>
          </a:p>
        </p:txBody>
      </p:sp>
    </p:spTree>
    <p:extLst>
      <p:ext uri="{BB962C8B-B14F-4D97-AF65-F5344CB8AC3E}">
        <p14:creationId xmlns:p14="http://schemas.microsoft.com/office/powerpoint/2010/main" val="206330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3727845"/>
          </a:xfrm>
          <a:prstGeom prst="rect">
            <a:avLst/>
          </a:prstGeom>
        </p:spPr>
      </p:pic>
      <p:sp>
        <p:nvSpPr>
          <p:cNvPr id="6" name="TextBox 5"/>
          <p:cNvSpPr txBox="1"/>
          <p:nvPr/>
        </p:nvSpPr>
        <p:spPr>
          <a:xfrm>
            <a:off x="1497800" y="4021878"/>
            <a:ext cx="4441192"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14.3. Một số phần tử của mạch điện</a:t>
            </a:r>
          </a:p>
        </p:txBody>
      </p:sp>
      <p:sp>
        <p:nvSpPr>
          <p:cNvPr id="2" name="Rectangle 1"/>
          <p:cNvSpPr/>
          <p:nvPr/>
        </p:nvSpPr>
        <p:spPr>
          <a:xfrm>
            <a:off x="225577" y="4494231"/>
            <a:ext cx="11838903" cy="1938992"/>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phần tử của mạch điện gồm ắc quy, bóng đèn, công tắc, áp tô mát, quạt điện…</a:t>
            </a:r>
          </a:p>
          <a:p>
            <a:r>
              <a:rPr lang="en-US" sz="2400">
                <a:solidFill>
                  <a:srgbClr val="FF0000"/>
                </a:solidFill>
                <a:latin typeface="Times New Roman" panose="02020603050405020304" pitchFamily="18" charset="0"/>
                <a:cs typeface="Times New Roman" panose="02020603050405020304" pitchFamily="18" charset="0"/>
              </a:rPr>
              <a:t>3. </a:t>
            </a:r>
          </a:p>
          <a:p>
            <a:r>
              <a:rPr lang="en-US" sz="2400">
                <a:solidFill>
                  <a:srgbClr val="FF0000"/>
                </a:solidFill>
                <a:latin typeface="Times New Roman" panose="02020603050405020304" pitchFamily="18" charset="0"/>
                <a:cs typeface="Times New Roman" panose="02020603050405020304" pitchFamily="18" charset="0"/>
              </a:rPr>
              <a:t>+ Nguồn điện: Ắc quy</a:t>
            </a:r>
          </a:p>
          <a:p>
            <a:r>
              <a:rPr lang="en-US" sz="2400">
                <a:solidFill>
                  <a:srgbClr val="FF0000"/>
                </a:solidFill>
                <a:latin typeface="Times New Roman" panose="02020603050405020304" pitchFamily="18" charset="0"/>
                <a:cs typeface="Times New Roman" panose="02020603050405020304" pitchFamily="18" charset="0"/>
              </a:rPr>
              <a:t>+ Truyền dẫn, đóng cắt, điều khiển và bảo vệ: Công tắc, áp tô mát …..</a:t>
            </a:r>
          </a:p>
          <a:p>
            <a:r>
              <a:rPr lang="en-US" sz="2400">
                <a:solidFill>
                  <a:srgbClr val="FF0000"/>
                </a:solidFill>
                <a:latin typeface="Times New Roman" panose="02020603050405020304" pitchFamily="18" charset="0"/>
                <a:cs typeface="Times New Roman" panose="02020603050405020304" pitchFamily="18" charset="0"/>
              </a:rPr>
              <a:t>+ Phụ tải: Bóng đèn, quạt điện….</a:t>
            </a:r>
          </a:p>
        </p:txBody>
      </p:sp>
    </p:spTree>
    <p:extLst>
      <p:ext uri="{BB962C8B-B14F-4D97-AF65-F5344CB8AC3E}">
        <p14:creationId xmlns:p14="http://schemas.microsoft.com/office/powerpoint/2010/main" val="42103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 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*Vai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pin, </a:t>
            </a:r>
            <a:r>
              <a:rPr lang="en-US" sz="2800" dirty="0" err="1">
                <a:latin typeface="Times New Roman" panose="02020603050405020304" pitchFamily="18" charset="0"/>
                <a:cs typeface="Times New Roman" panose="02020603050405020304" pitchFamily="18" charset="0"/>
              </a:rPr>
              <a: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031" y="316523"/>
            <a:ext cx="11201399" cy="6321669"/>
          </a:xfrm>
          <a:prstGeom prst="rect">
            <a:avLst/>
          </a:prstGeom>
        </p:spPr>
      </p:pic>
    </p:spTree>
    <p:extLst>
      <p:ext uri="{BB962C8B-B14F-4D97-AF65-F5344CB8AC3E}">
        <p14:creationId xmlns:p14="http://schemas.microsoft.com/office/powerpoint/2010/main" val="36232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991</TotalTime>
  <Words>1955</Words>
  <Application>Microsoft Office PowerPoint</Application>
  <PresentationFormat>Widescreen</PresentationFormat>
  <Paragraphs>123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Tạ Thị Tuyết Sơn</cp:lastModifiedBy>
  <cp:revision>116</cp:revision>
  <dcterms:created xsi:type="dcterms:W3CDTF">2023-06-21T22:05:51Z</dcterms:created>
  <dcterms:modified xsi:type="dcterms:W3CDTF">2023-12-27T01:57:28Z</dcterms:modified>
</cp:coreProperties>
</file>