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3"/>
  </p:notesMasterIdLst>
  <p:sldIdLst>
    <p:sldId id="295" r:id="rId3"/>
    <p:sldId id="311" r:id="rId4"/>
    <p:sldId id="331" r:id="rId5"/>
    <p:sldId id="422" r:id="rId6"/>
    <p:sldId id="332" r:id="rId7"/>
    <p:sldId id="423" r:id="rId8"/>
    <p:sldId id="426" r:id="rId9"/>
    <p:sldId id="425" r:id="rId10"/>
    <p:sldId id="333" r:id="rId11"/>
    <p:sldId id="42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>
          <p15:clr>
            <a:srgbClr val="A4A3A4"/>
          </p15:clr>
        </p15:guide>
        <p15:guide id="2" pos="28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333399"/>
    <a:srgbClr val="FF9900"/>
    <a:srgbClr val="CC3399"/>
    <a:srgbClr val="CC3300"/>
    <a:srgbClr val="FF3300"/>
    <a:srgbClr val="A50021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364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97"/>
        <p:guide pos="2889"/>
      </p:guideLst>
    </p:cSldViewPr>
  </p:slideViewPr>
  <p:outlineViewPr>
    <p:cViewPr>
      <p:scale>
        <a:sx n="33" d="100"/>
        <a:sy n="33" d="100"/>
      </p:scale>
      <p:origin x="0" y="-51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A5DB2181-DF1A-4644-85EA-E838F28A9202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8397A0-A2C9-4DB2-9FF9-F3F856F997D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2DDA5-6518-4AA9-ADB7-A27FDD645F18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med" advTm="10000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14DF9-0B0D-48A4-81DC-30871CC3B492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med" advTm="10000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312AB-532E-45D7-8F29-B0B06B89EDDE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med" advTm="10000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êu đề và Nội dung Trên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33D8F5-7785-4DF2-8D34-D93607AD864E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med" advTm="10000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 hasCustomPrompt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C6212E-D964-408B-BCC0-990191E01857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med" advTm="10000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êu đề và Văn bản Trên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35487C-D923-491E-A48D-15586A4DA0E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med" advTm="10000"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9DF8EA8-9355-41FD-A02B-4A9EB971E98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med">
        <p:blinds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8EA8-9355-41FD-A02B-4A9EB971E98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med">
        <p:blinds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8EA8-9355-41FD-A02B-4A9EB971E98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med">
        <p:blinds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8EA8-9355-41FD-A02B-4A9EB971E98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med">
        <p:blinds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8EA8-9355-41FD-A02B-4A9EB971E98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med">
        <p:blinds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E5128-11A8-4722-AA37-9C74AE440A10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med" advTm="10000">
    <p:blind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8EA8-9355-41FD-A02B-4A9EB971E98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med">
        <p:blinds/>
      </p:transition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8EA8-9355-41FD-A02B-4A9EB971E98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med">
        <p:blinds/>
      </p:transition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8EA8-9355-41FD-A02B-4A9EB971E98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med">
        <p:blinds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8EA8-9355-41FD-A02B-4A9EB971E98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med">
        <p:blinds/>
      </p:transition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8EA8-9355-41FD-A02B-4A9EB971E98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med">
        <p:blinds/>
      </p:transition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8EA8-9355-41FD-A02B-4A9EB971E98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med">
        <p:blinds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3777F-E087-4B46-A1FA-35D9D6BAAFB8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med" advTm="10000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95C8E-022F-4057-A634-7566B0C55CA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med" advTm="10000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3BE6B-1D76-48E0-A6FF-377B06E4F08A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med" advTm="10000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BE5AB-1DBB-4096-B51D-F0A8EE253DDB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med" advTm="10000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6173A-D63E-4C33-96FA-0CFAE8C0AF32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med" advTm="10000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5B31A-937F-4A14-8BB5-CE03C5488C0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med" advTm="10000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ED5D5-F9E7-4BC5-84E8-21C513A940F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med" advTm="10000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vi-VN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vi-VN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9DF8EA8-9355-41FD-A02B-4A9EB971E980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 advTm="10000">
    <p:blinds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vi-V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9DF8EA8-9355-41FD-A02B-4A9EB971E98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med">
        <p:blinds/>
      </p:transition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19200" y="2133600"/>
            <a:ext cx="7467600" cy="1353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SỬ DỤNG ĐỒNG HỒ ĐO ĐIỆN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10000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563563"/>
          </a:xfr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txBody>
          <a:bodyPr/>
          <a:lstStyle/>
          <a:p>
            <a:pPr algn="l"/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I.TÌM HIỂU VỀ CÔNG TƠ ĐIỆN: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50975" y="2362200"/>
            <a:ext cx="7693025" cy="1785938"/>
          </a:xfrm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altLang="vi-VN" sz="2400" dirty="0">
              <a:sym typeface="WP MultinationalA Helve" pitchFamily="2" charset="2"/>
            </a:endParaRPr>
          </a:p>
          <a:p>
            <a:pPr>
              <a:buFontTx/>
              <a:buNone/>
            </a:pPr>
            <a:endParaRPr lang="en-US" altLang="vi-VN" sz="2800" dirty="0"/>
          </a:p>
        </p:txBody>
      </p:sp>
      <p:sp>
        <p:nvSpPr>
          <p:cNvPr id="322572" name="Rectangle 12"/>
          <p:cNvSpPr>
            <a:spLocks noChangeArrowheads="1"/>
          </p:cNvSpPr>
          <p:nvPr/>
        </p:nvSpPr>
        <p:spPr bwMode="auto">
          <a:xfrm>
            <a:off x="6858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2594" name="Text Box 34"/>
          <p:cNvSpPr txBox="1">
            <a:spLocks noChangeArrowheads="1"/>
          </p:cNvSpPr>
          <p:nvPr/>
        </p:nvSpPr>
        <p:spPr bwMode="auto">
          <a:xfrm>
            <a:off x="685800" y="32004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2604" name="Text Box 44"/>
          <p:cNvSpPr txBox="1">
            <a:spLocks noChangeArrowheads="1"/>
          </p:cNvSpPr>
          <p:nvPr/>
        </p:nvSpPr>
        <p:spPr bwMode="auto">
          <a:xfrm>
            <a:off x="1295400" y="1219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2605" name="Text Box 45"/>
          <p:cNvSpPr txBox="1">
            <a:spLocks noChangeArrowheads="1"/>
          </p:cNvSpPr>
          <p:nvPr/>
        </p:nvSpPr>
        <p:spPr bwMode="auto">
          <a:xfrm>
            <a:off x="533400" y="879157"/>
            <a:ext cx="3276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alt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vi-VN" sz="26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6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vi-VN" sz="26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 descr="Cách Đấu Công Tơ Điện 1 Pha Quản Lý Điện Sinh Hoạt Ở Các Phòng Trọ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58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25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 animBg="1"/>
      <p:bldP spid="3226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830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loại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công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</a:t>
            </a:r>
            <a:r>
              <a:rPr kumimoji="0" lang="vi-VN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ơ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điện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177225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vi-VN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2.Phân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loại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</a:t>
            </a:r>
            <a:r>
              <a:rPr kumimoji="0" lang="vi-VN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vi-VN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Nhóm 1"/>
          <p:cNvGrpSpPr/>
          <p:nvPr/>
        </p:nvGrpSpPr>
        <p:grpSpPr>
          <a:xfrm>
            <a:off x="304800" y="2814835"/>
            <a:ext cx="8458200" cy="3771032"/>
            <a:chOff x="304800" y="2041358"/>
            <a:chExt cx="8458200" cy="4528467"/>
          </a:xfrm>
        </p:grpSpPr>
        <p:pic>
          <p:nvPicPr>
            <p:cNvPr id="4" name="Picture 5" descr="images699633_images686367_moi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4800" y="2076171"/>
              <a:ext cx="4038600" cy="449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5" descr="em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42179" y="2041358"/>
              <a:ext cx="4320821" cy="449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609600" y="1290935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50000"/>
              </a:spcBef>
              <a:defRPr/>
            </a:pPr>
            <a:r>
              <a:rPr lang="en-US" altLang="vi-VN" b="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altLang="vi-VN" b="0" dirty="0" err="1">
                <a:solidFill>
                  <a:srgbClr val="000000"/>
                </a:solidFill>
                <a:latin typeface="Arial" panose="020B0604020202020204" pitchFamily="34" charset="0"/>
              </a:rPr>
              <a:t>Công</a:t>
            </a:r>
            <a:r>
              <a:rPr lang="en-US" altLang="vi-VN" b="0" dirty="0">
                <a:solidFill>
                  <a:srgbClr val="000000"/>
                </a:solidFill>
                <a:latin typeface="Arial" panose="020B0604020202020204" pitchFamily="34" charset="0"/>
              </a:rPr>
              <a:t> t</a:t>
            </a:r>
            <a:r>
              <a:rPr lang="vi-VN" altLang="vi-VN" b="0" dirty="0">
                <a:solidFill>
                  <a:srgbClr val="000000"/>
                </a:solidFill>
                <a:latin typeface="Arial" panose="020B0604020202020204" pitchFamily="34" charset="0"/>
              </a:rPr>
              <a:t>ơ</a:t>
            </a:r>
            <a:r>
              <a:rPr lang="en-US" altLang="vi-VN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b="0" dirty="0" err="1">
                <a:solidFill>
                  <a:srgbClr val="000000"/>
                </a:solidFill>
                <a:latin typeface="Arial" panose="020B0604020202020204" pitchFamily="34" charset="0"/>
              </a:rPr>
              <a:t>điện</a:t>
            </a:r>
            <a:r>
              <a:rPr lang="en-US" altLang="vi-VN" b="0" dirty="0">
                <a:solidFill>
                  <a:srgbClr val="000000"/>
                </a:solidFill>
                <a:latin typeface="Arial" panose="020B0604020202020204" pitchFamily="34" charset="0"/>
              </a:rPr>
              <a:t> c</a:t>
            </a:r>
            <a:r>
              <a:rPr lang="vi-VN" altLang="vi-VN" b="0" dirty="0">
                <a:solidFill>
                  <a:srgbClr val="000000"/>
                </a:solidFill>
                <a:latin typeface="Arial" panose="020B0604020202020204" pitchFamily="34" charset="0"/>
              </a:rPr>
              <a:t>ơ.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287" y="1824335"/>
            <a:ext cx="3280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1" hangingPunct="1">
              <a:spcBef>
                <a:spcPct val="50000"/>
              </a:spcBef>
              <a:defRPr/>
            </a:pPr>
            <a:r>
              <a:rPr lang="en-US" altLang="vi-VN" b="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vi-VN" altLang="vi-VN" b="0" dirty="0">
                <a:solidFill>
                  <a:srgbClr val="000000"/>
                </a:solidFill>
                <a:latin typeface="Arial" panose="020B0604020202020204" pitchFamily="34" charset="0"/>
              </a:rPr>
              <a:t>Công tơ điện điện tử.</a:t>
            </a:r>
            <a:endParaRPr lang="en-US" altLang="vi-VN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0" grpId="0"/>
      <p:bldP spid="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10000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9" name="Text Box 79"/>
          <p:cNvSpPr txBox="1">
            <a:spLocks noChangeArrowheads="1"/>
          </p:cNvSpPr>
          <p:nvPr/>
        </p:nvSpPr>
        <p:spPr bwMode="auto">
          <a:xfrm>
            <a:off x="457200" y="3048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091" y="1443335"/>
            <a:ext cx="12253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en-US" altLang="vi-VN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- 220V:</a:t>
            </a:r>
            <a:endParaRPr lang="vi-VN" altLang="vi-VN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89"/>
          <p:cNvSpPr txBox="1">
            <a:spLocks noChangeArrowheads="1"/>
          </p:cNvSpPr>
          <p:nvPr/>
        </p:nvSpPr>
        <p:spPr bwMode="auto">
          <a:xfrm>
            <a:off x="-2345" y="762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II. CÁC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THÔNG SỐ CỦA 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ÔNG TƠ ĐIỆN</a:t>
            </a:r>
          </a:p>
        </p:txBody>
      </p:sp>
      <p:pic>
        <p:nvPicPr>
          <p:cNvPr id="5" name="Picture 2" descr="Công Tơ Điện 1 Pha 10(40)A - Công Tơ 1 Pha 2 Dây EMIC CV140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2" t="18524" r="22084" b="36387"/>
          <a:stretch>
            <a:fillRect/>
          </a:stretch>
        </p:blipFill>
        <p:spPr bwMode="auto">
          <a:xfrm>
            <a:off x="2590800" y="1447800"/>
            <a:ext cx="6477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1900535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- 10 (40) A: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2433935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- 450 </a:t>
            </a:r>
            <a:r>
              <a:rPr lang="en-US" altLang="vi-VN" b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vi-VN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/kWh: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2891135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3429000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- 50Hz: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" y="4110335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vi-VN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400" y="4719935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2400" y="5486400"/>
            <a:ext cx="2287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……………….</a:t>
            </a:r>
            <a:endParaRPr lang="en-US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22491" y="609600"/>
            <a:ext cx="85405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:Hãy</a:t>
            </a:r>
            <a:r>
              <a:rPr lang="en-US" alt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1036638"/>
            <a:ext cx="8229600" cy="639762"/>
          </a:xfrm>
        </p:spPr>
        <p:txBody>
          <a:bodyPr/>
          <a:lstStyle/>
          <a:p>
            <a:pPr>
              <a:buNone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mạch điện thự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hành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18389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Mạch điện có bao nhiêu phần 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Kể tên các phần tử đó?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2551093"/>
            <a:ext cx="853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Mạch điện có 4 phần tử: Công tơ điện, thiết bị bảo vệ ( khóa K), ampe kế và phụ tải.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3667780"/>
            <a:ext cx="853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đó được nối với nhau như thế nào?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4353580"/>
            <a:ext cx="853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đó được mắc nối tiếp với nhau.</a:t>
            </a:r>
          </a:p>
        </p:txBody>
      </p:sp>
    </p:spTree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9" name="Text Box 79"/>
          <p:cNvSpPr txBox="1">
            <a:spLocks noChangeArrowheads="1"/>
          </p:cNvSpPr>
          <p:nvPr/>
        </p:nvSpPr>
        <p:spPr bwMode="auto">
          <a:xfrm>
            <a:off x="457200" y="3048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86"/>
          <p:cNvGrpSpPr/>
          <p:nvPr/>
        </p:nvGrpSpPr>
        <p:grpSpPr bwMode="auto">
          <a:xfrm>
            <a:off x="609600" y="762000"/>
            <a:ext cx="7086600" cy="5638800"/>
            <a:chOff x="384" y="-26"/>
            <a:chExt cx="4464" cy="3626"/>
          </a:xfrm>
        </p:grpSpPr>
        <p:pic>
          <p:nvPicPr>
            <p:cNvPr id="368662" name="Picture 22" descr="Cong to dien thao ro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480"/>
              <a:ext cx="1315" cy="1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8672" name="Text Box 32"/>
            <p:cNvSpPr txBox="1">
              <a:spLocks noChangeArrowheads="1"/>
            </p:cNvSpPr>
            <p:nvPr/>
          </p:nvSpPr>
          <p:spPr bwMode="auto">
            <a:xfrm>
              <a:off x="480" y="672"/>
              <a:ext cx="240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WP MultinationalA Helve" pitchFamily="2" charset="2"/>
                </a:rPr>
                <a:t></a:t>
              </a:r>
            </a:p>
          </p:txBody>
        </p:sp>
        <p:sp>
          <p:nvSpPr>
            <p:cNvPr id="368673" name="Text Box 33"/>
            <p:cNvSpPr txBox="1">
              <a:spLocks noChangeArrowheads="1"/>
            </p:cNvSpPr>
            <p:nvPr/>
          </p:nvSpPr>
          <p:spPr bwMode="auto">
            <a:xfrm>
              <a:off x="1008" y="672"/>
              <a:ext cx="240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WP MultinationalA Helve" pitchFamily="2" charset="2"/>
                </a:rPr>
                <a:t></a:t>
              </a:r>
            </a:p>
          </p:txBody>
        </p:sp>
        <p:sp>
          <p:nvSpPr>
            <p:cNvPr id="368675" name="Line 35"/>
            <p:cNvSpPr>
              <a:spLocks noChangeShapeType="1"/>
            </p:cNvSpPr>
            <p:nvPr/>
          </p:nvSpPr>
          <p:spPr bwMode="auto">
            <a:xfrm>
              <a:off x="576" y="816"/>
              <a:ext cx="0" cy="144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76" name="Line 36"/>
            <p:cNvSpPr>
              <a:spLocks noChangeShapeType="1"/>
            </p:cNvSpPr>
            <p:nvPr/>
          </p:nvSpPr>
          <p:spPr bwMode="auto">
            <a:xfrm>
              <a:off x="576" y="2256"/>
              <a:ext cx="1344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77" name="Line 37"/>
            <p:cNvSpPr>
              <a:spLocks noChangeShapeType="1"/>
            </p:cNvSpPr>
            <p:nvPr/>
          </p:nvSpPr>
          <p:spPr bwMode="auto">
            <a:xfrm>
              <a:off x="1920" y="1776"/>
              <a:ext cx="0" cy="48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81" name="Line 41"/>
            <p:cNvSpPr>
              <a:spLocks noChangeShapeType="1"/>
            </p:cNvSpPr>
            <p:nvPr/>
          </p:nvSpPr>
          <p:spPr bwMode="auto">
            <a:xfrm>
              <a:off x="1104" y="768"/>
              <a:ext cx="0" cy="129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82" name="Line 42"/>
            <p:cNvSpPr>
              <a:spLocks noChangeShapeType="1"/>
            </p:cNvSpPr>
            <p:nvPr/>
          </p:nvSpPr>
          <p:spPr bwMode="auto">
            <a:xfrm>
              <a:off x="1104" y="2064"/>
              <a:ext cx="1152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83" name="Line 43"/>
            <p:cNvSpPr>
              <a:spLocks noChangeShapeType="1"/>
            </p:cNvSpPr>
            <p:nvPr/>
          </p:nvSpPr>
          <p:spPr bwMode="auto">
            <a:xfrm>
              <a:off x="2256" y="1776"/>
              <a:ext cx="0" cy="2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84" name="Text Box 44"/>
            <p:cNvSpPr txBox="1">
              <a:spLocks noChangeArrowheads="1"/>
            </p:cNvSpPr>
            <p:nvPr/>
          </p:nvSpPr>
          <p:spPr bwMode="auto">
            <a:xfrm>
              <a:off x="432" y="624"/>
              <a:ext cx="912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5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Helve" pitchFamily="2" charset="0"/>
                  <a:ea typeface="+mn-ea"/>
                  <a:cs typeface="+mn-cs"/>
                </a:rPr>
                <a:t>~</a:t>
              </a:r>
            </a:p>
          </p:txBody>
        </p:sp>
        <p:sp>
          <p:nvSpPr>
            <p:cNvPr id="368686" name="Line 46"/>
            <p:cNvSpPr>
              <a:spLocks noChangeShapeType="1"/>
            </p:cNvSpPr>
            <p:nvPr/>
          </p:nvSpPr>
          <p:spPr bwMode="auto">
            <a:xfrm>
              <a:off x="2064" y="1776"/>
              <a:ext cx="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87" name="Line 47"/>
            <p:cNvSpPr>
              <a:spLocks noChangeShapeType="1"/>
            </p:cNvSpPr>
            <p:nvPr/>
          </p:nvSpPr>
          <p:spPr bwMode="auto">
            <a:xfrm>
              <a:off x="2064" y="1776"/>
              <a:ext cx="0" cy="72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88" name="Line 48"/>
            <p:cNvSpPr>
              <a:spLocks noChangeShapeType="1"/>
            </p:cNvSpPr>
            <p:nvPr/>
          </p:nvSpPr>
          <p:spPr bwMode="auto">
            <a:xfrm>
              <a:off x="2400" y="1728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90" name="Line 50"/>
            <p:cNvSpPr>
              <a:spLocks noChangeShapeType="1"/>
            </p:cNvSpPr>
            <p:nvPr/>
          </p:nvSpPr>
          <p:spPr bwMode="auto">
            <a:xfrm>
              <a:off x="2400" y="2784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91" name="Oval 51"/>
            <p:cNvSpPr>
              <a:spLocks noChangeArrowheads="1"/>
            </p:cNvSpPr>
            <p:nvPr/>
          </p:nvSpPr>
          <p:spPr bwMode="auto">
            <a:xfrm flipH="1">
              <a:off x="2016" y="2688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92" name="Oval 52"/>
            <p:cNvSpPr>
              <a:spLocks noChangeArrowheads="1"/>
            </p:cNvSpPr>
            <p:nvPr/>
          </p:nvSpPr>
          <p:spPr bwMode="auto">
            <a:xfrm flipH="1">
              <a:off x="2352" y="2688"/>
              <a:ext cx="96" cy="96"/>
            </a:xfrm>
            <a:prstGeom prst="ellipse">
              <a:avLst/>
            </a:prstGeom>
            <a:solidFill>
              <a:schemeClr val="tx1"/>
            </a:solidFill>
            <a:ln w="2222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93" name="Oval 53"/>
            <p:cNvSpPr>
              <a:spLocks noChangeArrowheads="1"/>
            </p:cNvSpPr>
            <p:nvPr/>
          </p:nvSpPr>
          <p:spPr bwMode="auto">
            <a:xfrm flipH="1">
              <a:off x="2352" y="2496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94" name="Oval 54"/>
            <p:cNvSpPr>
              <a:spLocks noChangeArrowheads="1"/>
            </p:cNvSpPr>
            <p:nvPr/>
          </p:nvSpPr>
          <p:spPr bwMode="auto">
            <a:xfrm flipH="1">
              <a:off x="2016" y="2496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95" name="Line 55"/>
            <p:cNvSpPr>
              <a:spLocks noChangeShapeType="1"/>
            </p:cNvSpPr>
            <p:nvPr/>
          </p:nvSpPr>
          <p:spPr bwMode="auto">
            <a:xfrm flipH="1">
              <a:off x="2064" y="2544"/>
              <a:ext cx="96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96" name="Line 56"/>
            <p:cNvSpPr>
              <a:spLocks noChangeShapeType="1"/>
            </p:cNvSpPr>
            <p:nvPr/>
          </p:nvSpPr>
          <p:spPr bwMode="auto">
            <a:xfrm flipH="1">
              <a:off x="2400" y="2544"/>
              <a:ext cx="96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97" name="Line 57"/>
            <p:cNvSpPr>
              <a:spLocks noChangeShapeType="1"/>
            </p:cNvSpPr>
            <p:nvPr/>
          </p:nvSpPr>
          <p:spPr bwMode="auto">
            <a:xfrm>
              <a:off x="2064" y="2640"/>
              <a:ext cx="432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98" name="Rectangle 58"/>
            <p:cNvSpPr>
              <a:spLocks noChangeArrowheads="1"/>
            </p:cNvSpPr>
            <p:nvPr/>
          </p:nvSpPr>
          <p:spPr bwMode="auto">
            <a:xfrm>
              <a:off x="1968" y="2928"/>
              <a:ext cx="192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01" name="Line 61"/>
            <p:cNvSpPr>
              <a:spLocks noChangeShapeType="1"/>
            </p:cNvSpPr>
            <p:nvPr/>
          </p:nvSpPr>
          <p:spPr bwMode="auto">
            <a:xfrm>
              <a:off x="2064" y="2736"/>
              <a:ext cx="0" cy="816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02" name="Line 62"/>
            <p:cNvSpPr>
              <a:spLocks noChangeShapeType="1"/>
            </p:cNvSpPr>
            <p:nvPr/>
          </p:nvSpPr>
          <p:spPr bwMode="auto">
            <a:xfrm>
              <a:off x="2064" y="3552"/>
              <a:ext cx="1104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03" name="Line 63"/>
            <p:cNvSpPr>
              <a:spLocks noChangeShapeType="1"/>
            </p:cNvSpPr>
            <p:nvPr/>
          </p:nvSpPr>
          <p:spPr bwMode="auto">
            <a:xfrm flipV="1">
              <a:off x="3168" y="3408"/>
              <a:ext cx="336" cy="14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05" name="Line 65"/>
            <p:cNvSpPr>
              <a:spLocks noChangeShapeType="1"/>
            </p:cNvSpPr>
            <p:nvPr/>
          </p:nvSpPr>
          <p:spPr bwMode="auto">
            <a:xfrm flipV="1">
              <a:off x="4560" y="2976"/>
              <a:ext cx="0" cy="576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07" name="Line 67"/>
            <p:cNvSpPr>
              <a:spLocks noChangeShapeType="1"/>
            </p:cNvSpPr>
            <p:nvPr/>
          </p:nvSpPr>
          <p:spPr bwMode="auto">
            <a:xfrm>
              <a:off x="3504" y="3552"/>
              <a:ext cx="105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08" name="Oval 68"/>
            <p:cNvSpPr>
              <a:spLocks noChangeArrowheads="1"/>
            </p:cNvSpPr>
            <p:nvPr/>
          </p:nvSpPr>
          <p:spPr bwMode="auto">
            <a:xfrm flipH="1">
              <a:off x="3456" y="3504"/>
              <a:ext cx="96" cy="96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12" name="Text Box 72"/>
            <p:cNvSpPr txBox="1">
              <a:spLocks noChangeArrowheads="1"/>
            </p:cNvSpPr>
            <p:nvPr/>
          </p:nvSpPr>
          <p:spPr bwMode="auto">
            <a:xfrm>
              <a:off x="4272" y="2640"/>
              <a:ext cx="57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13" name="AutoShape 73"/>
            <p:cNvSpPr>
              <a:spLocks noChangeArrowheads="1"/>
            </p:cNvSpPr>
            <p:nvPr/>
          </p:nvSpPr>
          <p:spPr bwMode="auto">
            <a:xfrm>
              <a:off x="4368" y="2592"/>
              <a:ext cx="384" cy="384"/>
            </a:xfrm>
            <a:prstGeom prst="flowChartSummingJunction">
              <a:avLst/>
            </a:prstGeom>
            <a:solidFill>
              <a:srgbClr val="FF00FF"/>
            </a:solidFill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14" name="Line 74"/>
            <p:cNvSpPr>
              <a:spLocks noChangeShapeType="1"/>
            </p:cNvSpPr>
            <p:nvPr/>
          </p:nvSpPr>
          <p:spPr bwMode="auto">
            <a:xfrm>
              <a:off x="2400" y="3024"/>
              <a:ext cx="1536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15" name="Line 75"/>
            <p:cNvSpPr>
              <a:spLocks noChangeShapeType="1"/>
            </p:cNvSpPr>
            <p:nvPr/>
          </p:nvSpPr>
          <p:spPr bwMode="auto">
            <a:xfrm flipV="1">
              <a:off x="3936" y="2160"/>
              <a:ext cx="0" cy="86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16" name="Line 76"/>
            <p:cNvSpPr>
              <a:spLocks noChangeShapeType="1"/>
            </p:cNvSpPr>
            <p:nvPr/>
          </p:nvSpPr>
          <p:spPr bwMode="auto">
            <a:xfrm flipV="1">
              <a:off x="4560" y="2160"/>
              <a:ext cx="0" cy="43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17" name="Line 77"/>
            <p:cNvSpPr>
              <a:spLocks noChangeShapeType="1"/>
            </p:cNvSpPr>
            <p:nvPr/>
          </p:nvSpPr>
          <p:spPr bwMode="auto">
            <a:xfrm>
              <a:off x="3936" y="2160"/>
              <a:ext cx="624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18" name="Text Box 78"/>
            <p:cNvSpPr txBox="1">
              <a:spLocks noChangeArrowheads="1"/>
            </p:cNvSpPr>
            <p:nvPr/>
          </p:nvSpPr>
          <p:spPr bwMode="auto">
            <a:xfrm>
              <a:off x="384" y="288"/>
              <a:ext cx="432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68720" name="Text Box 80"/>
            <p:cNvSpPr txBox="1">
              <a:spLocks noChangeArrowheads="1"/>
            </p:cNvSpPr>
            <p:nvPr/>
          </p:nvSpPr>
          <p:spPr bwMode="auto">
            <a:xfrm>
              <a:off x="432" y="624"/>
              <a:ext cx="912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Helve" pitchFamily="2" charset="0"/>
                  <a:ea typeface="+mn-ea"/>
                  <a:cs typeface="+mn-cs"/>
                </a:rPr>
                <a:t>~</a:t>
              </a:r>
            </a:p>
          </p:txBody>
        </p:sp>
        <p:sp>
          <p:nvSpPr>
            <p:cNvPr id="368721" name="Text Box 81"/>
            <p:cNvSpPr txBox="1">
              <a:spLocks noChangeArrowheads="1"/>
            </p:cNvSpPr>
            <p:nvPr/>
          </p:nvSpPr>
          <p:spPr bwMode="auto">
            <a:xfrm>
              <a:off x="504" y="-26"/>
              <a:ext cx="432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22" name="Text Box 82"/>
            <p:cNvSpPr txBox="1">
              <a:spLocks noChangeArrowheads="1"/>
            </p:cNvSpPr>
            <p:nvPr/>
          </p:nvSpPr>
          <p:spPr bwMode="auto">
            <a:xfrm>
              <a:off x="864" y="288"/>
              <a:ext cx="528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2" name="Hình chữ nhật 1"/>
          <p:cNvSpPr/>
          <p:nvPr/>
        </p:nvSpPr>
        <p:spPr>
          <a:xfrm>
            <a:off x="5241962" y="1101065"/>
            <a:ext cx="37798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A ra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ra</a:t>
            </a:r>
            <a:endParaRPr lang="vi-VN" dirty="0"/>
          </a:p>
        </p:txBody>
      </p:sp>
      <p:sp>
        <p:nvSpPr>
          <p:cNvPr id="43" name="Content Placeholder 1"/>
          <p:cNvSpPr txBox="1">
            <a:spLocks/>
          </p:cNvSpPr>
          <p:nvPr/>
        </p:nvSpPr>
        <p:spPr bwMode="auto">
          <a:xfrm>
            <a:off x="228600" y="76200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 mạch điện thự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hành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304800" y="274639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 điện năng tiêu thụ của mạch điện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295400"/>
            <a:ext cx="853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và ghi số công tơ trước khi thực hành</a:t>
            </a:r>
          </a:p>
          <a:p>
            <a:pPr marL="457200" indent="-457200">
              <a:buFont typeface="+mj-lt"/>
              <a:buAutoNum type="arabi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hiện tượng làm việc của công tơ</a:t>
            </a:r>
          </a:p>
          <a:p>
            <a:pPr marL="457200" indent="-457200">
              <a:buFont typeface="+mj-lt"/>
              <a:buAutoNum type="arabi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số công tơ sau khi đo 30 phút vào báo cáo thực hành</a:t>
            </a:r>
          </a:p>
          <a:p>
            <a:pPr marL="457200" indent="-457200">
              <a:buFont typeface="+mj-lt"/>
              <a:buAutoNum type="arabi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điện năng tiêu thụ của phụ tải.</a:t>
            </a:r>
          </a:p>
        </p:txBody>
      </p:sp>
    </p:spTree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-76200" y="119575"/>
            <a:ext cx="9144000" cy="87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III. CÁCH ĐỌC TRỊ SỐ CÔNG TƠ ĐIỆN</a:t>
            </a:r>
          </a:p>
        </p:txBody>
      </p:sp>
      <p:sp>
        <p:nvSpPr>
          <p:cNvPr id="41268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5169" y="1230923"/>
            <a:ext cx="4536831" cy="1055078"/>
          </a:xfrm>
        </p:spPr>
        <p:txBody>
          <a:bodyPr/>
          <a:lstStyle/>
          <a:p>
            <a:pPr>
              <a:buFontTx/>
              <a:buChar char="-"/>
            </a:pPr>
            <a:r>
              <a:rPr lang="vi-VN" sz="2800" dirty="0"/>
              <a:t>Công tơ 1 pha có 6 chữ số.</a:t>
            </a:r>
          </a:p>
        </p:txBody>
      </p:sp>
      <p:pic>
        <p:nvPicPr>
          <p:cNvPr id="11268" name="Picture 4" descr="CÔNG TƠ ĐIỆN 1 PHA | thiết kế cơ điện - kỹ sư cơ điện - kỹ sư M&amp;amp;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4800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" y="2221522"/>
            <a:ext cx="3581400" cy="52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lvl="0" indent="-3429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vi-VN" sz="2800" b="0" dirty="0"/>
              <a:t>5 chữ số màu đen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0" y="2754922"/>
            <a:ext cx="4536831" cy="97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lvl="0" indent="-3429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vi-VN" sz="2800" b="0" dirty="0"/>
              <a:t>1 chữ số cuối cùng màu đỏ. (1/10 kWh)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5169" y="3669322"/>
            <a:ext cx="4536831" cy="15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 sử dãy số là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999853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thì giá trị cần đọc là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99985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kWh.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35169" y="5117123"/>
            <a:ext cx="4536831" cy="143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Thông thường ta chỉ đọc là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99985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kWh, bỏ qua phần thập phân.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2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/>
      <p:bldP spid="412680" grpId="0" build="p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Wa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352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VNI-Helve</vt:lpstr>
      <vt:lpstr>Wingdings</vt:lpstr>
      <vt:lpstr>2_Default Design</vt:lpstr>
      <vt:lpstr>Blue Waves</vt:lpstr>
      <vt:lpstr>PowerPoint Presentation</vt:lpstr>
      <vt:lpstr>I.TÌM HIỂU VỀ CÔNG TƠ ĐIỆN: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VietNamese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VietNam</dc:creator>
  <cp:lastModifiedBy>Tạ Thị Tuyết Sơn</cp:lastModifiedBy>
  <cp:revision>234</cp:revision>
  <dcterms:created xsi:type="dcterms:W3CDTF">2012-08-02T03:47:00Z</dcterms:created>
  <dcterms:modified xsi:type="dcterms:W3CDTF">2023-08-02T02:17:16Z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DC6CD815A1EF43CBB41667191CE15F4F</vt:lpwstr>
  </property>
  <property fmtid="{D5CDD505-2E9C-101B-9397-08002B2CF9AE}" pid="3" name="KSOProductBuildVer">
    <vt:lpwstr>2057-11.2.0.11341</vt:lpwstr>
  </property>
</Properties>
</file>