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14"/>
  </p:notesMasterIdLst>
  <p:sldIdLst>
    <p:sldId id="276" r:id="rId4"/>
    <p:sldId id="283" r:id="rId5"/>
    <p:sldId id="262" r:id="rId6"/>
    <p:sldId id="257" r:id="rId7"/>
    <p:sldId id="258" r:id="rId8"/>
    <p:sldId id="271" r:id="rId9"/>
    <p:sldId id="260" r:id="rId10"/>
    <p:sldId id="261" r:id="rId11"/>
    <p:sldId id="259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51221-53A2-48FE-B39A-FAAAA4819A30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D765C-1346-4883-BB03-858CB1CE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AB63438-1B43-4448-9F80-583D732557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8B70F5-E4E9-42F6-9643-FC54DC04E24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CD36D19-B649-4842-B501-9F8E452CF3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0D08F13-A9E2-4C49-AB6A-23E1A3BAE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C3BDE3-8B3F-48B2-B911-D565DAC89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894B4E-442F-4D11-B6BC-504E36F2F92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081FA3D-C99B-4FE9-9F00-A059649A9C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203C1AA-1745-4439-AFD3-28E007C7CB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D307018-70FD-4C7D-A4F6-DD1E20C616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7676ED9-1DD6-49F8-92BA-3579FF416E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CEFC5D8-FB9D-4EF7-911F-1667E81B5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C47288-DCF3-4382-9483-95248BBE353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fld id="{FAA13222-0BA0-4E15-ADDD-055CC54B428A}" type="slidenum">
              <a:rPr lang="en-US" altLang="en-US" sz="1200" b="0" smtClean="0">
                <a:solidFill>
                  <a:schemeClr val="tx1"/>
                </a:solidFill>
                <a:latin typeface="Arial" charset="0"/>
              </a:rPr>
              <a:pPr/>
              <a:t>4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765C-1346-4883-BB03-858CB1CE32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82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765C-1346-4883-BB03-858CB1CE32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82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3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33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9E33D-C302-419D-A41E-993210BEB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74260"/>
      </p:ext>
    </p:extLst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C1C6D-F133-4784-95A8-E22D7D322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E6A12-380B-48D0-AE6A-01F9BB264E24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4C4DE-2A9A-4871-A71C-60AB6F248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EDDDF-80AF-4159-B4D0-CCC8D92A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C790C-52D3-4C53-B895-0FA1E61D7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03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7872-BE03-490F-88CB-EA39A219F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A26DD-FA56-4556-B48C-DAD2EA1EB4B0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CCE3E-C8CA-4A97-8200-D046C7D80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7FD8-BA3E-495F-9007-A4613B42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70AD0-DBDC-4DFC-818A-25DEBF932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45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105EF-5B96-4941-AB43-7BC4B96D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6221-8CA0-448F-A954-127840AEF35F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0BB47-95EB-41E0-A362-DA6C2B7B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99673-45D0-4A21-A485-BA732474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7EC42-5E10-437B-B9C4-E81CAEF927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3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32FC61-6FDA-4553-861C-2176B4897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BB064-A9AB-4966-BBCE-C1DCECD7FF32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2D248E-EFEE-493C-840C-D1612526B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9BD01B-1B35-4CA8-920B-78C3FA49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9C97-0F3E-4615-9E19-C6DC0F180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91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303D3A-1D97-4F54-BA07-1E5965C2D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5F1C-0A18-43FF-AB2B-87178B5F0B1D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B036EF-D831-4196-83C6-F4BB6461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BBBD40-00E8-4A6F-97C0-EC8B4BF5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47D61-4D1F-4C3C-9D0A-434BC6876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24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27274AF-8913-4F6C-AE0B-047F1EFA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64E48-FE37-4E21-ABA0-E1E66C84DBD5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FCC2C5F-DD47-4598-9D08-4D295616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ACA22D1-682A-4110-8D55-92F9FAB0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8D5F4-0F4C-4080-9152-FDD933A07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8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FE157E1-8E5D-47E2-9AA8-6EED105AD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DAA9C-E592-425F-AFA1-50CF6B5F8227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68B7980-4034-4155-B17A-7CFDF4A3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1D9AD89-2CBC-445B-B2A4-A9450E2C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F80FF-89D6-4E54-887B-DC4019C1E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7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13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34A0F9-D053-43A3-93E5-5A672D74B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2E621-C677-47A1-A3EF-5219F8AFFDE8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DE752A-7D27-4102-BC03-0A72F1A5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E6D8AE-1745-42AD-9AF3-94D33EBA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BB75-B93C-4AC3-A886-0C98E003F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12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427C0E-C7D5-41F3-BF78-882AF551A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058A-6F9E-4F3D-808A-57F5313A94AF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2D4458-839C-4A08-AB07-219426AC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6C066A-6A02-46FC-922B-57A17692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DE3D-BE1A-4164-B8BF-81068049F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00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BF43F-B82F-4A24-A6F2-2FC9055BB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7670A-2A06-4599-91BA-EC1A9FF65765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81432-93E1-4935-AEED-D9BCA433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B7271-98A3-4560-9A7D-67572BA2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D570-B505-4CAC-BAAC-8AE63110B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59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1FFC-F893-4191-B605-84788AFB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577AC-33AA-44D4-8EA3-95878C7BFBB7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E78FE-1B2F-49C5-87C9-887E1252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DF1A5-D2C0-4AC9-A598-BFB7B7B0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AA42A-C80C-4196-BF3D-0A6E01AAC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794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FBAF7B-6DED-4A5B-A470-A19CCAE2C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50AA2-C400-4F94-B97C-DABE5808B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E9B804-409F-45B1-ABB1-75C8AD9681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BD1F3-99CE-4FD9-966D-848D2464F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54133"/>
      </p:ext>
    </p:extLst>
  </p:cSld>
  <p:clrMapOvr>
    <a:masterClrMapping/>
  </p:clrMapOvr>
  <p:transition>
    <p:wheel spokes="8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F89360-08DD-4A4E-A025-9D90839A3A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B3854B-B61B-4BD3-BA6D-18B101ABA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D1B843-5710-4D56-9037-F343FEB3AF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6A40B-C95F-4476-9D41-81EAD70E41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071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B68E10-E67F-449F-B29D-7A90DB3CA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199CA9-0C58-4F01-9B55-FC27B23318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88540F-DE1B-47CE-93E6-8C79BD7655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048C-DAC4-47F4-81DA-31B847D5DB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7181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96BFCD-18E5-4B26-B7F9-FB15041D82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BD1512-6B24-485D-9D7F-D57DA0BF0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454B1F-7C9A-4251-A6D3-B222806F0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02F5B-EC78-4E52-8544-24A06059F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5377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204712-2597-4335-BEF5-969A2FE854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793BE-FED5-4E17-9A40-2C5623B95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F67479-8FFE-4E2D-A732-96C00B88F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A068D-EEF0-4CD0-9444-B92C5865DE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729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F1189A1-8DFC-4CD4-B0C1-2B21BD896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7587B04-4AE8-4223-AD0C-105DC9CEB3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AF92C1-078E-4CEF-8AE6-5E9D9246D4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F3E48-52B9-486A-9685-C13A687D81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93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231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BD3E52-3416-4383-A6AD-0A883168F1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E57E70-CF7E-4B00-AFB6-B19F32AFE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899D61-7F5D-4DD9-B436-86D8EBC7F4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B86A6-0F6E-4545-815E-AF6785F937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523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352954F-19EF-4E61-A745-8840C020DD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75FD7D-1C31-4BE5-AB11-2F48511FC1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96ECC49-ABF0-4936-BF63-6EE3B4517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B9612-263F-480E-A493-D5FB2BDF0D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5312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112695-AF6D-4867-ABC9-AE927AD8CD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9058D6-2309-4995-8425-27E1BAF8B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EB2663-C88C-4F9A-A5D7-B0A16BBBF2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71933-1FE6-4357-ADBB-E8BA5B2B95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855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71EB7A-850C-4758-839F-329E22A5AB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1D0AAA-794A-4591-BA5D-AAFBF0EE57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EFC0EC-0071-4A62-9734-EDEA850FF8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B0723-3C3D-41E4-A902-E03998285D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58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B2B86B-36F5-499E-9B12-EEE00F3F97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377850-A330-4E04-BD86-DD06A81670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D8C9F4-9488-42BF-A8C5-C9B0143E99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1FF7B-A08A-43E7-BC60-911D4B20E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0443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2E7097-3396-4CBF-8CBF-666127EAD3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C3E82F-88DD-4CE7-9807-E39263A18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5B0314-4D73-4C09-A098-4AA8D17580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4F697-699F-48E8-836A-2B1993CED0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512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4C653E-6215-4534-BB5C-A85797AEA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3EBCAC-F51A-446D-94B0-B0CE521F4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443624-B59E-4106-ABA3-6761A20CF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3528-5145-47EB-A9FE-8FD2704441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6875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36B764-2174-4101-9534-E283773FF4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8D47D0-9E5C-4D13-A68E-471BC0B51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424D308-D6AB-4197-B45D-5C3791D97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438FD-8451-4025-8D3A-6EB8E14AFD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7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9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9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3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5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6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7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92009-1C2C-4404-A408-609A2B1CB7F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76B93-793C-40C4-AA1A-C9067A10E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3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542B68C-87AF-43A6-83D6-A95A710358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CFC7D583-BEAE-42BA-BF12-F4A101AC3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AB668-0E24-4675-AA0C-1EE33422A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58E4B4-935B-4C63-BB1B-CE65CC3D8D8F}" type="datetimeFigureOut">
              <a:rPr lang="en-US"/>
              <a:pPr>
                <a:defRPr/>
              </a:pPr>
              <a:t>5/13/2023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CA5C5-BFE9-4463-AC15-E471F7A8A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739D6-57BC-46DE-BAD7-A3B1467F4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44E6AF-1824-4721-A107-500861FB0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5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E97EAD3-B36D-4595-8745-B56F19236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00A213-D042-4261-8309-AC5199366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D75120-54C6-428F-9E38-2EEC570540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61F0588-4904-4B2B-BDF6-B79956A19C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3759A0-1466-4AA5-AAFB-7101718A5E6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3293A02-08C7-40F8-83C8-ACA0E8FB5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03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>
            <a:extLst>
              <a:ext uri="{FF2B5EF4-FFF2-40B4-BE49-F238E27FC236}">
                <a16:creationId xmlns:a16="http://schemas.microsoft.com/office/drawing/2014/main" id="{E261B3CF-226C-4777-9C86-4A966793E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-12700"/>
            <a:ext cx="9296400" cy="1169988"/>
          </a:xfrm>
          <a:prstGeom prst="rect">
            <a:avLst/>
          </a:prstGeom>
          <a:noFill/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31: CHỦ ĐỀ: NHIỆT LƯỢNG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 TÍNH NHIỆT LƯỢNG</a:t>
            </a: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17B07317-8277-4B65-84F2-DE507CB21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28750"/>
            <a:ext cx="5635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Nhắc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lượng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  <a:endParaRPr kumimoji="0" lang="vi-V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8EADF9AA-AD07-428B-A3E5-413BF41D6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173288"/>
            <a:ext cx="87328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Nhi</a:t>
            </a:r>
            <a:r>
              <a:rPr kumimoji="0" lang="vi-V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ệt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</a:t>
            </a:r>
            <a:r>
              <a:rPr kumimoji="0" lang="vi-V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ượng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là phần nhiệt năng mà vật nhận thêm vào hay mất bớt đi trong quá trình truyền nhiệt</a:t>
            </a: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0"/>
      <p:bldP spid="1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8900" y="5334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60" y="1613118"/>
            <a:ext cx="8915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*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24.1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24.6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BT VL8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76" name="Group 40">
            <a:extLst>
              <a:ext uri="{FF2B5EF4-FFF2-40B4-BE49-F238E27FC236}">
                <a16:creationId xmlns:a16="http://schemas.microsoft.com/office/drawing/2014/main" id="{ECB3525E-B5F9-43C2-A009-4C80462FEE78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609600" y="1325563"/>
          <a:ext cx="8229600" cy="3703637"/>
        </p:xfrm>
        <a:graphic>
          <a:graphicData uri="http://schemas.openxmlformats.org/drawingml/2006/table">
            <a:tbl>
              <a:tblPr/>
              <a:tblGrid>
                <a:gridCol w="2354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8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02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Đại lượng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Đo trực tiếp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(dụng cụ)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Xác định gián tiếp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(công thức)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3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Khối lượng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3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Nhiệt độ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3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Công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3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Nhiệt lượng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4481" name="Text Box 97">
            <a:extLst>
              <a:ext uri="{FF2B5EF4-FFF2-40B4-BE49-F238E27FC236}">
                <a16:creationId xmlns:a16="http://schemas.microsoft.com/office/drawing/2014/main" id="{41977E71-7220-4F05-9DD6-5AD5C225B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387600"/>
            <a:ext cx="1143000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Cân</a:t>
            </a:r>
          </a:p>
        </p:txBody>
      </p:sp>
      <p:sp>
        <p:nvSpPr>
          <p:cNvPr id="144484" name="Text Box 100">
            <a:extLst>
              <a:ext uri="{FF2B5EF4-FFF2-40B4-BE49-F238E27FC236}">
                <a16:creationId xmlns:a16="http://schemas.microsoft.com/office/drawing/2014/main" id="{CDFA6DAC-4EC3-4D17-8D40-1181B0C58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83000"/>
            <a:ext cx="1981200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(Không có)</a:t>
            </a:r>
          </a:p>
        </p:txBody>
      </p:sp>
      <p:sp>
        <p:nvSpPr>
          <p:cNvPr id="144485" name="Text Box 101">
            <a:extLst>
              <a:ext uri="{FF2B5EF4-FFF2-40B4-BE49-F238E27FC236}">
                <a16:creationId xmlns:a16="http://schemas.microsoft.com/office/drawing/2014/main" id="{23057F3A-7418-46D9-ADC7-94BA10EFE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368800"/>
            <a:ext cx="1981200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(Không có)</a:t>
            </a:r>
          </a:p>
        </p:txBody>
      </p:sp>
      <p:sp>
        <p:nvSpPr>
          <p:cNvPr id="144483" name="Text Box 99">
            <a:extLst>
              <a:ext uri="{FF2B5EF4-FFF2-40B4-BE49-F238E27FC236}">
                <a16:creationId xmlns:a16="http://schemas.microsoft.com/office/drawing/2014/main" id="{3E022417-84B5-48BB-8AF3-32389F7E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721100"/>
            <a:ext cx="1981200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 = F.s</a:t>
            </a:r>
          </a:p>
        </p:txBody>
      </p:sp>
      <p:sp>
        <p:nvSpPr>
          <p:cNvPr id="144479" name="Text Box 95">
            <a:extLst>
              <a:ext uri="{FF2B5EF4-FFF2-40B4-BE49-F238E27FC236}">
                <a16:creationId xmlns:a16="http://schemas.microsoft.com/office/drawing/2014/main" id="{62DA6D08-F680-412E-A517-4EF131B5F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79900"/>
            <a:ext cx="762000" cy="701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201" name="Text Box 37">
            <a:extLst>
              <a:ext uri="{FF2B5EF4-FFF2-40B4-BE49-F238E27FC236}">
                <a16:creationId xmlns:a16="http://schemas.microsoft.com/office/drawing/2014/main" id="{42C73A96-97EB-46C7-945A-5F677F96F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7688"/>
            <a:ext cx="655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Hoàn thành ô trống trong bảng dưới đây:</a:t>
            </a:r>
          </a:p>
        </p:txBody>
      </p:sp>
      <p:sp>
        <p:nvSpPr>
          <p:cNvPr id="39977" name="Text Box 41">
            <a:extLst>
              <a:ext uri="{FF2B5EF4-FFF2-40B4-BE49-F238E27FC236}">
                <a16:creationId xmlns:a16="http://schemas.microsoft.com/office/drawing/2014/main" id="{D26B2FCE-3A7A-4910-974A-2E8BD16F2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0495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Nhiệt kế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144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4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4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4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81" grpId="0"/>
      <p:bldP spid="144484" grpId="0"/>
      <p:bldP spid="144485" grpId="0"/>
      <p:bldP spid="144483" grpId="0"/>
      <p:bldP spid="144479" grpId="0"/>
      <p:bldP spid="399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>
            <a:extLst>
              <a:ext uri="{FF2B5EF4-FFF2-40B4-BE49-F238E27FC236}">
                <a16:creationId xmlns:a16="http://schemas.microsoft.com/office/drawing/2014/main" id="{4FAF9345-D41B-48B0-B357-F72E87B92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1D7B050D-EB16-47BF-8332-4DFA2A8F3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I. Nhiệt lượng một vật thu vào để nóng lên phụ thuộc những yếu tố nào?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7F2B7F18-E5B2-473D-A2BC-5147D828D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4000" cy="197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Nhiệt lượng một vật cần thu vào để làm vật nóng lên phụ thuộc vào ba yếu tố sau đây: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Khối lượng của vật.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Độ tăng nhiệt độ của vật.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- Chất cấu tạo nên vật.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-15875" y="1870075"/>
            <a:ext cx="89312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altLang="en-US" sz="2600" u="sng" dirty="0">
                <a:solidFill>
                  <a:srgbClr val="FF3300"/>
                </a:solidFill>
                <a:cs typeface="Times New Roman" pitchFamily="18" charset="0"/>
              </a:rPr>
              <a:t>II. </a:t>
            </a:r>
            <a:r>
              <a:rPr lang="en-US" altLang="en-US" sz="2600" u="sng" dirty="0" err="1">
                <a:solidFill>
                  <a:srgbClr val="FF3300"/>
                </a:solidFill>
                <a:cs typeface="Times New Roman" pitchFamily="18" charset="0"/>
              </a:rPr>
              <a:t>Công</a:t>
            </a:r>
            <a:r>
              <a:rPr lang="en-US" altLang="en-US" sz="2600" u="sng" dirty="0">
                <a:solidFill>
                  <a:srgbClr val="FF3300"/>
                </a:solidFill>
                <a:cs typeface="Times New Roman" pitchFamily="18" charset="0"/>
              </a:rPr>
              <a:t> thức tính nhiệt lượng: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28600" y="2690750"/>
            <a:ext cx="49151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C</a:t>
            </a:r>
            <a:r>
              <a:rPr lang="vi-VN" altLang="en-US" dirty="0">
                <a:solidFill>
                  <a:srgbClr val="000000"/>
                </a:solidFill>
                <a:cs typeface="Times New Roman" pitchFamily="18" charset="0"/>
              </a:rPr>
              <a:t>ô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ng th</a:t>
            </a:r>
            <a:r>
              <a:rPr lang="vi-VN" altLang="en-US" dirty="0">
                <a:solidFill>
                  <a:srgbClr val="000000"/>
                </a:solidFill>
                <a:cs typeface="Times New Roman" pitchFamily="18" charset="0"/>
              </a:rPr>
              <a:t>ức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 tính nhiệt </a:t>
            </a:r>
            <a:r>
              <a:rPr lang="en-US" altLang="en-US" dirty="0" err="1">
                <a:solidFill>
                  <a:srgbClr val="000000"/>
                </a:solidFill>
                <a:cs typeface="Times New Roman" pitchFamily="18" charset="0"/>
              </a:rPr>
              <a:t>lượng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itchFamily="18" charset="0"/>
              </a:rPr>
              <a:t>thu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itchFamily="18" charset="0"/>
              </a:rPr>
              <a:t>vào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endParaRPr lang="vi-VN" alt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07555" y="4691062"/>
            <a:ext cx="2362200" cy="523875"/>
          </a:xfrm>
          <a:prstGeom prst="rect">
            <a:avLst/>
          </a:prstGeom>
          <a:noFill/>
          <a:ln w="28575" cap="sq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  <a:cs typeface="Times New Roman" pitchFamily="18" charset="0"/>
              </a:rPr>
              <a:t>  </a:t>
            </a:r>
            <a:r>
              <a:rPr lang="en-US" altLang="en-US" sz="2800">
                <a:solidFill>
                  <a:srgbClr val="0000FF"/>
                </a:solidFill>
                <a:cs typeface="Times New Roman" pitchFamily="18" charset="0"/>
              </a:rPr>
              <a:t>Q = m.c.∆t</a:t>
            </a:r>
            <a:endParaRPr lang="vi-VN" alt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2438400" y="3841446"/>
            <a:ext cx="685796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              Trong </a:t>
            </a:r>
            <a:r>
              <a:rPr lang="vi-VN" altLang="en-US" dirty="0">
                <a:solidFill>
                  <a:srgbClr val="000000"/>
                </a:solidFill>
                <a:cs typeface="Times New Roman" pitchFamily="18" charset="0"/>
              </a:rPr>
              <a:t>đó</a:t>
            </a: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eaLnBrk="1" hangingPunct="1"/>
            <a:r>
              <a:rPr lang="en-US" altLang="en-US" b="0">
                <a:solidFill>
                  <a:srgbClr val="000000"/>
                </a:solidFill>
                <a:cs typeface="Times New Roman" pitchFamily="18" charset="0"/>
              </a:rPr>
              <a:t>		+ 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Q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à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nhi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ệt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ượng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v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ật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thu v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ào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(J)</a:t>
            </a:r>
          </a:p>
          <a:p>
            <a:pPr eaLnBrk="1" hangingPunct="1"/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		+ m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à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kh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ối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ượng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của v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ật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(kg)</a:t>
            </a:r>
          </a:p>
          <a:p>
            <a:pPr eaLnBrk="1" hangingPunct="1"/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		+ ∆t = t</a:t>
            </a:r>
            <a:r>
              <a:rPr lang="en-US" altLang="en-US" b="0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– t</a:t>
            </a:r>
            <a:r>
              <a:rPr lang="en-US" altLang="en-US" b="0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à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độ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t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ă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ng nhi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ệt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độ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altLang="en-US" b="0" baseline="30000" dirty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C)</a:t>
            </a:r>
          </a:p>
          <a:p>
            <a:pPr eaLnBrk="1" hangingPunct="1"/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		+ c l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à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nhi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ệt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dung ri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ê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ng c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ủa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v</a:t>
            </a:r>
            <a:r>
              <a:rPr lang="vi-VN" altLang="en-US" b="0" dirty="0">
                <a:solidFill>
                  <a:srgbClr val="000000"/>
                </a:solidFill>
                <a:cs typeface="Times New Roman" pitchFamily="18" charset="0"/>
              </a:rPr>
              <a:t>ật</a:t>
            </a:r>
            <a:r>
              <a:rPr lang="en-US" altLang="en-US" b="0" dirty="0">
                <a:solidFill>
                  <a:srgbClr val="000000"/>
                </a:solidFill>
                <a:cs typeface="Times New Roman" pitchFamily="18" charset="0"/>
              </a:rPr>
              <a:t> (J/kg.K)</a:t>
            </a:r>
            <a:endParaRPr lang="vi-VN" altLang="en-US" b="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-76200" y="-12532"/>
            <a:ext cx="9296400" cy="1169551"/>
          </a:xfrm>
          <a:prstGeom prst="rect">
            <a:avLst/>
          </a:prstGeom>
          <a:noFill/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31: CHỦ ĐỀ: NHIỆT LƯỢNG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1: CÔNG THỨC TÍNH 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LƯỢNG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3505200" y="4343400"/>
            <a:ext cx="523989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2960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/>
      <p:bldP spid="28681" grpId="0" animBg="1"/>
      <p:bldP spid="28733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17" name="Group 41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494584611"/>
              </p:ext>
            </p:extLst>
          </p:nvPr>
        </p:nvGraphicFramePr>
        <p:xfrm>
          <a:off x="242888" y="579440"/>
          <a:ext cx="8443912" cy="4634209"/>
        </p:xfrm>
        <a:graphic>
          <a:graphicData uri="http://schemas.openxmlformats.org/drawingml/2006/table">
            <a:tbl>
              <a:tblPr/>
              <a:tblGrid>
                <a:gridCol w="2110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0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Nhiệt dung riêng(J/kg.K)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Nhiệt dung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riêng(J/kg.K)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Đất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Rượu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Thép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Nước đá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Nhôm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Chì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251" name="Text Box 99"/>
          <p:cNvSpPr txBox="1">
            <a:spLocks noChangeArrowheads="1"/>
          </p:cNvSpPr>
          <p:nvPr/>
        </p:nvSpPr>
        <p:spPr bwMode="auto">
          <a:xfrm>
            <a:off x="1066800" y="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Nhiệt dung riêng của một số chất</a:t>
            </a:r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400050" y="5391150"/>
            <a:ext cx="8382000" cy="1466850"/>
            <a:chOff x="252" y="3396"/>
            <a:chExt cx="5280" cy="924"/>
          </a:xfrm>
        </p:grpSpPr>
        <p:sp>
          <p:nvSpPr>
            <p:cNvPr id="49254" name="Rectangle 102" descr="Parchment"/>
            <p:cNvSpPr>
              <a:spLocks noChangeArrowheads="1"/>
            </p:cNvSpPr>
            <p:nvPr/>
          </p:nvSpPr>
          <p:spPr bwMode="auto">
            <a:xfrm>
              <a:off x="252" y="3396"/>
              <a:ext cx="5280" cy="924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252" name="Text Box 100"/>
            <p:cNvSpPr txBox="1">
              <a:spLocks noChangeArrowheads="1"/>
            </p:cNvSpPr>
            <p:nvPr/>
          </p:nvSpPr>
          <p:spPr bwMode="auto">
            <a:xfrm>
              <a:off x="288" y="3456"/>
              <a:ext cx="523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</a:t>
              </a:r>
              <a:r>
                <a:rPr lang="en-US" sz="320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 Nhiệt dung riêng của một chất cho biết gì ?</a:t>
              </a:r>
            </a:p>
          </p:txBody>
        </p:sp>
      </p:grpSp>
      <p:sp>
        <p:nvSpPr>
          <p:cNvPr id="49253" name="Text Box 101"/>
          <p:cNvSpPr txBox="1">
            <a:spLocks noChangeArrowheads="1"/>
          </p:cNvSpPr>
          <p:nvPr/>
        </p:nvSpPr>
        <p:spPr bwMode="auto">
          <a:xfrm>
            <a:off x="242888" y="5075238"/>
            <a:ext cx="8610600" cy="1554162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 Nhiệt dung riêng của một chất cho biết nhiệt lượng cần truyền cho 1 kg chất đó để nhiệt độ tăng thêm 1</a:t>
            </a:r>
            <a:r>
              <a:rPr lang="en-US" sz="3200" baseline="300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32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( 1 K )</a:t>
            </a:r>
          </a:p>
        </p:txBody>
      </p:sp>
    </p:spTree>
    <p:extLst>
      <p:ext uri="{BB962C8B-B14F-4D97-AF65-F5344CB8AC3E}">
        <p14:creationId xmlns:p14="http://schemas.microsoft.com/office/powerpoint/2010/main" val="150073798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4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17" name="Group 41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163127151"/>
              </p:ext>
            </p:extLst>
          </p:nvPr>
        </p:nvGraphicFramePr>
        <p:xfrm>
          <a:off x="242888" y="579440"/>
          <a:ext cx="8443912" cy="4634209"/>
        </p:xfrm>
        <a:graphic>
          <a:graphicData uri="http://schemas.openxmlformats.org/drawingml/2006/table">
            <a:tbl>
              <a:tblPr/>
              <a:tblGrid>
                <a:gridCol w="2110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0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0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Nhiệt dung riêng(J/kg.K)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Nhiệt dung </a:t>
                      </a:r>
                      <a:r>
                        <a:rPr kumimoji="0" 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riêng(J/kg.K)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Đất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Rượu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Thép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Nước đá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Nhôm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Chì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251" name="Text Box 99"/>
          <p:cNvSpPr txBox="1">
            <a:spLocks noChangeArrowheads="1"/>
          </p:cNvSpPr>
          <p:nvPr/>
        </p:nvSpPr>
        <p:spPr bwMode="auto">
          <a:xfrm>
            <a:off x="1066800" y="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Nhiệt dung riêng của một số chất</a:t>
            </a:r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400050" y="5391150"/>
            <a:ext cx="8515350" cy="1238250"/>
            <a:chOff x="252" y="3396"/>
            <a:chExt cx="5280" cy="924"/>
          </a:xfrm>
        </p:grpSpPr>
        <p:sp>
          <p:nvSpPr>
            <p:cNvPr id="49254" name="Rectangle 102" descr="Parchment"/>
            <p:cNvSpPr>
              <a:spLocks noChangeArrowheads="1"/>
            </p:cNvSpPr>
            <p:nvPr/>
          </p:nvSpPr>
          <p:spPr bwMode="auto">
            <a:xfrm>
              <a:off x="252" y="3396"/>
              <a:ext cx="5280" cy="924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252" name="Text Box 100"/>
            <p:cNvSpPr txBox="1">
              <a:spLocks noChangeArrowheads="1"/>
            </p:cNvSpPr>
            <p:nvPr/>
          </p:nvSpPr>
          <p:spPr bwMode="auto">
            <a:xfrm>
              <a:off x="288" y="3456"/>
              <a:ext cx="5232" cy="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- Nhiệt dung riêng của nước là bao nhiêu? Điều đó có nghĩa là gì?</a:t>
              </a:r>
            </a:p>
          </p:txBody>
        </p:sp>
      </p:grpSp>
      <p:sp>
        <p:nvSpPr>
          <p:cNvPr id="49253" name="Text Box 101"/>
          <p:cNvSpPr txBox="1">
            <a:spLocks noChangeArrowheads="1"/>
          </p:cNvSpPr>
          <p:nvPr/>
        </p:nvSpPr>
        <p:spPr bwMode="auto">
          <a:xfrm>
            <a:off x="171450" y="4419600"/>
            <a:ext cx="8610600" cy="2308324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32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Nhiệt dung riêng  của nước là 4200J/kg.K. Điều đó có nghĩa là: Muốn 1kg nước tăng thêm 1</a:t>
            </a:r>
            <a:r>
              <a:rPr lang="en-US" sz="3200" baseline="300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thì cần một nhiệt lượng là 4200 J</a:t>
            </a:r>
          </a:p>
          <a:p>
            <a:pPr>
              <a:spcBef>
                <a:spcPct val="50000"/>
              </a:spcBef>
              <a:defRPr/>
            </a:pPr>
            <a:endParaRPr lang="en-US" sz="3200" dirty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2115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4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316000" y="609600"/>
            <a:ext cx="7924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6600CC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rgbClr val="6600CC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rgbClr val="6600CC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6600CC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</a:rPr>
              <a:t> </a:t>
            </a:r>
            <a:r>
              <a:rPr lang="en-US" altLang="en-US" sz="3200">
                <a:solidFill>
                  <a:srgbClr val="FF0000"/>
                </a:solidFill>
                <a:sym typeface="Wingdings" pitchFamily="2" charset="2"/>
              </a:rPr>
              <a:t>C8: </a:t>
            </a:r>
            <a:r>
              <a:rPr lang="en-US" altLang="en-US" sz="3000" b="0">
                <a:solidFill>
                  <a:srgbClr val="FF0000"/>
                </a:solidFill>
              </a:rPr>
              <a:t>Muốn </a:t>
            </a:r>
            <a:r>
              <a:rPr lang="en-US" altLang="en-US" sz="3000" b="0" dirty="0">
                <a:solidFill>
                  <a:srgbClr val="FF0000"/>
                </a:solidFill>
              </a:rPr>
              <a:t>xác định nhiệt lượng vật thu vào cần </a:t>
            </a:r>
            <a:r>
              <a:rPr lang="en-US" altLang="en-US" sz="3000" b="0" dirty="0">
                <a:solidFill>
                  <a:schemeClr val="tx1"/>
                </a:solidFill>
              </a:rPr>
              <a:t>tra bảng </a:t>
            </a:r>
            <a:r>
              <a:rPr lang="en-US" altLang="en-US" sz="3000" b="0" dirty="0">
                <a:solidFill>
                  <a:srgbClr val="FF0000"/>
                </a:solidFill>
              </a:rPr>
              <a:t>để biết độ lớn của đại lượng nào và </a:t>
            </a:r>
            <a:r>
              <a:rPr lang="en-US" altLang="en-US" sz="3000" b="0" dirty="0">
                <a:solidFill>
                  <a:schemeClr val="tx1"/>
                </a:solidFill>
              </a:rPr>
              <a:t>đo độ lớn</a:t>
            </a:r>
            <a:r>
              <a:rPr lang="en-US" altLang="en-US" sz="3000" b="0" dirty="0">
                <a:solidFill>
                  <a:srgbClr val="FF0000"/>
                </a:solidFill>
              </a:rPr>
              <a:t> của những đại lượng nào, bằng những </a:t>
            </a:r>
            <a:r>
              <a:rPr lang="en-US" altLang="en-US" sz="3000" b="0" dirty="0">
                <a:solidFill>
                  <a:schemeClr val="tx1"/>
                </a:solidFill>
              </a:rPr>
              <a:t>dụng cụ </a:t>
            </a:r>
            <a:r>
              <a:rPr lang="en-US" altLang="en-US" sz="3000" b="0" dirty="0">
                <a:solidFill>
                  <a:srgbClr val="FF0000"/>
                </a:solidFill>
              </a:rPr>
              <a:t>nào ?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8463" y="2895837"/>
            <a:ext cx="8745538" cy="2818657"/>
            <a:chOff x="251" y="1859"/>
            <a:chExt cx="5509" cy="1453"/>
          </a:xfrm>
        </p:grpSpPr>
        <p:sp>
          <p:nvSpPr>
            <p:cNvPr id="47127" name="AutoShape 23"/>
            <p:cNvSpPr>
              <a:spLocks noChangeArrowheads="1"/>
            </p:cNvSpPr>
            <p:nvPr/>
          </p:nvSpPr>
          <p:spPr bwMode="auto">
            <a:xfrm>
              <a:off x="384" y="2016"/>
              <a:ext cx="5376" cy="1296"/>
            </a:xfrm>
            <a:prstGeom prst="flowChartDelay">
              <a:avLst/>
            </a:prstGeom>
            <a:gradFill rotWithShape="1">
              <a:gsLst>
                <a:gs pos="0">
                  <a:srgbClr val="FFFFCC"/>
                </a:gs>
                <a:gs pos="100000">
                  <a:srgbClr val="FFFFCC">
                    <a:gamma/>
                    <a:tint val="5725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36" name="Text Box 22"/>
            <p:cNvSpPr txBox="1">
              <a:spLocks noChangeArrowheads="1"/>
            </p:cNvSpPr>
            <p:nvPr/>
          </p:nvSpPr>
          <p:spPr bwMode="auto">
            <a:xfrm>
              <a:off x="251" y="1859"/>
              <a:ext cx="5040" cy="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6600CC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</a:t>
              </a:r>
              <a:r>
                <a:rPr lang="en-US" altLang="en-US" sz="3400" dirty="0">
                  <a:solidFill>
                    <a:srgbClr val="FF3300"/>
                  </a:solidFill>
                  <a:sym typeface="Wingdings" pitchFamily="2" charset="2"/>
                </a:rPr>
                <a:t> </a:t>
              </a:r>
              <a:r>
                <a:rPr lang="en-US" altLang="en-US" sz="3400" u="sng" dirty="0">
                  <a:solidFill>
                    <a:schemeClr val="tx1"/>
                  </a:solidFill>
                  <a:sym typeface="Wingdings" pitchFamily="2" charset="2"/>
                </a:rPr>
                <a:t>C8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: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Tra bảng 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để biết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nhiệt dung riêng 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của vật;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cân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 vật để biết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khối </a:t>
              </a:r>
              <a:r>
                <a:rPr lang="en-US" altLang="en-US" sz="3400">
                  <a:solidFill>
                    <a:srgbClr val="0070C0"/>
                  </a:solidFill>
                  <a:sym typeface="Wingdings" pitchFamily="2" charset="2"/>
                </a:rPr>
                <a:t>lượng</a:t>
              </a:r>
              <a:r>
                <a:rPr lang="en-US" altLang="en-US" sz="3400">
                  <a:solidFill>
                    <a:schemeClr val="tx1"/>
                  </a:solidFill>
                  <a:sym typeface="Wingdings" pitchFamily="2" charset="2"/>
                </a:rPr>
                <a:t>, dùng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nhiệt kế 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đo </a:t>
              </a:r>
              <a:r>
                <a:rPr lang="en-US" altLang="en-US" sz="3400">
                  <a:solidFill>
                    <a:schemeClr val="tx1"/>
                  </a:solidFill>
                  <a:sym typeface="Wingdings" pitchFamily="2" charset="2"/>
                </a:rPr>
                <a:t>nhiệt độ của vật 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để xác định </a:t>
              </a:r>
              <a:r>
                <a:rPr lang="en-US" altLang="en-US" sz="3400" dirty="0">
                  <a:solidFill>
                    <a:srgbClr val="0070C0"/>
                  </a:solidFill>
                  <a:sym typeface="Wingdings" pitchFamily="2" charset="2"/>
                </a:rPr>
                <a:t>độ tăng nhiệt độ</a:t>
              </a:r>
              <a:r>
                <a:rPr lang="en-US" altLang="en-US" sz="3400" dirty="0">
                  <a:solidFill>
                    <a:schemeClr val="tx1"/>
                  </a:solidFill>
                  <a:sym typeface="Wingdings" pitchFamily="2" charset="2"/>
                </a:rPr>
                <a:t>.</a:t>
              </a:r>
            </a:p>
          </p:txBody>
        </p:sp>
      </p:grp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795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 Vận dụng.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521017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107950" y="304800"/>
            <a:ext cx="873125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000" b="1" dirty="0">
                <a:solidFill>
                  <a:srgbClr val="FF0000"/>
                </a:solidFill>
              </a:rPr>
              <a:t>C9</a:t>
            </a:r>
            <a:r>
              <a:rPr lang="en-US" sz="3000" dirty="0">
                <a:solidFill>
                  <a:srgbClr val="FF0000"/>
                </a:solidFill>
              </a:rPr>
              <a:t>: </a:t>
            </a:r>
            <a:r>
              <a:rPr lang="en-US" sz="3000" dirty="0" err="1">
                <a:solidFill>
                  <a:srgbClr val="FF0000"/>
                </a:solidFill>
              </a:rPr>
              <a:t>Tính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nhiệt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lượng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cần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truyền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cho</a:t>
            </a:r>
            <a:r>
              <a:rPr lang="en-US" sz="3000" dirty="0">
                <a:solidFill>
                  <a:srgbClr val="FF0000"/>
                </a:solidFill>
              </a:rPr>
              <a:t> 5 kg </a:t>
            </a:r>
            <a:r>
              <a:rPr lang="en-US" sz="3000" dirty="0" err="1">
                <a:solidFill>
                  <a:srgbClr val="FF0000"/>
                </a:solidFill>
              </a:rPr>
              <a:t>đồng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để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tăng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nhiệt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độ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từ</a:t>
            </a:r>
            <a:r>
              <a:rPr lang="en-US" sz="3000" dirty="0">
                <a:solidFill>
                  <a:srgbClr val="FF0000"/>
                </a:solidFill>
              </a:rPr>
              <a:t> 20</a:t>
            </a:r>
            <a:r>
              <a:rPr lang="en-US" sz="3000" baseline="30000" dirty="0">
                <a:solidFill>
                  <a:srgbClr val="FF0000"/>
                </a:solidFill>
              </a:rPr>
              <a:t>0</a:t>
            </a:r>
            <a:r>
              <a:rPr lang="en-US" sz="3000" dirty="0">
                <a:solidFill>
                  <a:srgbClr val="FF0000"/>
                </a:solidFill>
              </a:rPr>
              <a:t>C </a:t>
            </a:r>
            <a:r>
              <a:rPr lang="en-US" sz="3000" err="1">
                <a:solidFill>
                  <a:srgbClr val="FF0000"/>
                </a:solidFill>
              </a:rPr>
              <a:t>lên</a:t>
            </a:r>
            <a:r>
              <a:rPr lang="en-US" sz="3000">
                <a:solidFill>
                  <a:srgbClr val="FF0000"/>
                </a:solidFill>
              </a:rPr>
              <a:t> 50</a:t>
            </a:r>
            <a:r>
              <a:rPr lang="en-US" sz="3000" baseline="30000">
                <a:solidFill>
                  <a:srgbClr val="FF0000"/>
                </a:solidFill>
              </a:rPr>
              <a:t>0</a:t>
            </a:r>
            <a:r>
              <a:rPr lang="en-US" sz="3000">
                <a:solidFill>
                  <a:srgbClr val="FF0000"/>
                </a:solidFill>
              </a:rPr>
              <a:t>C.</a:t>
            </a:r>
            <a:endParaRPr lang="en-US" sz="3000" dirty="0">
              <a:solidFill>
                <a:srgbClr val="FF0000"/>
              </a:solidFill>
            </a:endParaRPr>
          </a:p>
        </p:txBody>
      </p:sp>
      <p:cxnSp>
        <p:nvCxnSpPr>
          <p:cNvPr id="23561" name="Straight Connector 9"/>
          <p:cNvCxnSpPr>
            <a:cxnSpLocks noChangeShapeType="1"/>
          </p:cNvCxnSpPr>
          <p:nvPr/>
        </p:nvCxnSpPr>
        <p:spPr bwMode="auto">
          <a:xfrm>
            <a:off x="2971800" y="525780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152400" y="1692275"/>
            <a:ext cx="2819400" cy="4832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1" u="sng" dirty="0" err="1">
                <a:solidFill>
                  <a:srgbClr val="0000FF"/>
                </a:solidFill>
              </a:rPr>
              <a:t>Tóm</a:t>
            </a:r>
            <a:r>
              <a:rPr lang="en-US" sz="2800" i="1" u="sng" dirty="0">
                <a:solidFill>
                  <a:srgbClr val="0000FF"/>
                </a:solidFill>
              </a:rPr>
              <a:t> </a:t>
            </a:r>
            <a:r>
              <a:rPr lang="en-US" sz="2800" i="1" u="sng" dirty="0" err="1">
                <a:solidFill>
                  <a:srgbClr val="0000FF"/>
                </a:solidFill>
              </a:rPr>
              <a:t>tắt</a:t>
            </a:r>
            <a:r>
              <a:rPr lang="en-US" sz="2800" dirty="0">
                <a:solidFill>
                  <a:srgbClr val="0000FF"/>
                </a:solidFill>
              </a:rPr>
              <a:t>: </a:t>
            </a: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</a:rPr>
              <a:t>m = </a:t>
            </a:r>
          </a:p>
          <a:p>
            <a:pPr>
              <a:defRPr/>
            </a:pPr>
            <a:endParaRPr lang="en-US" sz="28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</a:rPr>
              <a:t>c = </a:t>
            </a:r>
          </a:p>
          <a:p>
            <a:pPr>
              <a:defRPr/>
            </a:pPr>
            <a:endParaRPr lang="en-US" sz="28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</a:rPr>
              <a:t>t</a:t>
            </a:r>
            <a:r>
              <a:rPr lang="en-US" sz="2800" baseline="-25000" dirty="0">
                <a:solidFill>
                  <a:srgbClr val="0000FF"/>
                </a:solidFill>
              </a:rPr>
              <a:t>1</a:t>
            </a:r>
            <a:r>
              <a:rPr lang="en-US" sz="2800" dirty="0">
                <a:solidFill>
                  <a:srgbClr val="0000FF"/>
                </a:solidFill>
              </a:rPr>
              <a:t>= </a:t>
            </a:r>
          </a:p>
          <a:p>
            <a:pPr>
              <a:defRPr/>
            </a:pPr>
            <a:endParaRPr lang="en-US" sz="28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</a:rPr>
              <a:t>t</a:t>
            </a:r>
            <a:r>
              <a:rPr lang="en-US" sz="2800" baseline="-25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</a:p>
          <a:p>
            <a:pPr>
              <a:defRPr/>
            </a:pPr>
            <a:endParaRPr lang="en-US" sz="28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</a:rPr>
              <a:t>Q = ?</a:t>
            </a:r>
          </a:p>
          <a:p>
            <a:pPr>
              <a:defRPr/>
            </a:pPr>
            <a:endParaRPr lang="en-US" sz="2800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800100" y="20574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kg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85800" y="29718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380 J/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kg.K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762000" y="46736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</a:t>
            </a:r>
            <a:r>
              <a:rPr lang="en-US" sz="32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791308" y="37592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sz="32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05400" y="1600199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438400" y="2156333"/>
            <a:ext cx="6553200" cy="124649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000"/>
              <a:t>- Nhiệt </a:t>
            </a:r>
            <a:r>
              <a:rPr lang="en-US" sz="3000" dirty="0" err="1"/>
              <a:t>lượng</a:t>
            </a:r>
            <a:r>
              <a:rPr lang="en-US" sz="3000" dirty="0"/>
              <a:t> </a:t>
            </a:r>
            <a:r>
              <a:rPr lang="en-US" sz="3000" dirty="0" err="1"/>
              <a:t>cần</a:t>
            </a:r>
            <a:r>
              <a:rPr lang="en-US" sz="3000" dirty="0"/>
              <a:t> </a:t>
            </a:r>
            <a:r>
              <a:rPr lang="en-US" sz="3000" dirty="0" err="1"/>
              <a:t>truyền</a:t>
            </a:r>
            <a:r>
              <a:rPr lang="en-US" sz="3000" dirty="0"/>
              <a:t> </a:t>
            </a:r>
            <a:r>
              <a:rPr lang="en-US" sz="3000" dirty="0" err="1"/>
              <a:t>cho</a:t>
            </a:r>
            <a:r>
              <a:rPr lang="en-US" sz="3000" dirty="0"/>
              <a:t> 5 kg </a:t>
            </a:r>
            <a:r>
              <a:rPr lang="en-US" sz="3000" err="1"/>
              <a:t>đồng</a:t>
            </a:r>
            <a:r>
              <a:rPr lang="en-US" sz="3000"/>
              <a:t>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3000"/>
              <a:t>  để </a:t>
            </a:r>
            <a:r>
              <a:rPr lang="en-US" sz="3000" dirty="0" err="1"/>
              <a:t>tăng</a:t>
            </a:r>
            <a:r>
              <a:rPr lang="en-US" sz="3000" dirty="0"/>
              <a:t> </a:t>
            </a:r>
            <a:r>
              <a:rPr lang="en-US" sz="3000" dirty="0" err="1"/>
              <a:t>nhiệt</a:t>
            </a:r>
            <a:r>
              <a:rPr lang="en-US" sz="3000" dirty="0"/>
              <a:t> </a:t>
            </a:r>
            <a:r>
              <a:rPr lang="en-US" sz="3000" dirty="0" err="1"/>
              <a:t>độ</a:t>
            </a:r>
            <a:r>
              <a:rPr lang="en-US" sz="3000" dirty="0"/>
              <a:t> </a:t>
            </a:r>
            <a:r>
              <a:rPr lang="en-US" sz="3000" dirty="0" err="1"/>
              <a:t>từ</a:t>
            </a:r>
            <a:r>
              <a:rPr lang="en-US" sz="3000" dirty="0"/>
              <a:t> 20</a:t>
            </a:r>
            <a:r>
              <a:rPr lang="en-US" sz="3000" baseline="30000" dirty="0"/>
              <a:t>0</a:t>
            </a:r>
            <a:r>
              <a:rPr lang="en-US" sz="3000" dirty="0"/>
              <a:t>C </a:t>
            </a:r>
            <a:r>
              <a:rPr lang="en-US" sz="3000" err="1"/>
              <a:t>lên</a:t>
            </a:r>
            <a:r>
              <a:rPr lang="en-US" sz="3000"/>
              <a:t> 50</a:t>
            </a:r>
            <a:r>
              <a:rPr lang="en-US" sz="3000" baseline="30000"/>
              <a:t>0</a:t>
            </a:r>
            <a:r>
              <a:rPr lang="en-US" sz="3000"/>
              <a:t>C.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3556000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Q = m .c .∆t = m.c.(t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– t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		=5.380 ( 50 -20 )                                       		=  57000 (J)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		=57 (kJ)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Đáp số: Q = 57 (kJ)</a:t>
            </a:r>
          </a:p>
        </p:txBody>
      </p:sp>
    </p:spTree>
    <p:extLst>
      <p:ext uri="{BB962C8B-B14F-4D97-AF65-F5344CB8AC3E}">
        <p14:creationId xmlns:p14="http://schemas.microsoft.com/office/powerpoint/2010/main" val="2011532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7" grpId="0"/>
      <p:bldP spid="18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43118" y="152400"/>
            <a:ext cx="918381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u="sng" dirty="0">
                <a:solidFill>
                  <a:srgbClr val="FF0000"/>
                </a:solidFill>
              </a:rPr>
              <a:t>C10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ấm đun nước bằng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nhôm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khối lượng 0,5 kg chứa 2 lít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25</a:t>
            </a:r>
            <a:r>
              <a:rPr 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0" y="1525588"/>
            <a:ext cx="394743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= 0,5kg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= 2lit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 =&gt; m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= 2kg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= 880J/kg.K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= 4200J/kg.K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=25</a:t>
            </a:r>
            <a:r>
              <a:rPr lang="en-US" altLang="en-US" sz="2800" baseline="30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sz="28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=100</a:t>
            </a:r>
            <a:r>
              <a:rPr lang="en-US" altLang="en-US" sz="2800" baseline="30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=?</a:t>
            </a:r>
            <a:endParaRPr lang="vi-V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590800" y="1752600"/>
            <a:ext cx="67056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Nhi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ệt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ần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truy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ền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cho ấm nhôm n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từ 25</a:t>
            </a:r>
            <a:r>
              <a:rPr lang="en-US" altLang="en-US" sz="2600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  đến 100</a:t>
            </a:r>
            <a:r>
              <a:rPr lang="en-US" altLang="en-US" sz="2600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 là:</a:t>
            </a:r>
          </a:p>
          <a:p>
            <a:pPr eaLnBrk="1" hangingPunct="1"/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26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.c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.(t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= 0,5.880.(100 - 25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eaLnBrk="1" hangingPunct="1"/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                           =33 </a:t>
            </a:r>
            <a:r>
              <a:rPr lang="vi-VN" altLang="en-US" sz="260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(J)</a:t>
            </a:r>
          </a:p>
          <a:p>
            <a:pPr eaLnBrk="1" hangingPunct="1"/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Nhi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ệt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ần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truy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ền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cho nước n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25</a:t>
            </a:r>
            <a:r>
              <a:rPr lang="en-US" altLang="en-US" sz="2600" baseline="30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  đến </a:t>
            </a:r>
            <a:r>
              <a:rPr lang="en-US" altLang="en-US" sz="2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altLang="en-US" sz="2600" baseline="300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altLang="en-US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pPr eaLnBrk="1" hangingPunct="1"/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2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.c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.(t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en-US" altLang="en-US" sz="2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= 2.4200.75 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= 630 </a:t>
            </a:r>
            <a:r>
              <a:rPr lang="vi-VN" altLang="en-US" sz="260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(J)</a:t>
            </a:r>
            <a:endParaRPr lang="vi-VN" altLang="en-US" sz="2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Nhi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ệt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ần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truy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ền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cho ấm nước n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25</a:t>
            </a:r>
            <a:r>
              <a:rPr lang="en-US" altLang="en-US" sz="2600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  đến </a:t>
            </a:r>
            <a:r>
              <a:rPr lang="en-US" altLang="en-US" sz="26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altLang="en-US" sz="2600" baseline="30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6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  </a:t>
            </a:r>
            <a:r>
              <a:rPr lang="en-US" alt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pPr eaLnBrk="1" hangingPunct="1"/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Q = Q</a:t>
            </a:r>
            <a:r>
              <a:rPr lang="en-US" altLang="en-US" sz="26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+ Q</a:t>
            </a:r>
            <a:r>
              <a:rPr lang="en-US" altLang="en-US" sz="2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= 33 000 + 630 000 =  663 000(J)</a:t>
            </a:r>
          </a:p>
          <a:p>
            <a:pPr eaLnBrk="1" hangingPunct="1"/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                                                       = 663 (kJ)</a:t>
            </a:r>
            <a:endParaRPr lang="vi-VN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724400" y="1295400"/>
            <a:ext cx="153063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>
                <a:solidFill>
                  <a:srgbClr val="0000FF"/>
                </a:solidFill>
              </a:rPr>
              <a:t>Giải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590800" y="1600200"/>
            <a:ext cx="0" cy="419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849" y="6240919"/>
            <a:ext cx="906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anose="02020603050405020304" pitchFamily="18" charset="0"/>
              </a:rPr>
              <a:t>Vậy  để đun sôi ấm nước này cần một nhiệt lượng bằng 663 kJ </a:t>
            </a:r>
          </a:p>
        </p:txBody>
      </p:sp>
    </p:spTree>
    <p:extLst>
      <p:ext uri="{BB962C8B-B14F-4D97-AF65-F5344CB8AC3E}">
        <p14:creationId xmlns:p14="http://schemas.microsoft.com/office/powerpoint/2010/main" val="169055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6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6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6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56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7" grpId="0"/>
      <p:bldP spid="25608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915</Words>
  <Application>Microsoft Office PowerPoint</Application>
  <PresentationFormat>On-screen Show (4:3)</PresentationFormat>
  <Paragraphs>138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Unicode MS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26: CÔNG THỨC TÍNH NHIỆT LƯỢNG – PHƯƠNG TÌNH CÂN BẰNG NHIỆT</dc:title>
  <dc:creator>Windows User</dc:creator>
  <cp:lastModifiedBy>Tạ Thị Tuyết Sơn</cp:lastModifiedBy>
  <cp:revision>63</cp:revision>
  <dcterms:created xsi:type="dcterms:W3CDTF">2020-04-12T02:35:45Z</dcterms:created>
  <dcterms:modified xsi:type="dcterms:W3CDTF">2023-05-13T11:59:26Z</dcterms:modified>
</cp:coreProperties>
</file>