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7" r:id="rId2"/>
    <p:sldId id="258" r:id="rId3"/>
    <p:sldId id="260" r:id="rId4"/>
    <p:sldId id="262" r:id="rId5"/>
    <p:sldId id="266" r:id="rId6"/>
    <p:sldId id="268" r:id="rId7"/>
    <p:sldId id="265" r:id="rId8"/>
    <p:sldId id="267" r:id="rId9"/>
    <p:sldId id="274" r:id="rId10"/>
    <p:sldId id="279" r:id="rId11"/>
    <p:sldId id="285" r:id="rId12"/>
    <p:sldId id="275" r:id="rId13"/>
    <p:sldId id="284" r:id="rId14"/>
    <p:sldId id="286" r:id="rId15"/>
    <p:sldId id="287" r:id="rId16"/>
    <p:sldId id="289" r:id="rId17"/>
    <p:sldId id="290" r:id="rId18"/>
    <p:sldId id="292" r:id="rId19"/>
    <p:sldId id="294" r:id="rId20"/>
    <p:sldId id="291" r:id="rId21"/>
    <p:sldId id="295" r:id="rId22"/>
    <p:sldId id="293" r:id="rId23"/>
    <p:sldId id="296" r:id="rId24"/>
    <p:sldId id="297" r:id="rId25"/>
    <p:sldId id="299" r:id="rId26"/>
    <p:sldId id="300" r:id="rId27"/>
    <p:sldId id="298" r:id="rId28"/>
    <p:sldId id="301" r:id="rId29"/>
    <p:sldId id="302" r:id="rId30"/>
    <p:sldId id="305" r:id="rId31"/>
    <p:sldId id="306" r:id="rId32"/>
    <p:sldId id="307" r:id="rId33"/>
    <p:sldId id="308" r:id="rId34"/>
    <p:sldId id="311" r:id="rId35"/>
    <p:sldId id="313" r:id="rId36"/>
    <p:sldId id="314" r:id="rId37"/>
    <p:sldId id="316" r:id="rId38"/>
    <p:sldId id="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6" d="100"/>
          <a:sy n="66" d="100"/>
        </p:scale>
        <p:origin x="6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1" qsCatId="simple" csTypeId="urn:microsoft.com/office/officeart/2005/8/colors/colorful5#1"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sz="2800">
              <a:latin typeface="Arial" panose="020B0604020202020204" pitchFamily="34" charset="0"/>
              <a:cs typeface="Arial" panose="020B0604020202020204" pitchFamily="34" charset="0"/>
              <a:sym typeface="+mn-ea"/>
            </a:rPr>
            <a:t>N</a:t>
          </a:r>
          <a:r>
            <a:rPr lang="en-US" sz="2800">
              <a:latin typeface="Arial" panose="020B0604020202020204" pitchFamily="34" charset="0"/>
              <a:cs typeface="Arial" panose="020B0604020202020204" pitchFamily="34" charset="0"/>
              <a:sym typeface="+mn-ea"/>
            </a:rPr>
            <a:t>êu cách để nhận biết một chất là axit trong thực tế</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15CBB50B-A0FB-440B-A202-09489FDADCED}">
      <dgm:prSet/>
      <dgm:spPr/>
    </dgm:pt>
    <dgm:pt modelId="{66283CB7-69B8-41D5-A569-950515985F71}" type="sibTrans" cxnId="{15CBB50B-A0FB-440B-A202-09489FDADCED}">
      <dgm:prSet/>
      <dgm:spPr/>
    </dgm:pt>
    <dgm:pt modelId="{170BD9A7-4F2B-4E93-A099-EB3961C89175}">
      <dgm:prSet phldr="0" custT="1"/>
      <dgm:spPr/>
      <dgm:t>
        <a:bodyPr vert="horz" wrap="square"/>
        <a:lstStyle/>
        <a:p>
          <a:pPr>
            <a:lnSpc>
              <a:spcPct val="100000"/>
            </a:lnSpc>
            <a:spcBef>
              <a:spcPct val="0"/>
            </a:spcBef>
            <a:spcAft>
              <a:spcPct val="15000"/>
            </a:spcAft>
          </a:pPr>
          <a:endParaRPr altLang="en-US" sz="6500"/>
        </a:p>
      </dgm:t>
    </dgm:pt>
    <dgm:pt modelId="{6A76C663-CD45-4378-88EA-48A3FB79DAC5}" type="parTrans" cxnId="{CD10BA43-40A9-4D8E-9909-59574A061C54}">
      <dgm:prSet/>
      <dgm:spPr/>
    </dgm:pt>
    <dgm:pt modelId="{51D6BC1E-F0F5-4BE5-91C0-43454A5F8D54}" type="sibTrans" cxnId="{CD10BA43-40A9-4D8E-9909-59574A061C54}">
      <dgm:prSet/>
      <dgm:spPr/>
    </dgm:pt>
    <dgm:pt modelId="{8B265B6D-47BE-4C34-81C5-E78C2518F1B7}">
      <dgm:prSet phldr="0" custT="1"/>
      <dgm:spPr/>
      <dgm:t>
        <a:bodyPr vert="horz" wrap="square"/>
        <a:lstStyle/>
        <a:p>
          <a:pPr>
            <a:lnSpc>
              <a:spcPct val="100000"/>
            </a:lnSpc>
            <a:spcBef>
              <a:spcPct val="0"/>
            </a:spcBef>
            <a:spcAft>
              <a:spcPct val="15000"/>
            </a:spcAft>
          </a:pPr>
          <a:endParaRPr altLang="en-US" sz="6500"/>
        </a:p>
      </dgm:t>
    </dgm:pt>
    <dgm:pt modelId="{2D7A778A-53B4-4519-ACFE-02516364DC67}" type="parTrans" cxnId="{242E2F5A-91D8-4224-AEB3-38B9A6D63E51}">
      <dgm:prSet/>
      <dgm:spPr/>
    </dgm:pt>
    <dgm:pt modelId="{A19E260C-E2DC-481F-878B-9BA87E2AD89C}" type="sibTrans" cxnId="{242E2F5A-91D8-4224-AEB3-38B9A6D63E51}">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Kể tên các acid có trong cơ thể động thực vật hoặc thực phẩm mà em biết</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24DB650F-6F71-42C2-98BE-E14C10B9A2B3}">
      <dgm:prSet/>
      <dgm:spPr/>
    </dgm:pt>
    <dgm:pt modelId="{4EA87785-B7B3-4F48-BB13-D91C5DEA8DC1}" type="sibTrans" cxnId="{24DB650F-6F71-42C2-98BE-E14C10B9A2B3}">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Trong nọc độc của ong, kiến có axit gì?</a:t>
          </a:r>
          <a:endParaRPr lang="en-US" sz="2800">
            <a:latin typeface="Arial" panose="020B0604020202020204" pitchFamily="34" charset="0"/>
            <a:cs typeface="Arial" panose="020B0604020202020204" pitchFamily="34" charset="0"/>
          </a:endParaRPr>
        </a:p>
      </dgm:t>
    </dgm:pt>
    <dgm:pt modelId="{62CE1C4C-AE05-4247-9728-BCA5F5CA780A}" type="parTrans" cxnId="{8DAF3A93-5472-4DC5-9031-6D6761AA1139}">
      <dgm:prSet/>
      <dgm:spPr/>
    </dgm:pt>
    <dgm:pt modelId="{F463D266-32E5-414A-9781-DA46FFE60955}" type="sibTrans" cxnId="{8DAF3A93-5472-4DC5-9031-6D6761AA1139}">
      <dgm:prSet/>
      <dgm:spPr/>
    </dgm:pt>
    <dgm:pt modelId="{87B06E97-9453-4ED8-AE05-84856B011B6A}">
      <dgm:prSet phldr="0" custT="1"/>
      <dgm:spPr/>
      <dgm:t>
        <a:bodyPr vert="horz" wrap="square"/>
        <a:lstStyle/>
        <a:p>
          <a:pPr>
            <a:lnSpc>
              <a:spcPct val="100000"/>
            </a:lnSpc>
            <a:spcBef>
              <a:spcPct val="0"/>
            </a:spcBef>
            <a:spcAft>
              <a:spcPct val="15000"/>
            </a:spcAft>
          </a:pPr>
          <a:endParaRPr altLang="en-US" sz="6500"/>
        </a:p>
      </dgm:t>
    </dgm:pt>
    <dgm:pt modelId="{67D693CD-D848-4D3B-863F-4346B085BBBF}" type="parTrans" cxnId="{52CC7C54-A871-446B-BBE9-D6209EC4FD9F}">
      <dgm:prSet/>
      <dgm:spPr/>
    </dgm:pt>
    <dgm:pt modelId="{56EC68E5-588E-4EC5-8B0E-4ACD627D15EA}" type="sibTrans" cxnId="{52CC7C54-A871-446B-BBE9-D6209EC4FD9F}">
      <dgm:prSet/>
      <dgm:spPr/>
    </dgm:pt>
    <dgm:pt modelId="{D66A8DA8-3BA8-47C3-B3F4-D8ECEE18BE46}">
      <dgm:prSet phldr="0" custT="1"/>
      <dgm:spPr/>
      <dgm:t>
        <a:bodyPr vert="horz" wrap="square"/>
        <a:lstStyle/>
        <a:p>
          <a:pPr>
            <a:lnSpc>
              <a:spcPct val="100000"/>
            </a:lnSpc>
            <a:spcBef>
              <a:spcPct val="0"/>
            </a:spcBef>
            <a:spcAft>
              <a:spcPct val="15000"/>
            </a:spcAft>
          </a:pPr>
          <a:endParaRPr altLang="en-US" sz="6500"/>
        </a:p>
      </dgm:t>
    </dgm:pt>
    <dgm:pt modelId="{68E49A73-1B51-483F-80FC-B817308F605C}" type="parTrans" cxnId="{9836C7E2-FC72-404D-B4F0-3B3F14E4A987}">
      <dgm:prSet/>
      <dgm:spPr/>
    </dgm:pt>
    <dgm:pt modelId="{205EE05F-DF98-4953-B88A-9CF5CFFA75AD}" type="sibTrans" cxnId="{9836C7E2-FC72-404D-B4F0-3B3F14E4A987}">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15CBB50B-A0FB-440B-A202-09489FDADCED}" srcId="{800EE499-D129-484D-B5C0-D0F3AC30E8B1}" destId="{BEB4A0DE-FB16-4C4F-8DEA-03570694B93A}" srcOrd="0" destOrd="0" parTransId="{A1CD0B47-03FC-4535-A972-2673574CE2F3}" sibTransId="{66283CB7-69B8-41D5-A569-950515985F71}"/>
    <dgm:cxn modelId="{6B2E1B0D-5787-4F0E-970A-D32320970812}" type="presOf" srcId="{25EF8B53-4C57-43A4-9FE1-40C318A0AD88}" destId="{00C34D87-B2DD-493A-BAA2-1A14EA17DEB1}" srcOrd="0" destOrd="0" presId="urn:microsoft.com/office/officeart/2005/8/layout/vList3"/>
    <dgm:cxn modelId="{24DB650F-6F71-42C2-98BE-E14C10B9A2B3}" srcId="{800EE499-D129-484D-B5C0-D0F3AC30E8B1}" destId="{11A5EA0A-517A-463B-9BA8-5EB54D7D10F8}" srcOrd="1" destOrd="0" parTransId="{E2B15CF1-464F-45CC-BFE4-6F0AA417C19E}" sibTransId="{4EA87785-B7B3-4F48-BB13-D91C5DEA8DC1}"/>
    <dgm:cxn modelId="{8C1F4116-690A-49D6-85CE-AEFFEA26AFE2}" type="presOf" srcId="{66283CB7-69B8-41D5-A569-950515985F71}" destId="{01F33C7F-4C3C-42D3-8542-4BC345A10B4C}" srcOrd="0" destOrd="0" presId="urn:microsoft.com/office/officeart/2005/8/layout/vList3"/>
    <dgm:cxn modelId="{CD10BA43-40A9-4D8E-9909-59574A061C54}" srcId="{BEB4A0DE-FB16-4C4F-8DEA-03570694B93A}" destId="{170BD9A7-4F2B-4E93-A099-EB3961C89175}" srcOrd="0" destOrd="0" parTransId="{6A76C663-CD45-4378-88EA-48A3FB79DAC5}" sibTransId="{51D6BC1E-F0F5-4BE5-91C0-43454A5F8D54}"/>
    <dgm:cxn modelId="{F6741550-9FFE-4FB0-8E29-A91B8B80D944}" type="presOf" srcId="{11A5EA0A-517A-463B-9BA8-5EB54D7D10F8}" destId="{DC27DDA6-73A4-45AF-8B52-70E594C6E063}" srcOrd="0" destOrd="0" presId="urn:microsoft.com/office/officeart/2005/8/layout/vList3"/>
    <dgm:cxn modelId="{52CC7C54-A871-446B-BBE9-D6209EC4FD9F}" srcId="{25EF8B53-4C57-43A4-9FE1-40C318A0AD88}" destId="{87B06E97-9453-4ED8-AE05-84856B011B6A}" srcOrd="0" destOrd="0" parTransId="{67D693CD-D848-4D3B-863F-4346B085BBBF}" sibTransId="{56EC68E5-588E-4EC5-8B0E-4ACD627D15EA}"/>
    <dgm:cxn modelId="{242E2F5A-91D8-4224-AEB3-38B9A6D63E51}" srcId="{BEB4A0DE-FB16-4C4F-8DEA-03570694B93A}" destId="{8B265B6D-47BE-4C34-81C5-E78C2518F1B7}" srcOrd="1" destOrd="0" parTransId="{2D7A778A-53B4-4519-ACFE-02516364DC67}" sibTransId="{A19E260C-E2DC-481F-878B-9BA87E2AD89C}"/>
    <dgm:cxn modelId="{BA80F18F-25C6-4FE2-A52D-E43D4D6BDAB1}" type="presOf" srcId="{D66A8DA8-3BA8-47C3-B3F4-D8ECEE18BE46}" destId="{00C34D87-B2DD-493A-BAA2-1A14EA17DEB1}" srcOrd="0" destOrd="2" presId="urn:microsoft.com/office/officeart/2005/8/layout/vList3"/>
    <dgm:cxn modelId="{6C34F191-D140-4328-BE2F-22FB849401D3}" type="presOf" srcId="{4EA87785-B7B3-4F48-BB13-D91C5DEA8DC1}" destId="{1BD648EC-230D-47E1-A618-F93D265B0703}" srcOrd="0" destOrd="0" presId="urn:microsoft.com/office/officeart/2005/8/layout/vList3"/>
    <dgm:cxn modelId="{8DAF3A93-5472-4DC5-9031-6D6761AA1139}" srcId="{800EE499-D129-484D-B5C0-D0F3AC30E8B1}" destId="{25EF8B53-4C57-43A4-9FE1-40C318A0AD88}" srcOrd="2" destOrd="0" parTransId="{62CE1C4C-AE05-4247-9728-BCA5F5CA780A}" sibTransId="{F463D266-32E5-414A-9781-DA46FFE60955}"/>
    <dgm:cxn modelId="{D61B47A0-61AD-476B-83D3-6B16D6816889}" type="presOf" srcId="{170BD9A7-4F2B-4E93-A099-EB3961C89175}" destId="{5D3E6026-A697-4D8F-84B5-C5321A8528B3}" srcOrd="0" destOrd="1" presId="urn:microsoft.com/office/officeart/2005/8/layout/vList3"/>
    <dgm:cxn modelId="{C27303A4-7ABC-4553-8B96-8941D8AC2D32}" type="presOf" srcId="{BEB4A0DE-FB16-4C4F-8DEA-03570694B93A}" destId="{5D3E6026-A697-4D8F-84B5-C5321A8528B3}" srcOrd="0" destOrd="0" presId="urn:microsoft.com/office/officeart/2005/8/layout/vList3"/>
    <dgm:cxn modelId="{06769AA7-B70B-4DCA-9988-C51CC3EDF37F}" type="presOf" srcId="{87B06E97-9453-4ED8-AE05-84856B011B6A}" destId="{00C34D87-B2DD-493A-BAA2-1A14EA17DEB1}" srcOrd="0" destOrd="1" presId="urn:microsoft.com/office/officeart/2005/8/layout/vList3"/>
    <dgm:cxn modelId="{7121DCC0-3CE6-4B39-B75C-B2552C2024CC}" type="presOf" srcId="{8B265B6D-47BE-4C34-81C5-E78C2518F1B7}" destId="{5D3E6026-A697-4D8F-84B5-C5321A8528B3}" srcOrd="0" destOrd="2" presId="urn:microsoft.com/office/officeart/2005/8/layout/vList3"/>
    <dgm:cxn modelId="{07CABCE1-9B95-41A1-AA7E-626C6CA7D445}" type="presOf" srcId="{800EE499-D129-484D-B5C0-D0F3AC30E8B1}" destId="{3A30B1D0-F146-41C6-9373-8CC849B0566C}" srcOrd="0" destOrd="0" presId="urn:microsoft.com/office/officeart/2005/8/layout/vList3"/>
    <dgm:cxn modelId="{9836C7E2-FC72-404D-B4F0-3B3F14E4A987}" srcId="{25EF8B53-4C57-43A4-9FE1-40C318A0AD88}" destId="{D66A8DA8-3BA8-47C3-B3F4-D8ECEE18BE46}" srcOrd="1" destOrd="0" parTransId="{68E49A73-1B51-483F-80FC-B817308F605C}" sibTransId="{205EE05F-DF98-4953-B88A-9CF5CFFA75AD}"/>
    <dgm:cxn modelId="{ADF65882-282B-4899-85AA-C1B0B6BAE3E5}" type="presParOf" srcId="{3A30B1D0-F146-41C6-9373-8CC849B0566C}" destId="{65AAD8D9-A2BB-4BC0-ADC4-32A3E0934999}" srcOrd="0" destOrd="0" presId="urn:microsoft.com/office/officeart/2005/8/layout/vList3"/>
    <dgm:cxn modelId="{6E8B0407-DDA7-4A3B-AA76-6CA957C42979}" type="presParOf" srcId="{65AAD8D9-A2BB-4BC0-ADC4-32A3E0934999}" destId="{F8DF891C-0D10-4055-A8A8-3FC34ADEDC5B}" srcOrd="0" destOrd="0" presId="urn:microsoft.com/office/officeart/2005/8/layout/vList3"/>
    <dgm:cxn modelId="{0C04CA1F-B2ED-4435-96F7-BD1CEC1BADE7}" type="presParOf" srcId="{65AAD8D9-A2BB-4BC0-ADC4-32A3E0934999}" destId="{5D3E6026-A697-4D8F-84B5-C5321A8528B3}" srcOrd="1" destOrd="0" presId="urn:microsoft.com/office/officeart/2005/8/layout/vList3"/>
    <dgm:cxn modelId="{852B64DA-214B-424C-A9AD-2DA7F77DB3C8}" type="presParOf" srcId="{3A30B1D0-F146-41C6-9373-8CC849B0566C}" destId="{01F33C7F-4C3C-42D3-8542-4BC345A10B4C}" srcOrd="1" destOrd="0" presId="urn:microsoft.com/office/officeart/2005/8/layout/vList3"/>
    <dgm:cxn modelId="{E3133D4D-4C4C-401F-AE25-8BC6CE769264}" type="presParOf" srcId="{3A30B1D0-F146-41C6-9373-8CC849B0566C}" destId="{5373068E-DCEB-4D3C-BFF1-43C34CE727FD}" srcOrd="2" destOrd="0" presId="urn:microsoft.com/office/officeart/2005/8/layout/vList3"/>
    <dgm:cxn modelId="{8738536A-369C-4187-B068-EA4ED439D1A8}" type="presParOf" srcId="{5373068E-DCEB-4D3C-BFF1-43C34CE727FD}" destId="{48C23F44-CDC2-4998-B9C4-F737C51D3228}" srcOrd="0" destOrd="0" presId="urn:microsoft.com/office/officeart/2005/8/layout/vList3"/>
    <dgm:cxn modelId="{D02D9373-A2FD-45CF-B0DD-6E0C695EAC0B}" type="presParOf" srcId="{5373068E-DCEB-4D3C-BFF1-43C34CE727FD}" destId="{DC27DDA6-73A4-45AF-8B52-70E594C6E063}" srcOrd="1" destOrd="0" presId="urn:microsoft.com/office/officeart/2005/8/layout/vList3"/>
    <dgm:cxn modelId="{3B12CB5C-24A2-4FB0-876D-1FF9C57255FB}" type="presParOf" srcId="{3A30B1D0-F146-41C6-9373-8CC849B0566C}" destId="{1BD648EC-230D-47E1-A618-F93D265B0703}" srcOrd="3" destOrd="0" presId="urn:microsoft.com/office/officeart/2005/8/layout/vList3"/>
    <dgm:cxn modelId="{35B9D97D-7D83-4AE0-92C5-F25DD2216593}" type="presParOf" srcId="{3A30B1D0-F146-41C6-9373-8CC849B0566C}" destId="{7D4A810A-A6D4-47BA-AF8D-AB4F73C04080}" srcOrd="4" destOrd="0" presId="urn:microsoft.com/office/officeart/2005/8/layout/vList3"/>
    <dgm:cxn modelId="{5C942993-E38F-493C-99F2-DBD8FD4C56AD}" type="presParOf" srcId="{7D4A810A-A6D4-47BA-AF8D-AB4F73C04080}" destId="{69DE5637-6198-4292-ADFF-69DC2A063BC5}" srcOrd="0" destOrd="0" presId="urn:microsoft.com/office/officeart/2005/8/layout/vList3"/>
    <dgm:cxn modelId="{EAC53DC5-4A07-4992-A70E-150E5F7CF669}"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2" qsCatId="simple" csTypeId="urn:microsoft.com/office/officeart/2005/8/colors/colorful5#2"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0D13E052-75BD-438A-AC2D-86CCDA180EAD}">
      <dgm:prSet/>
      <dgm:spPr/>
      <dgm:t>
        <a:bodyPr/>
        <a:lstStyle/>
        <a:p>
          <a:endParaRPr lang="en-US"/>
        </a:p>
      </dgm:t>
    </dgm:pt>
    <dgm:pt modelId="{66283CB7-69B8-41D5-A569-950515985F71}" type="sibTrans" cxnId="{0D13E052-75BD-438A-AC2D-86CCDA180EAD}">
      <dgm:prSet/>
      <dgm:spPr/>
      <dgm:t>
        <a:bodyPr/>
        <a:lstStyle/>
        <a:p>
          <a:endParaRPr lang="en-US"/>
        </a:p>
      </dgm:t>
    </dgm:pt>
    <dgm:pt modelId="{00C43C0E-B84B-46A6-9B25-076825FAB5A9}">
      <dgm:prSet phldr="0" custT="1"/>
      <dgm:spPr/>
      <dgm:t>
        <a:bodyPr vert="horz" wrap="square"/>
        <a:lstStyle/>
        <a:p>
          <a:pPr>
            <a:lnSpc>
              <a:spcPct val="100000"/>
            </a:lnSpc>
            <a:spcBef>
              <a:spcPct val="0"/>
            </a:spcBef>
            <a:spcAft>
              <a:spcPct val="15000"/>
            </a:spcAft>
          </a:pPr>
          <a:endParaRPr altLang="en-US" sz="6500"/>
        </a:p>
      </dgm:t>
    </dgm:pt>
    <dgm:pt modelId="{D77F416D-B79A-466C-91D6-8550635C2DF4}" type="parTrans" cxnId="{11028F8D-1E73-4DEF-905E-43EF4E724491}">
      <dgm:prSet/>
      <dgm:spPr/>
      <dgm:t>
        <a:bodyPr/>
        <a:lstStyle/>
        <a:p>
          <a:endParaRPr lang="en-US"/>
        </a:p>
      </dgm:t>
    </dgm:pt>
    <dgm:pt modelId="{4F43CBF5-620D-4106-988A-6578FD11484D}" type="sibTrans" cxnId="{11028F8D-1E73-4DEF-905E-43EF4E724491}">
      <dgm:prSet/>
      <dgm:spPr/>
      <dgm:t>
        <a:bodyPr/>
        <a:lstStyle/>
        <a:p>
          <a:endParaRPr lang="en-US"/>
        </a:p>
      </dgm:t>
    </dgm:pt>
    <dgm:pt modelId="{93C46A30-C6B5-433D-91DA-FB161956A82C}">
      <dgm:prSet phldr="0" custT="1"/>
      <dgm:spPr/>
      <dgm:t>
        <a:bodyPr vert="horz" wrap="square"/>
        <a:lstStyle/>
        <a:p>
          <a:pPr>
            <a:lnSpc>
              <a:spcPct val="100000"/>
            </a:lnSpc>
            <a:spcBef>
              <a:spcPct val="0"/>
            </a:spcBef>
            <a:spcAft>
              <a:spcPct val="15000"/>
            </a:spcAft>
          </a:pPr>
          <a:endParaRPr altLang="en-US" sz="6500"/>
        </a:p>
      </dgm:t>
    </dgm:pt>
    <dgm:pt modelId="{D568987A-428E-431A-A474-457F948F0178}" type="parTrans" cxnId="{5D80F7A3-E2BC-435F-BADD-FB524BA296F2}">
      <dgm:prSet/>
      <dgm:spPr/>
      <dgm:t>
        <a:bodyPr/>
        <a:lstStyle/>
        <a:p>
          <a:endParaRPr lang="en-US"/>
        </a:p>
      </dgm:t>
    </dgm:pt>
    <dgm:pt modelId="{069187B1-AA06-4FFD-9740-340321689AE8}" type="sibTrans" cxnId="{5D80F7A3-E2BC-435F-BADD-FB524BA296F2}">
      <dgm:prSet/>
      <dgm:spPr/>
      <dgm:t>
        <a:bodyPr/>
        <a:lstStyle/>
        <a:p>
          <a:endParaRPr lang="en-US"/>
        </a:p>
      </dgm:t>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acetic acid trong giấm ăn, citric acid trong quả chanh, maleic acid trong quả táo…</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BB31BCE6-DE79-427D-B63B-EE904E1E59D4}">
      <dgm:prSet/>
      <dgm:spPr/>
      <dgm:t>
        <a:bodyPr/>
        <a:lstStyle/>
        <a:p>
          <a:endParaRPr lang="en-US"/>
        </a:p>
      </dgm:t>
    </dgm:pt>
    <dgm:pt modelId="{4EA87785-B7B3-4F48-BB13-D91C5DEA8DC1}" type="sibTrans" cxnId="{BB31BCE6-DE79-427D-B63B-EE904E1E59D4}">
      <dgm:prSet/>
      <dgm:spPr/>
      <dgm:t>
        <a:bodyPr/>
        <a:lstStyle/>
        <a:p>
          <a:endParaRPr lang="en-US"/>
        </a:p>
      </dgm:t>
    </dgm:pt>
    <dgm:pt modelId="{25EF8B53-4C57-43A4-9FE1-40C318A0AD88}">
      <dgm:prSet phldrT="[Text]" phldr="0" custT="1"/>
      <dgm:spPr/>
      <dgm:t>
        <a:bodyPr vert="horz" wrap="square"/>
        <a:lstStyle/>
        <a:p>
          <a:pPr>
            <a:lnSpc>
              <a:spcPct val="100000"/>
            </a:lnSpc>
            <a:spcBef>
              <a:spcPct val="0"/>
            </a:spcBef>
            <a:spcAft>
              <a:spcPct val="35000"/>
            </a:spcAft>
          </a:pPr>
          <a:r>
            <a:rPr lang="en-US" sz="2800" dirty="0">
              <a:latin typeface="Arial" panose="020B0604020202020204" pitchFamily="34" charset="0"/>
              <a:cs typeface="Arial" panose="020B0604020202020204" pitchFamily="34" charset="0"/>
            </a:rPr>
            <a:t>Trong </a:t>
          </a:r>
          <a:r>
            <a:rPr lang="en-US" sz="2800" dirty="0" err="1">
              <a:latin typeface="Arial" panose="020B0604020202020204" pitchFamily="34" charset="0"/>
              <a:cs typeface="Arial" panose="020B0604020202020204" pitchFamily="34" charset="0"/>
            </a:rPr>
            <a:t>nọc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độc</a:t>
          </a:r>
          <a:r>
            <a:rPr lang="en-US" sz="2800" dirty="0">
              <a:latin typeface="Arial" panose="020B0604020202020204" pitchFamily="34" charset="0"/>
              <a:cs typeface="Arial" panose="020B0604020202020204" pitchFamily="34" charset="0"/>
            </a:rPr>
            <a:t> Ong, </a:t>
          </a:r>
          <a:r>
            <a:rPr lang="en-US" sz="2800" dirty="0" err="1">
              <a:latin typeface="Arial" panose="020B0604020202020204" pitchFamily="34" charset="0"/>
              <a:cs typeface="Arial" panose="020B0604020202020204" pitchFamily="34" charset="0"/>
            </a:rPr>
            <a:t>kiến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acid </a:t>
          </a:r>
          <a:r>
            <a:rPr lang="en-US" sz="2800" dirty="0" err="1">
              <a:latin typeface="Arial" panose="020B0604020202020204" pitchFamily="34" charset="0"/>
              <a:cs typeface="Arial" panose="020B0604020202020204" pitchFamily="34" charset="0"/>
            </a:rPr>
            <a:t>fomic</a:t>
          </a:r>
          <a:r>
            <a:rPr lang="en-US" sz="2800" dirty="0">
              <a:latin typeface="Arial" panose="020B0604020202020204" pitchFamily="34" charset="0"/>
              <a:cs typeface="Arial" panose="020B0604020202020204" pitchFamily="34" charset="0"/>
            </a:rPr>
            <a:t> (HCOOH). </a:t>
          </a:r>
          <a:r>
            <a:rPr lang="en-US" sz="2800" dirty="0" err="1">
              <a:latin typeface="Arial" panose="020B0604020202020204" pitchFamily="34" charset="0"/>
              <a:cs typeface="Arial" panose="020B0604020202020204" pitchFamily="34" charset="0"/>
            </a:rPr>
            <a:t>Ngoài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acid </a:t>
          </a:r>
          <a:r>
            <a:rPr lang="en-US" sz="2800" dirty="0" err="1">
              <a:latin typeface="Arial" panose="020B0604020202020204" pitchFamily="34" charset="0"/>
              <a:cs typeface="Arial" panose="020B0604020202020204" pitchFamily="34" charset="0"/>
            </a:rPr>
            <a:t>chlohydric</a:t>
          </a:r>
          <a:r>
            <a:rPr lang="en-US" sz="2800" dirty="0">
              <a:latin typeface="Arial" panose="020B0604020202020204" pitchFamily="34" charset="0"/>
              <a:cs typeface="Arial" panose="020B0604020202020204" pitchFamily="34" charset="0"/>
            </a:rPr>
            <a:t> (HCl), acid phosphoric </a:t>
          </a:r>
          <a:r>
            <a:rPr lang="en-US" sz="2800" dirty="0">
              <a:latin typeface="Arial" panose="020B0604020202020204" pitchFamily="34" charset="0"/>
              <a:cs typeface="Arial" panose="020B0604020202020204" pitchFamily="34" charset="0"/>
              <a:sym typeface="+mn-ea"/>
            </a:rPr>
            <a:t>(H</a:t>
          </a:r>
          <a:r>
            <a:rPr lang="en-US" sz="2800" baseline="-25000" dirty="0">
              <a:latin typeface="Arial" panose="020B0604020202020204" pitchFamily="34" charset="0"/>
              <a:cs typeface="Arial" panose="020B0604020202020204" pitchFamily="34" charset="0"/>
              <a:sym typeface="+mn-ea"/>
            </a:rPr>
            <a:t>3</a:t>
          </a:r>
          <a:r>
            <a:rPr lang="en-US" sz="2800" dirty="0">
              <a:latin typeface="Arial" panose="020B0604020202020204" pitchFamily="34" charset="0"/>
              <a:cs typeface="Arial" panose="020B0604020202020204" pitchFamily="34" charset="0"/>
              <a:sym typeface="+mn-ea"/>
            </a:rPr>
            <a:t>PO</a:t>
          </a:r>
          <a:r>
            <a:rPr lang="en-US" sz="2800" baseline="-25000" dirty="0">
              <a:latin typeface="Arial" panose="020B0604020202020204" pitchFamily="34" charset="0"/>
              <a:cs typeface="Arial" panose="020B0604020202020204" pitchFamily="34" charset="0"/>
              <a:sym typeface="+mn-ea"/>
            </a:rPr>
            <a:t>4</a:t>
          </a:r>
          <a:r>
            <a:rPr lang="en-US" sz="2800" dirty="0">
              <a:latin typeface="Arial" panose="020B0604020202020204" pitchFamily="34" charset="0"/>
              <a:cs typeface="Arial" panose="020B0604020202020204" pitchFamily="34" charset="0"/>
              <a:sym typeface="+mn-ea"/>
            </a:rPr>
            <a:t>)</a:t>
          </a:r>
          <a:r>
            <a:rPr lang="en-US" sz="2800" dirty="0">
              <a:latin typeface="Arial" panose="020B0604020202020204" pitchFamily="34" charset="0"/>
              <a:cs typeface="Arial" panose="020B0604020202020204" pitchFamily="34" charset="0"/>
            </a:rPr>
            <a:t>. </a:t>
          </a:r>
        </a:p>
      </dgm:t>
    </dgm:pt>
    <dgm:pt modelId="{62CE1C4C-AE05-4247-9728-BCA5F5CA780A}" type="parTrans" cxnId="{18018DD8-76AB-4786-B0AF-64061BC8776B}">
      <dgm:prSet/>
      <dgm:spPr/>
      <dgm:t>
        <a:bodyPr/>
        <a:lstStyle/>
        <a:p>
          <a:endParaRPr lang="en-US"/>
        </a:p>
      </dgm:t>
    </dgm:pt>
    <dgm:pt modelId="{F463D266-32E5-414A-9781-DA46FFE60955}" type="sibTrans" cxnId="{18018DD8-76AB-4786-B0AF-64061BC8776B}">
      <dgm:prSet/>
      <dgm:spPr/>
      <dgm:t>
        <a:bodyPr/>
        <a:lstStyle/>
        <a:p>
          <a:endParaRPr lang="en-US"/>
        </a:p>
      </dgm:t>
    </dgm:pt>
    <dgm:pt modelId="{F5569F80-BEFA-4B79-8C3A-DB4999117E47}">
      <dgm:prSet phldr="0" custT="1"/>
      <dgm:spPr/>
      <dgm:t>
        <a:bodyPr vert="horz" wrap="square"/>
        <a:lstStyle/>
        <a:p>
          <a:pPr>
            <a:lnSpc>
              <a:spcPct val="100000"/>
            </a:lnSpc>
            <a:spcBef>
              <a:spcPct val="0"/>
            </a:spcBef>
            <a:spcAft>
              <a:spcPct val="15000"/>
            </a:spcAft>
          </a:pPr>
          <a:endParaRPr altLang="en-US" sz="6500"/>
        </a:p>
      </dgm:t>
    </dgm:pt>
    <dgm:pt modelId="{63ABC9F1-F968-414D-93A7-7495042FDE32}" type="parTrans" cxnId="{A3854813-8F97-4069-86DB-5A1BBF6CF4BB}">
      <dgm:prSet/>
      <dgm:spPr/>
      <dgm:t>
        <a:bodyPr/>
        <a:lstStyle/>
        <a:p>
          <a:endParaRPr lang="en-US"/>
        </a:p>
      </dgm:t>
    </dgm:pt>
    <dgm:pt modelId="{D226E408-EBCD-45DF-B74F-B87A0F8E7BA1}" type="sibTrans" cxnId="{A3854813-8F97-4069-86DB-5A1BBF6CF4BB}">
      <dgm:prSet/>
      <dgm:spPr/>
      <dgm:t>
        <a:bodyPr/>
        <a:lstStyle/>
        <a:p>
          <a:endParaRPr lang="en-US"/>
        </a:p>
      </dgm:t>
    </dgm:pt>
    <dgm:pt modelId="{7B04852B-9D47-4CD3-B7E9-A48CD8C56948}">
      <dgm:prSet phldr="0" custT="1"/>
      <dgm:spPr/>
      <dgm:t>
        <a:bodyPr vert="horz" wrap="square"/>
        <a:lstStyle/>
        <a:p>
          <a:pPr>
            <a:lnSpc>
              <a:spcPct val="100000"/>
            </a:lnSpc>
            <a:spcBef>
              <a:spcPct val="0"/>
            </a:spcBef>
            <a:spcAft>
              <a:spcPct val="15000"/>
            </a:spcAft>
          </a:pPr>
          <a:endParaRPr altLang="en-US" sz="6500"/>
        </a:p>
      </dgm:t>
    </dgm:pt>
    <dgm:pt modelId="{576B2301-5C78-4B4D-A3DB-AC2130B19863}" type="parTrans" cxnId="{AB8FD8C0-3E58-42B2-925D-D306ACEE1C3F}">
      <dgm:prSet/>
      <dgm:spPr/>
      <dgm:t>
        <a:bodyPr/>
        <a:lstStyle/>
        <a:p>
          <a:endParaRPr lang="en-US"/>
        </a:p>
      </dgm:t>
    </dgm:pt>
    <dgm:pt modelId="{E92A0665-33CF-400C-99B9-EA5681A7FE87}" type="sibTrans" cxnId="{AB8FD8C0-3E58-42B2-925D-D306ACEE1C3F}">
      <dgm:prSet/>
      <dgm:spPr/>
      <dgm:t>
        <a:bodyPr/>
        <a:lstStyle/>
        <a:p>
          <a:endParaRPr lang="en-US"/>
        </a:p>
      </dgm:t>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71F81613-10F0-40FF-B410-96D511CCBC12}" type="presOf" srcId="{800EE499-D129-484D-B5C0-D0F3AC30E8B1}" destId="{3A30B1D0-F146-41C6-9373-8CC849B0566C}" srcOrd="0" destOrd="0" presId="urn:microsoft.com/office/officeart/2005/8/layout/vList3"/>
    <dgm:cxn modelId="{A3854813-8F97-4069-86DB-5A1BBF6CF4BB}" srcId="{25EF8B53-4C57-43A4-9FE1-40C318A0AD88}" destId="{F5569F80-BEFA-4B79-8C3A-DB4999117E47}" srcOrd="0" destOrd="0" parTransId="{63ABC9F1-F968-414D-93A7-7495042FDE32}" sibTransId="{D226E408-EBCD-45DF-B74F-B87A0F8E7BA1}"/>
    <dgm:cxn modelId="{46177824-338A-488C-9A1A-BA4D3137FD9C}" type="presOf" srcId="{93C46A30-C6B5-433D-91DA-FB161956A82C}" destId="{5D3E6026-A697-4D8F-84B5-C5321A8528B3}" srcOrd="0" destOrd="2" presId="urn:microsoft.com/office/officeart/2005/8/layout/vList3"/>
    <dgm:cxn modelId="{10C0463D-5ED5-4BA7-A961-9A92ABBA4EE2}" type="presOf" srcId="{00C43C0E-B84B-46A6-9B25-076825FAB5A9}" destId="{5D3E6026-A697-4D8F-84B5-C5321A8528B3}" srcOrd="0" destOrd="1" presId="urn:microsoft.com/office/officeart/2005/8/layout/vList3"/>
    <dgm:cxn modelId="{03DBCA62-68FE-4E1D-9634-E1EAC7B2B4E2}" type="presOf" srcId="{BEB4A0DE-FB16-4C4F-8DEA-03570694B93A}" destId="{5D3E6026-A697-4D8F-84B5-C5321A8528B3}" srcOrd="0" destOrd="0" presId="urn:microsoft.com/office/officeart/2005/8/layout/vList3"/>
    <dgm:cxn modelId="{0D13E052-75BD-438A-AC2D-86CCDA180EAD}" srcId="{800EE499-D129-484D-B5C0-D0F3AC30E8B1}" destId="{BEB4A0DE-FB16-4C4F-8DEA-03570694B93A}" srcOrd="0" destOrd="0" parTransId="{A1CD0B47-03FC-4535-A972-2673574CE2F3}" sibTransId="{66283CB7-69B8-41D5-A569-950515985F71}"/>
    <dgm:cxn modelId="{D720867E-086A-49E9-B1D1-1412BD9CC92F}" type="presOf" srcId="{11A5EA0A-517A-463B-9BA8-5EB54D7D10F8}" destId="{DC27DDA6-73A4-45AF-8B52-70E594C6E063}" srcOrd="0" destOrd="0" presId="urn:microsoft.com/office/officeart/2005/8/layout/vList3"/>
    <dgm:cxn modelId="{D552A680-64B9-4294-8190-AB440DB42318}" type="presOf" srcId="{66283CB7-69B8-41D5-A569-950515985F71}" destId="{01F33C7F-4C3C-42D3-8542-4BC345A10B4C}" srcOrd="0" destOrd="0" presId="urn:microsoft.com/office/officeart/2005/8/layout/vList3"/>
    <dgm:cxn modelId="{11028F8D-1E73-4DEF-905E-43EF4E724491}" srcId="{BEB4A0DE-FB16-4C4F-8DEA-03570694B93A}" destId="{00C43C0E-B84B-46A6-9B25-076825FAB5A9}" srcOrd="0" destOrd="0" parTransId="{D77F416D-B79A-466C-91D6-8550635C2DF4}" sibTransId="{4F43CBF5-620D-4106-988A-6578FD11484D}"/>
    <dgm:cxn modelId="{C9DF55A0-5C65-45F3-A691-3B8FD440F66F}" type="presOf" srcId="{F5569F80-BEFA-4B79-8C3A-DB4999117E47}" destId="{00C34D87-B2DD-493A-BAA2-1A14EA17DEB1}" srcOrd="0" destOrd="1" presId="urn:microsoft.com/office/officeart/2005/8/layout/vList3"/>
    <dgm:cxn modelId="{5D80F7A3-E2BC-435F-BADD-FB524BA296F2}" srcId="{BEB4A0DE-FB16-4C4F-8DEA-03570694B93A}" destId="{93C46A30-C6B5-433D-91DA-FB161956A82C}" srcOrd="1" destOrd="0" parTransId="{D568987A-428E-431A-A474-457F948F0178}" sibTransId="{069187B1-AA06-4FFD-9740-340321689AE8}"/>
    <dgm:cxn modelId="{AB8FD8C0-3E58-42B2-925D-D306ACEE1C3F}" srcId="{25EF8B53-4C57-43A4-9FE1-40C318A0AD88}" destId="{7B04852B-9D47-4CD3-B7E9-A48CD8C56948}" srcOrd="1" destOrd="0" parTransId="{576B2301-5C78-4B4D-A3DB-AC2130B19863}" sibTransId="{E92A0665-33CF-400C-99B9-EA5681A7FE87}"/>
    <dgm:cxn modelId="{8A4634CB-CF9C-42B4-9106-D0BC8AA684B4}" type="presOf" srcId="{7B04852B-9D47-4CD3-B7E9-A48CD8C56948}" destId="{00C34D87-B2DD-493A-BAA2-1A14EA17DEB1}" srcOrd="0" destOrd="2" presId="urn:microsoft.com/office/officeart/2005/8/layout/vList3"/>
    <dgm:cxn modelId="{4A284CD7-5E47-4FD1-B41B-9B72892EBDD7}" type="presOf" srcId="{4EA87785-B7B3-4F48-BB13-D91C5DEA8DC1}" destId="{1BD648EC-230D-47E1-A618-F93D265B0703}" srcOrd="0" destOrd="0" presId="urn:microsoft.com/office/officeart/2005/8/layout/vList3"/>
    <dgm:cxn modelId="{18018DD8-76AB-4786-B0AF-64061BC8776B}" srcId="{800EE499-D129-484D-B5C0-D0F3AC30E8B1}" destId="{25EF8B53-4C57-43A4-9FE1-40C318A0AD88}" srcOrd="2" destOrd="0" parTransId="{62CE1C4C-AE05-4247-9728-BCA5F5CA780A}" sibTransId="{F463D266-32E5-414A-9781-DA46FFE60955}"/>
    <dgm:cxn modelId="{AD923FE1-9CC4-4C32-A100-238D36598E1B}" type="presOf" srcId="{25EF8B53-4C57-43A4-9FE1-40C318A0AD88}" destId="{00C34D87-B2DD-493A-BAA2-1A14EA17DEB1}" srcOrd="0" destOrd="0" presId="urn:microsoft.com/office/officeart/2005/8/layout/vList3"/>
    <dgm:cxn modelId="{BB31BCE6-DE79-427D-B63B-EE904E1E59D4}" srcId="{800EE499-D129-484D-B5C0-D0F3AC30E8B1}" destId="{11A5EA0A-517A-463B-9BA8-5EB54D7D10F8}" srcOrd="1" destOrd="0" parTransId="{E2B15CF1-464F-45CC-BFE4-6F0AA417C19E}" sibTransId="{4EA87785-B7B3-4F48-BB13-D91C5DEA8DC1}"/>
    <dgm:cxn modelId="{A3BE5242-DC45-43CF-9884-AA361A5EA1B5}" type="presParOf" srcId="{3A30B1D0-F146-41C6-9373-8CC849B0566C}" destId="{65AAD8D9-A2BB-4BC0-ADC4-32A3E0934999}" srcOrd="0" destOrd="0" presId="urn:microsoft.com/office/officeart/2005/8/layout/vList3"/>
    <dgm:cxn modelId="{0544072A-D034-4537-98E0-BD962E61F7BA}" type="presParOf" srcId="{65AAD8D9-A2BB-4BC0-ADC4-32A3E0934999}" destId="{F8DF891C-0D10-4055-A8A8-3FC34ADEDC5B}" srcOrd="0" destOrd="0" presId="urn:microsoft.com/office/officeart/2005/8/layout/vList3"/>
    <dgm:cxn modelId="{06FB3FA3-01DA-4948-A165-7E227C9D0285}" type="presParOf" srcId="{65AAD8D9-A2BB-4BC0-ADC4-32A3E0934999}" destId="{5D3E6026-A697-4D8F-84B5-C5321A8528B3}" srcOrd="1" destOrd="0" presId="urn:microsoft.com/office/officeart/2005/8/layout/vList3"/>
    <dgm:cxn modelId="{76C9DF5C-C0FC-479A-9623-3FF8AAA4E2D1}" type="presParOf" srcId="{3A30B1D0-F146-41C6-9373-8CC849B0566C}" destId="{01F33C7F-4C3C-42D3-8542-4BC345A10B4C}" srcOrd="1" destOrd="0" presId="urn:microsoft.com/office/officeart/2005/8/layout/vList3"/>
    <dgm:cxn modelId="{B017DAB1-8946-41D3-8BCD-969EAB6CAC8E}" type="presParOf" srcId="{3A30B1D0-F146-41C6-9373-8CC849B0566C}" destId="{5373068E-DCEB-4D3C-BFF1-43C34CE727FD}" srcOrd="2" destOrd="0" presId="urn:microsoft.com/office/officeart/2005/8/layout/vList3"/>
    <dgm:cxn modelId="{FF41843A-E608-441A-9776-CAA98EC96573}" type="presParOf" srcId="{5373068E-DCEB-4D3C-BFF1-43C34CE727FD}" destId="{48C23F44-CDC2-4998-B9C4-F737C51D3228}" srcOrd="0" destOrd="0" presId="urn:microsoft.com/office/officeart/2005/8/layout/vList3"/>
    <dgm:cxn modelId="{D604C64F-2AEC-4981-872E-058F0251CFB9}" type="presParOf" srcId="{5373068E-DCEB-4D3C-BFF1-43C34CE727FD}" destId="{DC27DDA6-73A4-45AF-8B52-70E594C6E063}" srcOrd="1" destOrd="0" presId="urn:microsoft.com/office/officeart/2005/8/layout/vList3"/>
    <dgm:cxn modelId="{BAD108AD-BC9A-46B5-A34F-C8E019918467}" type="presParOf" srcId="{3A30B1D0-F146-41C6-9373-8CC849B0566C}" destId="{1BD648EC-230D-47E1-A618-F93D265B0703}" srcOrd="3" destOrd="0" presId="urn:microsoft.com/office/officeart/2005/8/layout/vList3"/>
    <dgm:cxn modelId="{C66EC6ED-B2A5-4539-B838-76D2BAB39BA5}" type="presParOf" srcId="{3A30B1D0-F146-41C6-9373-8CC849B0566C}" destId="{7D4A810A-A6D4-47BA-AF8D-AB4F73C04080}" srcOrd="4" destOrd="0" presId="urn:microsoft.com/office/officeart/2005/8/layout/vList3"/>
    <dgm:cxn modelId="{17D7BC09-5A0A-4E2B-957D-29CCEA3FDE7E}" type="presParOf" srcId="{7D4A810A-A6D4-47BA-AF8D-AB4F73C04080}" destId="{69DE5637-6198-4292-ADFF-69DC2A063BC5}" srcOrd="0" destOrd="0" presId="urn:microsoft.com/office/officeart/2005/8/layout/vList3"/>
    <dgm:cxn modelId="{57B040AC-5F23-4041-816F-42E78B94BC98}"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256584" y="813"/>
          <a:ext cx="7796041" cy="1171678"/>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sz="2800" kern="1200">
              <a:latin typeface="Arial" panose="020B0604020202020204" pitchFamily="34" charset="0"/>
              <a:cs typeface="Arial" panose="020B0604020202020204" pitchFamily="34" charset="0"/>
              <a:sym typeface="+mn-ea"/>
            </a:rPr>
            <a:t>N</a:t>
          </a:r>
          <a:r>
            <a:rPr lang="en-US" sz="2800" kern="1200">
              <a:latin typeface="Arial" panose="020B0604020202020204" pitchFamily="34" charset="0"/>
              <a:cs typeface="Arial" panose="020B0604020202020204" pitchFamily="34" charset="0"/>
              <a:sym typeface="+mn-ea"/>
            </a:rPr>
            <a:t>êu cách để nhận biết một chất là axit trong thực tế</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813"/>
        <a:ext cx="7503122" cy="1171678"/>
      </dsp:txXfrm>
    </dsp:sp>
    <dsp:sp modelId="{F8DF891C-0D10-4055-A8A8-3FC34ADEDC5B}">
      <dsp:nvSpPr>
        <dsp:cNvPr id="0" name=""/>
        <dsp:cNvSpPr/>
      </dsp:nvSpPr>
      <dsp:spPr>
        <a:xfrm>
          <a:off x="1670744" y="813"/>
          <a:ext cx="1171678" cy="1171678"/>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256584" y="1480768"/>
          <a:ext cx="7796041" cy="1171678"/>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Kể tên các acid có trong cơ thể động thực vật hoặc thực phẩm mà em biết</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549503" y="1480768"/>
        <a:ext cx="7503122" cy="1171678"/>
      </dsp:txXfrm>
    </dsp:sp>
    <dsp:sp modelId="{48C23F44-CDC2-4998-B9C4-F737C51D3228}">
      <dsp:nvSpPr>
        <dsp:cNvPr id="0" name=""/>
        <dsp:cNvSpPr/>
      </dsp:nvSpPr>
      <dsp:spPr>
        <a:xfrm>
          <a:off x="1670744" y="1480768"/>
          <a:ext cx="1171678" cy="1171678"/>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256584" y="2960722"/>
          <a:ext cx="7796041" cy="1171678"/>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Trong nọc độc của ong, kiến có axit gì?</a:t>
          </a: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2960722"/>
        <a:ext cx="7503122" cy="1171678"/>
      </dsp:txXfrm>
    </dsp:sp>
    <dsp:sp modelId="{69DE5637-6198-4292-ADFF-69DC2A063BC5}">
      <dsp:nvSpPr>
        <dsp:cNvPr id="0" name=""/>
        <dsp:cNvSpPr/>
      </dsp:nvSpPr>
      <dsp:spPr>
        <a:xfrm>
          <a:off x="1670744" y="2960722"/>
          <a:ext cx="1171678" cy="1171678"/>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393369" y="2690"/>
          <a:ext cx="8174821" cy="13371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2690"/>
        <a:ext cx="7840524" cy="1337190"/>
      </dsp:txXfrm>
    </dsp:sp>
    <dsp:sp modelId="{F8DF891C-0D10-4055-A8A8-3FC34ADEDC5B}">
      <dsp:nvSpPr>
        <dsp:cNvPr id="0" name=""/>
        <dsp:cNvSpPr/>
      </dsp:nvSpPr>
      <dsp:spPr>
        <a:xfrm>
          <a:off x="1724774" y="2690"/>
          <a:ext cx="1337190" cy="1337190"/>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393369" y="1729164"/>
          <a:ext cx="8174821" cy="1337190"/>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acetic acid trong giấm ăn, citric acid trong quả chanh, maleic acid trong quả táo…</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727666" y="1729164"/>
        <a:ext cx="7840524" cy="1337190"/>
      </dsp:txXfrm>
    </dsp:sp>
    <dsp:sp modelId="{48C23F44-CDC2-4998-B9C4-F737C51D3228}">
      <dsp:nvSpPr>
        <dsp:cNvPr id="0" name=""/>
        <dsp:cNvSpPr/>
      </dsp:nvSpPr>
      <dsp:spPr>
        <a:xfrm>
          <a:off x="1724774" y="1729164"/>
          <a:ext cx="1337190" cy="1337190"/>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393369" y="3455639"/>
          <a:ext cx="8174821" cy="1337190"/>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Arial" panose="020B0604020202020204" pitchFamily="34" charset="0"/>
              <a:cs typeface="Arial" panose="020B0604020202020204" pitchFamily="34" charset="0"/>
            </a:rPr>
            <a:t>Trong </a:t>
          </a:r>
          <a:r>
            <a:rPr lang="en-US" sz="2800" kern="1200" dirty="0" err="1">
              <a:latin typeface="Arial" panose="020B0604020202020204" pitchFamily="34" charset="0"/>
              <a:cs typeface="Arial" panose="020B0604020202020204" pitchFamily="34" charset="0"/>
            </a:rPr>
            <a:t>nọc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độc</a:t>
          </a:r>
          <a:r>
            <a:rPr lang="en-US" sz="2800" kern="1200" dirty="0">
              <a:latin typeface="Arial" panose="020B0604020202020204" pitchFamily="34" charset="0"/>
              <a:cs typeface="Arial" panose="020B0604020202020204" pitchFamily="34" charset="0"/>
            </a:rPr>
            <a:t> Ong, </a:t>
          </a:r>
          <a:r>
            <a:rPr lang="en-US" sz="2800" kern="1200" dirty="0" err="1">
              <a:latin typeface="Arial" panose="020B0604020202020204" pitchFamily="34" charset="0"/>
              <a:cs typeface="Arial" panose="020B0604020202020204" pitchFamily="34" charset="0"/>
            </a:rPr>
            <a:t>kiến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muỗi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có</a:t>
          </a:r>
          <a:r>
            <a:rPr lang="en-US" sz="2800" kern="1200" dirty="0">
              <a:latin typeface="Arial" panose="020B0604020202020204" pitchFamily="34" charset="0"/>
              <a:cs typeface="Arial" panose="020B0604020202020204" pitchFamily="34" charset="0"/>
            </a:rPr>
            <a:t> acid </a:t>
          </a:r>
          <a:r>
            <a:rPr lang="en-US" sz="2800" kern="1200" dirty="0" err="1">
              <a:latin typeface="Arial" panose="020B0604020202020204" pitchFamily="34" charset="0"/>
              <a:cs typeface="Arial" panose="020B0604020202020204" pitchFamily="34" charset="0"/>
            </a:rPr>
            <a:t>fomic</a:t>
          </a:r>
          <a:r>
            <a:rPr lang="en-US" sz="2800" kern="1200" dirty="0">
              <a:latin typeface="Arial" panose="020B0604020202020204" pitchFamily="34" charset="0"/>
              <a:cs typeface="Arial" panose="020B0604020202020204" pitchFamily="34" charset="0"/>
            </a:rPr>
            <a:t> (HCOOH). </a:t>
          </a:r>
          <a:r>
            <a:rPr lang="en-US" sz="2800" kern="1200" dirty="0" err="1">
              <a:latin typeface="Arial" panose="020B0604020202020204" pitchFamily="34" charset="0"/>
              <a:cs typeface="Arial" panose="020B0604020202020204" pitchFamily="34" charset="0"/>
            </a:rPr>
            <a:t>Ngoài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ra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còn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có</a:t>
          </a:r>
          <a:r>
            <a:rPr lang="en-US" sz="2800" kern="1200" dirty="0">
              <a:latin typeface="Arial" panose="020B0604020202020204" pitchFamily="34" charset="0"/>
              <a:cs typeface="Arial" panose="020B0604020202020204" pitchFamily="34" charset="0"/>
            </a:rPr>
            <a:t>  acid </a:t>
          </a:r>
          <a:r>
            <a:rPr lang="en-US" sz="2800" kern="1200" dirty="0" err="1">
              <a:latin typeface="Arial" panose="020B0604020202020204" pitchFamily="34" charset="0"/>
              <a:cs typeface="Arial" panose="020B0604020202020204" pitchFamily="34" charset="0"/>
            </a:rPr>
            <a:t>chlohydric</a:t>
          </a:r>
          <a:r>
            <a:rPr lang="en-US" sz="2800" kern="1200" dirty="0">
              <a:latin typeface="Arial" panose="020B0604020202020204" pitchFamily="34" charset="0"/>
              <a:cs typeface="Arial" panose="020B0604020202020204" pitchFamily="34" charset="0"/>
            </a:rPr>
            <a:t> (HCl), acid phosphoric </a:t>
          </a:r>
          <a:r>
            <a:rPr lang="en-US" sz="2800" kern="1200" dirty="0">
              <a:latin typeface="Arial" panose="020B0604020202020204" pitchFamily="34" charset="0"/>
              <a:cs typeface="Arial" panose="020B0604020202020204" pitchFamily="34" charset="0"/>
              <a:sym typeface="+mn-ea"/>
            </a:rPr>
            <a:t>(H</a:t>
          </a:r>
          <a:r>
            <a:rPr lang="en-US" sz="2800" kern="1200" baseline="-25000" dirty="0">
              <a:latin typeface="Arial" panose="020B0604020202020204" pitchFamily="34" charset="0"/>
              <a:cs typeface="Arial" panose="020B0604020202020204" pitchFamily="34" charset="0"/>
              <a:sym typeface="+mn-ea"/>
            </a:rPr>
            <a:t>3</a:t>
          </a:r>
          <a:r>
            <a:rPr lang="en-US" sz="2800" kern="1200" dirty="0">
              <a:latin typeface="Arial" panose="020B0604020202020204" pitchFamily="34" charset="0"/>
              <a:cs typeface="Arial" panose="020B0604020202020204" pitchFamily="34" charset="0"/>
              <a:sym typeface="+mn-ea"/>
            </a:rPr>
            <a:t>PO</a:t>
          </a:r>
          <a:r>
            <a:rPr lang="en-US" sz="2800" kern="1200" baseline="-25000" dirty="0">
              <a:latin typeface="Arial" panose="020B0604020202020204" pitchFamily="34" charset="0"/>
              <a:cs typeface="Arial" panose="020B0604020202020204" pitchFamily="34" charset="0"/>
              <a:sym typeface="+mn-ea"/>
            </a:rPr>
            <a:t>4</a:t>
          </a:r>
          <a:r>
            <a:rPr lang="en-US" sz="2800" kern="1200" dirty="0">
              <a:latin typeface="Arial" panose="020B0604020202020204" pitchFamily="34" charset="0"/>
              <a:cs typeface="Arial" panose="020B0604020202020204" pitchFamily="34" charset="0"/>
              <a:sym typeface="+mn-ea"/>
            </a:rPr>
            <a:t>)</a:t>
          </a:r>
          <a:r>
            <a:rPr lang="en-US" sz="2800" kern="1200" dirty="0">
              <a:latin typeface="Arial" panose="020B0604020202020204" pitchFamily="34" charset="0"/>
              <a:cs typeface="Arial" panose="020B0604020202020204" pitchFamily="34" charset="0"/>
            </a:rPr>
            <a:t>. </a:t>
          </a: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3455639"/>
        <a:ext cx="7840524" cy="1337190"/>
      </dsp:txXfrm>
    </dsp:sp>
    <dsp:sp modelId="{69DE5637-6198-4292-ADFF-69DC2A063BC5}">
      <dsp:nvSpPr>
        <dsp:cNvPr id="0" name=""/>
        <dsp:cNvSpPr/>
      </dsp:nvSpPr>
      <dsp:spPr>
        <a:xfrm>
          <a:off x="1724774" y="3455639"/>
          <a:ext cx="1337190" cy="1337190"/>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10</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solidFill>
                  <a:prstClr val="black"/>
                </a:solidFill>
                <a:latin typeface="等线" panose="020F0502020204030204"/>
                <a:ea typeface="等线" panose="02010600030101010101" pitchFamily="2" charset="-122"/>
              </a:rPr>
              <a:t>29</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38</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10/30/2023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16" t="7782" r="923" b="615"/>
          <a:stretch>
            <a:fillRect/>
          </a:stretch>
        </p:blipFill>
        <p:spPr>
          <a:xfrm>
            <a:off x="0" y="0"/>
            <a:ext cx="12192000" cy="6858000"/>
          </a:xfrm>
          <a:prstGeom prst="rect">
            <a:avLst/>
          </a:prstGeom>
        </p:spPr>
      </p:pic>
      <p:sp>
        <p:nvSpPr>
          <p:cNvPr id="11" name="矩形 10"/>
          <p:cNvSpPr/>
          <p:nvPr userDrawn="1"/>
        </p:nvSpPr>
        <p:spPr>
          <a:xfrm>
            <a:off x="0" y="643467"/>
            <a:ext cx="12192000" cy="60452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文本框 11"/>
          <p:cNvSpPr txBox="1"/>
          <p:nvPr userDrawn="1"/>
        </p:nvSpPr>
        <p:spPr>
          <a:xfrm>
            <a:off x="226589" y="126920"/>
            <a:ext cx="3599062" cy="502766"/>
          </a:xfrm>
          <a:prstGeom prst="rect">
            <a:avLst/>
          </a:prstGeom>
          <a:noFill/>
        </p:spPr>
        <p:txBody>
          <a:bodyPr wrap="none" rtlCol="0">
            <a:spAutoFit/>
          </a:bodyPr>
          <a:lstStyle/>
          <a:p>
            <a:pPr defTabSz="914400"/>
            <a:r>
              <a:rPr lang="zh-CN" altLang="en-US" sz="2665" dirty="0">
                <a:solidFill>
                  <a:prstClr val="black"/>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10/30/2023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785" y="314325"/>
            <a:ext cx="8501380" cy="922020"/>
          </a:xfrm>
          <a:prstGeom prst="rect">
            <a:avLst/>
          </a:prstGeom>
          <a:noFill/>
        </p:spPr>
        <p:txBody>
          <a:bodyPr wrap="square" rtlCol="0">
            <a:spAutoFit/>
          </a:bodyPr>
          <a:lstStyle/>
          <a:p>
            <a:r>
              <a:rPr lang="en-US" sz="5400" b="1" dirty="0" err="1">
                <a:solidFill>
                  <a:schemeClr val="accent2">
                    <a:lumMod val="75000"/>
                  </a:schemeClr>
                </a:solidFill>
                <a:latin typeface="+mj-lt"/>
                <a:cs typeface="+mj-lt"/>
              </a:rPr>
              <a:t>Bài</a:t>
            </a:r>
            <a:r>
              <a:rPr lang="en-US" sz="5400" b="1" dirty="0">
                <a:solidFill>
                  <a:schemeClr val="accent2">
                    <a:lumMod val="75000"/>
                  </a:schemeClr>
                </a:solidFill>
                <a:latin typeface="+mj-lt"/>
                <a:cs typeface="+mj-lt"/>
              </a:rPr>
              <a:t> 9 : BASE.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635" y="0"/>
            <a:ext cx="12192635" cy="6988810"/>
          </a:xfrm>
          <a:prstGeom prst="rect">
            <a:avLst/>
          </a:prstGeom>
          <a:noFill/>
          <a:ln w="9525">
            <a:noFill/>
          </a:ln>
        </p:spPr>
      </p:pic>
      <p:pic>
        <p:nvPicPr>
          <p:cNvPr id="3079" name="Picture 7" descr="11"/>
          <p:cNvPicPr>
            <a:picLocks noChangeAspect="1"/>
          </p:cNvPicPr>
          <p:nvPr/>
        </p:nvPicPr>
        <p:blipFill>
          <a:blip r:embed="rId4"/>
          <a:stretch>
            <a:fillRect/>
          </a:stretch>
        </p:blipFill>
        <p:spPr>
          <a:xfrm>
            <a:off x="2155190" y="5238750"/>
            <a:ext cx="9876155" cy="1619250"/>
          </a:xfrm>
          <a:prstGeom prst="rect">
            <a:avLst/>
          </a:prstGeom>
          <a:noFill/>
          <a:ln w="9525">
            <a:noFill/>
          </a:ln>
        </p:spPr>
      </p:pic>
      <p:pic>
        <p:nvPicPr>
          <p:cNvPr id="3080" name="Picture 8" descr="8"/>
          <p:cNvPicPr>
            <a:picLocks noChangeAspect="1"/>
          </p:cNvPicPr>
          <p:nvPr/>
        </p:nvPicPr>
        <p:blipFill>
          <a:blip r:embed="rId5"/>
          <a:stretch>
            <a:fillRect/>
          </a:stretch>
        </p:blipFill>
        <p:spPr>
          <a:xfrm>
            <a:off x="2232660" y="1968500"/>
            <a:ext cx="9664700" cy="1732280"/>
          </a:xfrm>
          <a:prstGeom prst="rect">
            <a:avLst/>
          </a:prstGeom>
          <a:noFill/>
          <a:ln w="9525">
            <a:noFill/>
          </a:ln>
        </p:spPr>
      </p:pic>
      <p:pic>
        <p:nvPicPr>
          <p:cNvPr id="3081" name="Picture 9" descr="9"/>
          <p:cNvPicPr>
            <a:picLocks noChangeAspect="1"/>
          </p:cNvPicPr>
          <p:nvPr/>
        </p:nvPicPr>
        <p:blipFill>
          <a:blip r:embed="rId6"/>
          <a:stretch>
            <a:fillRect/>
          </a:stretch>
        </p:blipFill>
        <p:spPr>
          <a:xfrm>
            <a:off x="2307590" y="441960"/>
            <a:ext cx="9700260" cy="1662430"/>
          </a:xfrm>
          <a:prstGeom prst="rect">
            <a:avLst/>
          </a:prstGeom>
          <a:noFill/>
          <a:ln w="9525">
            <a:noFill/>
          </a:ln>
        </p:spPr>
      </p:pic>
      <p:pic>
        <p:nvPicPr>
          <p:cNvPr id="3082" name="Picture 10" descr="10"/>
          <p:cNvPicPr>
            <a:picLocks noChangeAspect="1"/>
          </p:cNvPicPr>
          <p:nvPr/>
        </p:nvPicPr>
        <p:blipFill>
          <a:blip r:embed="rId7"/>
          <a:stretch>
            <a:fillRect/>
          </a:stretch>
        </p:blipFill>
        <p:spPr>
          <a:xfrm>
            <a:off x="2232660" y="3596005"/>
            <a:ext cx="9683115" cy="2004695"/>
          </a:xfrm>
          <a:prstGeom prst="rect">
            <a:avLst/>
          </a:prstGeom>
          <a:noFill/>
          <a:ln w="9525">
            <a:noFill/>
          </a:ln>
        </p:spPr>
      </p:pic>
      <p:sp>
        <p:nvSpPr>
          <p:cNvPr id="3084" name="Text Box 12"/>
          <p:cNvSpPr txBox="1"/>
          <p:nvPr/>
        </p:nvSpPr>
        <p:spPr>
          <a:xfrm>
            <a:off x="1188720" y="243903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sp>
        <p:nvSpPr>
          <p:cNvPr id="100" name="Text Box 99"/>
          <p:cNvSpPr txBox="1"/>
          <p:nvPr/>
        </p:nvSpPr>
        <p:spPr>
          <a:xfrm>
            <a:off x="3173730" y="823595"/>
            <a:ext cx="852551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1.Công thức hoá học của các base đều có nhóm OH</a:t>
            </a:r>
          </a:p>
        </p:txBody>
      </p:sp>
      <p:sp>
        <p:nvSpPr>
          <p:cNvPr id="2" name="Text Box 1"/>
          <p:cNvSpPr txBox="1"/>
          <p:nvPr/>
        </p:nvSpPr>
        <p:spPr>
          <a:xfrm>
            <a:off x="2970530" y="2266315"/>
            <a:ext cx="8608695" cy="953135"/>
          </a:xfrm>
          <a:prstGeom prst="rect">
            <a:avLst/>
          </a:prstGeom>
          <a:noFill/>
          <a:ln w="9525">
            <a:noFill/>
          </a:ln>
        </p:spPr>
        <p:txBody>
          <a:bodyPr wrap="square">
            <a:spAutoFit/>
          </a:bodyPr>
          <a:lstStyle/>
          <a:p>
            <a:pPr indent="577850"/>
            <a:r>
              <a:rPr lang="en-US" sz="2800" b="0" dirty="0">
                <a:solidFill>
                  <a:srgbClr val="000000"/>
                </a:solidFill>
                <a:latin typeface="Arial" panose="020B0604020202020204" pitchFamily="34" charset="0"/>
                <a:cs typeface="Arial" panose="020B0604020202020204" pitchFamily="34" charset="0"/>
              </a:rPr>
              <a:t>2. </a:t>
            </a:r>
            <a:r>
              <a:rPr lang="en-US" sz="2800" b="0" dirty="0" err="1">
                <a:solidFill>
                  <a:srgbClr val="000000"/>
                </a:solidFill>
                <a:latin typeface="Arial" panose="020B0604020202020204" pitchFamily="34" charset="0"/>
                <a:cs typeface="Arial" panose="020B0604020202020204" pitchFamily="34" charset="0"/>
              </a:rPr>
              <a:t>Dạng</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tồn</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tại</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của</a:t>
            </a:r>
            <a:r>
              <a:rPr lang="en-US" sz="2800" b="0" dirty="0">
                <a:solidFill>
                  <a:srgbClr val="000000"/>
                </a:solidFill>
                <a:latin typeface="Arial" panose="020B0604020202020204" pitchFamily="34" charset="0"/>
                <a:cs typeface="Arial" panose="020B0604020202020204" pitchFamily="34" charset="0"/>
              </a:rPr>
              <a:t> base </a:t>
            </a:r>
            <a:r>
              <a:rPr lang="en-US" sz="2800" b="0" dirty="0" err="1">
                <a:solidFill>
                  <a:srgbClr val="000000"/>
                </a:solidFill>
                <a:latin typeface="Arial" panose="020B0604020202020204" pitchFamily="34" charset="0"/>
                <a:cs typeface="Arial" panose="020B0604020202020204" pitchFamily="34" charset="0"/>
              </a:rPr>
              <a:t>trong</a:t>
            </a:r>
            <a:r>
              <a:rPr lang="en-US" sz="2800" b="0" dirty="0">
                <a:solidFill>
                  <a:srgbClr val="000000"/>
                </a:solidFill>
                <a:latin typeface="Arial" panose="020B0604020202020204" pitchFamily="34" charset="0"/>
                <a:cs typeface="Arial" panose="020B0604020202020204" pitchFamily="34" charset="0"/>
              </a:rPr>
              <a:t> dung </a:t>
            </a:r>
            <a:r>
              <a:rPr lang="en-US" sz="2800" b="0" dirty="0" err="1">
                <a:solidFill>
                  <a:srgbClr val="000000"/>
                </a:solidFill>
                <a:latin typeface="Arial" panose="020B0604020202020204" pitchFamily="34" charset="0"/>
                <a:cs typeface="Arial" panose="020B0604020202020204" pitchFamily="34" charset="0"/>
              </a:rPr>
              <a:t>dịch</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có</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chứa</a:t>
            </a:r>
            <a:r>
              <a:rPr lang="en-US" sz="2800" b="0" dirty="0">
                <a:solidFill>
                  <a:srgbClr val="000000"/>
                </a:solidFill>
                <a:latin typeface="Arial" panose="020B0604020202020204" pitchFamily="34" charset="0"/>
                <a:cs typeface="Arial" panose="020B0604020202020204" pitchFamily="34" charset="0"/>
              </a:rPr>
              <a:t> anion </a:t>
            </a:r>
            <a:r>
              <a:rPr lang="en-US" sz="2800" b="0" dirty="0">
                <a:latin typeface="Arial" panose="020B0604020202020204" pitchFamily="34" charset="0"/>
                <a:cs typeface="Arial" panose="020B0604020202020204" pitchFamily="34" charset="0"/>
              </a:rPr>
              <a:t>OH</a:t>
            </a:r>
            <a:r>
              <a:rPr lang="en-US" sz="2800" b="0" baseline="30000" dirty="0">
                <a:latin typeface="Arial" panose="020B0604020202020204" pitchFamily="34" charset="0"/>
                <a:cs typeface="Arial" panose="020B0604020202020204" pitchFamily="34" charset="0"/>
              </a:rPr>
              <a:t>-</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và</a:t>
            </a:r>
            <a:r>
              <a:rPr lang="en-US" sz="2800" b="0" dirty="0">
                <a:solidFill>
                  <a:srgbClr val="000000"/>
                </a:solidFill>
                <a:latin typeface="Arial" panose="020B0604020202020204" pitchFamily="34" charset="0"/>
                <a:cs typeface="Arial" panose="020B0604020202020204" pitchFamily="34" charset="0"/>
              </a:rPr>
              <a:t> cation </a:t>
            </a:r>
            <a:r>
              <a:rPr lang="en-US" sz="2800" b="0" dirty="0" err="1">
                <a:solidFill>
                  <a:srgbClr val="000000"/>
                </a:solidFill>
                <a:latin typeface="Arial" panose="020B0604020202020204" pitchFamily="34" charset="0"/>
                <a:cs typeface="Arial" panose="020B0604020202020204" pitchFamily="34" charset="0"/>
              </a:rPr>
              <a:t>kim</a:t>
            </a:r>
            <a:r>
              <a:rPr lang="en-US" sz="2800" b="0" dirty="0">
                <a:solidFill>
                  <a:srgbClr val="000000"/>
                </a:solidFill>
                <a:latin typeface="Arial" panose="020B0604020202020204" pitchFamily="34" charset="0"/>
                <a:cs typeface="Arial" panose="020B0604020202020204" pitchFamily="34" charset="0"/>
              </a:rPr>
              <a:t> </a:t>
            </a:r>
            <a:r>
              <a:rPr lang="en-US" sz="2800" b="0" dirty="0" err="1">
                <a:solidFill>
                  <a:srgbClr val="000000"/>
                </a:solidFill>
                <a:latin typeface="Arial" panose="020B0604020202020204" pitchFamily="34" charset="0"/>
                <a:cs typeface="Arial" panose="020B0604020202020204" pitchFamily="34" charset="0"/>
              </a:rPr>
              <a:t>loại</a:t>
            </a:r>
            <a:endParaRPr lang="en-US" sz="2800" dirty="0">
              <a:latin typeface="Arial" panose="020B0604020202020204" pitchFamily="34" charset="0"/>
              <a:cs typeface="Arial" panose="020B0604020202020204" pitchFamily="34" charset="0"/>
            </a:endParaRPr>
          </a:p>
        </p:txBody>
      </p:sp>
      <p:sp>
        <p:nvSpPr>
          <p:cNvPr id="3" name="Text Box 2"/>
          <p:cNvSpPr txBox="1"/>
          <p:nvPr/>
        </p:nvSpPr>
        <p:spPr>
          <a:xfrm>
            <a:off x="2850515" y="3700780"/>
            <a:ext cx="8728710" cy="1383665"/>
          </a:xfrm>
          <a:prstGeom prst="rect">
            <a:avLst/>
          </a:prstGeom>
          <a:noFill/>
          <a:ln w="9525">
            <a:noFill/>
          </a:ln>
        </p:spPr>
        <p:txBody>
          <a:bodyPr wrap="square">
            <a:spAutoFit/>
          </a:bodyPr>
          <a:lstStyle/>
          <a:p>
            <a:pPr indent="577850"/>
            <a:r>
              <a:rPr lang="en-US" sz="2800" b="0" dirty="0">
                <a:latin typeface="Arial" panose="020B0604020202020204" pitchFamily="34" charset="0"/>
                <a:cs typeface="Arial" panose="020B0604020202020204" pitchFamily="34" charset="0"/>
              </a:rPr>
              <a:t>3. Base </a:t>
            </a:r>
            <a:r>
              <a:rPr lang="en-US" sz="2800" b="0" dirty="0" err="1">
                <a:latin typeface="Arial" panose="020B0604020202020204" pitchFamily="34" charset="0"/>
                <a:cs typeface="Arial" panose="020B0604020202020204" pitchFamily="34" charset="0"/>
              </a:rPr>
              <a:t>là</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những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hợp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trong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phân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tử</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có</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nguyên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tử</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kim</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loại</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liên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với</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nhóm</a:t>
            </a:r>
            <a:r>
              <a:rPr lang="en-US" sz="2800" b="0" dirty="0">
                <a:latin typeface="Arial" panose="020B0604020202020204" pitchFamily="34" charset="0"/>
                <a:cs typeface="Arial" panose="020B0604020202020204" pitchFamily="34" charset="0"/>
              </a:rPr>
              <a:t> hydroxide. Khi tan </a:t>
            </a:r>
            <a:r>
              <a:rPr lang="en-US" sz="2800" b="0" dirty="0" err="1">
                <a:latin typeface="Arial" panose="020B0604020202020204" pitchFamily="34" charset="0"/>
                <a:cs typeface="Arial" panose="020B0604020202020204" pitchFamily="34" charset="0"/>
              </a:rPr>
              <a:t>trong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nước</a:t>
            </a:r>
            <a:r>
              <a:rPr lang="en-US" sz="2800" b="0" dirty="0">
                <a:latin typeface="Arial" panose="020B0604020202020204" pitchFamily="34" charset="0"/>
                <a:cs typeface="Arial" panose="020B0604020202020204" pitchFamily="34" charset="0"/>
              </a:rPr>
              <a:t>, base </a:t>
            </a:r>
            <a:r>
              <a:rPr lang="en-US" sz="2800" b="0" dirty="0" err="1">
                <a:latin typeface="Arial" panose="020B0604020202020204" pitchFamily="34" charset="0"/>
                <a:cs typeface="Arial" panose="020B0604020202020204" pitchFamily="34" charset="0"/>
              </a:rPr>
              <a:t>tạo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ra</a:t>
            </a:r>
            <a:r>
              <a:rPr lang="en-US" sz="2800" b="0" dirty="0">
                <a:latin typeface="Arial" panose="020B0604020202020204" pitchFamily="34" charset="0"/>
                <a:cs typeface="Arial" panose="020B0604020202020204" pitchFamily="34" charset="0"/>
              </a:rPr>
              <a:t> ion OH</a:t>
            </a:r>
            <a:r>
              <a:rPr lang="en-US" sz="2800" b="0" baseline="300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5" name="Text Box 4"/>
          <p:cNvSpPr txBox="1"/>
          <p:nvPr/>
        </p:nvSpPr>
        <p:spPr>
          <a:xfrm>
            <a:off x="2235200" y="5313680"/>
            <a:ext cx="9959340" cy="1260475"/>
          </a:xfrm>
          <a:prstGeom prst="rect">
            <a:avLst/>
          </a:prstGeom>
          <a:noFill/>
          <a:ln w="9525">
            <a:noFill/>
          </a:ln>
        </p:spPr>
        <p:txBody>
          <a:bodyPr wrap="square">
            <a:spAutoFit/>
          </a:bodyPr>
          <a:lstStyle/>
          <a:p>
            <a:pPr indent="577850"/>
            <a:r>
              <a:rPr lang="en-US" sz="2400" b="0" dirty="0" err="1">
                <a:latin typeface="Arial" panose="020B0604020202020204" pitchFamily="34" charset="0"/>
                <a:cs typeface="Arial" panose="020B0604020202020204" pitchFamily="34" charset="0"/>
              </a:rPr>
              <a:t>Tên</a:t>
            </a:r>
            <a:r>
              <a:rPr lang="en-US" sz="2400" b="0" dirty="0">
                <a:latin typeface="Arial" panose="020B0604020202020204" pitchFamily="34" charset="0"/>
                <a:cs typeface="Arial" panose="020B0604020202020204" pitchFamily="34" charset="0"/>
              </a:rPr>
              <a:t> Base = </a:t>
            </a:r>
            <a:r>
              <a:rPr lang="en-US" sz="2400" b="0" dirty="0" err="1">
                <a:latin typeface="Arial" panose="020B0604020202020204" pitchFamily="34" charset="0"/>
                <a:cs typeface="Arial" panose="020B0604020202020204" pitchFamily="34" charset="0"/>
              </a:rPr>
              <a:t>tên</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kim</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loại</a:t>
            </a:r>
            <a:r>
              <a:rPr lang="en-US" sz="2400" b="0" dirty="0">
                <a:latin typeface="Arial" panose="020B0604020202020204" pitchFamily="34" charset="0"/>
                <a:cs typeface="Arial" panose="020B0604020202020204" pitchFamily="34" charset="0"/>
              </a:rPr>
              <a:t> + </a:t>
            </a:r>
            <a:r>
              <a:rPr lang="en-US" sz="2400" b="0" dirty="0" err="1">
                <a:latin typeface="Arial" panose="020B0604020202020204" pitchFamily="34" charset="0"/>
                <a:cs typeface="Arial" panose="020B0604020202020204" pitchFamily="34" charset="0"/>
              </a:rPr>
              <a:t>hóa</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trị</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nếu</a:t>
            </a:r>
            <a:r>
              <a:rPr lang="en-US" sz="2400" b="0" dirty="0">
                <a:latin typeface="Arial" panose="020B0604020202020204" pitchFamily="34" charset="0"/>
                <a:cs typeface="Arial" panose="020B0604020202020204" pitchFamily="34" charset="0"/>
              </a:rPr>
              <a:t> KL </a:t>
            </a:r>
            <a:r>
              <a:rPr lang="en-US" sz="2400" b="0" dirty="0" err="1">
                <a:latin typeface="Arial" panose="020B0604020202020204" pitchFamily="34" charset="0"/>
                <a:cs typeface="Arial" panose="020B0604020202020204" pitchFamily="34" charset="0"/>
              </a:rPr>
              <a:t>có</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nhiều</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hóa</a:t>
            </a: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trị</a:t>
            </a:r>
            <a:r>
              <a:rPr lang="en-US" sz="2400" b="0" dirty="0">
                <a:latin typeface="Arial" panose="020B0604020202020204" pitchFamily="34" charset="0"/>
                <a:cs typeface="Arial" panose="020B0604020202020204" pitchFamily="34" charset="0"/>
              </a:rPr>
              <a:t>) + hydroxide </a:t>
            </a:r>
          </a:p>
          <a:p>
            <a:pPr indent="577850"/>
            <a:r>
              <a:rPr lang="en-US" sz="2800" dirty="0">
                <a:latin typeface="Arial" panose="020B0604020202020204" pitchFamily="34" charset="0"/>
                <a:cs typeface="Arial" panose="020B0604020202020204" pitchFamily="34" charset="0"/>
              </a:rPr>
              <a:t> Ca(OH)</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 calcium hydroxide </a:t>
            </a:r>
            <a:r>
              <a:rPr lang="en-US" sz="2800" dirty="0"/>
              <a:t> </a:t>
            </a:r>
          </a:p>
        </p:txBody>
      </p:sp>
      <p:pic>
        <p:nvPicPr>
          <p:cNvPr id="101" name="Content Placeholder 100"/>
          <p:cNvPicPr>
            <a:picLocks noGrp="1" noChangeAspect="1"/>
          </p:cNvPicPr>
          <p:nvPr>
            <p:ph idx="1"/>
          </p:nvPr>
        </p:nvPicPr>
        <p:blipFill>
          <a:blip r:embed="rId8"/>
          <a:stretch>
            <a:fillRect/>
          </a:stretch>
        </p:blipFill>
        <p:spPr>
          <a:xfrm>
            <a:off x="483870" y="70485"/>
            <a:ext cx="2035175" cy="18192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142875" y="0"/>
            <a:ext cx="1172210" cy="1185545"/>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l"/>
            <a:endParaRPr lang="zh-CN" altLang="en-US" b="1" dirty="0">
              <a:solidFill>
                <a:srgbClr val="FFFF00"/>
              </a:solidFill>
            </a:endParaRPr>
          </a:p>
          <a:p>
            <a:pPr algn="l"/>
            <a:r>
              <a:rPr lang="zh-CN" altLang="en-US" b="1" dirty="0">
                <a:solidFill>
                  <a:srgbClr val="FFFF00"/>
                </a:solidFill>
              </a:rPr>
              <a:t>*</a:t>
            </a:r>
            <a:r>
              <a:rPr lang="zh-CN" altLang="en-US" sz="2800" b="1" dirty="0">
                <a:solidFill>
                  <a:srgbClr val="FFFF00"/>
                </a:solidFill>
              </a:rPr>
              <a:t> Khái niệm base</a:t>
            </a:r>
            <a:r>
              <a:rPr lang="en-US" altLang="zh-CN" sz="2800" b="1" dirty="0">
                <a:solidFill>
                  <a:srgbClr val="FFFF00"/>
                </a:solidFill>
              </a:rPr>
              <a:t>:</a:t>
            </a:r>
            <a:endParaRPr lang="zh-CN" altLang="en-US" sz="2800" b="1" dirty="0">
              <a:solidFill>
                <a:srgbClr val="FFFF00"/>
              </a:solidFill>
            </a:endParaRPr>
          </a:p>
          <a:p>
            <a:pPr algn="l"/>
            <a:r>
              <a:rPr lang="zh-CN" altLang="en-US" sz="2800" b="1" dirty="0">
                <a:solidFill>
                  <a:schemeClr val="tx1"/>
                </a:solidFill>
              </a:rPr>
              <a:t>Base là những hợp chất trong phân tử có nguyên tử kim loại liên kết với nhóm hydroxide. Khi tan trong nước, base tạo ra ion OH-.</a:t>
            </a:r>
          </a:p>
          <a:p>
            <a:pPr algn="l"/>
            <a:r>
              <a:rPr lang="zh-CN" altLang="en-US" sz="2800" b="1" dirty="0">
                <a:solidFill>
                  <a:srgbClr val="FFFF00"/>
                </a:solidFill>
              </a:rPr>
              <a:t>* Công thức phân tử của base</a:t>
            </a:r>
          </a:p>
          <a:p>
            <a:pPr algn="l"/>
            <a:r>
              <a:rPr lang="zh-CN" altLang="en-US" sz="2800" b="1" dirty="0">
                <a:solidFill>
                  <a:schemeClr val="tx1"/>
                </a:solidFill>
              </a:rPr>
              <a:t>- Gồm 1 nguyên tử kim loại liên kết với 1 hay nhiều nhóm hydroxide (-OH).</a:t>
            </a:r>
          </a:p>
          <a:p>
            <a:pPr algn="l"/>
            <a:r>
              <a:rPr lang="zh-CN" altLang="en-US" sz="2800" b="1" dirty="0">
                <a:solidFill>
                  <a:schemeClr val="tx1"/>
                </a:solidFill>
              </a:rPr>
              <a:t>- Dạng tổng quát: M(OH)</a:t>
            </a:r>
            <a:r>
              <a:rPr lang="zh-CN" altLang="en-US" sz="2800" b="1" baseline="-25000" dirty="0">
                <a:solidFill>
                  <a:schemeClr val="tx1"/>
                </a:solidFill>
              </a:rPr>
              <a:t>n</a:t>
            </a:r>
          </a:p>
          <a:p>
            <a:pPr algn="l"/>
            <a:r>
              <a:rPr lang="en-US" altLang="zh-CN" sz="2800" b="1" dirty="0">
                <a:solidFill>
                  <a:schemeClr val="tx1"/>
                </a:solidFill>
              </a:rPr>
              <a:t>              </a:t>
            </a:r>
            <a:r>
              <a:rPr lang="zh-CN" altLang="en-US" sz="2800" b="1" dirty="0">
                <a:solidFill>
                  <a:schemeClr val="tx1"/>
                </a:solidFill>
              </a:rPr>
              <a:t>+ n: là hóa trị của kim loại M</a:t>
            </a:r>
          </a:p>
          <a:p>
            <a:pPr algn="l"/>
            <a:r>
              <a:rPr lang="zh-CN" altLang="en-US" sz="2800" b="1" dirty="0">
                <a:solidFill>
                  <a:schemeClr val="tx1"/>
                </a:solidFill>
              </a:rPr>
              <a:t>* </a:t>
            </a:r>
            <a:r>
              <a:rPr lang="zh-CN" altLang="en-US" sz="2800" b="1" dirty="0">
                <a:solidFill>
                  <a:srgbClr val="FFFF00"/>
                </a:solidFill>
              </a:rPr>
              <a:t>Tên gọi:</a:t>
            </a:r>
            <a:r>
              <a:rPr lang="zh-CN" altLang="en-US" sz="2800" b="1" dirty="0">
                <a:solidFill>
                  <a:schemeClr val="tx1"/>
                </a:solidFill>
              </a:rPr>
              <a:t> </a:t>
            </a:r>
          </a:p>
          <a:p>
            <a:pPr algn="l"/>
            <a:r>
              <a:rPr lang="zh-CN" altLang="en-US" sz="2800" b="1" dirty="0">
                <a:solidFill>
                  <a:schemeClr val="tx1"/>
                </a:solidFill>
              </a:rPr>
              <a:t>Tên Base = tên kim loại + hóa trị (nếu KL có nhiều hóa trị) +</a:t>
            </a:r>
            <a:r>
              <a:rPr lang="en-US" altLang="zh-CN" sz="2800" b="1" dirty="0">
                <a:solidFill>
                  <a:schemeClr val="tx1"/>
                </a:solidFill>
              </a:rPr>
              <a:t> </a:t>
            </a:r>
            <a:r>
              <a:rPr lang="zh-CN" altLang="en-US" sz="2800" b="1" dirty="0">
                <a:solidFill>
                  <a:schemeClr val="tx1"/>
                </a:solidFill>
              </a:rPr>
              <a:t>hydroxide</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5" name="Text Box 4"/>
          <p:cNvSpPr txBox="1"/>
          <p:nvPr/>
        </p:nvSpPr>
        <p:spPr>
          <a:xfrm>
            <a:off x="343535" y="127698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84225" y="212725"/>
            <a:ext cx="11238865" cy="521970"/>
          </a:xfrm>
          <a:prstGeom prst="rect">
            <a:avLst/>
          </a:prstGeom>
          <a:noFill/>
        </p:spPr>
        <p:txBody>
          <a:bodyPr wrap="none" rtlCol="0" anchor="t">
            <a:spAutoFit/>
          </a:bodyPr>
          <a:lstStyle/>
          <a:p>
            <a:pPr indent="0"/>
            <a:r>
              <a:rPr lang="en-US" sz="2800" b="1">
                <a:solidFill>
                  <a:schemeClr val="accent2">
                    <a:lumMod val="75000"/>
                  </a:schemeClr>
                </a:solidFill>
                <a:latin typeface="Arial" panose="020B0604020202020204" pitchFamily="34" charset="0"/>
                <a:cs typeface="Arial" panose="020B0604020202020204" pitchFamily="34" charset="0"/>
                <a:sym typeface="+mn-ea"/>
              </a:rPr>
              <a:t>NV2: Quan sát bảng tính tan dưới đây, hoàn thành phiếu học tập </a:t>
            </a:r>
            <a:r>
              <a:rPr lang="en-US">
                <a:solidFill>
                  <a:schemeClr val="accent2">
                    <a:lumMod val="75000"/>
                  </a:schemeClr>
                </a:solidFill>
                <a:latin typeface="Arial" panose="020B0604020202020204" pitchFamily="34" charset="0"/>
                <a:cs typeface="Arial" panose="020B0604020202020204" pitchFamily="34" charset="0"/>
                <a:sym typeface="+mn-ea"/>
              </a:rPr>
              <a:t>:</a:t>
            </a:r>
            <a:endParaRPr lang="en-US"/>
          </a:p>
        </p:txBody>
      </p:sp>
      <p:graphicFrame>
        <p:nvGraphicFramePr>
          <p:cNvPr id="3" name="Table 2"/>
          <p:cNvGraphicFramePr/>
          <p:nvPr/>
        </p:nvGraphicFramePr>
        <p:xfrm>
          <a:off x="892810" y="3082925"/>
          <a:ext cx="10717530" cy="3732530"/>
        </p:xfrm>
        <a:graphic>
          <a:graphicData uri="http://schemas.openxmlformats.org/drawingml/2006/table">
            <a:tbl>
              <a:tblPr firstRow="1" bandRow="1">
                <a:tableStyleId>{5940675A-B579-460E-94D1-54222C63F5DA}</a:tableStyleId>
              </a:tblPr>
              <a:tblGrid>
                <a:gridCol w="10717530">
                  <a:extLst>
                    <a:ext uri="{9D8B030D-6E8A-4147-A177-3AD203B41FA5}">
                      <a16:colId xmlns:a16="http://schemas.microsoft.com/office/drawing/2014/main" val="20000"/>
                    </a:ext>
                  </a:extLst>
                </a:gridCol>
              </a:tblGrid>
              <a:tr h="3732530">
                <a:tc>
                  <a:txBody>
                    <a:bodyPr/>
                    <a:lstStyle/>
                    <a:p>
                      <a:pPr indent="0" algn="ctr">
                        <a:buNone/>
                      </a:pPr>
                      <a:r>
                        <a:rPr lang="en-US" sz="2800" b="1">
                          <a:solidFill>
                            <a:srgbClr val="000000"/>
                          </a:solidFill>
                          <a:latin typeface="Arial" panose="020B0604020202020204" pitchFamily="34" charset="0"/>
                          <a:cs typeface="Arial" panose="020B0604020202020204" pitchFamily="34" charset="0"/>
                        </a:rPr>
                        <a:t>Phiếu học tập 1</a:t>
                      </a:r>
                    </a:p>
                    <a:p>
                      <a:pPr indent="0" algn="ctr">
                        <a:buNone/>
                      </a:pPr>
                      <a:r>
                        <a:rPr lang="en-US" sz="24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4" name="Table 3"/>
          <p:cNvGraphicFramePr/>
          <p:nvPr/>
        </p:nvGraphicFramePr>
        <p:xfrm>
          <a:off x="1410335" y="4376420"/>
          <a:ext cx="9824720" cy="2439035"/>
        </p:xfrm>
        <a:graphic>
          <a:graphicData uri="http://schemas.openxmlformats.org/drawingml/2006/table">
            <a:tbl>
              <a:tblPr firstRow="1" bandRow="1">
                <a:tableStyleId>{5940675A-B579-460E-94D1-54222C63F5DA}</a:tableStyleId>
              </a:tblPr>
              <a:tblGrid>
                <a:gridCol w="2456180">
                  <a:extLst>
                    <a:ext uri="{9D8B030D-6E8A-4147-A177-3AD203B41FA5}">
                      <a16:colId xmlns:a16="http://schemas.microsoft.com/office/drawing/2014/main" val="20000"/>
                    </a:ext>
                  </a:extLst>
                </a:gridCol>
                <a:gridCol w="2456180">
                  <a:extLst>
                    <a:ext uri="{9D8B030D-6E8A-4147-A177-3AD203B41FA5}">
                      <a16:colId xmlns:a16="http://schemas.microsoft.com/office/drawing/2014/main" val="20001"/>
                    </a:ext>
                  </a:extLst>
                </a:gridCol>
                <a:gridCol w="2456180">
                  <a:extLst>
                    <a:ext uri="{9D8B030D-6E8A-4147-A177-3AD203B41FA5}">
                      <a16:colId xmlns:a16="http://schemas.microsoft.com/office/drawing/2014/main" val="20002"/>
                    </a:ext>
                  </a:extLst>
                </a:gridCol>
                <a:gridCol w="2456180">
                  <a:extLst>
                    <a:ext uri="{9D8B030D-6E8A-4147-A177-3AD203B41FA5}">
                      <a16:colId xmlns:a16="http://schemas.microsoft.com/office/drawing/2014/main" val="20003"/>
                    </a:ext>
                  </a:extLst>
                </a:gridCol>
              </a:tblGrid>
              <a:tr h="50990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không tan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kiềm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9130">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Picture 4" descr="Screenshot 2023-07-06 215822"/>
          <p:cNvPicPr>
            <a:picLocks noChangeAspect="1"/>
          </p:cNvPicPr>
          <p:nvPr/>
        </p:nvPicPr>
        <p:blipFill>
          <a:blip r:embed="rId2"/>
          <a:stretch>
            <a:fillRect/>
          </a:stretch>
        </p:blipFill>
        <p:spPr>
          <a:xfrm>
            <a:off x="723900" y="854075"/>
            <a:ext cx="10924540" cy="2037080"/>
          </a:xfrm>
          <a:prstGeom prst="rect">
            <a:avLst/>
          </a:prstGeom>
        </p:spPr>
      </p:pic>
      <p:pic>
        <p:nvPicPr>
          <p:cNvPr id="6" name="Picture 5"/>
          <p:cNvPicPr/>
          <p:nvPr/>
        </p:nvPicPr>
        <p:blipFill>
          <a:blip r:embed="rId3"/>
          <a:stretch>
            <a:fillRect/>
          </a:stretch>
        </p:blipFill>
        <p:spPr>
          <a:xfrm>
            <a:off x="0" y="63500"/>
            <a:ext cx="921385" cy="11976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85115" y="1804670"/>
          <a:ext cx="11722100" cy="4867910"/>
        </p:xfrm>
        <a:graphic>
          <a:graphicData uri="http://schemas.openxmlformats.org/drawingml/2006/table">
            <a:tbl>
              <a:tblPr firstRow="1" bandRow="1">
                <a:tableStyleId>{5940675A-B579-460E-94D1-54222C63F5DA}</a:tableStyleId>
              </a:tblPr>
              <a:tblGrid>
                <a:gridCol w="11722100">
                  <a:extLst>
                    <a:ext uri="{9D8B030D-6E8A-4147-A177-3AD203B41FA5}">
                      <a16:colId xmlns:a16="http://schemas.microsoft.com/office/drawing/2014/main" val="20000"/>
                    </a:ext>
                  </a:extLst>
                </a:gridCol>
              </a:tblGrid>
              <a:tr h="4867910">
                <a:tc>
                  <a:txBody>
                    <a:bodyPr/>
                    <a:lstStyle/>
                    <a:p>
                      <a:pPr indent="0" algn="ctr">
                        <a:buNone/>
                      </a:pPr>
                      <a:r>
                        <a:rPr lang="en-US" sz="2800" b="1">
                          <a:solidFill>
                            <a:srgbClr val="FF0000"/>
                          </a:solidFill>
                          <a:latin typeface="Arial" panose="020B0604020202020204" pitchFamily="34" charset="0"/>
                          <a:cs typeface="Arial" panose="020B0604020202020204" pitchFamily="34" charset="0"/>
                        </a:rPr>
                        <a:t>Phiếu học tập 1</a:t>
                      </a:r>
                    </a:p>
                    <a:p>
                      <a:pPr indent="0" algn="ctr">
                        <a:buNone/>
                      </a:pPr>
                      <a:r>
                        <a:rPr lang="en-US" sz="28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38455" y="3355975"/>
          <a:ext cx="11595100" cy="3315970"/>
        </p:xfrm>
        <a:graphic>
          <a:graphicData uri="http://schemas.openxmlformats.org/drawingml/2006/table">
            <a:tbl>
              <a:tblPr firstRow="1" bandRow="1">
                <a:tableStyleId>{5940675A-B579-460E-94D1-54222C63F5DA}</a:tableStyleId>
              </a:tblPr>
              <a:tblGrid>
                <a:gridCol w="1873885">
                  <a:extLst>
                    <a:ext uri="{9D8B030D-6E8A-4147-A177-3AD203B41FA5}">
                      <a16:colId xmlns:a16="http://schemas.microsoft.com/office/drawing/2014/main" val="20000"/>
                    </a:ext>
                  </a:extLst>
                </a:gridCol>
                <a:gridCol w="3848735">
                  <a:extLst>
                    <a:ext uri="{9D8B030D-6E8A-4147-A177-3AD203B41FA5}">
                      <a16:colId xmlns:a16="http://schemas.microsoft.com/office/drawing/2014/main" val="20001"/>
                    </a:ext>
                  </a:extLst>
                </a:gridCol>
                <a:gridCol w="1731010">
                  <a:extLst>
                    <a:ext uri="{9D8B030D-6E8A-4147-A177-3AD203B41FA5}">
                      <a16:colId xmlns:a16="http://schemas.microsoft.com/office/drawing/2014/main" val="20002"/>
                    </a:ext>
                  </a:extLst>
                </a:gridCol>
                <a:gridCol w="4141470">
                  <a:extLst>
                    <a:ext uri="{9D8B030D-6E8A-4147-A177-3AD203B41FA5}">
                      <a16:colId xmlns:a16="http://schemas.microsoft.com/office/drawing/2014/main" val="20003"/>
                    </a:ext>
                  </a:extLst>
                </a:gridCol>
              </a:tblGrid>
              <a:tr h="497840">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không tan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kiềm</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2530">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Mg(OH)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Cu(OH)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3</a:t>
                      </a:r>
                      <a:endParaRPr lang="en-US" sz="2800" b="0" baseline="-2500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Magnesiumhydroxide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Copper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(III)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KOH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NaOH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Ba(OH)</a:t>
                      </a:r>
                      <a:r>
                        <a:rPr lang="en-US" sz="2800" b="0" baseline="-25000">
                          <a:solidFill>
                            <a:schemeClr val="accent6">
                              <a:lumMod val="50000"/>
                            </a:schemeClr>
                          </a:solidFill>
                          <a:latin typeface="Arial" panose="020B0604020202020204" pitchFamily="34" charset="0"/>
                          <a:cs typeface="Arial" panose="020B0604020202020204" pitchFamily="34" charset="0"/>
                        </a:rPr>
                        <a:t>2</a:t>
                      </a:r>
                      <a:r>
                        <a:rPr lang="en-US" sz="2800" b="0">
                          <a:solidFill>
                            <a:schemeClr val="accent6">
                              <a:lumMod val="50000"/>
                            </a:schemeClr>
                          </a:solidFill>
                          <a:latin typeface="Arial" panose="020B0604020202020204" pitchFamily="34" charset="0"/>
                          <a:cs typeface="Arial" panose="020B0604020202020204" pitchFamily="34" charset="0"/>
                        </a:rPr>
                        <a:t>.</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Potassium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Sodium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Barium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84" name="Text Box 12"/>
          <p:cNvSpPr txBox="1"/>
          <p:nvPr/>
        </p:nvSpPr>
        <p:spPr>
          <a:xfrm>
            <a:off x="3281045" y="243205"/>
            <a:ext cx="5039360" cy="58356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101" name="Content Placeholder 100"/>
          <p:cNvPicPr>
            <a:picLocks noChangeAspect="1"/>
          </p:cNvPicPr>
          <p:nvPr/>
        </p:nvPicPr>
        <p:blipFill>
          <a:blip r:embed="rId2"/>
          <a:stretch>
            <a:fillRect/>
          </a:stretch>
        </p:blipFill>
        <p:spPr>
          <a:xfrm>
            <a:off x="0" y="0"/>
            <a:ext cx="2035175" cy="15347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dirty="0">
              <a:solidFill>
                <a:srgbClr val="FFFF00"/>
              </a:solidFill>
            </a:endParaRPr>
          </a:p>
          <a:p>
            <a:pPr algn="l"/>
            <a:r>
              <a:rPr lang="zh-CN" altLang="en-US" sz="2400" b="1" dirty="0">
                <a:solidFill>
                  <a:srgbClr val="FFFF00"/>
                </a:solidFill>
              </a:rPr>
              <a:t>* Khái niệm base</a:t>
            </a:r>
            <a:r>
              <a:rPr lang="en-US" altLang="zh-CN" sz="2400" b="1" dirty="0">
                <a:solidFill>
                  <a:srgbClr val="FFFF00"/>
                </a:solidFill>
              </a:rPr>
              <a:t>:</a:t>
            </a:r>
            <a:endParaRPr lang="zh-CN" altLang="en-US" sz="2400" b="1" dirty="0">
              <a:solidFill>
                <a:srgbClr val="FFFF00"/>
              </a:solidFill>
            </a:endParaRPr>
          </a:p>
          <a:p>
            <a:pPr algn="l"/>
            <a:r>
              <a:rPr lang="zh-CN" altLang="en-US" sz="2400" b="1" dirty="0">
                <a:solidFill>
                  <a:schemeClr val="tx1"/>
                </a:solidFill>
              </a:rPr>
              <a:t>Base là những hợp chất trong phân tử có nguyên tử kim loại liên kết với nhóm hydroxide. Khi tan trong nước, base tạo ra ion OH-.</a:t>
            </a:r>
          </a:p>
          <a:p>
            <a:pPr algn="l"/>
            <a:r>
              <a:rPr lang="zh-CN" altLang="en-US" sz="2400" b="1" dirty="0">
                <a:solidFill>
                  <a:srgbClr val="FFFF00"/>
                </a:solidFill>
              </a:rPr>
              <a:t>* Công thức phân tử của base</a:t>
            </a:r>
          </a:p>
          <a:p>
            <a:pPr algn="l"/>
            <a:r>
              <a:rPr lang="zh-CN" altLang="en-US" sz="2400" b="1" dirty="0">
                <a:solidFill>
                  <a:schemeClr val="tx1"/>
                </a:solidFill>
              </a:rPr>
              <a:t>- Gồm 1 nguyên tử kim loại liên kết với 1 hay nhiều nhóm hydroxide (-OH).</a:t>
            </a:r>
          </a:p>
          <a:p>
            <a:pPr algn="l"/>
            <a:r>
              <a:rPr lang="zh-CN" altLang="en-US" sz="2400" b="1" dirty="0">
                <a:solidFill>
                  <a:schemeClr val="tx1"/>
                </a:solidFill>
              </a:rPr>
              <a:t>- Dạng tổng quát: M(OH)</a:t>
            </a:r>
            <a:r>
              <a:rPr lang="zh-CN" altLang="en-US" sz="2400" b="1" baseline="-25000" dirty="0">
                <a:solidFill>
                  <a:schemeClr val="tx1"/>
                </a:solidFill>
              </a:rPr>
              <a:t>n</a:t>
            </a:r>
            <a:r>
              <a:rPr lang="en-US" altLang="zh-CN" sz="2400" b="1" dirty="0">
                <a:solidFill>
                  <a:schemeClr val="tx1"/>
                </a:solidFill>
              </a:rPr>
              <a:t>                </a:t>
            </a:r>
            <a:r>
              <a:rPr lang="zh-CN" altLang="en-US" sz="2400" b="1" dirty="0">
                <a:solidFill>
                  <a:schemeClr val="tx1"/>
                </a:solidFill>
              </a:rPr>
              <a:t> n: là hóa trị của kim loại M</a:t>
            </a:r>
          </a:p>
          <a:p>
            <a:pPr algn="l"/>
            <a:r>
              <a:rPr lang="zh-CN" altLang="en-US" sz="2400" b="1" dirty="0">
                <a:solidFill>
                  <a:schemeClr val="tx1"/>
                </a:solidFill>
              </a:rPr>
              <a:t>* </a:t>
            </a:r>
            <a:r>
              <a:rPr lang="zh-CN" altLang="en-US" sz="2400" b="1" dirty="0">
                <a:solidFill>
                  <a:srgbClr val="FFFF00"/>
                </a:solidFill>
              </a:rPr>
              <a:t>Tên gọi:</a:t>
            </a:r>
            <a:r>
              <a:rPr lang="zh-CN" altLang="en-US" sz="2400" b="1" dirty="0">
                <a:solidFill>
                  <a:schemeClr val="tx1"/>
                </a:solidFill>
              </a:rPr>
              <a:t> </a:t>
            </a:r>
          </a:p>
          <a:p>
            <a:pPr algn="l"/>
            <a:r>
              <a:rPr lang="zh-CN" altLang="en-US" sz="2400" b="1" dirty="0">
                <a:solidFill>
                  <a:schemeClr val="tx1"/>
                </a:solidFill>
              </a:rPr>
              <a:t>Tên Base = tên kim loại + hóa trị (nếu KL có nhiều hóa trị) +</a:t>
            </a:r>
            <a:r>
              <a:rPr lang="en-US" altLang="zh-CN" sz="2400" b="1" dirty="0">
                <a:solidFill>
                  <a:schemeClr val="tx1"/>
                </a:solidFill>
              </a:rPr>
              <a:t> </a:t>
            </a:r>
            <a:r>
              <a:rPr lang="zh-CN" altLang="en-US" sz="2400" b="1" dirty="0">
                <a:solidFill>
                  <a:schemeClr val="tx1"/>
                </a:solidFill>
              </a:rPr>
              <a:t>hydroxide</a:t>
            </a:r>
          </a:p>
          <a:p>
            <a:pPr algn="l"/>
            <a:endParaRPr lang="zh-CN" altLang="en-US" sz="2400" b="1" dirty="0">
              <a:solidFill>
                <a:schemeClr val="tx1"/>
              </a:solidFill>
            </a:endParaRPr>
          </a:p>
          <a:p>
            <a:pPr algn="l"/>
            <a:r>
              <a:rPr lang="zh-CN" altLang="en-US" sz="2400" b="1" dirty="0">
                <a:solidFill>
                  <a:srgbClr val="FFFF00"/>
                </a:solidFill>
              </a:rPr>
              <a:t>* Phân loại:</a:t>
            </a:r>
            <a:r>
              <a:rPr lang="zh-CN" altLang="en-US" sz="2400" b="1" dirty="0">
                <a:solidFill>
                  <a:schemeClr val="tx1"/>
                </a:solidFill>
              </a:rPr>
              <a:t> Các base được chia làm hai loại tùy theo tính tan</a:t>
            </a:r>
            <a:r>
              <a:rPr lang="en-US" altLang="zh-CN" sz="2400" b="1" dirty="0">
                <a:solidFill>
                  <a:schemeClr val="tx1"/>
                </a:solidFill>
              </a:rPr>
              <a:t>:</a:t>
            </a:r>
            <a:endParaRPr lang="zh-CN" altLang="en-US" sz="2400" b="1" dirty="0">
              <a:solidFill>
                <a:schemeClr val="tx1"/>
              </a:solidFill>
            </a:endParaRPr>
          </a:p>
          <a:p>
            <a:pPr algn="l"/>
            <a:r>
              <a:rPr lang="zh-CN" altLang="en-US" sz="2400" b="1" dirty="0">
                <a:solidFill>
                  <a:schemeClr val="tx1"/>
                </a:solidFill>
              </a:rPr>
              <a:t>+ Base tan được trong nước gọi là kiềm</a:t>
            </a:r>
            <a:r>
              <a:rPr lang="en-US" altLang="zh-CN" sz="2400" b="1" dirty="0">
                <a:solidFill>
                  <a:schemeClr val="tx1"/>
                </a:solidFill>
              </a:rPr>
              <a:t>  </a:t>
            </a:r>
          </a:p>
          <a:p>
            <a:pPr algn="l"/>
            <a:r>
              <a:rPr lang="en-US" altLang="zh-CN" sz="2400" b="1" dirty="0">
                <a:solidFill>
                  <a:schemeClr val="tx1"/>
                </a:solidFill>
              </a:rPr>
              <a:t>    </a:t>
            </a:r>
            <a:r>
              <a:rPr lang="zh-CN" altLang="en-US" sz="2400" b="1" dirty="0">
                <a:solidFill>
                  <a:schemeClr val="tx1"/>
                </a:solidFill>
              </a:rPr>
              <a:t>Ví dụ: NaOH, KOH,</a:t>
            </a:r>
            <a:r>
              <a:rPr lang="en-US" altLang="zh-CN" sz="2400" b="1" dirty="0">
                <a:solidFill>
                  <a:schemeClr val="tx1"/>
                </a:solidFill>
              </a:rPr>
              <a:t> </a:t>
            </a:r>
            <a:r>
              <a:rPr lang="zh-CN" altLang="en-US" sz="2400" b="1" dirty="0">
                <a:solidFill>
                  <a:schemeClr val="tx1"/>
                </a:solidFill>
              </a:rPr>
              <a:t>Ca(OH)</a:t>
            </a:r>
            <a:r>
              <a:rPr lang="zh-CN" altLang="en-US" sz="2400" b="1" baseline="-25000" dirty="0">
                <a:solidFill>
                  <a:schemeClr val="tx1"/>
                </a:solidFill>
              </a:rPr>
              <a:t>2</a:t>
            </a:r>
            <a:r>
              <a:rPr lang="en-US" altLang="zh-CN" sz="2400" b="1" dirty="0">
                <a:solidFill>
                  <a:schemeClr val="tx1"/>
                </a:solidFill>
              </a:rPr>
              <a:t>,...</a:t>
            </a:r>
            <a:endParaRPr lang="zh-CN" altLang="en-US" sz="2400" b="1" dirty="0">
              <a:solidFill>
                <a:schemeClr val="tx1"/>
              </a:solidFill>
            </a:endParaRPr>
          </a:p>
          <a:p>
            <a:pPr algn="l"/>
            <a:r>
              <a:rPr lang="zh-CN" altLang="en-US" sz="2400" b="1" dirty="0">
                <a:solidFill>
                  <a:schemeClr val="tx1"/>
                </a:solidFill>
              </a:rPr>
              <a:t>+ Base không tan trong nước</a:t>
            </a:r>
          </a:p>
          <a:p>
            <a:pPr algn="l"/>
            <a:r>
              <a:rPr lang="en-US" altLang="zh-CN" sz="2400" b="1" dirty="0">
                <a:solidFill>
                  <a:schemeClr val="tx1"/>
                </a:solidFill>
              </a:rPr>
              <a:t>    </a:t>
            </a:r>
            <a:r>
              <a:rPr lang="zh-CN" altLang="en-US" sz="2400" b="1" dirty="0">
                <a:solidFill>
                  <a:schemeClr val="tx1"/>
                </a:solidFill>
              </a:rPr>
              <a:t>Ví dụ: Fe(OH)</a:t>
            </a:r>
            <a:r>
              <a:rPr lang="zh-CN" altLang="en-US" sz="2400" b="1" baseline="-25000" dirty="0">
                <a:solidFill>
                  <a:schemeClr val="tx1"/>
                </a:solidFill>
              </a:rPr>
              <a:t>3</a:t>
            </a:r>
            <a:r>
              <a:rPr lang="zh-CN" altLang="en-US" sz="2400" b="1" dirty="0">
                <a:solidFill>
                  <a:schemeClr val="tx1"/>
                </a:solidFill>
              </a:rPr>
              <a:t>, Cu(OH)</a:t>
            </a:r>
            <a:r>
              <a:rPr lang="zh-CN" altLang="en-US" sz="2400" b="1" baseline="-25000" dirty="0">
                <a:solidFill>
                  <a:schemeClr val="tx1"/>
                </a:solidFill>
              </a:rPr>
              <a:t>2</a:t>
            </a:r>
            <a:r>
              <a:rPr lang="zh-CN" altLang="en-US" sz="2400" b="1" dirty="0">
                <a:solidFill>
                  <a:schemeClr val="tx1"/>
                </a:solidFill>
              </a:rPr>
              <a:t>,…..</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282575" y="110426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 TÍNH CHẤT HÓA HỌC:</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925" y="-13398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pic>
        <p:nvPicPr>
          <p:cNvPr id="5" name="Picture 4" descr="Screenshot 2023-07-07 214656"/>
          <p:cNvPicPr>
            <a:picLocks noChangeAspect="1"/>
          </p:cNvPicPr>
          <p:nvPr/>
        </p:nvPicPr>
        <p:blipFill>
          <a:blip r:embed="rId5"/>
          <a:stretch>
            <a:fillRect/>
          </a:stretch>
        </p:blipFill>
        <p:spPr>
          <a:xfrm>
            <a:off x="4392930" y="-153035"/>
            <a:ext cx="7880350" cy="6920230"/>
          </a:xfrm>
          <a:prstGeom prst="rect">
            <a:avLst/>
          </a:prstGeom>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2</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57785" y="68580"/>
          <a:ext cx="12134215" cy="6789420"/>
        </p:xfrm>
        <a:graphic>
          <a:graphicData uri="http://schemas.openxmlformats.org/drawingml/2006/table">
            <a:tbl>
              <a:tblPr firstRow="1" bandRow="1">
                <a:tableStyleId>{5940675A-B579-460E-94D1-54222C63F5DA}</a:tableStyleId>
              </a:tblPr>
              <a:tblGrid>
                <a:gridCol w="12134215">
                  <a:extLst>
                    <a:ext uri="{9D8B030D-6E8A-4147-A177-3AD203B41FA5}">
                      <a16:colId xmlns:a16="http://schemas.microsoft.com/office/drawing/2014/main" val="20000"/>
                    </a:ext>
                  </a:extLst>
                </a:gridCol>
              </a:tblGrid>
              <a:tr h="6789420">
                <a:tc>
                  <a:txBody>
                    <a:bodyPr/>
                    <a:lstStyle/>
                    <a:p>
                      <a:pPr indent="0" algn="ctr">
                        <a:buNone/>
                      </a:pPr>
                      <a:r>
                        <a:rPr lang="en-US" sz="2400" b="1">
                          <a:solidFill>
                            <a:schemeClr val="accent2">
                              <a:lumMod val="50000"/>
                            </a:schemeClr>
                          </a:solidFill>
                          <a:latin typeface="Arial" panose="020B0604020202020204" pitchFamily="34" charset="0"/>
                          <a:cs typeface="Arial" panose="020B0604020202020204" pitchFamily="34" charset="0"/>
                        </a:rPr>
                        <a:t>Phiếu học tập 2</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Tiến hành thí nghiệm tìm hiểu tính chất của base và hoàn thành bảng sau:</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167640" y="1055370"/>
          <a:ext cx="11857355" cy="5803265"/>
        </p:xfrm>
        <a:graphic>
          <a:graphicData uri="http://schemas.openxmlformats.org/drawingml/2006/table">
            <a:tbl>
              <a:tblPr firstRow="1" bandRow="1">
                <a:tableStyleId>{5940675A-B579-460E-94D1-54222C63F5DA}</a:tableStyleId>
              </a:tblPr>
              <a:tblGrid>
                <a:gridCol w="800100">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gridCol w="3190875">
                  <a:extLst>
                    <a:ext uri="{9D8B030D-6E8A-4147-A177-3AD203B41FA5}">
                      <a16:colId xmlns:a16="http://schemas.microsoft.com/office/drawing/2014/main" val="20002"/>
                    </a:ext>
                  </a:extLst>
                </a:gridCol>
                <a:gridCol w="4446905">
                  <a:extLst>
                    <a:ext uri="{9D8B030D-6E8A-4147-A177-3AD203B41FA5}">
                      <a16:colId xmlns:a16="http://schemas.microsoft.com/office/drawing/2014/main" val="20003"/>
                    </a:ext>
                  </a:extLst>
                </a:gridCol>
              </a:tblGrid>
              <a:tr h="5994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STT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Thí nghiệm</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Phương trình phản ứng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0"/>
                  </a:ext>
                </a:extLst>
              </a:tr>
              <a:tr h="1703070">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Nhỏ 1-2 giọt dd NaOH và mẩu giấy quỳ tím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chemeClr val="accent5">
                            <a:lumMod val="50000"/>
                          </a:schemeClr>
                        </a:solidFill>
                        <a:latin typeface="Arial" panose="020B0604020202020204" pitchFamily="34"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075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-Cho vào ống nghiệm khoảng 1ml dung dịch NaOH, sau đó nhỏ vài giọt dd phenolphthalein</a:t>
                      </a: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Nhỏ từ từ dung dịch HCl vào hỗn hợp</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r>
                        <a:rPr lang="en-US" sz="2400" b="0">
                          <a:solidFill>
                            <a:schemeClr val="accent5">
                              <a:lumMod val="50000"/>
                            </a:schemeClr>
                          </a:solidFill>
                          <a:latin typeface="Arial" panose="020B0604020202020204" pitchFamily="34" charset="0"/>
                          <a:cs typeface="Arial" panose="020B0604020202020204" pitchFamily="34"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en-US" sz="18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Box 1"/>
          <p:cNvSpPr txBox="1"/>
          <p:nvPr/>
        </p:nvSpPr>
        <p:spPr>
          <a:xfrm>
            <a:off x="4417695" y="1723390"/>
            <a:ext cx="3745865" cy="829945"/>
          </a:xfrm>
          <a:prstGeom prst="rect">
            <a:avLst/>
          </a:prstGeom>
          <a:noFill/>
        </p:spPr>
        <p:txBody>
          <a:bodyPr wrap="square" rtlCol="0">
            <a:spAutoFit/>
          </a:bodyPr>
          <a:lstStyle/>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Quỳ tím thành màu </a:t>
            </a:r>
          </a:p>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xanh.</a:t>
            </a:r>
            <a:endParaRPr lang="en-US" sz="2400"/>
          </a:p>
        </p:txBody>
      </p:sp>
      <p:sp>
        <p:nvSpPr>
          <p:cNvPr id="3" name="Text Box 2"/>
          <p:cNvSpPr txBox="1"/>
          <p:nvPr/>
        </p:nvSpPr>
        <p:spPr>
          <a:xfrm>
            <a:off x="4417695" y="3357245"/>
            <a:ext cx="3745865" cy="119888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Dung dịch phenolphtalein không màu thành màu hồng.</a:t>
            </a:r>
            <a:endParaRPr lang="en-US" sz="2400"/>
          </a:p>
        </p:txBody>
      </p:sp>
      <p:sp>
        <p:nvSpPr>
          <p:cNvPr id="6" name="Text Box 5"/>
          <p:cNvSpPr txBox="1"/>
          <p:nvPr/>
        </p:nvSpPr>
        <p:spPr>
          <a:xfrm>
            <a:off x="4417695" y="5068570"/>
            <a:ext cx="3177540" cy="193802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Ống nghiệm nóng dần, dung dịch màu hồng chuyển sang không màu</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a:p>
        </p:txBody>
      </p:sp>
      <p:sp>
        <p:nvSpPr>
          <p:cNvPr id="7" name="Text Box 6"/>
          <p:cNvSpPr txBox="1"/>
          <p:nvPr/>
        </p:nvSpPr>
        <p:spPr>
          <a:xfrm>
            <a:off x="7595235" y="3294380"/>
            <a:ext cx="4368165" cy="2306955"/>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rgbClr val="000000"/>
                </a:solidFill>
                <a:highlight>
                  <a:srgbClr val="00FFFF"/>
                </a:highlight>
                <a:latin typeface="Arial" panose="020B0604020202020204" pitchFamily="34" charset="0"/>
                <a:cs typeface="Arial" panose="020B0604020202020204" pitchFamily="34" charset="0"/>
                <a:sym typeface="+mn-ea"/>
              </a:rPr>
              <a:t>Các dung dịch base (kiềm) làm đổi màu chất chỉ thị:</a:t>
            </a:r>
            <a:endParaRPr lang="en-US" sz="2400" b="0">
              <a:solidFill>
                <a:srgbClr val="000000"/>
              </a:solidFill>
              <a:highlight>
                <a:srgbClr val="00FFFF"/>
              </a:highlight>
              <a:latin typeface="Arial" panose="020B0604020202020204" pitchFamily="34"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Quỳ tím thành màu xanh.</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+Dung dịch phenolphtalein không màu thành màu hồng.</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
        <p:nvSpPr>
          <p:cNvPr id="8" name="Text Box 7"/>
          <p:cNvSpPr txBox="1"/>
          <p:nvPr/>
        </p:nvSpPr>
        <p:spPr>
          <a:xfrm>
            <a:off x="7595235" y="5299075"/>
            <a:ext cx="4554220" cy="1476375"/>
          </a:xfrm>
          <a:prstGeom prst="rect">
            <a:avLst/>
          </a:prstGeom>
          <a:noFill/>
        </p:spPr>
        <p:txBody>
          <a:bodyPr wrap="square" rtlCol="0">
            <a:spAutoFit/>
          </a:bodyPr>
          <a:lstStyle/>
          <a:p>
            <a:pPr indent="0">
              <a:buNone/>
            </a:pPr>
            <a:r>
              <a:rPr lang="en-US" sz="240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NaOH  +  HCl → NaCl + H</a:t>
            </a:r>
            <a:r>
              <a:rPr lang="en-US" sz="2400" baseline="-2500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2</a:t>
            </a:r>
            <a:r>
              <a:rPr lang="en-US" sz="240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O</a:t>
            </a:r>
            <a:endParaRPr lang="en-US" sz="2400" b="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Sodium hydroxide        sodium chloride</a:t>
            </a:r>
            <a:endParaRPr lang="en-US" b="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dirty="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 Các dung dịch base (kiềm) làm đổi màu chất chỉ thị:</a:t>
            </a:r>
          </a:p>
          <a:p>
            <a:pPr algn="l"/>
            <a:r>
              <a:rPr lang="zh-CN" altLang="en-US" sz="2400" b="1">
                <a:solidFill>
                  <a:schemeClr val="tx1"/>
                </a:solidFill>
              </a:rPr>
              <a:t>              + Quỳ tím thành màu xanh.</a:t>
            </a:r>
          </a:p>
          <a:p>
            <a:pPr algn="l"/>
            <a:r>
              <a:rPr lang="zh-CN" altLang="en-US" sz="2400" b="1">
                <a:solidFill>
                  <a:schemeClr val="tx1"/>
                </a:solidFill>
              </a:rPr>
              <a:t>              + Dung dịch phenolphtalein không màu thành màu hồng.</a:t>
            </a:r>
          </a:p>
          <a:p>
            <a:pPr algn="l"/>
            <a:r>
              <a:rPr lang="zh-CN" altLang="en-US" sz="2400" b="1">
                <a:solidFill>
                  <a:schemeClr val="tx1"/>
                </a:solidFill>
              </a:rPr>
              <a:t>- </a:t>
            </a:r>
            <a:r>
              <a:rPr lang="en-US" altLang="zh-CN" sz="2400" b="1">
                <a:solidFill>
                  <a:schemeClr val="tx1"/>
                </a:solidFill>
              </a:rPr>
              <a:t> </a:t>
            </a:r>
            <a:r>
              <a:rPr lang="zh-CN" altLang="en-US" sz="2400" b="1">
                <a:solidFill>
                  <a:schemeClr val="tx1"/>
                </a:solidFill>
              </a:rPr>
              <a:t>Base tác dụng acid tạo thành muối và nước. Phản ứng này được gọi là phản ứng trung hòa</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 TÍNH CHẤT HÓA HỌC:</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3" name="Picture 102"/>
          <p:cNvPicPr/>
          <p:nvPr/>
        </p:nvPicPr>
        <p:blipFill>
          <a:blip r:embed="rId5"/>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6"/>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2" name="Picture 101"/>
          <p:cNvPicPr/>
          <p:nvPr/>
        </p:nvPicPr>
        <p:blipFill>
          <a:blip r:embed="rId3"/>
          <a:stretch>
            <a:fillRect/>
          </a:stretch>
        </p:blipFill>
        <p:spPr>
          <a:xfrm>
            <a:off x="197485" y="618490"/>
            <a:ext cx="2299970" cy="1579880"/>
          </a:xfrm>
          <a:prstGeom prst="rect">
            <a:avLst/>
          </a:prstGeom>
          <a:noFill/>
          <a:ln w="9525">
            <a:noFill/>
          </a:ln>
        </p:spPr>
      </p:pic>
      <p:graphicFrame>
        <p:nvGraphicFramePr>
          <p:cNvPr id="5" name="Diagram 4"/>
          <p:cNvGraphicFramePr/>
          <p:nvPr/>
        </p:nvGraphicFramePr>
        <p:xfrm>
          <a:off x="82550" y="2343150"/>
          <a:ext cx="11723370" cy="4133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5"/>
          <p:cNvSpPr txBox="1"/>
          <p:nvPr/>
        </p:nvSpPr>
        <p:spPr>
          <a:xfrm>
            <a:off x="2067560" y="25273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5245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2851785" y="1425575"/>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HS thảo luận cặp đôi, trả lời: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13665" y="1299210"/>
          <a:ext cx="12078335" cy="5558790"/>
        </p:xfrm>
        <a:graphic>
          <a:graphicData uri="http://schemas.openxmlformats.org/drawingml/2006/table">
            <a:tbl>
              <a:tblPr firstRow="1" bandRow="1">
                <a:tableStyleId>{5940675A-B579-460E-94D1-54222C63F5DA}</a:tableStyleId>
              </a:tblPr>
              <a:tblGrid>
                <a:gridCol w="12078335">
                  <a:extLst>
                    <a:ext uri="{9D8B030D-6E8A-4147-A177-3AD203B41FA5}">
                      <a16:colId xmlns:a16="http://schemas.microsoft.com/office/drawing/2014/main" val="20000"/>
                    </a:ext>
                  </a:extLst>
                </a:gridCol>
              </a:tblGrid>
              <a:tr h="5558790">
                <a:tc>
                  <a:txBody>
                    <a:bodyPr/>
                    <a:lstStyle/>
                    <a:p>
                      <a:pPr indent="0" algn="ctr">
                        <a:buNone/>
                      </a:pPr>
                      <a:r>
                        <a:rPr lang="en-US" sz="2800" b="1">
                          <a:solidFill>
                            <a:schemeClr val="accent2">
                              <a:lumMod val="50000"/>
                            </a:schemeClr>
                          </a:solidFill>
                          <a:latin typeface="Arial" panose="020B0604020202020204" pitchFamily="34" charset="0"/>
                          <a:cs typeface="Arial" panose="020B0604020202020204" pitchFamily="34" charset="0"/>
                        </a:rPr>
                        <a:t>Phiếu học tập 2</a:t>
                      </a:r>
                      <a:endParaRPr lang="en-US" sz="28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Có 2 ống nghiệm không nhãn đựng dung dịch NaOH và HCl. Hãy nêu cách nhận biết 2 dung dịch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 </a:t>
                      </a:r>
                      <a:r>
                        <a:rPr lang="en-US" sz="2400" b="0">
                          <a:solidFill>
                            <a:srgbClr val="000000"/>
                          </a:solidFill>
                          <a:latin typeface="Arial" panose="020B0604020202020204" pitchFamily="34" charset="0"/>
                          <a:cs typeface="Arial" panose="020B0604020202020204" pitchFamily="34" charset="0"/>
                        </a:rPr>
                        <a:t>Ở nông thôn, người ta thường dùng vôi bột rắc lên ruộng để khử chua cho đất . Biết rằng thành phần chính của vôi bột là CaO, CaO tác dụng với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tạo thành Ca(OH)</a:t>
                      </a:r>
                      <a:r>
                        <a:rPr lang="en-US" sz="2400" b="0" baseline="-25000">
                          <a:solidFill>
                            <a:srgbClr val="000000"/>
                          </a:solidFill>
                          <a:latin typeface="Arial" panose="020B0604020202020204" pitchFamily="34" charset="0"/>
                          <a:cs typeface="Arial" panose="020B0604020202020204" pitchFamily="34" charset="0"/>
                        </a:rPr>
                        <a:t>2   </a:t>
                      </a:r>
                      <a:r>
                        <a:rPr lang="en-US" sz="2400" b="0">
                          <a:solidFill>
                            <a:srgbClr val="000000"/>
                          </a:solidFill>
                          <a:latin typeface="Arial" panose="020B0604020202020204" pitchFamily="34" charset="0"/>
                          <a:cs typeface="Arial" panose="020B0604020202020204" pitchFamily="34" charset="0"/>
                        </a:rPr>
                        <a:t>theo phương trình hóa học:     CaO +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→Ca(OH)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Hãy giải thích tác dụng của vôi bột </a:t>
                      </a:r>
                    </a:p>
                    <a:p>
                      <a:pPr indent="0" algn="l">
                        <a:buNone/>
                      </a:pP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 name="Content Placeholder 5"/>
          <p:cNvPicPr>
            <a:picLocks noGrp="1" noChangeAspect="1"/>
          </p:cNvPicPr>
          <p:nvPr>
            <p:ph idx="1"/>
          </p:nvPr>
        </p:nvPicPr>
        <p:blipFill>
          <a:blip r:embed="rId2"/>
          <a:stretch>
            <a:fillRect/>
          </a:stretch>
        </p:blipFill>
        <p:spPr>
          <a:xfrm>
            <a:off x="113665" y="-231775"/>
            <a:ext cx="2278380" cy="128016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2</a:t>
            </a:r>
          </a:p>
        </p:txBody>
      </p:sp>
      <p:sp>
        <p:nvSpPr>
          <p:cNvPr id="3" name="Text Box 2"/>
          <p:cNvSpPr txBox="1"/>
          <p:nvPr/>
        </p:nvSpPr>
        <p:spPr>
          <a:xfrm>
            <a:off x="309880" y="2421255"/>
            <a:ext cx="11460480" cy="1198880"/>
          </a:xfrm>
          <a:prstGeom prst="rect">
            <a:avLst/>
          </a:prstGeom>
          <a:noFill/>
        </p:spPr>
        <p:txBody>
          <a:bodyPr wrap="square" rtlCol="0">
            <a:spAutoFit/>
          </a:bodyPr>
          <a:lstStyle/>
          <a:p>
            <a:r>
              <a:rPr lang="en-US" sz="2400">
                <a:solidFill>
                  <a:schemeClr val="accent5">
                    <a:lumMod val="50000"/>
                  </a:schemeClr>
                </a:solidFill>
              </a:rPr>
              <a:t>Dùng chất chỉ thị màu như: quỳ tím, phenolphthalein, giấy PH. </a:t>
            </a:r>
          </a:p>
          <a:p>
            <a:r>
              <a:rPr lang="en-US" sz="2400">
                <a:solidFill>
                  <a:schemeClr val="accent5">
                    <a:lumMod val="50000"/>
                  </a:schemeClr>
                </a:solidFill>
              </a:rPr>
              <a:t>     VD: dùng quỳ tím: dung dịch làm quỳ tím chuyển sang màu đỏ là HCl</a:t>
            </a:r>
          </a:p>
          <a:p>
            <a:r>
              <a:rPr lang="en-US" sz="2400">
                <a:solidFill>
                  <a:schemeClr val="accent5">
                    <a:lumMod val="50000"/>
                  </a:schemeClr>
                </a:solidFill>
              </a:rPr>
              <a:t>                                   dung dịch làm quỳ tím chuyển sang màu xanh là NaOH</a:t>
            </a:r>
          </a:p>
        </p:txBody>
      </p:sp>
      <p:sp>
        <p:nvSpPr>
          <p:cNvPr id="8" name="Text Box 7"/>
          <p:cNvSpPr txBox="1"/>
          <p:nvPr/>
        </p:nvSpPr>
        <p:spPr>
          <a:xfrm>
            <a:off x="260985" y="5272405"/>
            <a:ext cx="10911840" cy="1198880"/>
          </a:xfrm>
          <a:prstGeom prst="rect">
            <a:avLst/>
          </a:prstGeom>
          <a:noFill/>
        </p:spPr>
        <p:txBody>
          <a:bodyPr wrap="square" rtlCol="0">
            <a:spAutoFit/>
          </a:bodyPr>
          <a:lstStyle/>
          <a:p>
            <a:r>
              <a:rPr lang="en-US" sz="2400">
                <a:solidFill>
                  <a:schemeClr val="accent5">
                    <a:lumMod val="50000"/>
                  </a:schemeClr>
                </a:solidFill>
              </a:rPr>
              <a:t>Vôi bột tan trong nước tạo dung dịch base( nước vôi trong) dùng để khử chua đất do xảy ra phản ứng trung hòa</a:t>
            </a:r>
          </a:p>
          <a:p>
            <a:r>
              <a:rPr lang="en-US" sz="2400">
                <a:solidFill>
                  <a:schemeClr val="accent5">
                    <a:lumMod val="50000"/>
                  </a:schemeClr>
                </a:solidFill>
              </a:rPr>
              <a:t>                           Ca(OH)</a:t>
            </a:r>
            <a:r>
              <a:rPr lang="en-US" sz="2400" baseline="-25000">
                <a:solidFill>
                  <a:schemeClr val="accent5">
                    <a:lumMod val="50000"/>
                  </a:schemeClr>
                </a:solidFill>
              </a:rPr>
              <a:t>2  </a:t>
            </a:r>
            <a:r>
              <a:rPr lang="en-US" sz="2400">
                <a:solidFill>
                  <a:schemeClr val="accent5">
                    <a:lumMod val="50000"/>
                  </a:schemeClr>
                </a:solidFill>
              </a:rPr>
              <a:t>+ 2HCl → CaCl</a:t>
            </a:r>
            <a:r>
              <a:rPr lang="en-US" sz="2400" baseline="-25000">
                <a:solidFill>
                  <a:schemeClr val="accent5">
                    <a:lumMod val="50000"/>
                  </a:schemeClr>
                </a:solidFill>
                <a:sym typeface="+mn-ea"/>
              </a:rPr>
              <a:t>2</a:t>
            </a:r>
            <a:r>
              <a:rPr lang="en-US" sz="2400">
                <a:solidFill>
                  <a:schemeClr val="accent5">
                    <a:lumMod val="50000"/>
                  </a:schemeClr>
                </a:solidFill>
              </a:rPr>
              <a:t>    </a:t>
            </a:r>
            <a:r>
              <a:rPr lang="en-US" sz="2400" baseline="-25000">
                <a:solidFill>
                  <a:schemeClr val="accent5">
                    <a:lumMod val="50000"/>
                  </a:schemeClr>
                </a:solidFill>
              </a:rPr>
              <a:t>  </a:t>
            </a:r>
            <a:r>
              <a:rPr lang="en-US" sz="2400">
                <a:solidFill>
                  <a:schemeClr val="accent5">
                    <a:lumMod val="50000"/>
                  </a:schemeClr>
                </a:solidFill>
              </a:rPr>
              <a:t>+ 2H</a:t>
            </a:r>
            <a:r>
              <a:rPr lang="en-US" sz="2400" baseline="-25000">
                <a:solidFill>
                  <a:schemeClr val="accent5">
                    <a:lumMod val="50000"/>
                  </a:schemeClr>
                </a:solidFill>
                <a:sym typeface="+mn-ea"/>
              </a:rPr>
              <a:t>2</a:t>
            </a:r>
            <a:r>
              <a:rPr lang="en-US" sz="2400">
                <a:solidFill>
                  <a:schemeClr val="accent5">
                    <a:lumMod val="50000"/>
                  </a:schemeClr>
                </a:solidFill>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23-07-07 223341"/>
          <p:cNvPicPr>
            <a:picLocks noGrp="1" noChangeAspect="1"/>
          </p:cNvPicPr>
          <p:nvPr>
            <p:ph idx="1"/>
          </p:nvPr>
        </p:nvPicPr>
        <p:blipFill>
          <a:blip r:embed="rId2"/>
          <a:stretch>
            <a:fillRect/>
          </a:stretch>
        </p:blipFill>
        <p:spPr>
          <a:xfrm>
            <a:off x="0" y="190500"/>
            <a:ext cx="12191365" cy="66675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dirty="0">
                <a:highlight>
                  <a:srgbClr val="FFFF00"/>
                </a:highlight>
              </a:rPr>
              <a:t>III. THANG pH:</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3</a:t>
            </a:r>
          </a:p>
        </p:txBody>
      </p:sp>
      <p:pic>
        <p:nvPicPr>
          <p:cNvPr id="2" name="Picture 1" descr="Screenshot 2023-07-07 223538"/>
          <p:cNvPicPr>
            <a:picLocks noChangeAspect="1"/>
          </p:cNvPicPr>
          <p:nvPr/>
        </p:nvPicPr>
        <p:blipFill>
          <a:blip r:embed="rId5"/>
          <a:stretch>
            <a:fillRect/>
          </a:stretch>
        </p:blipFill>
        <p:spPr>
          <a:xfrm>
            <a:off x="4162425" y="-121285"/>
            <a:ext cx="8245475" cy="685736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axit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extLst>
              <p:ext uri="{D42A27DB-BD31-4B8C-83A1-F6EECF244321}">
                <p14:modId xmlns:p14="http://schemas.microsoft.com/office/powerpoint/2010/main" val="2306202036"/>
              </p:ext>
            </p:extLst>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dirty="0" err="1">
                          <a:solidFill>
                            <a:srgbClr val="000000"/>
                          </a:solidFill>
                          <a:latin typeface="Arial" panose="020B0604020202020204" pitchFamily="34" charset="0"/>
                          <a:cs typeface="Arial" panose="020B0604020202020204" pitchFamily="34" charset="0"/>
                        </a:rPr>
                        <a:t>Màu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giấy</a:t>
                      </a:r>
                      <a:r>
                        <a:rPr lang="en-US" sz="2000" b="0" dirty="0">
                          <a:solidFill>
                            <a:srgbClr val="000000"/>
                          </a:solidFill>
                          <a:latin typeface="Arial" panose="020B0604020202020204" pitchFamily="34" charset="0"/>
                          <a:cs typeface="Arial" panose="020B0604020202020204" pitchFamily="34" charset="0"/>
                        </a:rPr>
                        <a:t> pH</a:t>
                      </a:r>
                      <a:endParaRPr 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dirty="0" err="1">
                          <a:solidFill>
                            <a:srgbClr val="000000"/>
                          </a:solidFill>
                          <a:latin typeface="Arial" panose="020B0604020202020204" pitchFamily="34" charset="0"/>
                          <a:cs typeface="Arial" panose="020B0604020202020204" pitchFamily="34" charset="0"/>
                        </a:rPr>
                        <a:t>Giá</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trị</a:t>
                      </a:r>
                      <a:r>
                        <a:rPr lang="en-US" sz="2000" b="0" dirty="0">
                          <a:solidFill>
                            <a:srgbClr val="000000"/>
                          </a:solidFill>
                          <a:latin typeface="Arial" panose="020B0604020202020204" pitchFamily="34" charset="0"/>
                          <a:cs typeface="Arial" panose="020B0604020202020204" pitchFamily="34" charset="0"/>
                        </a:rPr>
                        <a:t> pH </a:t>
                      </a:r>
                      <a:endParaRPr 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a:solidFill>
                            <a:srgbClr val="000000"/>
                          </a:solidFill>
                          <a:latin typeface="Arial" panose="020B0604020202020204" pitchFamily="34" charset="0"/>
                          <a:cs typeface="Arial" panose="020B0604020202020204" pitchFamily="34" charset="0"/>
                        </a:rPr>
                        <a:t> </a:t>
                      </a:r>
                      <a:endParaRPr 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p14="http://schemas.microsoft.com/office/powerpoint/2010/main" val="2510724545"/>
              </p:ext>
            </p:extLst>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dirty="0" err="1">
                          <a:solidFill>
                            <a:srgbClr val="000000"/>
                          </a:solidFill>
                          <a:latin typeface="Arial" panose="020B0604020202020204" pitchFamily="34" charset="0"/>
                          <a:cs typeface="Arial" panose="020B0604020202020204" pitchFamily="34" charset="0"/>
                        </a:rPr>
                        <a:t>Phiếu</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học</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tập</a:t>
                      </a:r>
                      <a:r>
                        <a:rPr lang="en-US" sz="2000" b="1" dirty="0">
                          <a:solidFill>
                            <a:srgbClr val="000000"/>
                          </a:solidFill>
                          <a:latin typeface="Arial" panose="020B0604020202020204" pitchFamily="34" charset="0"/>
                          <a:cs typeface="Arial" panose="020B0604020202020204" pitchFamily="34" charset="0"/>
                        </a:rPr>
                        <a:t> 3</a:t>
                      </a:r>
                    </a:p>
                    <a:p>
                      <a:pPr indent="0" algn="l">
                        <a:buNone/>
                      </a:pPr>
                      <a:r>
                        <a:rPr lang="en-US" sz="2000" b="1" dirty="0" err="1">
                          <a:solidFill>
                            <a:srgbClr val="000000"/>
                          </a:solidFill>
                          <a:latin typeface="Arial" panose="020B0604020202020204" pitchFamily="34" charset="0"/>
                          <a:cs typeface="Arial" panose="020B0604020202020204" pitchFamily="34" charset="0"/>
                        </a:rPr>
                        <a:t>Câu</a:t>
                      </a:r>
                      <a:r>
                        <a:rPr lang="en-US" sz="2000" b="1" dirty="0">
                          <a:solidFill>
                            <a:srgbClr val="000000"/>
                          </a:solidFill>
                          <a:latin typeface="Arial" panose="020B0604020202020204" pitchFamily="34" charset="0"/>
                          <a:cs typeface="Arial" panose="020B0604020202020204" pitchFamily="34" charset="0"/>
                        </a:rPr>
                        <a:t> 1:</a:t>
                      </a:r>
                      <a:r>
                        <a:rPr lang="en-US" sz="2000" b="0" dirty="0">
                          <a:solidFill>
                            <a:srgbClr val="000000"/>
                          </a:solidFill>
                          <a:latin typeface="Arial" panose="020B0604020202020204" pitchFamily="34" charset="0"/>
                          <a:cs typeface="Arial" panose="020B0604020202020204" pitchFamily="34" charset="0"/>
                        </a:rPr>
                        <a:t>Nhỏ </a:t>
                      </a:r>
                      <a:r>
                        <a:rPr lang="en-US" sz="2000" b="0" dirty="0" err="1">
                          <a:solidFill>
                            <a:srgbClr val="000000"/>
                          </a:solidFill>
                          <a:latin typeface="Arial" panose="020B0604020202020204" pitchFamily="34" charset="0"/>
                          <a:cs typeface="Arial" panose="020B0604020202020204" pitchFamily="34" charset="0"/>
                        </a:rPr>
                        <a:t>lên</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mỗi</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mẩu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giấy</a:t>
                      </a:r>
                      <a:r>
                        <a:rPr lang="en-US" sz="2000" b="0" dirty="0">
                          <a:solidFill>
                            <a:srgbClr val="000000"/>
                          </a:solidFill>
                          <a:latin typeface="Arial" panose="020B0604020202020204" pitchFamily="34" charset="0"/>
                          <a:cs typeface="Arial" panose="020B0604020202020204" pitchFamily="34" charset="0"/>
                        </a:rPr>
                        <a:t> pH </a:t>
                      </a:r>
                      <a:r>
                        <a:rPr lang="en-US" sz="2000" b="0" dirty="0" err="1">
                          <a:solidFill>
                            <a:srgbClr val="000000"/>
                          </a:solidFill>
                          <a:latin typeface="Arial" panose="020B0604020202020204" pitchFamily="34" charset="0"/>
                          <a:cs typeface="Arial" panose="020B0604020202020204" pitchFamily="34" charset="0"/>
                        </a:rPr>
                        <a:t>một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loại</a:t>
                      </a:r>
                      <a:r>
                        <a:rPr lang="en-US" sz="2000" b="0" dirty="0">
                          <a:solidFill>
                            <a:srgbClr val="000000"/>
                          </a:solidFill>
                          <a:latin typeface="Arial" panose="020B0604020202020204" pitchFamily="34" charset="0"/>
                          <a:cs typeface="Arial" panose="020B0604020202020204" pitchFamily="34" charset="0"/>
                        </a:rPr>
                        <a:t> dung </a:t>
                      </a:r>
                      <a:r>
                        <a:rPr lang="en-US" sz="2000" b="0" dirty="0" err="1">
                          <a:solidFill>
                            <a:srgbClr val="000000"/>
                          </a:solidFill>
                          <a:latin typeface="Arial" panose="020B0604020202020204" pitchFamily="34" charset="0"/>
                          <a:cs typeface="Arial" panose="020B0604020202020204" pitchFamily="34" charset="0"/>
                        </a:rPr>
                        <a:t>dịch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rồi</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ghi</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kết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quả</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vào</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cột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thích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hợp</a:t>
                      </a:r>
                      <a:r>
                        <a:rPr lang="en-US" sz="2000" b="0" dirty="0">
                          <a:solidFill>
                            <a:srgbClr val="000000"/>
                          </a:solidFill>
                          <a:latin typeface="Arial" panose="020B0604020202020204" pitchFamily="34" charset="0"/>
                          <a:cs typeface="Arial" panose="020B0604020202020204" pitchFamily="34" charset="0"/>
                        </a:rPr>
                        <a:t>:</a:t>
                      </a: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dirty="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dirty="0">
                          <a:solidFill>
                            <a:srgbClr val="000000"/>
                          </a:solidFill>
                          <a:latin typeface="Arial" panose="020B0604020202020204" pitchFamily="34" charset="0"/>
                          <a:cs typeface="Arial" panose="020B0604020202020204" pitchFamily="34" charset="0"/>
                        </a:rPr>
                        <a:t>a. </a:t>
                      </a:r>
                      <a:r>
                        <a:rPr lang="en-US" sz="2000" b="0" dirty="0" err="1">
                          <a:solidFill>
                            <a:srgbClr val="000000"/>
                          </a:solidFill>
                          <a:latin typeface="Arial" panose="020B0604020202020204" pitchFamily="34" charset="0"/>
                          <a:cs typeface="Arial" panose="020B0604020202020204" pitchFamily="34" charset="0"/>
                        </a:rPr>
                        <a:t>Từ</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kết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quả</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trên</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kết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luận</a:t>
                      </a:r>
                      <a:r>
                        <a:rPr lang="en-US" sz="2000" b="0" dirty="0">
                          <a:solidFill>
                            <a:srgbClr val="000000"/>
                          </a:solidFill>
                          <a:latin typeface="Arial" panose="020B0604020202020204" pitchFamily="34" charset="0"/>
                          <a:cs typeface="Arial" panose="020B0604020202020204" pitchFamily="34" charset="0"/>
                        </a:rPr>
                        <a:t>:</a:t>
                      </a:r>
                    </a:p>
                    <a:p>
                      <a:pPr indent="0" algn="l">
                        <a:lnSpc>
                          <a:spcPct val="150000"/>
                        </a:lnSpc>
                        <a:buNone/>
                      </a:pPr>
                      <a:r>
                        <a:rPr lang="en-US" sz="2000" b="0" dirty="0">
                          <a:solidFill>
                            <a:srgbClr val="000000"/>
                          </a:solidFill>
                          <a:latin typeface="Arial" panose="020B0604020202020204" pitchFamily="34" charset="0"/>
                          <a:cs typeface="Arial" panose="020B0604020202020204" pitchFamily="34" charset="0"/>
                        </a:rPr>
                        <a:t>Dung </a:t>
                      </a:r>
                      <a:r>
                        <a:rPr lang="en-US" sz="2000" b="0" dirty="0" err="1">
                          <a:solidFill>
                            <a:srgbClr val="000000"/>
                          </a:solidFill>
                          <a:latin typeface="Arial" panose="020B0604020202020204" pitchFamily="34" charset="0"/>
                          <a:cs typeface="Arial" panose="020B0604020202020204" pitchFamily="34" charset="0"/>
                        </a:rPr>
                        <a:t>dịch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có</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tính</a:t>
                      </a:r>
                      <a:r>
                        <a:rPr lang="en-US" sz="2000" b="0" dirty="0">
                          <a:solidFill>
                            <a:srgbClr val="000000"/>
                          </a:solidFill>
                          <a:latin typeface="Arial" panose="020B0604020202020204" pitchFamily="34" charset="0"/>
                          <a:cs typeface="Arial" panose="020B0604020202020204" pitchFamily="34" charset="0"/>
                        </a:rPr>
                        <a:t> acid </a:t>
                      </a:r>
                      <a:r>
                        <a:rPr lang="en-US" sz="2000" b="0" dirty="0" err="1">
                          <a:solidFill>
                            <a:srgbClr val="000000"/>
                          </a:solidFill>
                          <a:latin typeface="Arial" panose="020B0604020202020204" pitchFamily="34" charset="0"/>
                          <a:cs typeface="Arial" panose="020B0604020202020204" pitchFamily="34" charset="0"/>
                        </a:rPr>
                        <a:t>là</a:t>
                      </a:r>
                      <a:r>
                        <a:rPr lang="en-US" sz="2000" b="0" dirty="0">
                          <a:solidFill>
                            <a:srgbClr val="000000"/>
                          </a:solidFill>
                          <a:latin typeface="Arial" panose="020B0604020202020204" pitchFamily="34" charset="0"/>
                          <a:cs typeface="Arial" panose="020B0604020202020204" pitchFamily="34" charset="0"/>
                        </a:rPr>
                        <a:t>:………………………………………………………..</a:t>
                      </a:r>
                    </a:p>
                    <a:p>
                      <a:pPr indent="0" algn="l">
                        <a:lnSpc>
                          <a:spcPct val="150000"/>
                        </a:lnSpc>
                        <a:buNone/>
                      </a:pPr>
                      <a:r>
                        <a:rPr lang="en-US" sz="2000" b="0" dirty="0">
                          <a:solidFill>
                            <a:srgbClr val="000000"/>
                          </a:solidFill>
                          <a:latin typeface="Arial" panose="020B0604020202020204" pitchFamily="34" charset="0"/>
                          <a:cs typeface="Arial" panose="020B0604020202020204" pitchFamily="34" charset="0"/>
                        </a:rPr>
                        <a:t>Dung </a:t>
                      </a:r>
                      <a:r>
                        <a:rPr lang="en-US" sz="2000" b="0" dirty="0" err="1">
                          <a:solidFill>
                            <a:srgbClr val="000000"/>
                          </a:solidFill>
                          <a:latin typeface="Arial" panose="020B0604020202020204" pitchFamily="34" charset="0"/>
                          <a:cs typeface="Arial" panose="020B0604020202020204" pitchFamily="34" charset="0"/>
                        </a:rPr>
                        <a:t>dịch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có</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tính</a:t>
                      </a:r>
                      <a:r>
                        <a:rPr lang="en-US" sz="2000" b="0" dirty="0">
                          <a:solidFill>
                            <a:srgbClr val="000000"/>
                          </a:solidFill>
                          <a:latin typeface="Arial" panose="020B0604020202020204" pitchFamily="34" charset="0"/>
                          <a:cs typeface="Arial" panose="020B0604020202020204" pitchFamily="34" charset="0"/>
                        </a:rPr>
                        <a:t> base </a:t>
                      </a:r>
                      <a:r>
                        <a:rPr lang="en-US" sz="2000" b="0" dirty="0" err="1">
                          <a:solidFill>
                            <a:srgbClr val="000000"/>
                          </a:solidFill>
                          <a:latin typeface="Arial" panose="020B0604020202020204" pitchFamily="34" charset="0"/>
                          <a:cs typeface="Arial" panose="020B0604020202020204" pitchFamily="34" charset="0"/>
                        </a:rPr>
                        <a:t>là</a:t>
                      </a:r>
                      <a:r>
                        <a:rPr lang="en-US" sz="2000" b="0" dirty="0">
                          <a:solidFill>
                            <a:srgbClr val="000000"/>
                          </a:solidFill>
                          <a:latin typeface="Arial" panose="020B0604020202020204" pitchFamily="34" charset="0"/>
                          <a:cs typeface="Arial" panose="020B0604020202020204" pitchFamily="34" charset="0"/>
                        </a:rPr>
                        <a:t>: ……………………………………………………….</a:t>
                      </a:r>
                    </a:p>
                    <a:p>
                      <a:pPr indent="0" algn="l">
                        <a:lnSpc>
                          <a:spcPct val="150000"/>
                        </a:lnSpc>
                        <a:buNone/>
                      </a:pPr>
                      <a:r>
                        <a:rPr lang="en-US" sz="2000" b="0" dirty="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dirty="0">
                          <a:solidFill>
                            <a:srgbClr val="000000"/>
                          </a:solidFill>
                          <a:latin typeface="Arial" panose="020B0604020202020204" pitchFamily="34" charset="0"/>
                          <a:cs typeface="Arial" panose="020B0604020202020204" pitchFamily="34" charset="0"/>
                        </a:rPr>
                        <a:t>Dung </a:t>
                      </a:r>
                      <a:r>
                        <a:rPr lang="en-US" sz="2000" b="0" dirty="0" err="1">
                          <a:solidFill>
                            <a:srgbClr val="000000"/>
                          </a:solidFill>
                          <a:latin typeface="Arial" panose="020B0604020202020204" pitchFamily="34" charset="0"/>
                          <a:cs typeface="Arial" panose="020B0604020202020204" pitchFamily="34" charset="0"/>
                        </a:rPr>
                        <a:t>dịch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các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chất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có</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giá</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trị</a:t>
                      </a:r>
                      <a:r>
                        <a:rPr lang="en-US" sz="2000" b="0" dirty="0">
                          <a:solidFill>
                            <a:srgbClr val="000000"/>
                          </a:solidFill>
                          <a:latin typeface="Arial" panose="020B0604020202020204" pitchFamily="34" charset="0"/>
                          <a:cs typeface="Arial" panose="020B0604020202020204" pitchFamily="34" charset="0"/>
                        </a:rPr>
                        <a:t> PH&lt;7 </a:t>
                      </a:r>
                      <a:r>
                        <a:rPr lang="en-US" sz="2000" b="0" dirty="0" err="1">
                          <a:solidFill>
                            <a:srgbClr val="000000"/>
                          </a:solidFill>
                          <a:latin typeface="Arial" panose="020B0604020202020204" pitchFamily="34" charset="0"/>
                          <a:cs typeface="Arial" panose="020B0604020202020204" pitchFamily="34" charset="0"/>
                        </a:rPr>
                        <a:t>có</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tính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chất</a:t>
                      </a:r>
                      <a:r>
                        <a:rPr lang="en-US" sz="2000" b="0" dirty="0">
                          <a:solidFill>
                            <a:srgbClr val="000000"/>
                          </a:solidFill>
                          <a:latin typeface="Arial" panose="020B0604020202020204" pitchFamily="34" charset="0"/>
                          <a:cs typeface="Arial" panose="020B0604020202020204" pitchFamily="34" charset="0"/>
                        </a:rPr>
                        <a:t>……………………</a:t>
                      </a:r>
                    </a:p>
                    <a:p>
                      <a:pPr indent="0" algn="l">
                        <a:lnSpc>
                          <a:spcPct val="150000"/>
                        </a:lnSpc>
                        <a:buNone/>
                      </a:pPr>
                      <a:r>
                        <a:rPr lang="en-US" sz="2000" b="0" dirty="0">
                          <a:solidFill>
                            <a:srgbClr val="000000"/>
                          </a:solidFill>
                          <a:latin typeface="Arial" panose="020B0604020202020204" pitchFamily="34" charset="0"/>
                          <a:cs typeface="Arial" panose="020B0604020202020204" pitchFamily="34" charset="0"/>
                        </a:rPr>
                        <a:t>Dung </a:t>
                      </a:r>
                      <a:r>
                        <a:rPr lang="en-US" sz="2000" b="0" dirty="0" err="1">
                          <a:solidFill>
                            <a:srgbClr val="000000"/>
                          </a:solidFill>
                          <a:latin typeface="Arial" panose="020B0604020202020204" pitchFamily="34" charset="0"/>
                          <a:cs typeface="Arial" panose="020B0604020202020204" pitchFamily="34" charset="0"/>
                        </a:rPr>
                        <a:t>dịch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các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chất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có</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giá</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trị</a:t>
                      </a:r>
                      <a:r>
                        <a:rPr lang="en-US" sz="2000" b="0" dirty="0">
                          <a:solidFill>
                            <a:srgbClr val="000000"/>
                          </a:solidFill>
                          <a:latin typeface="Arial" panose="020B0604020202020204" pitchFamily="34" charset="0"/>
                          <a:cs typeface="Arial" panose="020B0604020202020204" pitchFamily="34" charset="0"/>
                        </a:rPr>
                        <a:t> PH&gt;7 </a:t>
                      </a:r>
                      <a:r>
                        <a:rPr lang="en-US" sz="2000" b="0" dirty="0" err="1">
                          <a:solidFill>
                            <a:srgbClr val="000000"/>
                          </a:solidFill>
                          <a:latin typeface="Arial" panose="020B0604020202020204" pitchFamily="34" charset="0"/>
                          <a:cs typeface="Arial" panose="020B0604020202020204" pitchFamily="34" charset="0"/>
                        </a:rPr>
                        <a:t>có</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tính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chất</a:t>
                      </a:r>
                      <a:r>
                        <a:rPr lang="en-US" sz="2000" b="0" dirty="0">
                          <a:solidFill>
                            <a:srgbClr val="000000"/>
                          </a:solidFill>
                          <a:latin typeface="Arial" panose="020B0604020202020204" pitchFamily="34" charset="0"/>
                          <a:cs typeface="Arial" panose="020B0604020202020204" pitchFamily="34" charset="0"/>
                        </a:rPr>
                        <a:t>……………………</a:t>
                      </a:r>
                    </a:p>
                    <a:p>
                      <a:pPr indent="0" algn="l">
                        <a:lnSpc>
                          <a:spcPct val="150000"/>
                        </a:lnSpc>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endPar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extLst>
              <p:ext uri="{D42A27DB-BD31-4B8C-83A1-F6EECF244321}">
                <p14:modId xmlns:p14="http://schemas.microsoft.com/office/powerpoint/2010/main" val="3695070690"/>
              </p:ext>
            </p:extLst>
          </p:nvPr>
        </p:nvGraphicFramePr>
        <p:xfrm>
          <a:off x="588645" y="950595"/>
          <a:ext cx="11313160" cy="2512628"/>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97163">
                <a:tc>
                  <a:txBody>
                    <a:bodyPr/>
                    <a:lstStyle/>
                    <a:p>
                      <a:pPr indent="0" algn="ctr">
                        <a:buNone/>
                      </a:pPr>
                      <a:r>
                        <a:rPr lang="en-US" sz="2000" b="0" dirty="0" err="1">
                          <a:solidFill>
                            <a:srgbClr val="000000"/>
                          </a:solidFill>
                          <a:latin typeface="Arial" panose="020B0604020202020204" pitchFamily="34" charset="0"/>
                          <a:cs typeface="Arial" panose="020B0604020202020204" pitchFamily="34" charset="0"/>
                        </a:rPr>
                        <a:t>Màu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giấy</a:t>
                      </a:r>
                      <a:r>
                        <a:rPr lang="en-US" sz="2000" b="0" dirty="0">
                          <a:solidFill>
                            <a:srgbClr val="000000"/>
                          </a:solidFill>
                          <a:latin typeface="Arial" panose="020B0604020202020204" pitchFamily="34" charset="0"/>
                          <a:cs typeface="Arial" panose="020B0604020202020204" pitchFamily="34" charset="0"/>
                        </a:rPr>
                        <a:t> pH</a:t>
                      </a:r>
                      <a:endParaRPr 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dirty="0" err="1">
                          <a:solidFill>
                            <a:srgbClr val="0070C0"/>
                          </a:solidFill>
                          <a:latin typeface="Arial" panose="020B0604020202020204" pitchFamily="34" charset="0"/>
                          <a:cs typeface="Arial" panose="020B0604020202020204" pitchFamily="34" charset="0"/>
                        </a:rPr>
                        <a:t>Không</a:t>
                      </a:r>
                      <a:r>
                        <a:rPr lang="en-US" sz="2000" b="0" dirty="0">
                          <a:solidFill>
                            <a:srgbClr val="0070C0"/>
                          </a:solidFill>
                          <a:latin typeface="Arial" panose="020B0604020202020204" pitchFamily="34" charset="0"/>
                          <a:cs typeface="Arial" panose="020B0604020202020204" pitchFamily="34" charset="0"/>
                        </a:rPr>
                        <a:t> </a:t>
                      </a:r>
                      <a:r>
                        <a:rPr lang="en-US" sz="2000" b="0" dirty="0" err="1">
                          <a:solidFill>
                            <a:srgbClr val="0070C0"/>
                          </a:solidFill>
                          <a:latin typeface="Arial" panose="020B0604020202020204" pitchFamily="34" charset="0"/>
                          <a:cs typeface="Arial" panose="020B0604020202020204" pitchFamily="34" charset="0"/>
                        </a:rPr>
                        <a:t>đổi</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70C0"/>
                          </a:solidFill>
                          <a:latin typeface="Arial" panose="020B0604020202020204" pitchFamily="34" charset="0"/>
                          <a:cs typeface="Arial" panose="020B0604020202020204" pitchFamily="34" charset="0"/>
                        </a:rPr>
                        <a:t>Đỏ</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70C0"/>
                          </a:solidFill>
                          <a:latin typeface="Arial" panose="020B0604020202020204" pitchFamily="34" charset="0"/>
                          <a:cs typeface="Arial" panose="020B0604020202020204" pitchFamily="34" charset="0"/>
                        </a:rPr>
                        <a:t>Đỏ</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70C0"/>
                          </a:solidFill>
                          <a:latin typeface="Arial" panose="020B0604020202020204" pitchFamily="34" charset="0"/>
                          <a:cs typeface="Arial" panose="020B0604020202020204" pitchFamily="34" charset="0"/>
                        </a:rPr>
                        <a:t>Xanh</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70C0"/>
                          </a:solidFill>
                          <a:latin typeface="Arial" panose="020B0604020202020204" pitchFamily="34" charset="0"/>
                          <a:cs typeface="Arial" panose="020B0604020202020204" pitchFamily="34" charset="0"/>
                        </a:rPr>
                        <a:t>Đỏ</a:t>
                      </a:r>
                      <a:r>
                        <a:rPr lang="en-US" sz="2000" b="0" dirty="0">
                          <a:solidFill>
                            <a:srgbClr val="0070C0"/>
                          </a:solidFill>
                          <a:latin typeface="Arial" panose="020B0604020202020204" pitchFamily="34" charset="0"/>
                          <a:cs typeface="Arial" panose="020B0604020202020204" pitchFamily="34" charset="0"/>
                        </a:rPr>
                        <a:t> </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70C0"/>
                          </a:solidFill>
                          <a:latin typeface="Arial" panose="020B0604020202020204" pitchFamily="34" charset="0"/>
                          <a:cs typeface="Arial" panose="020B0604020202020204" pitchFamily="34" charset="0"/>
                        </a:rPr>
                        <a:t>Xanh</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dirty="0" err="1">
                          <a:solidFill>
                            <a:srgbClr val="000000"/>
                          </a:solidFill>
                          <a:latin typeface="Arial" panose="020B0604020202020204" pitchFamily="34" charset="0"/>
                          <a:cs typeface="Arial" panose="020B0604020202020204" pitchFamily="34" charset="0"/>
                        </a:rPr>
                        <a:t>Giá</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trị</a:t>
                      </a:r>
                      <a:r>
                        <a:rPr lang="en-US" sz="2000" b="0" dirty="0">
                          <a:solidFill>
                            <a:srgbClr val="000000"/>
                          </a:solidFill>
                          <a:latin typeface="Arial" panose="020B0604020202020204" pitchFamily="34" charset="0"/>
                          <a:cs typeface="Arial" panose="020B0604020202020204" pitchFamily="34" charset="0"/>
                        </a:rPr>
                        <a:t> pH </a:t>
                      </a:r>
                      <a:endParaRPr lang="en-US" sz="20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dirty="0">
                          <a:solidFill>
                            <a:srgbClr val="0070C0"/>
                          </a:solidFill>
                          <a:latin typeface="Arial" panose="020B0604020202020204" pitchFamily="34" charset="0"/>
                          <a:cs typeface="Arial" panose="020B0604020202020204" pitchFamily="34" charset="0"/>
                        </a:rPr>
                        <a:t>7</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a:solidFill>
                            <a:srgbClr val="0070C0"/>
                          </a:solidFill>
                          <a:latin typeface="Arial" panose="020B0604020202020204" pitchFamily="34" charset="0"/>
                          <a:cs typeface="Arial" panose="020B0604020202020204" pitchFamily="34" charset="0"/>
                        </a:rPr>
                        <a:t>2</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a:solidFill>
                            <a:srgbClr val="0070C0"/>
                          </a:solidFill>
                          <a:latin typeface="Arial" panose="020B0604020202020204" pitchFamily="34" charset="0"/>
                          <a:cs typeface="Arial" panose="020B0604020202020204" pitchFamily="34" charset="0"/>
                        </a:rPr>
                        <a:t>3</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a:solidFill>
                            <a:srgbClr val="0070C0"/>
                          </a:solidFill>
                          <a:latin typeface="Arial" panose="020B0604020202020204" pitchFamily="34" charset="0"/>
                          <a:cs typeface="Arial" panose="020B0604020202020204" pitchFamily="34" charset="0"/>
                        </a:rPr>
                        <a:t>10</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a:solidFill>
                            <a:srgbClr val="0070C0"/>
                          </a:solidFill>
                          <a:latin typeface="Arial" panose="020B0604020202020204" pitchFamily="34" charset="0"/>
                          <a:cs typeface="Arial" panose="020B0604020202020204" pitchFamily="34" charset="0"/>
                        </a:rPr>
                        <a:t>4</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a:solidFill>
                            <a:srgbClr val="0070C0"/>
                          </a:solidFill>
                          <a:latin typeface="Arial" panose="020B0604020202020204" pitchFamily="34" charset="0"/>
                          <a:cs typeface="Arial" panose="020B0604020202020204" pitchFamily="34" charset="0"/>
                        </a:rPr>
                        <a:t>9</a:t>
                      </a:r>
                      <a:endParaRPr lang="en-US" sz="2000" b="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Box 5"/>
          <p:cNvSpPr txBox="1"/>
          <p:nvPr/>
        </p:nvSpPr>
        <p:spPr>
          <a:xfrm>
            <a:off x="3093720" y="3931285"/>
            <a:ext cx="6802755" cy="460375"/>
          </a:xfrm>
          <a:prstGeom prst="rect">
            <a:avLst/>
          </a:prstGeom>
          <a:noFill/>
        </p:spPr>
        <p:txBody>
          <a:bodyPr wrap="square" rtlCol="0">
            <a:spAutoFit/>
          </a:bodyPr>
          <a:lstStyle/>
          <a:p>
            <a:pPr indent="0" algn="ctr">
              <a:buNone/>
            </a:pPr>
            <a:r>
              <a:rPr lang="en-US" sz="2400" dirty="0" err="1">
                <a:solidFill>
                  <a:schemeClr val="accent6">
                    <a:lumMod val="50000"/>
                  </a:schemeClr>
                </a:solidFill>
                <a:latin typeface="Arial" panose="020B0604020202020204" pitchFamily="34" charset="0"/>
                <a:cs typeface="Arial" panose="020B0604020202020204" pitchFamily="34" charset="0"/>
                <a:sym typeface="+mn-ea"/>
              </a:rPr>
              <a:t>Nước</a:t>
            </a:r>
            <a:r>
              <a:rPr lang="en-US" sz="2400" dirty="0">
                <a:solidFill>
                  <a:schemeClr val="accent6">
                    <a:lumMod val="50000"/>
                  </a:schemeClr>
                </a:solidFill>
                <a:latin typeface="Arial" panose="020B0604020202020204" pitchFamily="34" charset="0"/>
                <a:cs typeface="Arial" panose="020B0604020202020204" pitchFamily="34" charset="0"/>
                <a:sym typeface="+mn-ea"/>
              </a:rPr>
              <a:t> </a:t>
            </a:r>
            <a:r>
              <a:rPr lang="en-US" sz="2400" dirty="0" err="1">
                <a:solidFill>
                  <a:schemeClr val="accent6">
                    <a:lumMod val="50000"/>
                  </a:schemeClr>
                </a:solidFill>
                <a:latin typeface="Arial" panose="020B0604020202020204" pitchFamily="34" charset="0"/>
                <a:cs typeface="Arial" panose="020B0604020202020204" pitchFamily="34" charset="0"/>
                <a:sym typeface="+mn-ea"/>
              </a:rPr>
              <a:t>chanh</a:t>
            </a:r>
            <a:r>
              <a:rPr lang="en-US" sz="2400" dirty="0">
                <a:solidFill>
                  <a:schemeClr val="accent6">
                    <a:lumMod val="50000"/>
                  </a:schemeClr>
                </a:solidFill>
                <a:latin typeface="Arial" panose="020B0604020202020204" pitchFamily="34" charset="0"/>
                <a:cs typeface="Arial" panose="020B0604020202020204" pitchFamily="34" charset="0"/>
                <a:sym typeface="+mn-ea"/>
              </a:rPr>
              <a:t>, </a:t>
            </a:r>
            <a:r>
              <a:rPr lang="en-US" sz="2400" dirty="0" err="1">
                <a:solidFill>
                  <a:schemeClr val="accent6">
                    <a:lumMod val="50000"/>
                  </a:schemeClr>
                </a:solidFill>
                <a:latin typeface="Arial" panose="020B0604020202020204" pitchFamily="34" charset="0"/>
                <a:cs typeface="Arial" panose="020B0604020202020204" pitchFamily="34" charset="0"/>
                <a:sym typeface="+mn-ea"/>
              </a:rPr>
              <a:t>nước</a:t>
            </a:r>
            <a:r>
              <a:rPr lang="en-US" sz="2400" dirty="0">
                <a:solidFill>
                  <a:schemeClr val="accent6">
                    <a:lumMod val="50000"/>
                  </a:schemeClr>
                </a:solidFill>
                <a:latin typeface="Arial" panose="020B0604020202020204" pitchFamily="34" charset="0"/>
                <a:cs typeface="Arial" panose="020B0604020202020204" pitchFamily="34" charset="0"/>
                <a:sym typeface="+mn-ea"/>
              </a:rPr>
              <a:t> </a:t>
            </a:r>
            <a:r>
              <a:rPr lang="en-US" sz="2400" dirty="0" err="1">
                <a:solidFill>
                  <a:schemeClr val="accent6">
                    <a:lumMod val="50000"/>
                  </a:schemeClr>
                </a:solidFill>
                <a:latin typeface="Arial" panose="020B0604020202020204" pitchFamily="34" charset="0"/>
                <a:cs typeface="Arial" panose="020B0604020202020204" pitchFamily="34" charset="0"/>
                <a:sym typeface="+mn-ea"/>
              </a:rPr>
              <a:t>ngọt</a:t>
            </a:r>
            <a:r>
              <a:rPr lang="en-US" sz="2400" dirty="0">
                <a:solidFill>
                  <a:schemeClr val="accent6">
                    <a:lumMod val="50000"/>
                  </a:schemeClr>
                </a:solidFill>
                <a:latin typeface="Arial" panose="020B0604020202020204" pitchFamily="34" charset="0"/>
                <a:cs typeface="Arial" panose="020B0604020202020204" pitchFamily="34" charset="0"/>
                <a:sym typeface="+mn-ea"/>
              </a:rPr>
              <a:t> </a:t>
            </a:r>
            <a:r>
              <a:rPr lang="en-US" sz="2400" dirty="0" err="1">
                <a:solidFill>
                  <a:schemeClr val="accent6">
                    <a:lumMod val="50000"/>
                  </a:schemeClr>
                </a:solidFill>
                <a:latin typeface="Arial" panose="020B0604020202020204" pitchFamily="34" charset="0"/>
                <a:cs typeface="Arial" panose="020B0604020202020204" pitchFamily="34" charset="0"/>
                <a:sym typeface="+mn-ea"/>
              </a:rPr>
              <a:t>có</a:t>
            </a:r>
            <a:r>
              <a:rPr lang="en-US" sz="2400" dirty="0">
                <a:solidFill>
                  <a:schemeClr val="accent6">
                    <a:lumMod val="50000"/>
                  </a:schemeClr>
                </a:solidFill>
                <a:latin typeface="Arial" panose="020B0604020202020204" pitchFamily="34" charset="0"/>
                <a:cs typeface="Arial" panose="020B0604020202020204" pitchFamily="34" charset="0"/>
                <a:sym typeface="+mn-ea"/>
              </a:rPr>
              <a:t> gas, </a:t>
            </a:r>
            <a:r>
              <a:rPr lang="en-US" sz="2400" dirty="0" err="1">
                <a:solidFill>
                  <a:schemeClr val="accent6">
                    <a:lumMod val="50000"/>
                  </a:schemeClr>
                </a:solidFill>
                <a:latin typeface="Arial" panose="020B0604020202020204" pitchFamily="34" charset="0"/>
                <a:cs typeface="Arial" panose="020B0604020202020204" pitchFamily="34" charset="0"/>
                <a:sym typeface="+mn-ea"/>
              </a:rPr>
              <a:t>Giấm</a:t>
            </a:r>
            <a:r>
              <a:rPr lang="en-US" sz="2400" dirty="0">
                <a:solidFill>
                  <a:schemeClr val="accent6">
                    <a:lumMod val="50000"/>
                  </a:schemeClr>
                </a:solidFill>
                <a:latin typeface="Arial" panose="020B0604020202020204" pitchFamily="34" charset="0"/>
                <a:cs typeface="Arial" panose="020B0604020202020204" pitchFamily="34" charset="0"/>
                <a:sym typeface="+mn-ea"/>
              </a:rPr>
              <a:t> </a:t>
            </a:r>
            <a:r>
              <a:rPr lang="en-US" sz="2400" dirty="0" err="1">
                <a:solidFill>
                  <a:schemeClr val="accent6">
                    <a:lumMod val="50000"/>
                  </a:schemeClr>
                </a:solidFill>
                <a:latin typeface="Arial" panose="020B0604020202020204" pitchFamily="34" charset="0"/>
                <a:cs typeface="Arial" panose="020B0604020202020204" pitchFamily="34" charset="0"/>
                <a:sym typeface="+mn-ea"/>
              </a:rPr>
              <a:t>ăn</a:t>
            </a:r>
            <a:endParaRPr lang="en-US" sz="2400" dirty="0">
              <a:solidFill>
                <a:schemeClr val="accent6">
                  <a:lumMod val="50000"/>
                </a:schemeClr>
              </a:solidFill>
              <a:latin typeface="Arial" panose="020B0604020202020204" pitchFamily="34" charset="0"/>
              <a:cs typeface="Arial" panose="020B0604020202020204" pitchFamily="34" charset="0"/>
              <a:sym typeface="+mn-ea"/>
            </a:endParaRPr>
          </a:p>
        </p:txBody>
      </p:sp>
      <p:sp>
        <p:nvSpPr>
          <p:cNvPr id="7" name="Text Box 6"/>
          <p:cNvSpPr txBox="1"/>
          <p:nvPr/>
        </p:nvSpPr>
        <p:spPr>
          <a:xfrm>
            <a:off x="3183890" y="4391660"/>
            <a:ext cx="6802755" cy="460375"/>
          </a:xfrm>
          <a:prstGeom prst="rect">
            <a:avLst/>
          </a:prstGeom>
          <a:noFill/>
        </p:spPr>
        <p:txBody>
          <a:bodyPr wrap="square" rtlCol="0">
            <a:spAutoFit/>
          </a:bodyPr>
          <a:lstStyle/>
          <a:p>
            <a:pPr indent="0" algn="ctr">
              <a:buNone/>
            </a:pPr>
            <a:r>
              <a:rPr lang="en-US" sz="2400" dirty="0" err="1">
                <a:solidFill>
                  <a:schemeClr val="accent6">
                    <a:lumMod val="50000"/>
                  </a:schemeClr>
                </a:solidFill>
                <a:latin typeface="Arial" panose="020B0604020202020204" pitchFamily="34" charset="0"/>
                <a:cs typeface="Arial" panose="020B0604020202020204" pitchFamily="34" charset="0"/>
                <a:sym typeface="+mn-ea"/>
              </a:rPr>
              <a:t>Nước</a:t>
            </a:r>
            <a:r>
              <a:rPr lang="en-US" sz="2400" dirty="0">
                <a:solidFill>
                  <a:schemeClr val="accent6">
                    <a:lumMod val="50000"/>
                  </a:schemeClr>
                </a:solidFill>
                <a:latin typeface="Arial" panose="020B0604020202020204" pitchFamily="34" charset="0"/>
                <a:cs typeface="Arial" panose="020B0604020202020204" pitchFamily="34" charset="0"/>
                <a:sym typeface="+mn-ea"/>
              </a:rPr>
              <a:t> </a:t>
            </a:r>
            <a:r>
              <a:rPr lang="en-US" sz="2400" dirty="0" err="1">
                <a:solidFill>
                  <a:schemeClr val="accent6">
                    <a:lumMod val="50000"/>
                  </a:schemeClr>
                </a:solidFill>
                <a:latin typeface="Arial" panose="020B0604020202020204" pitchFamily="34" charset="0"/>
                <a:cs typeface="Arial" panose="020B0604020202020204" pitchFamily="34" charset="0"/>
                <a:sym typeface="+mn-ea"/>
              </a:rPr>
              <a:t>xà</a:t>
            </a:r>
            <a:r>
              <a:rPr lang="en-US" sz="2400" dirty="0">
                <a:solidFill>
                  <a:schemeClr val="accent6">
                    <a:lumMod val="50000"/>
                  </a:schemeClr>
                </a:solidFill>
                <a:latin typeface="Arial" panose="020B0604020202020204" pitchFamily="34" charset="0"/>
                <a:cs typeface="Arial" panose="020B0604020202020204" pitchFamily="34" charset="0"/>
                <a:sym typeface="+mn-ea"/>
              </a:rPr>
              <a:t> </a:t>
            </a:r>
            <a:r>
              <a:rPr lang="en-US" sz="2400" dirty="0" err="1">
                <a:solidFill>
                  <a:schemeClr val="accent6">
                    <a:lumMod val="50000"/>
                  </a:schemeClr>
                </a:solidFill>
                <a:latin typeface="Arial" panose="020B0604020202020204" pitchFamily="34" charset="0"/>
                <a:cs typeface="Arial" panose="020B0604020202020204" pitchFamily="34" charset="0"/>
                <a:sym typeface="+mn-ea"/>
              </a:rPr>
              <a:t>phòng</a:t>
            </a:r>
            <a:r>
              <a:rPr lang="en-US" sz="2400" dirty="0">
                <a:solidFill>
                  <a:schemeClr val="accent6">
                    <a:lumMod val="50000"/>
                  </a:schemeClr>
                </a:solidFill>
                <a:latin typeface="Arial" panose="020B0604020202020204" pitchFamily="34" charset="0"/>
                <a:cs typeface="Arial" panose="020B0604020202020204" pitchFamily="34" charset="0"/>
                <a:sym typeface="+mn-ea"/>
              </a:rPr>
              <a:t>, dung </a:t>
            </a:r>
            <a:r>
              <a:rPr lang="en-US" sz="2400" dirty="0" err="1">
                <a:solidFill>
                  <a:schemeClr val="accent6">
                    <a:lumMod val="50000"/>
                  </a:schemeClr>
                </a:solidFill>
                <a:latin typeface="Arial" panose="020B0604020202020204" pitchFamily="34" charset="0"/>
                <a:cs typeface="Arial" panose="020B0604020202020204" pitchFamily="34" charset="0"/>
                <a:sym typeface="+mn-ea"/>
              </a:rPr>
              <a:t>dịch</a:t>
            </a:r>
            <a:r>
              <a:rPr lang="en-US" sz="2400" dirty="0">
                <a:solidFill>
                  <a:schemeClr val="accent6">
                    <a:lumMod val="50000"/>
                  </a:schemeClr>
                </a:solidFill>
                <a:latin typeface="Arial" panose="020B0604020202020204" pitchFamily="34" charset="0"/>
                <a:cs typeface="Arial" panose="020B0604020202020204" pitchFamily="34" charset="0"/>
                <a:sym typeface="+mn-ea"/>
              </a:rPr>
              <a:t> Baking soda</a:t>
            </a:r>
          </a:p>
        </p:txBody>
      </p:sp>
      <p:sp>
        <p:nvSpPr>
          <p:cNvPr id="8" name="Text Box 7"/>
          <p:cNvSpPr txBox="1"/>
          <p:nvPr/>
        </p:nvSpPr>
        <p:spPr>
          <a:xfrm>
            <a:off x="5768340" y="5309870"/>
            <a:ext cx="1454150" cy="460375"/>
          </a:xfrm>
          <a:prstGeom prst="rect">
            <a:avLst/>
          </a:prstGeom>
          <a:noFill/>
        </p:spPr>
        <p:txBody>
          <a:bodyPr wrap="square" rtlCol="0">
            <a:spAutoFit/>
          </a:bodyPr>
          <a:lstStyle/>
          <a:p>
            <a:r>
              <a:rPr lang="en-US" sz="2400" b="1" dirty="0">
                <a:gradFill>
                  <a:gsLst>
                    <a:gs pos="0">
                      <a:srgbClr val="FE4444"/>
                    </a:gs>
                    <a:gs pos="100000">
                      <a:srgbClr val="832B2B"/>
                    </a:gs>
                  </a:gsLst>
                  <a:lin scaled="0"/>
                </a:gradFill>
              </a:rPr>
              <a:t>Acid</a:t>
            </a:r>
            <a:r>
              <a:rPr lang="en-US" dirty="0"/>
              <a:t> </a:t>
            </a:r>
          </a:p>
        </p:txBody>
      </p:sp>
      <p:sp>
        <p:nvSpPr>
          <p:cNvPr id="9" name="Text Box 8"/>
          <p:cNvSpPr txBox="1"/>
          <p:nvPr/>
        </p:nvSpPr>
        <p:spPr>
          <a:xfrm>
            <a:off x="5708650" y="5770245"/>
            <a:ext cx="1454150" cy="460375"/>
          </a:xfrm>
          <a:prstGeom prst="rect">
            <a:avLst/>
          </a:prstGeom>
          <a:noFill/>
        </p:spPr>
        <p:txBody>
          <a:bodyPr wrap="square" rtlCol="0">
            <a:spAutoFit/>
          </a:bodyPr>
          <a:lstStyle/>
          <a:p>
            <a:r>
              <a:rPr lang="en-US" sz="2400" b="1" dirty="0">
                <a:solidFill>
                  <a:srgbClr val="FF0000"/>
                </a:solidFill>
              </a:rPr>
              <a:t>Base</a:t>
            </a:r>
            <a:r>
              <a:rPr lang="en-US" dirty="0"/>
              <a: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dirty="0">
              <a:solidFill>
                <a:srgbClr val="FFFF00"/>
              </a:solidFill>
            </a:endParaRPr>
          </a:p>
          <a:p>
            <a:pPr algn="l"/>
            <a:endParaRPr lang="zh-CN" altLang="en-US" sz="2400" b="1" dirty="0">
              <a:solidFill>
                <a:srgbClr val="FFFF00"/>
              </a:solidFill>
            </a:endParaRPr>
          </a:p>
          <a:p>
            <a:pPr algn="l"/>
            <a:r>
              <a:rPr lang="zh-CN" altLang="en-US" sz="2400" b="1" dirty="0">
                <a:solidFill>
                  <a:schemeClr val="tx1"/>
                </a:solidFill>
              </a:rPr>
              <a:t>Thang </a:t>
            </a:r>
            <a:r>
              <a:rPr lang="en-US" altLang="zh-CN" sz="2400" b="1" dirty="0">
                <a:solidFill>
                  <a:schemeClr val="tx1"/>
                </a:solidFill>
              </a:rPr>
              <a:t>p</a:t>
            </a:r>
            <a:r>
              <a:rPr lang="zh-CN" altLang="en-US" sz="2400" b="1" dirty="0">
                <a:solidFill>
                  <a:schemeClr val="tx1"/>
                </a:solidFill>
              </a:rPr>
              <a:t>H được dùng để biểu thị độ acid, base của dung dịch.</a:t>
            </a:r>
          </a:p>
          <a:p>
            <a:pPr algn="l"/>
            <a:r>
              <a:rPr lang="zh-CN" altLang="en-US" sz="2400" b="1" dirty="0">
                <a:solidFill>
                  <a:schemeClr val="tx1"/>
                </a:solidFill>
              </a:rPr>
              <a:t>            </a:t>
            </a:r>
          </a:p>
          <a:p>
            <a:pPr algn="l"/>
            <a:r>
              <a:rPr lang="zh-CN" altLang="en-US" sz="2400" b="1" dirty="0">
                <a:solidFill>
                  <a:schemeClr val="tx1"/>
                </a:solidFill>
              </a:rPr>
              <a:t>+ </a:t>
            </a:r>
            <a:r>
              <a:rPr lang="en-US" altLang="zh-CN" sz="2400" b="1" dirty="0">
                <a:solidFill>
                  <a:schemeClr val="tx1"/>
                </a:solidFill>
              </a:rPr>
              <a:t>p</a:t>
            </a:r>
            <a:r>
              <a:rPr lang="zh-CN" altLang="en-US" sz="2400" b="1" dirty="0">
                <a:solidFill>
                  <a:schemeClr val="tx1"/>
                </a:solidFill>
              </a:rPr>
              <a:t>H &lt; 7 : Môi trường acid; pH càng nhỏ thì độ acid của dung dịch càng lớn</a:t>
            </a:r>
          </a:p>
          <a:p>
            <a:pPr algn="l"/>
            <a:r>
              <a:rPr lang="zh-CN" altLang="en-US" sz="2400" b="1" dirty="0">
                <a:solidFill>
                  <a:schemeClr val="tx1"/>
                </a:solidFill>
              </a:rPr>
              <a:t>+ </a:t>
            </a:r>
            <a:r>
              <a:rPr lang="en-US" altLang="zh-CN" sz="2400" b="1" dirty="0">
                <a:solidFill>
                  <a:schemeClr val="tx1"/>
                </a:solidFill>
              </a:rPr>
              <a:t>p</a:t>
            </a:r>
            <a:r>
              <a:rPr lang="zh-CN" altLang="en-US" sz="2400" b="1" dirty="0">
                <a:solidFill>
                  <a:schemeClr val="tx1"/>
                </a:solidFill>
              </a:rPr>
              <a:t>H = 7: Môi trường trung tính (không có tính acid và không có tính base). </a:t>
            </a:r>
          </a:p>
          <a:p>
            <a:pPr algn="l"/>
            <a:r>
              <a:rPr lang="zh-CN" altLang="en-US" sz="2400" b="1" dirty="0">
                <a:solidFill>
                  <a:schemeClr val="tx1"/>
                </a:solidFill>
              </a:rPr>
              <a:t>+ </a:t>
            </a:r>
            <a:r>
              <a:rPr lang="en-US" altLang="zh-CN" sz="2400" b="1" dirty="0">
                <a:solidFill>
                  <a:schemeClr val="tx1"/>
                </a:solidFill>
              </a:rPr>
              <a:t>p</a:t>
            </a:r>
            <a:r>
              <a:rPr lang="zh-CN" altLang="en-US" sz="2400" b="1" dirty="0">
                <a:solidFill>
                  <a:schemeClr val="tx1"/>
                </a:solidFill>
              </a:rPr>
              <a:t>H &gt; 7: Môi trường base; pH càng lớn thì độ base của dung dịch càng lớn</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dirty="0">
                <a:highlight>
                  <a:srgbClr val="FFFF00"/>
                </a:highlight>
              </a:rPr>
              <a:t>III.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p14="http://schemas.microsoft.com/office/powerpoint/2010/main" val="4089786982"/>
              </p:ext>
            </p:extLst>
          </p:nvPr>
        </p:nvGraphicFramePr>
        <p:xfrm>
          <a:off x="206375" y="783590"/>
          <a:ext cx="11984990" cy="6074410"/>
        </p:xfrm>
        <a:graphic>
          <a:graphicData uri="http://schemas.openxmlformats.org/drawingml/2006/table">
            <a:tbl>
              <a:tblPr firstRow="1" bandRow="1">
                <a:tableStyleId>{5940675A-B579-460E-94D1-54222C63F5DA}</a:tableStyleId>
              </a:tblPr>
              <a:tblGrid>
                <a:gridCol w="11984990">
                  <a:extLst>
                    <a:ext uri="{9D8B030D-6E8A-4147-A177-3AD203B41FA5}">
                      <a16:colId xmlns:a16="http://schemas.microsoft.com/office/drawing/2014/main" val="20000"/>
                    </a:ext>
                  </a:extLst>
                </a:gridCol>
              </a:tblGrid>
              <a:tr h="6074410">
                <a:tc>
                  <a:txBody>
                    <a:bodyPr/>
                    <a:lstStyle/>
                    <a:p>
                      <a:pPr indent="0" algn="ctr">
                        <a:buNone/>
                      </a:pPr>
                      <a:r>
                        <a:rPr lang="en-US" sz="2000" b="1" dirty="0" err="1">
                          <a:solidFill>
                            <a:srgbClr val="000000"/>
                          </a:solidFill>
                          <a:latin typeface="Arial" panose="020B0604020202020204" pitchFamily="34" charset="0"/>
                          <a:cs typeface="Arial" panose="020B0604020202020204" pitchFamily="34" charset="0"/>
                        </a:rPr>
                        <a:t>Phiếu</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học</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tập</a:t>
                      </a:r>
                      <a:r>
                        <a:rPr lang="en-US" sz="2000" b="1" dirty="0">
                          <a:solidFill>
                            <a:srgbClr val="000000"/>
                          </a:solidFill>
                          <a:latin typeface="Arial" panose="020B0604020202020204" pitchFamily="34" charset="0"/>
                          <a:cs typeface="Arial" panose="020B0604020202020204" pitchFamily="34" charset="0"/>
                        </a:rPr>
                        <a:t> 3</a:t>
                      </a:r>
                      <a:endParaRPr lang="en-US" sz="2000" b="0" dirty="0">
                        <a:solidFill>
                          <a:srgbClr val="000000"/>
                        </a:solidFill>
                        <a:latin typeface="Arial" panose="020B0604020202020204" pitchFamily="34" charset="0"/>
                        <a:cs typeface="Arial" panose="020B0604020202020204" pitchFamily="34" charset="0"/>
                      </a:endParaRPr>
                    </a:p>
                    <a:p>
                      <a:pPr indent="0" algn="l">
                        <a:buNone/>
                      </a:pPr>
                      <a:r>
                        <a:rPr lang="en-US" sz="2000" b="0" dirty="0" err="1">
                          <a:solidFill>
                            <a:srgbClr val="000000"/>
                          </a:solidFill>
                          <a:latin typeface="Arial" panose="020B0604020202020204" pitchFamily="34" charset="0"/>
                          <a:cs typeface="Arial" panose="020B0604020202020204" pitchFamily="34" charset="0"/>
                        </a:rPr>
                        <a:t>Câu</a:t>
                      </a:r>
                      <a:r>
                        <a:rPr lang="en-US" sz="2000" b="0" dirty="0">
                          <a:solidFill>
                            <a:srgbClr val="000000"/>
                          </a:solidFill>
                          <a:latin typeface="Arial" panose="020B0604020202020204" pitchFamily="34" charset="0"/>
                          <a:cs typeface="Arial" panose="020B0604020202020204" pitchFamily="34" charset="0"/>
                        </a:rPr>
                        <a:t> 2: Em </a:t>
                      </a:r>
                      <a:r>
                        <a:rPr lang="en-US" sz="2000" b="0" dirty="0" err="1">
                          <a:solidFill>
                            <a:srgbClr val="000000"/>
                          </a:solidFill>
                          <a:latin typeface="Arial" panose="020B0604020202020204" pitchFamily="34" charset="0"/>
                          <a:cs typeface="Arial" panose="020B0604020202020204" pitchFamily="34" charset="0"/>
                        </a:rPr>
                        <a:t>hãy</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nêu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cách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để</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kiểm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tra</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đất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trồng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có</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bị</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chua</a:t>
                      </a:r>
                      <a:r>
                        <a:rPr lang="en-US" sz="2000" b="0" dirty="0">
                          <a:solidFill>
                            <a:srgbClr val="000000"/>
                          </a:solidFill>
                          <a:latin typeface="Arial" panose="020B0604020202020204" pitchFamily="34" charset="0"/>
                          <a:cs typeface="Arial" panose="020B0604020202020204" pitchFamily="34" charset="0"/>
                        </a:rPr>
                        <a:t> hay </a:t>
                      </a:r>
                      <a:r>
                        <a:rPr lang="en-US" sz="2000" b="0" dirty="0" err="1">
                          <a:solidFill>
                            <a:srgbClr val="000000"/>
                          </a:solidFill>
                          <a:latin typeface="Arial" panose="020B0604020202020204" pitchFamily="34" charset="0"/>
                          <a:cs typeface="Arial" panose="020B0604020202020204" pitchFamily="34" charset="0"/>
                        </a:rPr>
                        <a:t>không</a:t>
                      </a:r>
                      <a:r>
                        <a:rPr lang="en-US" sz="2000" b="0" dirty="0">
                          <a:solidFill>
                            <a:srgbClr val="000000"/>
                          </a:solidFill>
                          <a:latin typeface="Arial" panose="020B0604020202020204" pitchFamily="34" charset="0"/>
                          <a:cs typeface="Arial" panose="020B0604020202020204" pitchFamily="34" charset="0"/>
                        </a:rPr>
                        <a:t>?</a:t>
                      </a: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r>
                        <a:rPr lang="en-US" sz="2000" b="0" dirty="0" err="1">
                          <a:solidFill>
                            <a:srgbClr val="000000"/>
                          </a:solidFill>
                          <a:latin typeface="Arial" panose="020B0604020202020204" pitchFamily="34" charset="0"/>
                          <a:cs typeface="Arial" panose="020B0604020202020204" pitchFamily="34" charset="0"/>
                        </a:rPr>
                        <a:t>Câu</a:t>
                      </a:r>
                      <a:r>
                        <a:rPr lang="en-US" sz="2000" b="0" dirty="0">
                          <a:solidFill>
                            <a:srgbClr val="000000"/>
                          </a:solidFill>
                          <a:latin typeface="Arial" panose="020B0604020202020204" pitchFamily="34" charset="0"/>
                          <a:cs typeface="Arial" panose="020B0604020202020204" pitchFamily="34" charset="0"/>
                        </a:rPr>
                        <a:t> 3: Em </a:t>
                      </a:r>
                      <a:r>
                        <a:rPr lang="en-US" sz="2000" b="0" dirty="0" err="1">
                          <a:solidFill>
                            <a:srgbClr val="000000"/>
                          </a:solidFill>
                          <a:latin typeface="Arial" panose="020B0604020202020204" pitchFamily="34" charset="0"/>
                          <a:cs typeface="Arial" panose="020B0604020202020204" pitchFamily="34" charset="0"/>
                        </a:rPr>
                        <a:t>hãy</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tìm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hiểu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và</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cho</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biết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giá</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trị</a:t>
                      </a:r>
                      <a:r>
                        <a:rPr lang="en-US" sz="2000" b="0" dirty="0">
                          <a:solidFill>
                            <a:srgbClr val="000000"/>
                          </a:solidFill>
                          <a:latin typeface="Arial" panose="020B0604020202020204" pitchFamily="34" charset="0"/>
                          <a:cs typeface="Arial" panose="020B0604020202020204" pitchFamily="34" charset="0"/>
                        </a:rPr>
                        <a:t> pH </a:t>
                      </a:r>
                      <a:r>
                        <a:rPr lang="en-US" sz="2000" b="0" dirty="0" err="1">
                          <a:solidFill>
                            <a:srgbClr val="000000"/>
                          </a:solidFill>
                          <a:latin typeface="Arial" panose="020B0604020202020204" pitchFamily="34" charset="0"/>
                          <a:cs typeface="Arial" panose="020B0604020202020204" pitchFamily="34" charset="0"/>
                        </a:rPr>
                        <a:t>trong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máu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trong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dịch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dạ</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dày</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của</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người</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trong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nước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mưa</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trong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đất</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Nếu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giá</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trị</a:t>
                      </a:r>
                      <a:r>
                        <a:rPr lang="en-US" sz="2000" b="0" dirty="0">
                          <a:solidFill>
                            <a:srgbClr val="000000"/>
                          </a:solidFill>
                          <a:latin typeface="Arial" panose="020B0604020202020204" pitchFamily="34" charset="0"/>
                          <a:cs typeface="Arial" panose="020B0604020202020204" pitchFamily="34" charset="0"/>
                        </a:rPr>
                        <a:t> pH </a:t>
                      </a:r>
                      <a:r>
                        <a:rPr lang="en-US" sz="2000" b="0" dirty="0" err="1">
                          <a:solidFill>
                            <a:srgbClr val="000000"/>
                          </a:solidFill>
                          <a:latin typeface="Arial" panose="020B0604020202020204" pitchFamily="34" charset="0"/>
                          <a:cs typeface="Arial" panose="020B0604020202020204" pitchFamily="34" charset="0"/>
                        </a:rPr>
                        <a:t>trong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máu</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và</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trong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dịch</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dạ</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dày</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của</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người</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ngoài</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khoảng</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chuẩn</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sẽ</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gây</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nguy</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hiểm</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cho</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sức</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khỏe</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của</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người</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như</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thế</a:t>
                      </a:r>
                      <a:r>
                        <a:rPr lang="en-US" sz="2000" b="0" dirty="0">
                          <a:solidFill>
                            <a:srgbClr val="000000"/>
                          </a:solidFill>
                          <a:latin typeface="Arial" panose="020B0604020202020204" pitchFamily="34" charset="0"/>
                          <a:cs typeface="Arial" panose="020B0604020202020204" pitchFamily="34" charset="0"/>
                        </a:rPr>
                        <a:t> </a:t>
                      </a:r>
                      <a:r>
                        <a:rPr lang="en-US" sz="2000" b="0" dirty="0" err="1">
                          <a:solidFill>
                            <a:srgbClr val="000000"/>
                          </a:solidFill>
                          <a:latin typeface="Arial" panose="020B0604020202020204" pitchFamily="34" charset="0"/>
                          <a:cs typeface="Arial" panose="020B0604020202020204" pitchFamily="34" charset="0"/>
                        </a:rPr>
                        <a:t>nào</a:t>
                      </a:r>
                      <a:r>
                        <a:rPr lang="en-US" sz="2000" b="0" dirty="0">
                          <a:solidFill>
                            <a:srgbClr val="000000"/>
                          </a:solidFill>
                          <a:latin typeface="Arial" panose="020B0604020202020204" pitchFamily="34" charset="0"/>
                          <a:cs typeface="Arial" panose="020B0604020202020204" pitchFamily="34" charset="0"/>
                        </a:rPr>
                        <a:t>?</a:t>
                      </a:r>
                    </a:p>
                    <a:p>
                      <a:pPr indent="0" algn="l">
                        <a:buNone/>
                      </a:pPr>
                      <a:endParaRPr lang="en-US" sz="2000" b="0" dirty="0">
                        <a:solidFill>
                          <a:srgbClr val="000000"/>
                        </a:solidFill>
                        <a:latin typeface="Arial" panose="020B0604020202020204" pitchFamily="34" charset="0"/>
                        <a:cs typeface="Arial" panose="020B0604020202020204" pitchFamily="34" charset="0"/>
                      </a:endParaRPr>
                    </a:p>
                    <a:p>
                      <a:pPr indent="0" algn="l">
                        <a:buNone/>
                      </a:pPr>
                      <a:endParaRPr lang="en-US" sz="1300" b="0" dirty="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0" dirty="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6" name="Content Placeholder 5"/>
          <p:cNvPicPr>
            <a:picLocks noChangeAspect="1"/>
          </p:cNvPicPr>
          <p:nvPr/>
        </p:nvPicPr>
        <p:blipFill>
          <a:blip r:embed="rId2"/>
          <a:stretch>
            <a:fillRect/>
          </a:stretch>
        </p:blipFill>
        <p:spPr>
          <a:xfrm>
            <a:off x="57785" y="-157480"/>
            <a:ext cx="1607820" cy="88011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3</a:t>
            </a:r>
          </a:p>
        </p:txBody>
      </p:sp>
      <p:sp>
        <p:nvSpPr>
          <p:cNvPr id="4" name="Text Box 3"/>
          <p:cNvSpPr txBox="1"/>
          <p:nvPr/>
        </p:nvSpPr>
        <p:spPr>
          <a:xfrm>
            <a:off x="373380" y="1463675"/>
            <a:ext cx="11088370" cy="706755"/>
          </a:xfrm>
          <a:prstGeom prst="rect">
            <a:avLst/>
          </a:prstGeom>
          <a:noFill/>
        </p:spPr>
        <p:txBody>
          <a:bodyPr wrap="square" rtlCol="0">
            <a:spAutoFit/>
          </a:bodyPr>
          <a:lstStyle/>
          <a:p>
            <a:r>
              <a:rPr lang="en-US" sz="2000" dirty="0" err="1">
                <a:solidFill>
                  <a:schemeClr val="accent2">
                    <a:lumMod val="50000"/>
                  </a:schemeClr>
                </a:solidFill>
              </a:rPr>
              <a:t>Lấy</a:t>
            </a:r>
            <a:r>
              <a:rPr lang="en-US" sz="2000" dirty="0">
                <a:solidFill>
                  <a:schemeClr val="accent2">
                    <a:lumMod val="50000"/>
                  </a:schemeClr>
                </a:solidFill>
              </a:rPr>
              <a:t> </a:t>
            </a:r>
            <a:r>
              <a:rPr lang="en-US" sz="2000" dirty="0" err="1">
                <a:solidFill>
                  <a:schemeClr val="accent2">
                    <a:lumMod val="50000"/>
                  </a:schemeClr>
                </a:solidFill>
              </a:rPr>
              <a:t>mẫu</a:t>
            </a:r>
            <a:r>
              <a:rPr lang="en-US" sz="2000" dirty="0">
                <a:solidFill>
                  <a:schemeClr val="accent2">
                    <a:lumMod val="50000"/>
                  </a:schemeClr>
                </a:solidFill>
              </a:rPr>
              <a:t> </a:t>
            </a:r>
            <a:r>
              <a:rPr lang="en-US" sz="2000" dirty="0" err="1">
                <a:solidFill>
                  <a:schemeClr val="accent2">
                    <a:lumMod val="50000"/>
                  </a:schemeClr>
                </a:solidFill>
              </a:rPr>
              <a:t>đất</a:t>
            </a:r>
            <a:r>
              <a:rPr lang="en-US" sz="2000" dirty="0">
                <a:solidFill>
                  <a:schemeClr val="accent2">
                    <a:lumMod val="50000"/>
                  </a:schemeClr>
                </a:solidFill>
              </a:rPr>
              <a:t> </a:t>
            </a:r>
            <a:r>
              <a:rPr lang="en-US" sz="2000" dirty="0" err="1">
                <a:solidFill>
                  <a:schemeClr val="accent2">
                    <a:lumMod val="50000"/>
                  </a:schemeClr>
                </a:solidFill>
              </a:rPr>
              <a:t>hòa</a:t>
            </a:r>
            <a:r>
              <a:rPr lang="en-US" sz="2000" dirty="0">
                <a:solidFill>
                  <a:schemeClr val="accent2">
                    <a:lumMod val="50000"/>
                  </a:schemeClr>
                </a:solidFill>
              </a:rPr>
              <a:t> </a:t>
            </a:r>
            <a:r>
              <a:rPr lang="en-US" sz="2000" dirty="0" err="1">
                <a:solidFill>
                  <a:schemeClr val="accent2">
                    <a:lumMod val="50000"/>
                  </a:schemeClr>
                </a:solidFill>
              </a:rPr>
              <a:t>vào</a:t>
            </a:r>
            <a:r>
              <a:rPr lang="en-US" sz="2000" dirty="0">
                <a:solidFill>
                  <a:schemeClr val="accent2">
                    <a:lumMod val="50000"/>
                  </a:schemeClr>
                </a:solidFill>
              </a:rPr>
              <a:t> </a:t>
            </a:r>
            <a:r>
              <a:rPr lang="en-US" sz="2000" dirty="0" err="1">
                <a:solidFill>
                  <a:schemeClr val="accent2">
                    <a:lumMod val="50000"/>
                  </a:schemeClr>
                </a:solidFill>
              </a:rPr>
              <a:t>cốc</a:t>
            </a:r>
            <a:r>
              <a:rPr lang="en-US" sz="2000" dirty="0">
                <a:solidFill>
                  <a:schemeClr val="accent2">
                    <a:lumMod val="50000"/>
                  </a:schemeClr>
                </a:solidFill>
              </a:rPr>
              <a:t> </a:t>
            </a:r>
            <a:r>
              <a:rPr lang="en-US" sz="2000" dirty="0" err="1">
                <a:solidFill>
                  <a:schemeClr val="accent2">
                    <a:lumMod val="50000"/>
                  </a:schemeClr>
                </a:solidFill>
              </a:rPr>
              <a:t>nước</a:t>
            </a:r>
            <a:r>
              <a:rPr lang="en-US" sz="2000" dirty="0">
                <a:solidFill>
                  <a:schemeClr val="accent2">
                    <a:lumMod val="50000"/>
                  </a:schemeClr>
                </a:solidFill>
              </a:rPr>
              <a:t> </a:t>
            </a:r>
            <a:r>
              <a:rPr lang="en-US" sz="2000" dirty="0" err="1">
                <a:solidFill>
                  <a:schemeClr val="accent2">
                    <a:lumMod val="50000"/>
                  </a:schemeClr>
                </a:solidFill>
              </a:rPr>
              <a:t>cất</a:t>
            </a:r>
            <a:r>
              <a:rPr lang="en-US" sz="2000" dirty="0">
                <a:solidFill>
                  <a:schemeClr val="accent2">
                    <a:lumMod val="50000"/>
                  </a:schemeClr>
                </a:solidFill>
              </a:rPr>
              <a:t> </a:t>
            </a:r>
            <a:r>
              <a:rPr lang="en-US" sz="2000" dirty="0" err="1">
                <a:solidFill>
                  <a:schemeClr val="accent2">
                    <a:lumMod val="50000"/>
                  </a:schemeClr>
                </a:solidFill>
              </a:rPr>
              <a:t>rồi</a:t>
            </a:r>
            <a:r>
              <a:rPr lang="en-US" sz="2000" dirty="0">
                <a:solidFill>
                  <a:schemeClr val="accent2">
                    <a:lumMod val="50000"/>
                  </a:schemeClr>
                </a:solidFill>
              </a:rPr>
              <a:t> </a:t>
            </a:r>
            <a:r>
              <a:rPr lang="en-US" sz="2000" dirty="0" err="1">
                <a:solidFill>
                  <a:schemeClr val="accent2">
                    <a:lumMod val="50000"/>
                  </a:schemeClr>
                </a:solidFill>
              </a:rPr>
              <a:t>dùng</a:t>
            </a:r>
            <a:r>
              <a:rPr lang="en-US" sz="2000" dirty="0">
                <a:solidFill>
                  <a:schemeClr val="accent2">
                    <a:lumMod val="50000"/>
                  </a:schemeClr>
                </a:solidFill>
              </a:rPr>
              <a:t> </a:t>
            </a:r>
            <a:r>
              <a:rPr lang="en-US" sz="2000" dirty="0" err="1">
                <a:solidFill>
                  <a:schemeClr val="accent2">
                    <a:lumMod val="50000"/>
                  </a:schemeClr>
                </a:solidFill>
              </a:rPr>
              <a:t>giấy</a:t>
            </a:r>
            <a:r>
              <a:rPr lang="en-US" sz="2000" dirty="0">
                <a:solidFill>
                  <a:schemeClr val="accent2">
                    <a:lumMod val="50000"/>
                  </a:schemeClr>
                </a:solidFill>
              </a:rPr>
              <a:t> pH </a:t>
            </a:r>
            <a:r>
              <a:rPr lang="en-US" sz="2000" dirty="0" err="1">
                <a:solidFill>
                  <a:schemeClr val="accent2">
                    <a:lumMod val="50000"/>
                  </a:schemeClr>
                </a:solidFill>
              </a:rPr>
              <a:t>hoặc</a:t>
            </a:r>
            <a:r>
              <a:rPr lang="en-US" sz="2000" dirty="0">
                <a:solidFill>
                  <a:schemeClr val="accent2">
                    <a:lumMod val="50000"/>
                  </a:schemeClr>
                </a:solidFill>
              </a:rPr>
              <a:t> </a:t>
            </a:r>
            <a:r>
              <a:rPr lang="en-US" sz="2000" dirty="0" err="1">
                <a:solidFill>
                  <a:schemeClr val="accent2">
                    <a:lumMod val="50000"/>
                  </a:schemeClr>
                </a:solidFill>
              </a:rPr>
              <a:t>thiết</a:t>
            </a:r>
            <a:r>
              <a:rPr lang="en-US" sz="2000" dirty="0">
                <a:solidFill>
                  <a:schemeClr val="accent2">
                    <a:lumMod val="50000"/>
                  </a:schemeClr>
                </a:solidFill>
              </a:rPr>
              <a:t> </a:t>
            </a:r>
            <a:r>
              <a:rPr lang="en-US" sz="2000" dirty="0" err="1">
                <a:solidFill>
                  <a:schemeClr val="accent2">
                    <a:lumMod val="50000"/>
                  </a:schemeClr>
                </a:solidFill>
              </a:rPr>
              <a:t>bị</a:t>
            </a:r>
            <a:r>
              <a:rPr lang="en-US" sz="2000" dirty="0">
                <a:solidFill>
                  <a:schemeClr val="accent2">
                    <a:lumMod val="50000"/>
                  </a:schemeClr>
                </a:solidFill>
              </a:rPr>
              <a:t> </a:t>
            </a:r>
            <a:r>
              <a:rPr lang="en-US" sz="2000" dirty="0" err="1">
                <a:solidFill>
                  <a:schemeClr val="accent2">
                    <a:lumMod val="50000"/>
                  </a:schemeClr>
                </a:solidFill>
              </a:rPr>
              <a:t>đo</a:t>
            </a:r>
            <a:r>
              <a:rPr lang="en-US" sz="2000" dirty="0">
                <a:solidFill>
                  <a:schemeClr val="accent2">
                    <a:lumMod val="50000"/>
                  </a:schemeClr>
                </a:solidFill>
              </a:rPr>
              <a:t> </a:t>
            </a:r>
            <a:r>
              <a:rPr lang="en-US" sz="2000" dirty="0" err="1">
                <a:solidFill>
                  <a:schemeClr val="accent2">
                    <a:lumMod val="50000"/>
                  </a:schemeClr>
                </a:solidFill>
              </a:rPr>
              <a:t>pH.</a:t>
            </a:r>
            <a:r>
              <a:rPr lang="en-US" sz="2000" dirty="0">
                <a:solidFill>
                  <a:schemeClr val="accent2">
                    <a:lumMod val="50000"/>
                  </a:schemeClr>
                </a:solidFill>
              </a:rPr>
              <a:t> </a:t>
            </a:r>
            <a:r>
              <a:rPr lang="en-US" sz="2000" dirty="0" err="1">
                <a:solidFill>
                  <a:schemeClr val="accent2">
                    <a:lumMod val="50000"/>
                  </a:schemeClr>
                </a:solidFill>
              </a:rPr>
              <a:t>Nếu</a:t>
            </a:r>
            <a:r>
              <a:rPr lang="en-US" sz="2000" dirty="0">
                <a:solidFill>
                  <a:schemeClr val="accent2">
                    <a:lumMod val="50000"/>
                  </a:schemeClr>
                </a:solidFill>
              </a:rPr>
              <a:t> </a:t>
            </a:r>
            <a:r>
              <a:rPr lang="en-US" sz="2000" dirty="0" err="1">
                <a:solidFill>
                  <a:schemeClr val="accent2">
                    <a:lumMod val="50000"/>
                  </a:schemeClr>
                </a:solidFill>
              </a:rPr>
              <a:t>giá</a:t>
            </a:r>
            <a:r>
              <a:rPr lang="en-US" sz="2000" dirty="0">
                <a:solidFill>
                  <a:schemeClr val="accent2">
                    <a:lumMod val="50000"/>
                  </a:schemeClr>
                </a:solidFill>
              </a:rPr>
              <a:t> </a:t>
            </a:r>
            <a:r>
              <a:rPr lang="en-US" sz="2000" dirty="0" err="1">
                <a:solidFill>
                  <a:schemeClr val="accent2">
                    <a:lumMod val="50000"/>
                  </a:schemeClr>
                </a:solidFill>
              </a:rPr>
              <a:t>trị</a:t>
            </a:r>
            <a:r>
              <a:rPr lang="en-US" sz="2000" dirty="0">
                <a:solidFill>
                  <a:schemeClr val="accent2">
                    <a:lumMod val="50000"/>
                  </a:schemeClr>
                </a:solidFill>
              </a:rPr>
              <a:t> pH </a:t>
            </a:r>
            <a:r>
              <a:rPr lang="en-US" sz="2000" dirty="0" err="1">
                <a:solidFill>
                  <a:schemeClr val="accent2">
                    <a:lumMod val="50000"/>
                  </a:schemeClr>
                </a:solidFill>
              </a:rPr>
              <a:t>đo</a:t>
            </a:r>
            <a:r>
              <a:rPr lang="en-US" sz="2000" dirty="0">
                <a:solidFill>
                  <a:schemeClr val="accent2">
                    <a:lumMod val="50000"/>
                  </a:schemeClr>
                </a:solidFill>
              </a:rPr>
              <a:t> </a:t>
            </a:r>
            <a:r>
              <a:rPr lang="en-US" sz="2000" dirty="0" err="1">
                <a:solidFill>
                  <a:schemeClr val="accent2">
                    <a:lumMod val="50000"/>
                  </a:schemeClr>
                </a:solidFill>
              </a:rPr>
              <a:t>được</a:t>
            </a:r>
            <a:r>
              <a:rPr lang="en-US" sz="2000" dirty="0">
                <a:solidFill>
                  <a:schemeClr val="accent2">
                    <a:lumMod val="50000"/>
                  </a:schemeClr>
                </a:solidFill>
              </a:rPr>
              <a:t> </a:t>
            </a:r>
            <a:r>
              <a:rPr lang="en-US" sz="2000" dirty="0" err="1">
                <a:solidFill>
                  <a:schemeClr val="accent2">
                    <a:lumMod val="50000"/>
                  </a:schemeClr>
                </a:solidFill>
              </a:rPr>
              <a:t>là</a:t>
            </a:r>
            <a:r>
              <a:rPr lang="en-US" sz="2000" dirty="0">
                <a:solidFill>
                  <a:schemeClr val="accent2">
                    <a:lumMod val="50000"/>
                  </a:schemeClr>
                </a:solidFill>
              </a:rPr>
              <a:t> &lt;7 </a:t>
            </a:r>
            <a:r>
              <a:rPr lang="en-US" sz="2000" dirty="0" err="1">
                <a:solidFill>
                  <a:schemeClr val="accent2">
                    <a:lumMod val="50000"/>
                  </a:schemeClr>
                </a:solidFill>
              </a:rPr>
              <a:t>thì</a:t>
            </a:r>
            <a:r>
              <a:rPr lang="en-US" sz="2000" dirty="0">
                <a:solidFill>
                  <a:schemeClr val="accent2">
                    <a:lumMod val="50000"/>
                  </a:schemeClr>
                </a:solidFill>
              </a:rPr>
              <a:t> </a:t>
            </a:r>
            <a:r>
              <a:rPr lang="en-US" sz="2000" dirty="0" err="1">
                <a:solidFill>
                  <a:schemeClr val="accent2">
                    <a:lumMod val="50000"/>
                  </a:schemeClr>
                </a:solidFill>
              </a:rPr>
              <a:t>đất</a:t>
            </a:r>
            <a:r>
              <a:rPr lang="en-US" sz="2000" dirty="0">
                <a:solidFill>
                  <a:schemeClr val="accent2">
                    <a:lumMod val="50000"/>
                  </a:schemeClr>
                </a:solidFill>
              </a:rPr>
              <a:t> </a:t>
            </a:r>
            <a:r>
              <a:rPr lang="en-US" sz="2000" dirty="0" err="1">
                <a:solidFill>
                  <a:schemeClr val="accent2">
                    <a:lumMod val="50000"/>
                  </a:schemeClr>
                </a:solidFill>
              </a:rPr>
              <a:t>trồng</a:t>
            </a:r>
            <a:r>
              <a:rPr lang="en-US" sz="2000" dirty="0">
                <a:solidFill>
                  <a:schemeClr val="accent2">
                    <a:lumMod val="50000"/>
                  </a:schemeClr>
                </a:solidFill>
              </a:rPr>
              <a:t> </a:t>
            </a:r>
            <a:r>
              <a:rPr lang="en-US" sz="2000" dirty="0" err="1">
                <a:solidFill>
                  <a:schemeClr val="accent2">
                    <a:lumMod val="50000"/>
                  </a:schemeClr>
                </a:solidFill>
              </a:rPr>
              <a:t>bị</a:t>
            </a:r>
            <a:r>
              <a:rPr lang="en-US" sz="2000" dirty="0">
                <a:solidFill>
                  <a:schemeClr val="accent2">
                    <a:lumMod val="50000"/>
                  </a:schemeClr>
                </a:solidFill>
              </a:rPr>
              <a:t> </a:t>
            </a:r>
            <a:r>
              <a:rPr lang="en-US" sz="2000" dirty="0" err="1">
                <a:solidFill>
                  <a:schemeClr val="accent2">
                    <a:lumMod val="50000"/>
                  </a:schemeClr>
                </a:solidFill>
              </a:rPr>
              <a:t>chua</a:t>
            </a:r>
            <a:endParaRPr lang="en-US" sz="2000" dirty="0">
              <a:solidFill>
                <a:schemeClr val="accent2">
                  <a:lumMod val="50000"/>
                </a:schemeClr>
              </a:solidFill>
            </a:endParaRPr>
          </a:p>
        </p:txBody>
      </p:sp>
      <p:sp>
        <p:nvSpPr>
          <p:cNvPr id="5" name="Text Box 4"/>
          <p:cNvSpPr txBox="1"/>
          <p:nvPr/>
        </p:nvSpPr>
        <p:spPr>
          <a:xfrm>
            <a:off x="206375" y="3364230"/>
            <a:ext cx="11916410" cy="3307715"/>
          </a:xfrm>
          <a:prstGeom prst="rect">
            <a:avLst/>
          </a:prstGeom>
          <a:noFill/>
        </p:spPr>
        <p:txBody>
          <a:bodyPr wrap="square" rtlCol="0">
            <a:spAutoFit/>
          </a:bodyPr>
          <a:lstStyle/>
          <a:p>
            <a:r>
              <a:rPr lang="en-US" sz="1900" dirty="0">
                <a:solidFill>
                  <a:schemeClr val="accent2">
                    <a:lumMod val="50000"/>
                  </a:schemeClr>
                </a:solidFill>
              </a:rPr>
              <a:t>- pH </a:t>
            </a:r>
            <a:r>
              <a:rPr lang="en-US" sz="1900" dirty="0" err="1">
                <a:solidFill>
                  <a:schemeClr val="accent2">
                    <a:lumMod val="50000"/>
                  </a:schemeClr>
                </a:solidFill>
              </a:rPr>
              <a:t>bình</a:t>
            </a:r>
            <a:r>
              <a:rPr lang="en-US" sz="1900" dirty="0">
                <a:solidFill>
                  <a:schemeClr val="accent2">
                    <a:lumMod val="50000"/>
                  </a:schemeClr>
                </a:solidFill>
              </a:rPr>
              <a:t> </a:t>
            </a:r>
            <a:r>
              <a:rPr lang="en-US" sz="1900" dirty="0" err="1">
                <a:solidFill>
                  <a:schemeClr val="accent2">
                    <a:lumMod val="50000"/>
                  </a:schemeClr>
                </a:solidFill>
              </a:rPr>
              <a:t>thường</a:t>
            </a:r>
            <a:r>
              <a:rPr lang="en-US" sz="1900" dirty="0">
                <a:solidFill>
                  <a:schemeClr val="accent2">
                    <a:lumMod val="50000"/>
                  </a:schemeClr>
                </a:solidFill>
              </a:rPr>
              <a:t> </a:t>
            </a:r>
            <a:r>
              <a:rPr lang="en-US" sz="1900" dirty="0" err="1">
                <a:solidFill>
                  <a:schemeClr val="accent2">
                    <a:lumMod val="50000"/>
                  </a:schemeClr>
                </a:solidFill>
              </a:rPr>
              <a:t>của</a:t>
            </a:r>
            <a:r>
              <a:rPr lang="en-US" sz="1900" dirty="0">
                <a:solidFill>
                  <a:schemeClr val="accent2">
                    <a:lumMod val="50000"/>
                  </a:schemeClr>
                </a:solidFill>
              </a:rPr>
              <a:t> </a:t>
            </a:r>
            <a:r>
              <a:rPr lang="en-US" sz="1900" dirty="0" err="1">
                <a:solidFill>
                  <a:schemeClr val="accent2">
                    <a:lumMod val="50000"/>
                  </a:schemeClr>
                </a:solidFill>
              </a:rPr>
              <a:t>máu</a:t>
            </a:r>
            <a:r>
              <a:rPr lang="en-US" sz="1900" dirty="0">
                <a:solidFill>
                  <a:schemeClr val="accent2">
                    <a:lumMod val="50000"/>
                  </a:schemeClr>
                </a:solidFill>
              </a:rPr>
              <a:t> </a:t>
            </a:r>
            <a:r>
              <a:rPr lang="en-US" sz="1900" dirty="0" err="1">
                <a:solidFill>
                  <a:schemeClr val="accent2">
                    <a:lumMod val="50000"/>
                  </a:schemeClr>
                </a:solidFill>
              </a:rPr>
              <a:t>nằm</a:t>
            </a:r>
            <a:r>
              <a:rPr lang="en-US" sz="1900" dirty="0">
                <a:solidFill>
                  <a:schemeClr val="accent2">
                    <a:lumMod val="50000"/>
                  </a:schemeClr>
                </a:solidFill>
              </a:rPr>
              <a:t> </a:t>
            </a:r>
            <a:r>
              <a:rPr lang="en-US" sz="1900" dirty="0" err="1">
                <a:solidFill>
                  <a:schemeClr val="accent2">
                    <a:lumMod val="50000"/>
                  </a:schemeClr>
                </a:solidFill>
              </a:rPr>
              <a:t>trong</a:t>
            </a:r>
            <a:r>
              <a:rPr lang="en-US" sz="1900" dirty="0">
                <a:solidFill>
                  <a:schemeClr val="accent2">
                    <a:lumMod val="50000"/>
                  </a:schemeClr>
                </a:solidFill>
              </a:rPr>
              <a:t> </a:t>
            </a:r>
            <a:r>
              <a:rPr lang="en-US" sz="1900" dirty="0" err="1">
                <a:solidFill>
                  <a:schemeClr val="accent2">
                    <a:lumMod val="50000"/>
                  </a:schemeClr>
                </a:solidFill>
              </a:rPr>
              <a:t>khoảng</a:t>
            </a:r>
            <a:r>
              <a:rPr lang="en-US" sz="1900" dirty="0">
                <a:solidFill>
                  <a:schemeClr val="accent2">
                    <a:lumMod val="50000"/>
                  </a:schemeClr>
                </a:solidFill>
              </a:rPr>
              <a:t> 7,35-7,45 </a:t>
            </a:r>
            <a:r>
              <a:rPr lang="en-US" sz="1900" dirty="0" err="1">
                <a:solidFill>
                  <a:schemeClr val="accent2">
                    <a:lumMod val="50000"/>
                  </a:schemeClr>
                </a:solidFill>
              </a:rPr>
              <a:t>có</a:t>
            </a:r>
            <a:r>
              <a:rPr lang="en-US" sz="1900" dirty="0">
                <a:solidFill>
                  <a:schemeClr val="accent2">
                    <a:lumMod val="50000"/>
                  </a:schemeClr>
                </a:solidFill>
              </a:rPr>
              <a:t> </a:t>
            </a:r>
            <a:r>
              <a:rPr lang="en-US" sz="1900" dirty="0" err="1">
                <a:solidFill>
                  <a:schemeClr val="accent2">
                    <a:lumMod val="50000"/>
                  </a:schemeClr>
                </a:solidFill>
              </a:rPr>
              <a:t>nghĩa</a:t>
            </a:r>
            <a:r>
              <a:rPr lang="en-US" sz="1900" dirty="0">
                <a:solidFill>
                  <a:schemeClr val="accent2">
                    <a:lumMod val="50000"/>
                  </a:schemeClr>
                </a:solidFill>
              </a:rPr>
              <a:t> </a:t>
            </a:r>
            <a:r>
              <a:rPr lang="en-US" sz="1900" dirty="0" err="1">
                <a:solidFill>
                  <a:schemeClr val="accent2">
                    <a:lumMod val="50000"/>
                  </a:schemeClr>
                </a:solidFill>
              </a:rPr>
              <a:t>là</a:t>
            </a:r>
            <a:r>
              <a:rPr lang="en-US" sz="1900" dirty="0">
                <a:solidFill>
                  <a:schemeClr val="accent2">
                    <a:lumMod val="50000"/>
                  </a:schemeClr>
                </a:solidFill>
              </a:rPr>
              <a:t> </a:t>
            </a:r>
            <a:r>
              <a:rPr lang="en-US" sz="1900" dirty="0" err="1">
                <a:solidFill>
                  <a:schemeClr val="accent2">
                    <a:lumMod val="50000"/>
                  </a:schemeClr>
                </a:solidFill>
              </a:rPr>
              <a:t>máu</a:t>
            </a:r>
            <a:r>
              <a:rPr lang="en-US" sz="1900" dirty="0">
                <a:solidFill>
                  <a:schemeClr val="accent2">
                    <a:lumMod val="50000"/>
                  </a:schemeClr>
                </a:solidFill>
              </a:rPr>
              <a:t> </a:t>
            </a:r>
            <a:r>
              <a:rPr lang="en-US" sz="1900" dirty="0" err="1">
                <a:solidFill>
                  <a:schemeClr val="accent2">
                    <a:lumMod val="50000"/>
                  </a:schemeClr>
                </a:solidFill>
              </a:rPr>
              <a:t>có</a:t>
            </a:r>
            <a:r>
              <a:rPr lang="en-US" sz="1900" dirty="0">
                <a:solidFill>
                  <a:schemeClr val="accent2">
                    <a:lumMod val="50000"/>
                  </a:schemeClr>
                </a:solidFill>
              </a:rPr>
              <a:t> </a:t>
            </a:r>
            <a:r>
              <a:rPr lang="en-US" sz="1900" dirty="0" err="1">
                <a:solidFill>
                  <a:schemeClr val="accent2">
                    <a:lumMod val="50000"/>
                  </a:schemeClr>
                </a:solidFill>
              </a:rPr>
              <a:t>tính</a:t>
            </a:r>
            <a:r>
              <a:rPr lang="en-US" sz="1900" dirty="0">
                <a:solidFill>
                  <a:schemeClr val="accent2">
                    <a:lumMod val="50000"/>
                  </a:schemeClr>
                </a:solidFill>
              </a:rPr>
              <a:t> base </a:t>
            </a:r>
            <a:r>
              <a:rPr lang="en-US" sz="1900" dirty="0" err="1">
                <a:solidFill>
                  <a:schemeClr val="accent2">
                    <a:lumMod val="50000"/>
                  </a:schemeClr>
                </a:solidFill>
              </a:rPr>
              <a:t>yếu</a:t>
            </a:r>
            <a:r>
              <a:rPr lang="en-US" sz="1900" dirty="0">
                <a:solidFill>
                  <a:schemeClr val="accent2">
                    <a:lumMod val="50000"/>
                  </a:schemeClr>
                </a:solidFill>
              </a:rPr>
              <a:t>. </a:t>
            </a:r>
            <a:r>
              <a:rPr lang="en-US" sz="1900" dirty="0" err="1">
                <a:solidFill>
                  <a:schemeClr val="accent2">
                    <a:lumMod val="50000"/>
                  </a:schemeClr>
                </a:solidFill>
              </a:rPr>
              <a:t>KHi</a:t>
            </a:r>
            <a:r>
              <a:rPr lang="en-US" sz="1900" dirty="0">
                <a:solidFill>
                  <a:schemeClr val="accent2">
                    <a:lumMod val="50000"/>
                  </a:schemeClr>
                </a:solidFill>
              </a:rPr>
              <a:t> pH&lt; 7,35 </a:t>
            </a:r>
            <a:r>
              <a:rPr lang="en-US" sz="1900" dirty="0" err="1">
                <a:solidFill>
                  <a:schemeClr val="accent2">
                    <a:lumMod val="50000"/>
                  </a:schemeClr>
                </a:solidFill>
              </a:rPr>
              <a:t>có</a:t>
            </a:r>
            <a:r>
              <a:rPr lang="en-US" sz="1900" dirty="0">
                <a:solidFill>
                  <a:schemeClr val="accent2">
                    <a:lumMod val="50000"/>
                  </a:schemeClr>
                </a:solidFill>
              </a:rPr>
              <a:t> </a:t>
            </a:r>
            <a:r>
              <a:rPr lang="en-US" sz="1900" dirty="0" err="1">
                <a:solidFill>
                  <a:schemeClr val="accent2">
                    <a:lumMod val="50000"/>
                  </a:schemeClr>
                </a:solidFill>
              </a:rPr>
              <a:t>thể</a:t>
            </a:r>
            <a:r>
              <a:rPr lang="en-US" sz="1900" dirty="0">
                <a:solidFill>
                  <a:schemeClr val="accent2">
                    <a:lumMod val="50000"/>
                  </a:schemeClr>
                </a:solidFill>
              </a:rPr>
              <a:t> </a:t>
            </a:r>
            <a:r>
              <a:rPr lang="en-US" sz="1900" dirty="0" err="1">
                <a:solidFill>
                  <a:schemeClr val="accent2">
                    <a:lumMod val="50000"/>
                  </a:schemeClr>
                </a:solidFill>
              </a:rPr>
              <a:t>bị</a:t>
            </a:r>
            <a:r>
              <a:rPr lang="en-US" sz="1900" dirty="0">
                <a:solidFill>
                  <a:schemeClr val="accent2">
                    <a:lumMod val="50000"/>
                  </a:schemeClr>
                </a:solidFill>
              </a:rPr>
              <a:t> </a:t>
            </a:r>
            <a:r>
              <a:rPr lang="en-US" sz="1900" dirty="0" err="1">
                <a:solidFill>
                  <a:schemeClr val="accent2">
                    <a:lumMod val="50000"/>
                  </a:schemeClr>
                </a:solidFill>
              </a:rPr>
              <a:t>các</a:t>
            </a:r>
            <a:r>
              <a:rPr lang="en-US" sz="1900" dirty="0">
                <a:solidFill>
                  <a:schemeClr val="accent2">
                    <a:lumMod val="50000"/>
                  </a:schemeClr>
                </a:solidFill>
              </a:rPr>
              <a:t> </a:t>
            </a:r>
            <a:r>
              <a:rPr lang="en-US" sz="1900" dirty="0" err="1">
                <a:solidFill>
                  <a:schemeClr val="accent2">
                    <a:lumMod val="50000"/>
                  </a:schemeClr>
                </a:solidFill>
              </a:rPr>
              <a:t>bệnh</a:t>
            </a:r>
            <a:r>
              <a:rPr lang="en-US" sz="1900" dirty="0">
                <a:solidFill>
                  <a:schemeClr val="accent2">
                    <a:lumMod val="50000"/>
                  </a:schemeClr>
                </a:solidFill>
              </a:rPr>
              <a:t>: </a:t>
            </a:r>
            <a:r>
              <a:rPr lang="en-US" sz="1900" dirty="0" err="1">
                <a:solidFill>
                  <a:schemeClr val="accent2">
                    <a:lumMod val="50000"/>
                  </a:schemeClr>
                </a:solidFill>
              </a:rPr>
              <a:t>đau</a:t>
            </a:r>
            <a:r>
              <a:rPr lang="en-US" sz="1900" dirty="0">
                <a:solidFill>
                  <a:schemeClr val="accent2">
                    <a:lumMod val="50000"/>
                  </a:schemeClr>
                </a:solidFill>
              </a:rPr>
              <a:t> </a:t>
            </a:r>
            <a:r>
              <a:rPr lang="en-US" sz="1900" dirty="0" err="1">
                <a:solidFill>
                  <a:schemeClr val="accent2">
                    <a:lumMod val="50000"/>
                  </a:schemeClr>
                </a:solidFill>
              </a:rPr>
              <a:t>đầu</a:t>
            </a:r>
            <a:r>
              <a:rPr lang="en-US" sz="1900" dirty="0">
                <a:solidFill>
                  <a:schemeClr val="accent2">
                    <a:lumMod val="50000"/>
                  </a:schemeClr>
                </a:solidFill>
              </a:rPr>
              <a:t>, </a:t>
            </a:r>
            <a:r>
              <a:rPr lang="en-US" sz="1900" dirty="0" err="1">
                <a:solidFill>
                  <a:schemeClr val="accent2">
                    <a:lumMod val="50000"/>
                  </a:schemeClr>
                </a:solidFill>
              </a:rPr>
              <a:t>lú</a:t>
            </a:r>
            <a:r>
              <a:rPr lang="en-US" sz="1900" dirty="0">
                <a:solidFill>
                  <a:schemeClr val="accent2">
                    <a:lumMod val="50000"/>
                  </a:schemeClr>
                </a:solidFill>
              </a:rPr>
              <a:t> </a:t>
            </a:r>
            <a:r>
              <a:rPr lang="en-US" sz="1900" dirty="0" err="1">
                <a:solidFill>
                  <a:schemeClr val="accent2">
                    <a:lumMod val="50000"/>
                  </a:schemeClr>
                </a:solidFill>
              </a:rPr>
              <a:t>lẫn</a:t>
            </a:r>
            <a:r>
              <a:rPr lang="en-US" sz="1900" dirty="0">
                <a:solidFill>
                  <a:schemeClr val="accent2">
                    <a:lumMod val="50000"/>
                  </a:schemeClr>
                </a:solidFill>
              </a:rPr>
              <a:t>, </a:t>
            </a:r>
            <a:r>
              <a:rPr lang="en-US" sz="1900" dirty="0" err="1">
                <a:solidFill>
                  <a:schemeClr val="accent2">
                    <a:lumMod val="50000"/>
                  </a:schemeClr>
                </a:solidFill>
              </a:rPr>
              <a:t>mệt</a:t>
            </a:r>
            <a:r>
              <a:rPr lang="en-US" sz="1900" dirty="0">
                <a:solidFill>
                  <a:schemeClr val="accent2">
                    <a:lumMod val="50000"/>
                  </a:schemeClr>
                </a:solidFill>
              </a:rPr>
              <a:t> </a:t>
            </a:r>
            <a:r>
              <a:rPr lang="en-US" sz="1900" dirty="0" err="1">
                <a:solidFill>
                  <a:schemeClr val="accent2">
                    <a:lumMod val="50000"/>
                  </a:schemeClr>
                </a:solidFill>
              </a:rPr>
              <a:t>mỏi</a:t>
            </a:r>
            <a:r>
              <a:rPr lang="en-US" sz="1900" dirty="0">
                <a:solidFill>
                  <a:schemeClr val="accent2">
                    <a:lumMod val="50000"/>
                  </a:schemeClr>
                </a:solidFill>
              </a:rPr>
              <a:t>, ho </a:t>
            </a:r>
            <a:r>
              <a:rPr lang="en-US" sz="1900" dirty="0" err="1">
                <a:solidFill>
                  <a:schemeClr val="accent2">
                    <a:lumMod val="50000"/>
                  </a:schemeClr>
                </a:solidFill>
              </a:rPr>
              <a:t>và</a:t>
            </a:r>
            <a:r>
              <a:rPr lang="en-US" sz="1900" dirty="0">
                <a:solidFill>
                  <a:schemeClr val="accent2">
                    <a:lumMod val="50000"/>
                  </a:schemeClr>
                </a:solidFill>
              </a:rPr>
              <a:t> </a:t>
            </a:r>
            <a:r>
              <a:rPr lang="en-US" sz="1900" dirty="0" err="1">
                <a:solidFill>
                  <a:schemeClr val="accent2">
                    <a:lumMod val="50000"/>
                  </a:schemeClr>
                </a:solidFill>
              </a:rPr>
              <a:t>khó</a:t>
            </a:r>
            <a:r>
              <a:rPr lang="en-US" sz="1900" dirty="0">
                <a:solidFill>
                  <a:schemeClr val="accent2">
                    <a:lumMod val="50000"/>
                  </a:schemeClr>
                </a:solidFill>
              </a:rPr>
              <a:t> </a:t>
            </a:r>
            <a:r>
              <a:rPr lang="en-US" sz="1900" dirty="0" err="1">
                <a:solidFill>
                  <a:schemeClr val="accent2">
                    <a:lumMod val="50000"/>
                  </a:schemeClr>
                </a:solidFill>
              </a:rPr>
              <a:t>thở</a:t>
            </a:r>
            <a:r>
              <a:rPr lang="en-US" sz="1900" dirty="0">
                <a:solidFill>
                  <a:schemeClr val="accent2">
                    <a:lumMod val="50000"/>
                  </a:schemeClr>
                </a:solidFill>
              </a:rPr>
              <a:t> ; </a:t>
            </a:r>
            <a:r>
              <a:rPr lang="en-US" sz="1900" dirty="0" err="1">
                <a:solidFill>
                  <a:schemeClr val="accent2">
                    <a:lumMod val="50000"/>
                  </a:schemeClr>
                </a:solidFill>
              </a:rPr>
              <a:t>nhịp</a:t>
            </a:r>
            <a:r>
              <a:rPr lang="en-US" sz="1900" dirty="0">
                <a:solidFill>
                  <a:schemeClr val="accent2">
                    <a:lumMod val="50000"/>
                  </a:schemeClr>
                </a:solidFill>
              </a:rPr>
              <a:t> </a:t>
            </a:r>
            <a:r>
              <a:rPr lang="en-US" sz="1900" dirty="0" err="1">
                <a:solidFill>
                  <a:schemeClr val="accent2">
                    <a:lumMod val="50000"/>
                  </a:schemeClr>
                </a:solidFill>
              </a:rPr>
              <a:t>tim</a:t>
            </a:r>
            <a:r>
              <a:rPr lang="en-US" sz="1900" dirty="0">
                <a:solidFill>
                  <a:schemeClr val="accent2">
                    <a:lumMod val="50000"/>
                  </a:schemeClr>
                </a:solidFill>
              </a:rPr>
              <a:t> </a:t>
            </a:r>
            <a:r>
              <a:rPr lang="en-US" sz="1900" dirty="0" err="1">
                <a:solidFill>
                  <a:schemeClr val="accent2">
                    <a:lumMod val="50000"/>
                  </a:schemeClr>
                </a:solidFill>
              </a:rPr>
              <a:t>không</a:t>
            </a:r>
            <a:r>
              <a:rPr lang="en-US" sz="1900" dirty="0">
                <a:solidFill>
                  <a:schemeClr val="accent2">
                    <a:lumMod val="50000"/>
                  </a:schemeClr>
                </a:solidFill>
              </a:rPr>
              <a:t> </a:t>
            </a:r>
            <a:r>
              <a:rPr lang="en-US" sz="1900" dirty="0" err="1">
                <a:solidFill>
                  <a:schemeClr val="accent2">
                    <a:lumMod val="50000"/>
                  </a:schemeClr>
                </a:solidFill>
              </a:rPr>
              <a:t>đều</a:t>
            </a:r>
            <a:r>
              <a:rPr lang="en-US" sz="1900" dirty="0">
                <a:solidFill>
                  <a:schemeClr val="accent2">
                    <a:lumMod val="50000"/>
                  </a:schemeClr>
                </a:solidFill>
              </a:rPr>
              <a:t>, </a:t>
            </a:r>
            <a:r>
              <a:rPr lang="en-US" sz="1900" dirty="0" err="1">
                <a:solidFill>
                  <a:schemeClr val="accent2">
                    <a:lumMod val="50000"/>
                  </a:schemeClr>
                </a:solidFill>
              </a:rPr>
              <a:t>đau</a:t>
            </a:r>
            <a:r>
              <a:rPr lang="en-US" sz="1900" dirty="0">
                <a:solidFill>
                  <a:schemeClr val="accent2">
                    <a:lumMod val="50000"/>
                  </a:schemeClr>
                </a:solidFill>
              </a:rPr>
              <a:t> </a:t>
            </a:r>
            <a:r>
              <a:rPr lang="en-US" sz="1900" dirty="0" err="1">
                <a:solidFill>
                  <a:schemeClr val="accent2">
                    <a:lumMod val="50000"/>
                  </a:schemeClr>
                </a:solidFill>
              </a:rPr>
              <a:t>bụng</a:t>
            </a:r>
            <a:r>
              <a:rPr lang="en-US" sz="1900" dirty="0">
                <a:solidFill>
                  <a:schemeClr val="accent2">
                    <a:lumMod val="50000"/>
                  </a:schemeClr>
                </a:solidFill>
              </a:rPr>
              <a:t>, co </a:t>
            </a:r>
            <a:r>
              <a:rPr lang="en-US" sz="1900" dirty="0" err="1">
                <a:solidFill>
                  <a:schemeClr val="accent2">
                    <a:lumMod val="50000"/>
                  </a:schemeClr>
                </a:solidFill>
              </a:rPr>
              <a:t>giật</a:t>
            </a:r>
            <a:r>
              <a:rPr lang="en-US" sz="1900" dirty="0">
                <a:solidFill>
                  <a:schemeClr val="accent2">
                    <a:lumMod val="50000"/>
                  </a:schemeClr>
                </a:solidFill>
              </a:rPr>
              <a:t>; </a:t>
            </a:r>
            <a:r>
              <a:rPr lang="en-US" sz="1900" dirty="0" err="1">
                <a:solidFill>
                  <a:schemeClr val="accent2">
                    <a:lumMod val="50000"/>
                  </a:schemeClr>
                </a:solidFill>
              </a:rPr>
              <a:t>hôn</a:t>
            </a:r>
            <a:r>
              <a:rPr lang="en-US" sz="1900" dirty="0">
                <a:solidFill>
                  <a:schemeClr val="accent2">
                    <a:lumMod val="50000"/>
                  </a:schemeClr>
                </a:solidFill>
              </a:rPr>
              <a:t> </a:t>
            </a:r>
            <a:r>
              <a:rPr lang="en-US" sz="1900" dirty="0" err="1">
                <a:solidFill>
                  <a:schemeClr val="accent2">
                    <a:lumMod val="50000"/>
                  </a:schemeClr>
                </a:solidFill>
              </a:rPr>
              <a:t>mê</a:t>
            </a:r>
            <a:r>
              <a:rPr lang="en-US" sz="1900" dirty="0">
                <a:solidFill>
                  <a:schemeClr val="accent2">
                    <a:lumMod val="50000"/>
                  </a:schemeClr>
                </a:solidFill>
              </a:rPr>
              <a:t>….Khi pH&gt; 7,45 </a:t>
            </a:r>
            <a:r>
              <a:rPr lang="en-US" sz="1900" dirty="0" err="1">
                <a:solidFill>
                  <a:schemeClr val="accent2">
                    <a:lumMod val="50000"/>
                  </a:schemeClr>
                </a:solidFill>
              </a:rPr>
              <a:t>có</a:t>
            </a:r>
            <a:r>
              <a:rPr lang="en-US" sz="1900" dirty="0">
                <a:solidFill>
                  <a:schemeClr val="accent2">
                    <a:lumMod val="50000"/>
                  </a:schemeClr>
                </a:solidFill>
              </a:rPr>
              <a:t> </a:t>
            </a:r>
            <a:r>
              <a:rPr lang="en-US" sz="1900" dirty="0" err="1">
                <a:solidFill>
                  <a:schemeClr val="accent2">
                    <a:lumMod val="50000"/>
                  </a:schemeClr>
                </a:solidFill>
              </a:rPr>
              <a:t>thể</a:t>
            </a:r>
            <a:r>
              <a:rPr lang="en-US" sz="1900" dirty="0">
                <a:solidFill>
                  <a:schemeClr val="accent2">
                    <a:lumMod val="50000"/>
                  </a:schemeClr>
                </a:solidFill>
              </a:rPr>
              <a:t> </a:t>
            </a:r>
            <a:r>
              <a:rPr lang="en-US" sz="1900" dirty="0" err="1">
                <a:solidFill>
                  <a:schemeClr val="accent2">
                    <a:lumMod val="50000"/>
                  </a:schemeClr>
                </a:solidFill>
              </a:rPr>
              <a:t>bị</a:t>
            </a:r>
            <a:r>
              <a:rPr lang="en-US" sz="1900" dirty="0">
                <a:solidFill>
                  <a:schemeClr val="accent2">
                    <a:lumMod val="50000"/>
                  </a:schemeClr>
                </a:solidFill>
              </a:rPr>
              <a:t> </a:t>
            </a:r>
            <a:r>
              <a:rPr lang="en-US" sz="1900" dirty="0" err="1">
                <a:solidFill>
                  <a:schemeClr val="accent2">
                    <a:lumMod val="50000"/>
                  </a:schemeClr>
                </a:solidFill>
              </a:rPr>
              <a:t>các</a:t>
            </a:r>
            <a:r>
              <a:rPr lang="en-US" sz="1900" dirty="0">
                <a:solidFill>
                  <a:schemeClr val="accent2">
                    <a:lumMod val="50000"/>
                  </a:schemeClr>
                </a:solidFill>
              </a:rPr>
              <a:t> </a:t>
            </a:r>
            <a:r>
              <a:rPr lang="en-US" sz="1900" dirty="0" err="1">
                <a:solidFill>
                  <a:schemeClr val="accent2">
                    <a:lumMod val="50000"/>
                  </a:schemeClr>
                </a:solidFill>
              </a:rPr>
              <a:t>bệnh</a:t>
            </a:r>
            <a:r>
              <a:rPr lang="en-US" sz="1900" dirty="0">
                <a:solidFill>
                  <a:schemeClr val="accent2">
                    <a:lumMod val="50000"/>
                  </a:schemeClr>
                </a:solidFill>
              </a:rPr>
              <a:t>: </a:t>
            </a:r>
            <a:r>
              <a:rPr lang="en-US" sz="1900" dirty="0" err="1">
                <a:solidFill>
                  <a:schemeClr val="accent2">
                    <a:lumMod val="50000"/>
                  </a:schemeClr>
                </a:solidFill>
              </a:rPr>
              <a:t>lú</a:t>
            </a:r>
            <a:r>
              <a:rPr lang="en-US" sz="1900" dirty="0">
                <a:solidFill>
                  <a:schemeClr val="accent2">
                    <a:lumMod val="50000"/>
                  </a:schemeClr>
                </a:solidFill>
              </a:rPr>
              <a:t> </a:t>
            </a:r>
            <a:r>
              <a:rPr lang="en-US" sz="1900" dirty="0" err="1">
                <a:solidFill>
                  <a:schemeClr val="accent2">
                    <a:lumMod val="50000"/>
                  </a:schemeClr>
                </a:solidFill>
              </a:rPr>
              <a:t>lẫn</a:t>
            </a:r>
            <a:r>
              <a:rPr lang="en-US" sz="1900" dirty="0">
                <a:solidFill>
                  <a:schemeClr val="accent2">
                    <a:lumMod val="50000"/>
                  </a:schemeClr>
                </a:solidFill>
              </a:rPr>
              <a:t> </a:t>
            </a:r>
            <a:r>
              <a:rPr lang="en-US" sz="1900" dirty="0" err="1">
                <a:solidFill>
                  <a:schemeClr val="accent2">
                    <a:lumMod val="50000"/>
                  </a:schemeClr>
                </a:solidFill>
              </a:rPr>
              <a:t>và</a:t>
            </a:r>
            <a:r>
              <a:rPr lang="en-US" sz="1900" dirty="0">
                <a:solidFill>
                  <a:schemeClr val="accent2">
                    <a:lumMod val="50000"/>
                  </a:schemeClr>
                </a:solidFill>
              </a:rPr>
              <a:t> </a:t>
            </a:r>
            <a:r>
              <a:rPr lang="en-US" sz="1900" dirty="0" err="1">
                <a:solidFill>
                  <a:schemeClr val="accent2">
                    <a:lumMod val="50000"/>
                  </a:schemeClr>
                </a:solidFill>
              </a:rPr>
              <a:t>chóng</a:t>
            </a:r>
            <a:r>
              <a:rPr lang="en-US" sz="1900" dirty="0">
                <a:solidFill>
                  <a:schemeClr val="accent2">
                    <a:lumMod val="50000"/>
                  </a:schemeClr>
                </a:solidFill>
              </a:rPr>
              <a:t> </a:t>
            </a:r>
            <a:r>
              <a:rPr lang="en-US" sz="1900" dirty="0" err="1">
                <a:solidFill>
                  <a:schemeClr val="accent2">
                    <a:lumMod val="50000"/>
                  </a:schemeClr>
                </a:solidFill>
              </a:rPr>
              <a:t>mặt</a:t>
            </a:r>
            <a:r>
              <a:rPr lang="en-US" sz="1900" dirty="0">
                <a:solidFill>
                  <a:schemeClr val="accent2">
                    <a:lumMod val="50000"/>
                  </a:schemeClr>
                </a:solidFill>
              </a:rPr>
              <a:t>; run </a:t>
            </a:r>
            <a:r>
              <a:rPr lang="en-US" sz="1900" dirty="0" err="1">
                <a:solidFill>
                  <a:schemeClr val="accent2">
                    <a:lumMod val="50000"/>
                  </a:schemeClr>
                </a:solidFill>
              </a:rPr>
              <a:t>tay</a:t>
            </a:r>
            <a:r>
              <a:rPr lang="en-US" sz="1900" dirty="0">
                <a:solidFill>
                  <a:schemeClr val="accent2">
                    <a:lumMod val="50000"/>
                  </a:schemeClr>
                </a:solidFill>
              </a:rPr>
              <a:t>; </a:t>
            </a:r>
            <a:r>
              <a:rPr lang="en-US" sz="1900" dirty="0" err="1">
                <a:solidFill>
                  <a:schemeClr val="accent2">
                    <a:lumMod val="50000"/>
                  </a:schemeClr>
                </a:solidFill>
              </a:rPr>
              <a:t>tê</a:t>
            </a:r>
            <a:r>
              <a:rPr lang="en-US" sz="1900" dirty="0">
                <a:solidFill>
                  <a:schemeClr val="accent2">
                    <a:lumMod val="50000"/>
                  </a:schemeClr>
                </a:solidFill>
              </a:rPr>
              <a:t> </a:t>
            </a:r>
            <a:r>
              <a:rPr lang="en-US" sz="1900" dirty="0" err="1">
                <a:solidFill>
                  <a:schemeClr val="accent2">
                    <a:lumMod val="50000"/>
                  </a:schemeClr>
                </a:solidFill>
              </a:rPr>
              <a:t>ngứa</a:t>
            </a:r>
            <a:r>
              <a:rPr lang="en-US" sz="1900" dirty="0">
                <a:solidFill>
                  <a:schemeClr val="accent2">
                    <a:lumMod val="50000"/>
                  </a:schemeClr>
                </a:solidFill>
              </a:rPr>
              <a:t> </a:t>
            </a:r>
            <a:r>
              <a:rPr lang="en-US" sz="1900" dirty="0" err="1">
                <a:solidFill>
                  <a:schemeClr val="accent2">
                    <a:lumMod val="50000"/>
                  </a:schemeClr>
                </a:solidFill>
              </a:rPr>
              <a:t>bàn</a:t>
            </a:r>
            <a:r>
              <a:rPr lang="en-US" sz="1900" dirty="0">
                <a:solidFill>
                  <a:schemeClr val="accent2">
                    <a:lumMod val="50000"/>
                  </a:schemeClr>
                </a:solidFill>
              </a:rPr>
              <a:t> </a:t>
            </a:r>
            <a:r>
              <a:rPr lang="en-US" sz="1900" dirty="0" err="1">
                <a:solidFill>
                  <a:schemeClr val="accent2">
                    <a:lumMod val="50000"/>
                  </a:schemeClr>
                </a:solidFill>
              </a:rPr>
              <a:t>chân</a:t>
            </a:r>
            <a:r>
              <a:rPr lang="en-US" sz="1900" dirty="0">
                <a:solidFill>
                  <a:schemeClr val="accent2">
                    <a:lumMod val="50000"/>
                  </a:schemeClr>
                </a:solidFill>
              </a:rPr>
              <a:t>, </a:t>
            </a:r>
            <a:r>
              <a:rPr lang="en-US" sz="1900" dirty="0" err="1">
                <a:solidFill>
                  <a:schemeClr val="accent2">
                    <a:lumMod val="50000"/>
                  </a:schemeClr>
                </a:solidFill>
              </a:rPr>
              <a:t>mặt</a:t>
            </a:r>
            <a:r>
              <a:rPr lang="en-US" sz="1900" dirty="0">
                <a:solidFill>
                  <a:schemeClr val="accent2">
                    <a:lumMod val="50000"/>
                  </a:schemeClr>
                </a:solidFill>
              </a:rPr>
              <a:t>; co </a:t>
            </a:r>
            <a:r>
              <a:rPr lang="en-US" sz="1900" dirty="0" err="1">
                <a:solidFill>
                  <a:schemeClr val="accent2">
                    <a:lumMod val="50000"/>
                  </a:schemeClr>
                </a:solidFill>
              </a:rPr>
              <a:t>thắt</a:t>
            </a:r>
            <a:r>
              <a:rPr lang="en-US" sz="1900" dirty="0">
                <a:solidFill>
                  <a:schemeClr val="accent2">
                    <a:lumMod val="50000"/>
                  </a:schemeClr>
                </a:solidFill>
              </a:rPr>
              <a:t> </a:t>
            </a:r>
            <a:r>
              <a:rPr lang="en-US" sz="1900" dirty="0" err="1">
                <a:solidFill>
                  <a:schemeClr val="accent2">
                    <a:lumMod val="50000"/>
                  </a:schemeClr>
                </a:solidFill>
              </a:rPr>
              <a:t>cơ</a:t>
            </a:r>
            <a:r>
              <a:rPr lang="en-US" sz="1900" dirty="0">
                <a:solidFill>
                  <a:schemeClr val="accent2">
                    <a:lumMod val="50000"/>
                  </a:schemeClr>
                </a:solidFill>
              </a:rPr>
              <a:t>; </a:t>
            </a:r>
            <a:r>
              <a:rPr lang="en-US" sz="1900" dirty="0" err="1">
                <a:solidFill>
                  <a:schemeClr val="accent2">
                    <a:lumMod val="50000"/>
                  </a:schemeClr>
                </a:solidFill>
              </a:rPr>
              <a:t>buồn</a:t>
            </a:r>
            <a:r>
              <a:rPr lang="en-US" sz="1900" dirty="0">
                <a:solidFill>
                  <a:schemeClr val="accent2">
                    <a:lumMod val="50000"/>
                  </a:schemeClr>
                </a:solidFill>
              </a:rPr>
              <a:t> </a:t>
            </a:r>
            <a:r>
              <a:rPr lang="en-US" sz="1900" dirty="0" err="1">
                <a:solidFill>
                  <a:schemeClr val="accent2">
                    <a:lumMod val="50000"/>
                  </a:schemeClr>
                </a:solidFill>
              </a:rPr>
              <a:t>nôn</a:t>
            </a:r>
            <a:r>
              <a:rPr lang="en-US" sz="1900" dirty="0">
                <a:solidFill>
                  <a:schemeClr val="accent2">
                    <a:lumMod val="50000"/>
                  </a:schemeClr>
                </a:solidFill>
              </a:rPr>
              <a:t>; </a:t>
            </a:r>
            <a:r>
              <a:rPr lang="en-US" sz="1900" dirty="0" err="1">
                <a:solidFill>
                  <a:schemeClr val="accent2">
                    <a:lumMod val="50000"/>
                  </a:schemeClr>
                </a:solidFill>
              </a:rPr>
              <a:t>hôn</a:t>
            </a:r>
            <a:r>
              <a:rPr lang="en-US" sz="1900" dirty="0">
                <a:solidFill>
                  <a:schemeClr val="accent2">
                    <a:lumMod val="50000"/>
                  </a:schemeClr>
                </a:solidFill>
              </a:rPr>
              <a:t> </a:t>
            </a:r>
            <a:r>
              <a:rPr lang="en-US" sz="1900" dirty="0" err="1">
                <a:solidFill>
                  <a:schemeClr val="accent2">
                    <a:lumMod val="50000"/>
                  </a:schemeClr>
                </a:solidFill>
              </a:rPr>
              <a:t>mê</a:t>
            </a:r>
            <a:r>
              <a:rPr lang="en-US" sz="1900" dirty="0">
                <a:solidFill>
                  <a:schemeClr val="accent2">
                    <a:lumMod val="50000"/>
                  </a:schemeClr>
                </a:solidFill>
              </a:rPr>
              <a:t>;…</a:t>
            </a:r>
          </a:p>
          <a:p>
            <a:r>
              <a:rPr lang="en-US" sz="1900" dirty="0">
                <a:solidFill>
                  <a:schemeClr val="accent2">
                    <a:lumMod val="50000"/>
                  </a:schemeClr>
                </a:solidFill>
              </a:rPr>
              <a:t>- </a:t>
            </a:r>
            <a:r>
              <a:rPr lang="en-US" sz="1900" dirty="0" err="1">
                <a:solidFill>
                  <a:schemeClr val="accent2">
                    <a:lumMod val="50000"/>
                  </a:schemeClr>
                </a:solidFill>
              </a:rPr>
              <a:t>Dịch</a:t>
            </a:r>
            <a:r>
              <a:rPr lang="en-US" sz="1900" dirty="0">
                <a:solidFill>
                  <a:schemeClr val="accent2">
                    <a:lumMod val="50000"/>
                  </a:schemeClr>
                </a:solidFill>
              </a:rPr>
              <a:t> ở </a:t>
            </a:r>
            <a:r>
              <a:rPr lang="en-US" sz="1900" dirty="0" err="1">
                <a:solidFill>
                  <a:schemeClr val="accent2">
                    <a:lumMod val="50000"/>
                  </a:schemeClr>
                </a:solidFill>
              </a:rPr>
              <a:t>dạ</a:t>
            </a:r>
            <a:r>
              <a:rPr lang="en-US" sz="1900" dirty="0">
                <a:solidFill>
                  <a:schemeClr val="accent2">
                    <a:lumMod val="50000"/>
                  </a:schemeClr>
                </a:solidFill>
              </a:rPr>
              <a:t> </a:t>
            </a:r>
            <a:r>
              <a:rPr lang="en-US" sz="1900" dirty="0" err="1">
                <a:solidFill>
                  <a:schemeClr val="accent2">
                    <a:lumMod val="50000"/>
                  </a:schemeClr>
                </a:solidFill>
              </a:rPr>
              <a:t>dày</a:t>
            </a:r>
            <a:r>
              <a:rPr lang="en-US" sz="1900" dirty="0">
                <a:solidFill>
                  <a:schemeClr val="accent2">
                    <a:lumMod val="50000"/>
                  </a:schemeClr>
                </a:solidFill>
              </a:rPr>
              <a:t> </a:t>
            </a:r>
            <a:r>
              <a:rPr lang="en-US" sz="1900" dirty="0" err="1">
                <a:solidFill>
                  <a:schemeClr val="accent2">
                    <a:lumMod val="50000"/>
                  </a:schemeClr>
                </a:solidFill>
              </a:rPr>
              <a:t>thường</a:t>
            </a:r>
            <a:r>
              <a:rPr lang="en-US" sz="1900" dirty="0">
                <a:solidFill>
                  <a:schemeClr val="accent2">
                    <a:lumMod val="50000"/>
                  </a:schemeClr>
                </a:solidFill>
              </a:rPr>
              <a:t> </a:t>
            </a:r>
            <a:r>
              <a:rPr lang="en-US" sz="1900" dirty="0" err="1">
                <a:solidFill>
                  <a:schemeClr val="accent2">
                    <a:lumMod val="50000"/>
                  </a:schemeClr>
                </a:solidFill>
              </a:rPr>
              <a:t>có</a:t>
            </a:r>
            <a:r>
              <a:rPr lang="en-US" sz="1900" dirty="0">
                <a:solidFill>
                  <a:schemeClr val="accent2">
                    <a:lumMod val="50000"/>
                  </a:schemeClr>
                </a:solidFill>
              </a:rPr>
              <a:t> pH </a:t>
            </a:r>
            <a:r>
              <a:rPr lang="en-US" sz="1900" dirty="0" err="1">
                <a:solidFill>
                  <a:schemeClr val="accent2">
                    <a:lumMod val="50000"/>
                  </a:schemeClr>
                </a:solidFill>
              </a:rPr>
              <a:t>khoảng</a:t>
            </a:r>
            <a:r>
              <a:rPr lang="en-US" sz="1900" dirty="0">
                <a:solidFill>
                  <a:schemeClr val="accent2">
                    <a:lumMod val="50000"/>
                  </a:schemeClr>
                </a:solidFill>
              </a:rPr>
              <a:t> 3-5,5. PH </a:t>
            </a:r>
            <a:r>
              <a:rPr lang="en-US" sz="1900" dirty="0" err="1">
                <a:solidFill>
                  <a:schemeClr val="accent2">
                    <a:lumMod val="50000"/>
                  </a:schemeClr>
                </a:solidFill>
              </a:rPr>
              <a:t>thấp</a:t>
            </a:r>
            <a:r>
              <a:rPr lang="en-US" sz="1900" dirty="0">
                <a:solidFill>
                  <a:schemeClr val="accent2">
                    <a:lumMod val="50000"/>
                  </a:schemeClr>
                </a:solidFill>
              </a:rPr>
              <a:t> </a:t>
            </a:r>
            <a:r>
              <a:rPr lang="en-US" sz="1900" dirty="0" err="1">
                <a:solidFill>
                  <a:schemeClr val="accent2">
                    <a:lumMod val="50000"/>
                  </a:schemeClr>
                </a:solidFill>
              </a:rPr>
              <a:t>sẽ</a:t>
            </a:r>
            <a:r>
              <a:rPr lang="en-US" sz="1900" dirty="0">
                <a:solidFill>
                  <a:schemeClr val="accent2">
                    <a:lumMod val="50000"/>
                  </a:schemeClr>
                </a:solidFill>
              </a:rPr>
              <a:t> </a:t>
            </a:r>
            <a:r>
              <a:rPr lang="en-US" sz="1900" dirty="0" err="1">
                <a:solidFill>
                  <a:schemeClr val="accent2">
                    <a:lumMod val="50000"/>
                  </a:schemeClr>
                </a:solidFill>
              </a:rPr>
              <a:t>giúp</a:t>
            </a:r>
            <a:r>
              <a:rPr lang="en-US" sz="1900" dirty="0">
                <a:solidFill>
                  <a:schemeClr val="accent2">
                    <a:lumMod val="50000"/>
                  </a:schemeClr>
                </a:solidFill>
              </a:rPr>
              <a:t> </a:t>
            </a:r>
            <a:r>
              <a:rPr lang="en-US" sz="1900" dirty="0" err="1">
                <a:solidFill>
                  <a:schemeClr val="accent2">
                    <a:lumMod val="50000"/>
                  </a:schemeClr>
                </a:solidFill>
              </a:rPr>
              <a:t>việc</a:t>
            </a:r>
            <a:r>
              <a:rPr lang="en-US" sz="1900" dirty="0">
                <a:solidFill>
                  <a:schemeClr val="accent2">
                    <a:lumMod val="50000"/>
                  </a:schemeClr>
                </a:solidFill>
              </a:rPr>
              <a:t> </a:t>
            </a:r>
            <a:r>
              <a:rPr lang="en-US" sz="1900" dirty="0" err="1">
                <a:solidFill>
                  <a:schemeClr val="accent2">
                    <a:lumMod val="50000"/>
                  </a:schemeClr>
                </a:solidFill>
              </a:rPr>
              <a:t>tiêu</a:t>
            </a:r>
            <a:r>
              <a:rPr lang="en-US" sz="1900" dirty="0">
                <a:solidFill>
                  <a:schemeClr val="accent2">
                    <a:lumMod val="50000"/>
                  </a:schemeClr>
                </a:solidFill>
              </a:rPr>
              <a:t> </a:t>
            </a:r>
            <a:r>
              <a:rPr lang="en-US" sz="1900" dirty="0" err="1">
                <a:solidFill>
                  <a:schemeClr val="accent2">
                    <a:lumMod val="50000"/>
                  </a:schemeClr>
                </a:solidFill>
              </a:rPr>
              <a:t>hóa</a:t>
            </a:r>
            <a:r>
              <a:rPr lang="en-US" sz="1900" dirty="0">
                <a:solidFill>
                  <a:schemeClr val="accent2">
                    <a:lumMod val="50000"/>
                  </a:schemeClr>
                </a:solidFill>
              </a:rPr>
              <a:t> </a:t>
            </a:r>
            <a:r>
              <a:rPr lang="en-US" sz="1900" dirty="0" err="1">
                <a:solidFill>
                  <a:schemeClr val="accent2">
                    <a:lumMod val="50000"/>
                  </a:schemeClr>
                </a:solidFill>
              </a:rPr>
              <a:t>thức</a:t>
            </a:r>
            <a:r>
              <a:rPr lang="en-US" sz="1900" dirty="0">
                <a:solidFill>
                  <a:schemeClr val="accent2">
                    <a:lumMod val="50000"/>
                  </a:schemeClr>
                </a:solidFill>
              </a:rPr>
              <a:t> </a:t>
            </a:r>
            <a:r>
              <a:rPr lang="en-US" sz="1900" dirty="0" err="1">
                <a:solidFill>
                  <a:schemeClr val="accent2">
                    <a:lumMod val="50000"/>
                  </a:schemeClr>
                </a:solidFill>
              </a:rPr>
              <a:t>ăn</a:t>
            </a:r>
            <a:r>
              <a:rPr lang="en-US" sz="1900" dirty="0">
                <a:solidFill>
                  <a:schemeClr val="accent2">
                    <a:lumMod val="50000"/>
                  </a:schemeClr>
                </a:solidFill>
              </a:rPr>
              <a:t> </a:t>
            </a:r>
            <a:r>
              <a:rPr lang="en-US" sz="1900" dirty="0" err="1">
                <a:solidFill>
                  <a:schemeClr val="accent2">
                    <a:lumMod val="50000"/>
                  </a:schemeClr>
                </a:solidFill>
              </a:rPr>
              <a:t>và</a:t>
            </a:r>
            <a:r>
              <a:rPr lang="en-US" sz="1900" dirty="0">
                <a:solidFill>
                  <a:schemeClr val="accent2">
                    <a:lumMod val="50000"/>
                  </a:schemeClr>
                </a:solidFill>
              </a:rPr>
              <a:t> </a:t>
            </a:r>
            <a:r>
              <a:rPr lang="en-US" sz="1900" dirty="0" err="1">
                <a:solidFill>
                  <a:schemeClr val="accent2">
                    <a:lumMod val="50000"/>
                  </a:schemeClr>
                </a:solidFill>
              </a:rPr>
              <a:t>tiêu</a:t>
            </a:r>
            <a:r>
              <a:rPr lang="en-US" sz="1900" dirty="0">
                <a:solidFill>
                  <a:schemeClr val="accent2">
                    <a:lumMod val="50000"/>
                  </a:schemeClr>
                </a:solidFill>
              </a:rPr>
              <a:t> </a:t>
            </a:r>
            <a:r>
              <a:rPr lang="en-US" sz="1900" dirty="0" err="1">
                <a:solidFill>
                  <a:schemeClr val="accent2">
                    <a:lumMod val="50000"/>
                  </a:schemeClr>
                </a:solidFill>
              </a:rPr>
              <a:t>diệt</a:t>
            </a:r>
            <a:r>
              <a:rPr lang="en-US" sz="1900" dirty="0">
                <a:solidFill>
                  <a:schemeClr val="accent2">
                    <a:lumMod val="50000"/>
                  </a:schemeClr>
                </a:solidFill>
              </a:rPr>
              <a:t> vi </a:t>
            </a:r>
            <a:r>
              <a:rPr lang="en-US" sz="1900" dirty="0" err="1">
                <a:solidFill>
                  <a:schemeClr val="accent2">
                    <a:lumMod val="50000"/>
                  </a:schemeClr>
                </a:solidFill>
              </a:rPr>
              <a:t>khuẩn</a:t>
            </a:r>
            <a:r>
              <a:rPr lang="en-US" sz="1900" dirty="0">
                <a:solidFill>
                  <a:schemeClr val="accent2">
                    <a:lumMod val="50000"/>
                  </a:schemeClr>
                </a:solidFill>
              </a:rPr>
              <a:t> </a:t>
            </a:r>
            <a:r>
              <a:rPr lang="en-US" sz="1900" dirty="0" err="1">
                <a:solidFill>
                  <a:schemeClr val="accent2">
                    <a:lumMod val="50000"/>
                  </a:schemeClr>
                </a:solidFill>
              </a:rPr>
              <a:t>trong</a:t>
            </a:r>
            <a:r>
              <a:rPr lang="en-US" sz="1900" dirty="0">
                <a:solidFill>
                  <a:schemeClr val="accent2">
                    <a:lumMod val="50000"/>
                  </a:schemeClr>
                </a:solidFill>
              </a:rPr>
              <a:t> </a:t>
            </a:r>
            <a:r>
              <a:rPr lang="en-US" sz="1900" dirty="0" err="1">
                <a:solidFill>
                  <a:schemeClr val="accent2">
                    <a:lumMod val="50000"/>
                  </a:schemeClr>
                </a:solidFill>
              </a:rPr>
              <a:t>dạ</a:t>
            </a:r>
            <a:r>
              <a:rPr lang="en-US" sz="1900" dirty="0">
                <a:solidFill>
                  <a:schemeClr val="accent2">
                    <a:lumMod val="50000"/>
                  </a:schemeClr>
                </a:solidFill>
              </a:rPr>
              <a:t> </a:t>
            </a:r>
            <a:r>
              <a:rPr lang="en-US" sz="1900" dirty="0" err="1">
                <a:solidFill>
                  <a:schemeClr val="accent2">
                    <a:lumMod val="50000"/>
                  </a:schemeClr>
                </a:solidFill>
              </a:rPr>
              <a:t>dày</a:t>
            </a:r>
            <a:r>
              <a:rPr lang="en-US" sz="1900" dirty="0">
                <a:solidFill>
                  <a:schemeClr val="accent2">
                    <a:lumMod val="50000"/>
                  </a:schemeClr>
                </a:solidFill>
              </a:rPr>
              <a:t> </a:t>
            </a:r>
            <a:r>
              <a:rPr lang="en-US" sz="1900" dirty="0" err="1">
                <a:solidFill>
                  <a:schemeClr val="accent2">
                    <a:lumMod val="50000"/>
                  </a:schemeClr>
                </a:solidFill>
              </a:rPr>
              <a:t>dễ</a:t>
            </a:r>
            <a:r>
              <a:rPr lang="en-US" sz="1900" dirty="0">
                <a:solidFill>
                  <a:schemeClr val="accent2">
                    <a:lumMod val="50000"/>
                  </a:schemeClr>
                </a:solidFill>
              </a:rPr>
              <a:t> </a:t>
            </a:r>
            <a:r>
              <a:rPr lang="en-US" sz="1900" dirty="0" err="1">
                <a:solidFill>
                  <a:schemeClr val="accent2">
                    <a:lumMod val="50000"/>
                  </a:schemeClr>
                </a:solidFill>
              </a:rPr>
              <a:t>dàng</a:t>
            </a:r>
            <a:r>
              <a:rPr lang="en-US" sz="1900" dirty="0">
                <a:solidFill>
                  <a:schemeClr val="accent2">
                    <a:lumMod val="50000"/>
                  </a:schemeClr>
                </a:solidFill>
              </a:rPr>
              <a:t> </a:t>
            </a:r>
            <a:r>
              <a:rPr lang="en-US" sz="1900" dirty="0" err="1">
                <a:solidFill>
                  <a:schemeClr val="accent2">
                    <a:lumMod val="50000"/>
                  </a:schemeClr>
                </a:solidFill>
              </a:rPr>
              <a:t>hơn</a:t>
            </a:r>
            <a:r>
              <a:rPr lang="en-US" sz="1900" dirty="0">
                <a:solidFill>
                  <a:schemeClr val="accent2">
                    <a:lumMod val="50000"/>
                  </a:schemeClr>
                </a:solidFill>
              </a:rPr>
              <a:t>. pH&gt;5,5 </a:t>
            </a:r>
            <a:r>
              <a:rPr lang="en-US" sz="1900" dirty="0" err="1">
                <a:solidFill>
                  <a:schemeClr val="accent2">
                    <a:lumMod val="50000"/>
                  </a:schemeClr>
                </a:solidFill>
              </a:rPr>
              <a:t>có</a:t>
            </a:r>
            <a:r>
              <a:rPr lang="en-US" sz="1900" dirty="0">
                <a:solidFill>
                  <a:schemeClr val="accent2">
                    <a:lumMod val="50000"/>
                  </a:schemeClr>
                </a:solidFill>
              </a:rPr>
              <a:t> </a:t>
            </a:r>
            <a:r>
              <a:rPr lang="en-US" sz="1900" dirty="0" err="1">
                <a:solidFill>
                  <a:schemeClr val="accent2">
                    <a:lumMod val="50000"/>
                  </a:schemeClr>
                </a:solidFill>
              </a:rPr>
              <a:t>thể</a:t>
            </a:r>
            <a:r>
              <a:rPr lang="en-US" sz="1900" dirty="0">
                <a:solidFill>
                  <a:schemeClr val="accent2">
                    <a:lumMod val="50000"/>
                  </a:schemeClr>
                </a:solidFill>
              </a:rPr>
              <a:t> do </a:t>
            </a:r>
            <a:r>
              <a:rPr lang="en-US" sz="1900" dirty="0" err="1">
                <a:solidFill>
                  <a:schemeClr val="accent2">
                    <a:lumMod val="50000"/>
                  </a:schemeClr>
                </a:solidFill>
              </a:rPr>
              <a:t>cơ</a:t>
            </a:r>
            <a:r>
              <a:rPr lang="en-US" sz="1900" dirty="0">
                <a:solidFill>
                  <a:schemeClr val="accent2">
                    <a:lumMod val="50000"/>
                  </a:schemeClr>
                </a:solidFill>
              </a:rPr>
              <a:t> </a:t>
            </a:r>
            <a:r>
              <a:rPr lang="en-US" sz="1900" dirty="0" err="1">
                <a:solidFill>
                  <a:schemeClr val="accent2">
                    <a:lumMod val="50000"/>
                  </a:schemeClr>
                </a:solidFill>
              </a:rPr>
              <a:t>thể</a:t>
            </a:r>
            <a:r>
              <a:rPr lang="en-US" sz="1900" dirty="0">
                <a:solidFill>
                  <a:schemeClr val="accent2">
                    <a:lumMod val="50000"/>
                  </a:schemeClr>
                </a:solidFill>
              </a:rPr>
              <a:t> </a:t>
            </a:r>
            <a:r>
              <a:rPr lang="en-US" sz="1900" dirty="0" err="1">
                <a:solidFill>
                  <a:schemeClr val="accent2">
                    <a:lumMod val="50000"/>
                  </a:schemeClr>
                </a:solidFill>
              </a:rPr>
              <a:t>mắc</a:t>
            </a:r>
            <a:r>
              <a:rPr lang="en-US" sz="1900" dirty="0">
                <a:solidFill>
                  <a:schemeClr val="accent2">
                    <a:lumMod val="50000"/>
                  </a:schemeClr>
                </a:solidFill>
              </a:rPr>
              <a:t> </a:t>
            </a:r>
            <a:r>
              <a:rPr lang="en-US" sz="1900" dirty="0" err="1">
                <a:solidFill>
                  <a:schemeClr val="accent2">
                    <a:lumMod val="50000"/>
                  </a:schemeClr>
                </a:solidFill>
              </a:rPr>
              <a:t>các</a:t>
            </a:r>
            <a:r>
              <a:rPr lang="en-US" sz="1900" dirty="0">
                <a:solidFill>
                  <a:schemeClr val="accent2">
                    <a:lumMod val="50000"/>
                  </a:schemeClr>
                </a:solidFill>
              </a:rPr>
              <a:t> </a:t>
            </a:r>
            <a:r>
              <a:rPr lang="en-US" sz="1900" dirty="0" err="1">
                <a:solidFill>
                  <a:schemeClr val="accent2">
                    <a:lumMod val="50000"/>
                  </a:schemeClr>
                </a:solidFill>
              </a:rPr>
              <a:t>bệnh</a:t>
            </a:r>
            <a:r>
              <a:rPr lang="en-US" sz="1900" dirty="0">
                <a:solidFill>
                  <a:schemeClr val="accent2">
                    <a:lumMod val="50000"/>
                  </a:schemeClr>
                </a:solidFill>
              </a:rPr>
              <a:t>: </a:t>
            </a:r>
            <a:r>
              <a:rPr lang="en-US" sz="1900" dirty="0" err="1">
                <a:solidFill>
                  <a:schemeClr val="accent2">
                    <a:lumMod val="50000"/>
                  </a:schemeClr>
                </a:solidFill>
              </a:rPr>
              <a:t>ung</a:t>
            </a:r>
            <a:r>
              <a:rPr lang="en-US" sz="1900" dirty="0">
                <a:solidFill>
                  <a:schemeClr val="accent2">
                    <a:lumMod val="50000"/>
                  </a:schemeClr>
                </a:solidFill>
              </a:rPr>
              <a:t> </a:t>
            </a:r>
            <a:r>
              <a:rPr lang="en-US" sz="1900" dirty="0" err="1">
                <a:solidFill>
                  <a:schemeClr val="accent2">
                    <a:lumMod val="50000"/>
                  </a:schemeClr>
                </a:solidFill>
              </a:rPr>
              <a:t>thư</a:t>
            </a:r>
            <a:r>
              <a:rPr lang="en-US" sz="1900" dirty="0">
                <a:solidFill>
                  <a:schemeClr val="accent2">
                    <a:lumMod val="50000"/>
                  </a:schemeClr>
                </a:solidFill>
              </a:rPr>
              <a:t> </a:t>
            </a:r>
            <a:r>
              <a:rPr lang="en-US" sz="1900" dirty="0" err="1">
                <a:solidFill>
                  <a:schemeClr val="accent2">
                    <a:lumMod val="50000"/>
                  </a:schemeClr>
                </a:solidFill>
              </a:rPr>
              <a:t>dạ</a:t>
            </a:r>
            <a:r>
              <a:rPr lang="en-US" sz="1900" dirty="0">
                <a:solidFill>
                  <a:schemeClr val="accent2">
                    <a:lumMod val="50000"/>
                  </a:schemeClr>
                </a:solidFill>
              </a:rPr>
              <a:t> </a:t>
            </a:r>
            <a:r>
              <a:rPr lang="en-US" sz="1900" dirty="0" err="1">
                <a:solidFill>
                  <a:schemeClr val="accent2">
                    <a:lumMod val="50000"/>
                  </a:schemeClr>
                </a:solidFill>
              </a:rPr>
              <a:t>dày</a:t>
            </a:r>
            <a:r>
              <a:rPr lang="en-US" sz="1900" dirty="0">
                <a:solidFill>
                  <a:schemeClr val="accent2">
                    <a:lumMod val="50000"/>
                  </a:schemeClr>
                </a:solidFill>
              </a:rPr>
              <a:t>, </a:t>
            </a:r>
            <a:r>
              <a:rPr lang="en-US" sz="1900" dirty="0" err="1">
                <a:solidFill>
                  <a:schemeClr val="accent2">
                    <a:lumMod val="50000"/>
                  </a:schemeClr>
                </a:solidFill>
              </a:rPr>
              <a:t>nhiễm</a:t>
            </a:r>
            <a:r>
              <a:rPr lang="en-US" sz="1900" dirty="0">
                <a:solidFill>
                  <a:schemeClr val="accent2">
                    <a:lumMod val="50000"/>
                  </a:schemeClr>
                </a:solidFill>
              </a:rPr>
              <a:t> </a:t>
            </a:r>
            <a:r>
              <a:rPr lang="en-US" sz="1900" dirty="0" err="1">
                <a:solidFill>
                  <a:schemeClr val="accent2">
                    <a:lumMod val="50000"/>
                  </a:schemeClr>
                </a:solidFill>
              </a:rPr>
              <a:t>trùng</a:t>
            </a:r>
            <a:r>
              <a:rPr lang="en-US" sz="1900" dirty="0">
                <a:solidFill>
                  <a:schemeClr val="accent2">
                    <a:lumMod val="50000"/>
                  </a:schemeClr>
                </a:solidFill>
              </a:rPr>
              <a:t> </a:t>
            </a:r>
            <a:r>
              <a:rPr lang="en-US" sz="1900" dirty="0" err="1">
                <a:solidFill>
                  <a:schemeClr val="accent2">
                    <a:lumMod val="50000"/>
                  </a:schemeClr>
                </a:solidFill>
              </a:rPr>
              <a:t>dạ</a:t>
            </a:r>
            <a:r>
              <a:rPr lang="en-US" sz="1900" dirty="0">
                <a:solidFill>
                  <a:schemeClr val="accent2">
                    <a:lumMod val="50000"/>
                  </a:schemeClr>
                </a:solidFill>
              </a:rPr>
              <a:t> </a:t>
            </a:r>
            <a:r>
              <a:rPr lang="en-US" sz="1900" dirty="0" err="1">
                <a:solidFill>
                  <a:schemeClr val="accent2">
                    <a:lumMod val="50000"/>
                  </a:schemeClr>
                </a:solidFill>
              </a:rPr>
              <a:t>dày</a:t>
            </a:r>
            <a:r>
              <a:rPr lang="en-US" sz="1900" dirty="0">
                <a:solidFill>
                  <a:schemeClr val="accent2">
                    <a:lumMod val="50000"/>
                  </a:schemeClr>
                </a:solidFill>
              </a:rPr>
              <a:t> </a:t>
            </a:r>
            <a:r>
              <a:rPr lang="en-US" sz="1900" dirty="0" err="1">
                <a:solidFill>
                  <a:schemeClr val="accent2">
                    <a:lumMod val="50000"/>
                  </a:schemeClr>
                </a:solidFill>
              </a:rPr>
              <a:t>tái</a:t>
            </a:r>
            <a:r>
              <a:rPr lang="en-US" sz="1900" dirty="0">
                <a:solidFill>
                  <a:schemeClr val="accent2">
                    <a:lumMod val="50000"/>
                  </a:schemeClr>
                </a:solidFill>
              </a:rPr>
              <a:t> </a:t>
            </a:r>
            <a:r>
              <a:rPr lang="en-US" sz="1900" dirty="0" err="1">
                <a:solidFill>
                  <a:schemeClr val="accent2">
                    <a:lumMod val="50000"/>
                  </a:schemeClr>
                </a:solidFill>
              </a:rPr>
              <a:t>phát</a:t>
            </a:r>
            <a:r>
              <a:rPr lang="en-US" sz="1900" dirty="0">
                <a:solidFill>
                  <a:schemeClr val="accent2">
                    <a:lumMod val="50000"/>
                  </a:schemeClr>
                </a:solidFill>
              </a:rPr>
              <a:t>, ; </a:t>
            </a:r>
            <a:r>
              <a:rPr lang="en-US" sz="1900" dirty="0" err="1">
                <a:solidFill>
                  <a:schemeClr val="accent2">
                    <a:lumMod val="50000"/>
                  </a:schemeClr>
                </a:solidFill>
              </a:rPr>
              <a:t>hội</a:t>
            </a:r>
            <a:r>
              <a:rPr lang="en-US" sz="1900" dirty="0">
                <a:solidFill>
                  <a:schemeClr val="accent2">
                    <a:lumMod val="50000"/>
                  </a:schemeClr>
                </a:solidFill>
              </a:rPr>
              <a:t> </a:t>
            </a:r>
            <a:r>
              <a:rPr lang="en-US" sz="1900" dirty="0" err="1">
                <a:solidFill>
                  <a:schemeClr val="accent2">
                    <a:lumMod val="50000"/>
                  </a:schemeClr>
                </a:solidFill>
              </a:rPr>
              <a:t>chứng</a:t>
            </a:r>
            <a:r>
              <a:rPr lang="en-US" sz="1900" dirty="0">
                <a:solidFill>
                  <a:schemeClr val="accent2">
                    <a:lumMod val="50000"/>
                  </a:schemeClr>
                </a:solidFill>
              </a:rPr>
              <a:t> </a:t>
            </a:r>
            <a:r>
              <a:rPr lang="en-US" sz="1900" dirty="0" err="1">
                <a:solidFill>
                  <a:schemeClr val="accent2">
                    <a:lumMod val="50000"/>
                  </a:schemeClr>
                </a:solidFill>
              </a:rPr>
              <a:t>kém</a:t>
            </a:r>
            <a:r>
              <a:rPr lang="en-US" sz="1900" dirty="0">
                <a:solidFill>
                  <a:schemeClr val="accent2">
                    <a:lumMod val="50000"/>
                  </a:schemeClr>
                </a:solidFill>
              </a:rPr>
              <a:t> </a:t>
            </a:r>
            <a:r>
              <a:rPr lang="en-US" sz="1900" dirty="0" err="1">
                <a:solidFill>
                  <a:schemeClr val="accent2">
                    <a:lumMod val="50000"/>
                  </a:schemeClr>
                </a:solidFill>
              </a:rPr>
              <a:t>hấp</a:t>
            </a:r>
            <a:r>
              <a:rPr lang="en-US" sz="1900" dirty="0">
                <a:solidFill>
                  <a:schemeClr val="accent2">
                    <a:lumMod val="50000"/>
                  </a:schemeClr>
                </a:solidFill>
              </a:rPr>
              <a:t> </a:t>
            </a:r>
            <a:r>
              <a:rPr lang="en-US" sz="1900" dirty="0" err="1">
                <a:solidFill>
                  <a:schemeClr val="accent2">
                    <a:lumMod val="50000"/>
                  </a:schemeClr>
                </a:solidFill>
              </a:rPr>
              <a:t>thu</a:t>
            </a:r>
            <a:r>
              <a:rPr lang="en-US" sz="1900" dirty="0">
                <a:solidFill>
                  <a:schemeClr val="accent2">
                    <a:lumMod val="50000"/>
                  </a:schemeClr>
                </a:solidFill>
              </a:rPr>
              <a:t>; </a:t>
            </a:r>
            <a:r>
              <a:rPr lang="en-US" sz="1900" dirty="0" err="1">
                <a:solidFill>
                  <a:schemeClr val="accent2">
                    <a:lumMod val="50000"/>
                  </a:schemeClr>
                </a:solidFill>
              </a:rPr>
              <a:t>sự</a:t>
            </a:r>
            <a:r>
              <a:rPr lang="en-US" sz="1900" dirty="0">
                <a:solidFill>
                  <a:schemeClr val="accent2">
                    <a:lumMod val="50000"/>
                  </a:schemeClr>
                </a:solidFill>
              </a:rPr>
              <a:t> </a:t>
            </a:r>
            <a:r>
              <a:rPr lang="en-US" sz="1900" dirty="0" err="1">
                <a:solidFill>
                  <a:schemeClr val="accent2">
                    <a:lumMod val="50000"/>
                  </a:schemeClr>
                </a:solidFill>
              </a:rPr>
              <a:t>phát</a:t>
            </a:r>
            <a:r>
              <a:rPr lang="en-US" sz="1900" dirty="0">
                <a:solidFill>
                  <a:schemeClr val="accent2">
                    <a:lumMod val="50000"/>
                  </a:schemeClr>
                </a:solidFill>
              </a:rPr>
              <a:t> </a:t>
            </a:r>
            <a:r>
              <a:rPr lang="en-US" sz="1900" dirty="0" err="1">
                <a:solidFill>
                  <a:schemeClr val="accent2">
                    <a:lumMod val="50000"/>
                  </a:schemeClr>
                </a:solidFill>
              </a:rPr>
              <a:t>triển</a:t>
            </a:r>
            <a:r>
              <a:rPr lang="en-US" sz="1900" dirty="0">
                <a:solidFill>
                  <a:schemeClr val="accent2">
                    <a:lumMod val="50000"/>
                  </a:schemeClr>
                </a:solidFill>
              </a:rPr>
              <a:t> </a:t>
            </a:r>
            <a:r>
              <a:rPr lang="en-US" sz="1900" dirty="0" err="1">
                <a:solidFill>
                  <a:schemeClr val="accent2">
                    <a:lumMod val="50000"/>
                  </a:schemeClr>
                </a:solidFill>
              </a:rPr>
              <a:t>quá</a:t>
            </a:r>
            <a:r>
              <a:rPr lang="en-US" sz="1900" dirty="0">
                <a:solidFill>
                  <a:schemeClr val="accent2">
                    <a:lumMod val="50000"/>
                  </a:schemeClr>
                </a:solidFill>
              </a:rPr>
              <a:t> </a:t>
            </a:r>
            <a:r>
              <a:rPr lang="en-US" sz="1900" dirty="0" err="1">
                <a:solidFill>
                  <a:schemeClr val="accent2">
                    <a:lumMod val="50000"/>
                  </a:schemeClr>
                </a:solidFill>
              </a:rPr>
              <a:t>mức</a:t>
            </a:r>
            <a:r>
              <a:rPr lang="en-US" sz="1900" dirty="0">
                <a:solidFill>
                  <a:schemeClr val="accent2">
                    <a:lumMod val="50000"/>
                  </a:schemeClr>
                </a:solidFill>
              </a:rPr>
              <a:t> vi </a:t>
            </a:r>
            <a:r>
              <a:rPr lang="en-US" sz="1900" dirty="0" err="1">
                <a:solidFill>
                  <a:schemeClr val="accent2">
                    <a:lumMod val="50000"/>
                  </a:schemeClr>
                </a:solidFill>
              </a:rPr>
              <a:t>khuẩn</a:t>
            </a:r>
            <a:r>
              <a:rPr lang="en-US" sz="1900" dirty="0">
                <a:solidFill>
                  <a:schemeClr val="accent2">
                    <a:lumMod val="50000"/>
                  </a:schemeClr>
                </a:solidFill>
              </a:rPr>
              <a:t> </a:t>
            </a:r>
            <a:r>
              <a:rPr lang="en-US" sz="1900" dirty="0" err="1">
                <a:solidFill>
                  <a:schemeClr val="accent2">
                    <a:lumMod val="50000"/>
                  </a:schemeClr>
                </a:solidFill>
              </a:rPr>
              <a:t>đường</a:t>
            </a:r>
            <a:r>
              <a:rPr lang="en-US" sz="1900" dirty="0">
                <a:solidFill>
                  <a:schemeClr val="accent2">
                    <a:lumMod val="50000"/>
                  </a:schemeClr>
                </a:solidFill>
              </a:rPr>
              <a:t> </a:t>
            </a:r>
            <a:r>
              <a:rPr lang="en-US" sz="1900" dirty="0" err="1">
                <a:solidFill>
                  <a:schemeClr val="accent2">
                    <a:lumMod val="50000"/>
                  </a:schemeClr>
                </a:solidFill>
              </a:rPr>
              <a:t>ruột</a:t>
            </a:r>
            <a:r>
              <a:rPr lang="en-US" sz="1900" dirty="0">
                <a:solidFill>
                  <a:schemeClr val="accent2">
                    <a:lumMod val="50000"/>
                  </a:schemeClr>
                </a:solidFill>
              </a:rPr>
              <a:t>;…pH&lt;3 ( </a:t>
            </a:r>
            <a:r>
              <a:rPr lang="en-US" sz="1900" dirty="0" err="1">
                <a:solidFill>
                  <a:schemeClr val="accent2">
                    <a:lumMod val="50000"/>
                  </a:schemeClr>
                </a:solidFill>
              </a:rPr>
              <a:t>lượng</a:t>
            </a:r>
            <a:r>
              <a:rPr lang="en-US" sz="1900" dirty="0">
                <a:solidFill>
                  <a:schemeClr val="accent2">
                    <a:lumMod val="50000"/>
                  </a:schemeClr>
                </a:solidFill>
              </a:rPr>
              <a:t> </a:t>
            </a:r>
            <a:r>
              <a:rPr lang="en-US" sz="1900" dirty="0" err="1">
                <a:solidFill>
                  <a:schemeClr val="accent2">
                    <a:lumMod val="50000"/>
                  </a:schemeClr>
                </a:solidFill>
              </a:rPr>
              <a:t>các</a:t>
            </a:r>
            <a:r>
              <a:rPr lang="en-US" sz="1900" dirty="0">
                <a:solidFill>
                  <a:schemeClr val="accent2">
                    <a:lumMod val="50000"/>
                  </a:schemeClr>
                </a:solidFill>
              </a:rPr>
              <a:t> </a:t>
            </a:r>
            <a:r>
              <a:rPr lang="en-US" sz="1900" dirty="0" err="1">
                <a:solidFill>
                  <a:schemeClr val="accent2">
                    <a:lumMod val="50000"/>
                  </a:schemeClr>
                </a:solidFill>
              </a:rPr>
              <a:t>chất</a:t>
            </a:r>
            <a:r>
              <a:rPr lang="en-US" sz="1900" dirty="0">
                <a:solidFill>
                  <a:schemeClr val="accent2">
                    <a:lumMod val="50000"/>
                  </a:schemeClr>
                </a:solidFill>
              </a:rPr>
              <a:t> </a:t>
            </a:r>
            <a:r>
              <a:rPr lang="en-US" sz="1900" dirty="0" err="1">
                <a:solidFill>
                  <a:schemeClr val="accent2">
                    <a:lumMod val="50000"/>
                  </a:schemeClr>
                </a:solidFill>
              </a:rPr>
              <a:t>tiết</a:t>
            </a:r>
            <a:r>
              <a:rPr lang="en-US" sz="1900" dirty="0">
                <a:solidFill>
                  <a:schemeClr val="accent2">
                    <a:lumMod val="50000"/>
                  </a:schemeClr>
                </a:solidFill>
              </a:rPr>
              <a:t> </a:t>
            </a:r>
            <a:r>
              <a:rPr lang="en-US" sz="1900" dirty="0" err="1">
                <a:solidFill>
                  <a:schemeClr val="accent2">
                    <a:lumMod val="50000"/>
                  </a:schemeClr>
                </a:solidFill>
              </a:rPr>
              <a:t>dạ</a:t>
            </a:r>
            <a:r>
              <a:rPr lang="en-US" sz="1900" dirty="0">
                <a:solidFill>
                  <a:schemeClr val="accent2">
                    <a:lumMod val="50000"/>
                  </a:schemeClr>
                </a:solidFill>
              </a:rPr>
              <a:t> </a:t>
            </a:r>
            <a:r>
              <a:rPr lang="en-US" sz="1900" dirty="0" err="1">
                <a:solidFill>
                  <a:schemeClr val="accent2">
                    <a:lumMod val="50000"/>
                  </a:schemeClr>
                </a:solidFill>
              </a:rPr>
              <a:t>dày</a:t>
            </a:r>
            <a:r>
              <a:rPr lang="en-US" sz="1900" dirty="0">
                <a:solidFill>
                  <a:schemeClr val="accent2">
                    <a:lumMod val="50000"/>
                  </a:schemeClr>
                </a:solidFill>
              </a:rPr>
              <a:t> </a:t>
            </a:r>
            <a:r>
              <a:rPr lang="en-US" sz="1900" dirty="0" err="1">
                <a:solidFill>
                  <a:schemeClr val="accent2">
                    <a:lumMod val="50000"/>
                  </a:schemeClr>
                </a:solidFill>
              </a:rPr>
              <a:t>cao</a:t>
            </a:r>
            <a:r>
              <a:rPr lang="en-US" sz="1900" dirty="0">
                <a:solidFill>
                  <a:schemeClr val="accent2">
                    <a:lumMod val="50000"/>
                  </a:schemeClr>
                </a:solidFill>
              </a:rPr>
              <a:t> </a:t>
            </a:r>
            <a:r>
              <a:rPr lang="en-US" sz="1900" dirty="0" err="1">
                <a:solidFill>
                  <a:schemeClr val="accent2">
                    <a:lumMod val="50000"/>
                  </a:schemeClr>
                </a:solidFill>
              </a:rPr>
              <a:t>hơn</a:t>
            </a:r>
            <a:r>
              <a:rPr lang="en-US" sz="1900" dirty="0">
                <a:solidFill>
                  <a:schemeClr val="accent2">
                    <a:lumMod val="50000"/>
                  </a:schemeClr>
                </a:solidFill>
              </a:rPr>
              <a:t> </a:t>
            </a:r>
            <a:r>
              <a:rPr lang="en-US" sz="1900" dirty="0" err="1">
                <a:solidFill>
                  <a:schemeClr val="accent2">
                    <a:lumMod val="50000"/>
                  </a:schemeClr>
                </a:solidFill>
              </a:rPr>
              <a:t>bình</a:t>
            </a:r>
            <a:r>
              <a:rPr lang="en-US" sz="1900" dirty="0">
                <a:solidFill>
                  <a:schemeClr val="accent2">
                    <a:lumMod val="50000"/>
                  </a:schemeClr>
                </a:solidFill>
              </a:rPr>
              <a:t> </a:t>
            </a:r>
            <a:r>
              <a:rPr lang="en-US" sz="1900" dirty="0" err="1">
                <a:solidFill>
                  <a:schemeClr val="accent2">
                    <a:lumMod val="50000"/>
                  </a:schemeClr>
                </a:solidFill>
              </a:rPr>
              <a:t>thường</a:t>
            </a:r>
            <a:r>
              <a:rPr lang="en-US" sz="1900" dirty="0">
                <a:solidFill>
                  <a:schemeClr val="accent2">
                    <a:lumMod val="50000"/>
                  </a:schemeClr>
                </a:solidFill>
              </a:rPr>
              <a:t>): </a:t>
            </a:r>
            <a:r>
              <a:rPr lang="en-US" sz="1900" dirty="0" err="1">
                <a:solidFill>
                  <a:schemeClr val="accent2">
                    <a:lumMod val="50000"/>
                  </a:schemeClr>
                </a:solidFill>
              </a:rPr>
              <a:t>viêm</a:t>
            </a:r>
            <a:r>
              <a:rPr lang="en-US" sz="1900" dirty="0">
                <a:solidFill>
                  <a:schemeClr val="accent2">
                    <a:lumMod val="50000"/>
                  </a:schemeClr>
                </a:solidFill>
              </a:rPr>
              <a:t> </a:t>
            </a:r>
            <a:r>
              <a:rPr lang="en-US" sz="1900" dirty="0" err="1">
                <a:solidFill>
                  <a:schemeClr val="accent2">
                    <a:lumMod val="50000"/>
                  </a:schemeClr>
                </a:solidFill>
              </a:rPr>
              <a:t>dạ</a:t>
            </a:r>
            <a:r>
              <a:rPr lang="en-US" sz="1900" dirty="0">
                <a:solidFill>
                  <a:schemeClr val="accent2">
                    <a:lumMod val="50000"/>
                  </a:schemeClr>
                </a:solidFill>
              </a:rPr>
              <a:t> </a:t>
            </a:r>
            <a:r>
              <a:rPr lang="en-US" sz="1900" dirty="0" err="1">
                <a:solidFill>
                  <a:schemeClr val="accent2">
                    <a:lumMod val="50000"/>
                  </a:schemeClr>
                </a:solidFill>
              </a:rPr>
              <a:t>dày</a:t>
            </a:r>
            <a:r>
              <a:rPr lang="en-US" sz="1900" dirty="0">
                <a:solidFill>
                  <a:schemeClr val="accent2">
                    <a:lumMod val="50000"/>
                  </a:schemeClr>
                </a:solidFill>
              </a:rPr>
              <a:t>; </a:t>
            </a:r>
            <a:r>
              <a:rPr lang="en-US" sz="1900" dirty="0" err="1">
                <a:solidFill>
                  <a:schemeClr val="accent2">
                    <a:lumMod val="50000"/>
                  </a:schemeClr>
                </a:solidFill>
              </a:rPr>
              <a:t>loét</a:t>
            </a:r>
            <a:r>
              <a:rPr lang="en-US" sz="1900" dirty="0">
                <a:solidFill>
                  <a:schemeClr val="accent2">
                    <a:lumMod val="50000"/>
                  </a:schemeClr>
                </a:solidFill>
              </a:rPr>
              <a:t> </a:t>
            </a:r>
            <a:r>
              <a:rPr lang="en-US" sz="1900" dirty="0" err="1">
                <a:solidFill>
                  <a:schemeClr val="accent2">
                    <a:lumMod val="50000"/>
                  </a:schemeClr>
                </a:solidFill>
              </a:rPr>
              <a:t>dạ</a:t>
            </a:r>
            <a:r>
              <a:rPr lang="en-US" sz="1900" dirty="0">
                <a:solidFill>
                  <a:schemeClr val="accent2">
                    <a:lumMod val="50000"/>
                  </a:schemeClr>
                </a:solidFill>
              </a:rPr>
              <a:t> </a:t>
            </a:r>
            <a:r>
              <a:rPr lang="en-US" sz="1900" dirty="0" err="1">
                <a:solidFill>
                  <a:schemeClr val="accent2">
                    <a:lumMod val="50000"/>
                  </a:schemeClr>
                </a:solidFill>
              </a:rPr>
              <a:t>dày</a:t>
            </a:r>
            <a:r>
              <a:rPr lang="en-US" sz="1900" dirty="0">
                <a:solidFill>
                  <a:schemeClr val="accent2">
                    <a:lumMod val="50000"/>
                  </a:schemeClr>
                </a:solidFill>
              </a:rPr>
              <a:t>; </a:t>
            </a:r>
            <a:r>
              <a:rPr lang="en-US" sz="1900" dirty="0" err="1">
                <a:solidFill>
                  <a:schemeClr val="accent2">
                    <a:lumMod val="50000"/>
                  </a:schemeClr>
                </a:solidFill>
              </a:rPr>
              <a:t>hội</a:t>
            </a:r>
            <a:r>
              <a:rPr lang="en-US" sz="1900" dirty="0">
                <a:solidFill>
                  <a:schemeClr val="accent2">
                    <a:lumMod val="50000"/>
                  </a:schemeClr>
                </a:solidFill>
              </a:rPr>
              <a:t> </a:t>
            </a:r>
            <a:r>
              <a:rPr lang="en-US" sz="1900" dirty="0" err="1">
                <a:solidFill>
                  <a:schemeClr val="accent2">
                    <a:lumMod val="50000"/>
                  </a:schemeClr>
                </a:solidFill>
              </a:rPr>
              <a:t>chứng</a:t>
            </a:r>
            <a:r>
              <a:rPr lang="en-US" sz="1900" dirty="0">
                <a:solidFill>
                  <a:schemeClr val="accent2">
                    <a:lumMod val="50000"/>
                  </a:schemeClr>
                </a:solidFill>
              </a:rPr>
              <a:t> </a:t>
            </a:r>
            <a:r>
              <a:rPr lang="en-US" sz="1900" dirty="0" err="1">
                <a:solidFill>
                  <a:schemeClr val="accent2">
                    <a:lumMod val="50000"/>
                  </a:schemeClr>
                </a:solidFill>
              </a:rPr>
              <a:t>kém</a:t>
            </a:r>
            <a:r>
              <a:rPr lang="en-US" sz="1900" dirty="0">
                <a:solidFill>
                  <a:schemeClr val="accent2">
                    <a:lumMod val="50000"/>
                  </a:schemeClr>
                </a:solidFill>
              </a:rPr>
              <a:t> </a:t>
            </a:r>
            <a:r>
              <a:rPr lang="en-US" sz="1900" dirty="0" err="1">
                <a:solidFill>
                  <a:schemeClr val="accent2">
                    <a:lumMod val="50000"/>
                  </a:schemeClr>
                </a:solidFill>
              </a:rPr>
              <a:t>hấp</a:t>
            </a:r>
            <a:r>
              <a:rPr lang="en-US" sz="1900" dirty="0">
                <a:solidFill>
                  <a:schemeClr val="accent2">
                    <a:lumMod val="50000"/>
                  </a:schemeClr>
                </a:solidFill>
              </a:rPr>
              <a:t> </a:t>
            </a:r>
            <a:r>
              <a:rPr lang="en-US" sz="1900" dirty="0" err="1">
                <a:solidFill>
                  <a:schemeClr val="accent2">
                    <a:lumMod val="50000"/>
                  </a:schemeClr>
                </a:solidFill>
              </a:rPr>
              <a:t>thu</a:t>
            </a:r>
            <a:r>
              <a:rPr lang="en-US" sz="1900" dirty="0">
                <a:solidFill>
                  <a:schemeClr val="accent2">
                    <a:lumMod val="50000"/>
                  </a:schemeClr>
                </a:solidFill>
              </a:rPr>
              <a:t>; </a:t>
            </a:r>
            <a:r>
              <a:rPr lang="en-US" sz="1900" dirty="0" err="1">
                <a:solidFill>
                  <a:schemeClr val="accent2">
                    <a:lumMod val="50000"/>
                  </a:schemeClr>
                </a:solidFill>
              </a:rPr>
              <a:t>trào</a:t>
            </a:r>
            <a:r>
              <a:rPr lang="en-US" sz="1900" dirty="0">
                <a:solidFill>
                  <a:schemeClr val="accent2">
                    <a:lumMod val="50000"/>
                  </a:schemeClr>
                </a:solidFill>
              </a:rPr>
              <a:t> </a:t>
            </a:r>
            <a:r>
              <a:rPr lang="en-US" sz="1900" dirty="0" err="1">
                <a:solidFill>
                  <a:schemeClr val="accent2">
                    <a:lumMod val="50000"/>
                  </a:schemeClr>
                </a:solidFill>
              </a:rPr>
              <a:t>ngược</a:t>
            </a:r>
            <a:r>
              <a:rPr lang="en-US" sz="1900" dirty="0">
                <a:solidFill>
                  <a:schemeClr val="accent2">
                    <a:lumMod val="50000"/>
                  </a:schemeClr>
                </a:solidFill>
              </a:rPr>
              <a:t> </a:t>
            </a:r>
            <a:r>
              <a:rPr lang="en-US" sz="1900" dirty="0" err="1">
                <a:solidFill>
                  <a:schemeClr val="accent2">
                    <a:lumMod val="50000"/>
                  </a:schemeClr>
                </a:solidFill>
              </a:rPr>
              <a:t>dạ</a:t>
            </a:r>
            <a:r>
              <a:rPr lang="en-US" sz="1900" dirty="0">
                <a:solidFill>
                  <a:schemeClr val="accent2">
                    <a:lumMod val="50000"/>
                  </a:schemeClr>
                </a:solidFill>
              </a:rPr>
              <a:t> </a:t>
            </a:r>
            <a:r>
              <a:rPr lang="en-US" sz="1900" dirty="0" err="1">
                <a:solidFill>
                  <a:schemeClr val="accent2">
                    <a:lumMod val="50000"/>
                  </a:schemeClr>
                </a:solidFill>
              </a:rPr>
              <a:t>dày</a:t>
            </a:r>
            <a:r>
              <a:rPr lang="en-US" sz="1900" dirty="0">
                <a:solidFill>
                  <a:schemeClr val="accent2">
                    <a:lumMod val="50000"/>
                  </a:schemeClr>
                </a:solidFill>
              </a:rPr>
              <a:t>..</a:t>
            </a:r>
          </a:p>
          <a:p>
            <a:r>
              <a:rPr lang="en-US" sz="1900" dirty="0">
                <a:solidFill>
                  <a:schemeClr val="accent2">
                    <a:lumMod val="50000"/>
                  </a:schemeClr>
                </a:solidFill>
              </a:rPr>
              <a:t>- pH </a:t>
            </a:r>
            <a:r>
              <a:rPr lang="en-US" sz="1900" dirty="0" err="1">
                <a:solidFill>
                  <a:schemeClr val="accent2">
                    <a:lumMod val="50000"/>
                  </a:schemeClr>
                </a:solidFill>
              </a:rPr>
              <a:t>của</a:t>
            </a:r>
            <a:r>
              <a:rPr lang="en-US" sz="1900" dirty="0">
                <a:solidFill>
                  <a:schemeClr val="accent2">
                    <a:lumMod val="50000"/>
                  </a:schemeClr>
                </a:solidFill>
              </a:rPr>
              <a:t> </a:t>
            </a:r>
            <a:r>
              <a:rPr lang="en-US" sz="1900" dirty="0" err="1">
                <a:solidFill>
                  <a:schemeClr val="accent2">
                    <a:lumMod val="50000"/>
                  </a:schemeClr>
                </a:solidFill>
              </a:rPr>
              <a:t>đất</a:t>
            </a:r>
            <a:r>
              <a:rPr lang="en-US" sz="1900" dirty="0">
                <a:solidFill>
                  <a:schemeClr val="accent2">
                    <a:lumMod val="50000"/>
                  </a:schemeClr>
                </a:solidFill>
              </a:rPr>
              <a:t> </a:t>
            </a:r>
            <a:r>
              <a:rPr lang="en-US" sz="1900" dirty="0" err="1">
                <a:solidFill>
                  <a:schemeClr val="accent2">
                    <a:lumMod val="50000"/>
                  </a:schemeClr>
                </a:solidFill>
              </a:rPr>
              <a:t>và</a:t>
            </a:r>
            <a:r>
              <a:rPr lang="en-US" sz="1900" dirty="0">
                <a:solidFill>
                  <a:schemeClr val="accent2">
                    <a:lumMod val="50000"/>
                  </a:schemeClr>
                </a:solidFill>
              </a:rPr>
              <a:t> </a:t>
            </a:r>
            <a:r>
              <a:rPr lang="en-US" sz="1900" dirty="0" err="1">
                <a:solidFill>
                  <a:schemeClr val="accent2">
                    <a:lumMod val="50000"/>
                  </a:schemeClr>
                </a:solidFill>
              </a:rPr>
              <a:t>nước</a:t>
            </a:r>
            <a:r>
              <a:rPr lang="en-US" sz="1900" dirty="0">
                <a:solidFill>
                  <a:schemeClr val="accent2">
                    <a:lumMod val="50000"/>
                  </a:schemeClr>
                </a:solidFill>
              </a:rPr>
              <a:t> </a:t>
            </a:r>
            <a:r>
              <a:rPr lang="en-US" sz="1900" dirty="0" err="1">
                <a:solidFill>
                  <a:schemeClr val="accent2">
                    <a:lumMod val="50000"/>
                  </a:schemeClr>
                </a:solidFill>
              </a:rPr>
              <a:t>mưa</a:t>
            </a:r>
            <a:r>
              <a:rPr lang="en-US" sz="1900" dirty="0">
                <a:solidFill>
                  <a:schemeClr val="accent2">
                    <a:lumMod val="50000"/>
                  </a:schemeClr>
                </a:solidFill>
              </a:rPr>
              <a:t> </a:t>
            </a:r>
            <a:r>
              <a:rPr lang="en-US" sz="1900" dirty="0" err="1">
                <a:solidFill>
                  <a:schemeClr val="accent2">
                    <a:lumMod val="50000"/>
                  </a:schemeClr>
                </a:solidFill>
              </a:rPr>
              <a:t>tùy</a:t>
            </a:r>
            <a:r>
              <a:rPr lang="en-US" sz="1900" dirty="0">
                <a:solidFill>
                  <a:schemeClr val="accent2">
                    <a:lumMod val="50000"/>
                  </a:schemeClr>
                </a:solidFill>
              </a:rPr>
              <a:t> </a:t>
            </a:r>
            <a:r>
              <a:rPr lang="en-US" sz="1900" dirty="0" err="1">
                <a:solidFill>
                  <a:schemeClr val="accent2">
                    <a:lumMod val="50000"/>
                  </a:schemeClr>
                </a:solidFill>
              </a:rPr>
              <a:t>thuộc</a:t>
            </a:r>
            <a:r>
              <a:rPr lang="en-US" sz="1900" dirty="0">
                <a:solidFill>
                  <a:schemeClr val="accent2">
                    <a:lumMod val="50000"/>
                  </a:schemeClr>
                </a:solidFill>
              </a:rPr>
              <a:t> </a:t>
            </a:r>
            <a:r>
              <a:rPr lang="en-US" sz="1900" dirty="0" err="1">
                <a:solidFill>
                  <a:schemeClr val="accent2">
                    <a:lumMod val="50000"/>
                  </a:schemeClr>
                </a:solidFill>
              </a:rPr>
              <a:t>từng</a:t>
            </a:r>
            <a:r>
              <a:rPr lang="en-US" sz="1900" dirty="0">
                <a:solidFill>
                  <a:schemeClr val="accent2">
                    <a:lumMod val="50000"/>
                  </a:schemeClr>
                </a:solidFill>
              </a:rPr>
              <a:t> </a:t>
            </a:r>
            <a:r>
              <a:rPr lang="en-US" sz="1900" dirty="0" err="1">
                <a:solidFill>
                  <a:schemeClr val="accent2">
                    <a:lumMod val="50000"/>
                  </a:schemeClr>
                </a:solidFill>
              </a:rPr>
              <a:t>vùng</a:t>
            </a:r>
            <a:r>
              <a:rPr lang="en-US" sz="1900" dirty="0">
                <a:solidFill>
                  <a:schemeClr val="accent2">
                    <a:lumMod val="50000"/>
                  </a:schemeClr>
                </a:solidFill>
              </a:rPr>
              <a:t>, </a:t>
            </a:r>
            <a:r>
              <a:rPr lang="en-US" sz="1900" dirty="0" err="1">
                <a:solidFill>
                  <a:schemeClr val="accent2">
                    <a:lumMod val="50000"/>
                  </a:schemeClr>
                </a:solidFill>
              </a:rPr>
              <a:t>nước</a:t>
            </a:r>
            <a:r>
              <a:rPr lang="en-US" sz="1900" dirty="0">
                <a:solidFill>
                  <a:schemeClr val="accent2">
                    <a:lumMod val="50000"/>
                  </a:schemeClr>
                </a:solidFill>
              </a:rPr>
              <a:t> </a:t>
            </a:r>
            <a:r>
              <a:rPr lang="en-US" sz="1900" dirty="0" err="1">
                <a:solidFill>
                  <a:schemeClr val="accent2">
                    <a:lumMod val="50000"/>
                  </a:schemeClr>
                </a:solidFill>
              </a:rPr>
              <a:t>mưa</a:t>
            </a:r>
            <a:r>
              <a:rPr lang="en-US" sz="1900" dirty="0">
                <a:solidFill>
                  <a:schemeClr val="accent2">
                    <a:lumMod val="50000"/>
                  </a:schemeClr>
                </a:solidFill>
              </a:rPr>
              <a:t> </a:t>
            </a:r>
            <a:r>
              <a:rPr lang="en-US" sz="1900" dirty="0" err="1">
                <a:solidFill>
                  <a:schemeClr val="accent2">
                    <a:lumMod val="50000"/>
                  </a:schemeClr>
                </a:solidFill>
              </a:rPr>
              <a:t>bình</a:t>
            </a:r>
            <a:r>
              <a:rPr lang="en-US" sz="1900" dirty="0">
                <a:solidFill>
                  <a:schemeClr val="accent2">
                    <a:lumMod val="50000"/>
                  </a:schemeClr>
                </a:solidFill>
              </a:rPr>
              <a:t> </a:t>
            </a:r>
            <a:r>
              <a:rPr lang="en-US" sz="1900" dirty="0" err="1">
                <a:solidFill>
                  <a:schemeClr val="accent2">
                    <a:lumMod val="50000"/>
                  </a:schemeClr>
                </a:solidFill>
              </a:rPr>
              <a:t>thường</a:t>
            </a:r>
            <a:r>
              <a:rPr lang="en-US" sz="1900" dirty="0">
                <a:solidFill>
                  <a:schemeClr val="accent2">
                    <a:lumMod val="50000"/>
                  </a:schemeClr>
                </a:solidFill>
              </a:rPr>
              <a:t> </a:t>
            </a:r>
            <a:r>
              <a:rPr lang="en-US" sz="1900" dirty="0" err="1">
                <a:solidFill>
                  <a:schemeClr val="accent2">
                    <a:lumMod val="50000"/>
                  </a:schemeClr>
                </a:solidFill>
              </a:rPr>
              <a:t>mà</a:t>
            </a:r>
            <a:r>
              <a:rPr lang="en-US" sz="1900" dirty="0">
                <a:solidFill>
                  <a:schemeClr val="accent2">
                    <a:lumMod val="50000"/>
                  </a:schemeClr>
                </a:solidFill>
              </a:rPr>
              <a:t> </a:t>
            </a:r>
            <a:r>
              <a:rPr lang="en-US" sz="1900" dirty="0" err="1">
                <a:solidFill>
                  <a:schemeClr val="accent2">
                    <a:lumMod val="50000"/>
                  </a:schemeClr>
                </a:solidFill>
              </a:rPr>
              <a:t>chúng</a:t>
            </a:r>
            <a:r>
              <a:rPr lang="en-US" sz="1900" dirty="0">
                <a:solidFill>
                  <a:schemeClr val="accent2">
                    <a:lumMod val="50000"/>
                  </a:schemeClr>
                </a:solidFill>
              </a:rPr>
              <a:t> ta hay </a:t>
            </a:r>
            <a:r>
              <a:rPr lang="en-US" sz="1900" dirty="0" err="1">
                <a:solidFill>
                  <a:schemeClr val="accent2">
                    <a:lumMod val="50000"/>
                  </a:schemeClr>
                </a:solidFill>
              </a:rPr>
              <a:t>sử</a:t>
            </a:r>
            <a:r>
              <a:rPr lang="en-US" sz="1900" dirty="0">
                <a:solidFill>
                  <a:schemeClr val="accent2">
                    <a:lumMod val="50000"/>
                  </a:schemeClr>
                </a:solidFill>
              </a:rPr>
              <a:t> </a:t>
            </a:r>
            <a:r>
              <a:rPr lang="en-US" sz="1900" dirty="0" err="1">
                <a:solidFill>
                  <a:schemeClr val="accent2">
                    <a:lumMod val="50000"/>
                  </a:schemeClr>
                </a:solidFill>
              </a:rPr>
              <a:t>dụng</a:t>
            </a:r>
            <a:r>
              <a:rPr lang="en-US" sz="1900" dirty="0">
                <a:solidFill>
                  <a:schemeClr val="accent2">
                    <a:lumMod val="50000"/>
                  </a:schemeClr>
                </a:solidFill>
              </a:rPr>
              <a:t> </a:t>
            </a:r>
            <a:r>
              <a:rPr lang="en-US" sz="1900" dirty="0" err="1">
                <a:solidFill>
                  <a:schemeClr val="accent2">
                    <a:lumMod val="50000"/>
                  </a:schemeClr>
                </a:solidFill>
              </a:rPr>
              <a:t>có</a:t>
            </a:r>
            <a:r>
              <a:rPr lang="en-US" sz="1900" dirty="0">
                <a:solidFill>
                  <a:schemeClr val="accent2">
                    <a:lumMod val="50000"/>
                  </a:schemeClr>
                </a:solidFill>
              </a:rPr>
              <a:t> </a:t>
            </a:r>
            <a:r>
              <a:rPr lang="en-US" sz="1900" dirty="0" err="1">
                <a:solidFill>
                  <a:schemeClr val="accent2">
                    <a:lumMod val="50000"/>
                  </a:schemeClr>
                </a:solidFill>
              </a:rPr>
              <a:t>giá</a:t>
            </a:r>
            <a:r>
              <a:rPr lang="en-US" sz="1900" dirty="0">
                <a:solidFill>
                  <a:schemeClr val="accent2">
                    <a:lumMod val="50000"/>
                  </a:schemeClr>
                </a:solidFill>
              </a:rPr>
              <a:t> </a:t>
            </a:r>
            <a:r>
              <a:rPr lang="en-US" sz="1900" dirty="0" err="1">
                <a:solidFill>
                  <a:schemeClr val="accent2">
                    <a:lumMod val="50000"/>
                  </a:schemeClr>
                </a:solidFill>
              </a:rPr>
              <a:t>trị</a:t>
            </a:r>
            <a:r>
              <a:rPr lang="en-US" sz="1900" dirty="0">
                <a:solidFill>
                  <a:schemeClr val="accent2">
                    <a:lumMod val="50000"/>
                  </a:schemeClr>
                </a:solidFill>
              </a:rPr>
              <a:t> pH </a:t>
            </a:r>
            <a:r>
              <a:rPr lang="en-US" sz="1900" dirty="0" err="1">
                <a:solidFill>
                  <a:schemeClr val="accent2">
                    <a:lumMod val="50000"/>
                  </a:schemeClr>
                </a:solidFill>
              </a:rPr>
              <a:t>rơi</a:t>
            </a:r>
            <a:r>
              <a:rPr lang="en-US" sz="1900" dirty="0">
                <a:solidFill>
                  <a:schemeClr val="accent2">
                    <a:lumMod val="50000"/>
                  </a:schemeClr>
                </a:solidFill>
              </a:rPr>
              <a:t> </a:t>
            </a:r>
            <a:r>
              <a:rPr lang="en-US" sz="1900" dirty="0" err="1">
                <a:solidFill>
                  <a:schemeClr val="accent2">
                    <a:lumMod val="50000"/>
                  </a:schemeClr>
                </a:solidFill>
              </a:rPr>
              <a:t>vào</a:t>
            </a:r>
            <a:r>
              <a:rPr lang="en-US" sz="1900" dirty="0">
                <a:solidFill>
                  <a:schemeClr val="accent2">
                    <a:lumMod val="50000"/>
                  </a:schemeClr>
                </a:solidFill>
              </a:rPr>
              <a:t> </a:t>
            </a:r>
            <a:r>
              <a:rPr lang="en-US" sz="1900" dirty="0" err="1">
                <a:solidFill>
                  <a:schemeClr val="accent2">
                    <a:lumMod val="50000"/>
                  </a:schemeClr>
                </a:solidFill>
              </a:rPr>
              <a:t>khoảng</a:t>
            </a:r>
            <a:r>
              <a:rPr lang="en-US" sz="1900" dirty="0">
                <a:solidFill>
                  <a:schemeClr val="accent2">
                    <a:lumMod val="50000"/>
                  </a:schemeClr>
                </a:solidFill>
              </a:rPr>
              <a:t> 5,6. </a:t>
            </a:r>
            <a:r>
              <a:rPr lang="en-US" sz="1900" dirty="0" err="1">
                <a:solidFill>
                  <a:schemeClr val="accent2">
                    <a:lumMod val="50000"/>
                  </a:schemeClr>
                </a:solidFill>
              </a:rPr>
              <a:t>Cụ</a:t>
            </a:r>
            <a:r>
              <a:rPr lang="en-US" sz="1900" dirty="0">
                <a:solidFill>
                  <a:schemeClr val="accent2">
                    <a:lumMod val="50000"/>
                  </a:schemeClr>
                </a:solidFill>
              </a:rPr>
              <a:t> </a:t>
            </a:r>
            <a:r>
              <a:rPr lang="en-US" sz="1900" dirty="0" err="1">
                <a:solidFill>
                  <a:schemeClr val="accent2">
                    <a:lumMod val="50000"/>
                  </a:schemeClr>
                </a:solidFill>
              </a:rPr>
              <a:t>thể</a:t>
            </a:r>
            <a:r>
              <a:rPr lang="en-US" sz="1900" dirty="0">
                <a:solidFill>
                  <a:schemeClr val="accent2">
                    <a:lumMod val="50000"/>
                  </a:schemeClr>
                </a:solidFill>
              </a:rPr>
              <a:t> </a:t>
            </a:r>
            <a:r>
              <a:rPr lang="en-US" sz="1900" dirty="0" err="1">
                <a:solidFill>
                  <a:schemeClr val="accent2">
                    <a:lumMod val="50000"/>
                  </a:schemeClr>
                </a:solidFill>
              </a:rPr>
              <a:t>hơn</a:t>
            </a:r>
            <a:r>
              <a:rPr lang="en-US" sz="1900" dirty="0">
                <a:solidFill>
                  <a:schemeClr val="accent2">
                    <a:lumMod val="50000"/>
                  </a:schemeClr>
                </a:solidFill>
              </a:rPr>
              <a:t>, </a:t>
            </a:r>
            <a:r>
              <a:rPr lang="en-US" sz="1900" dirty="0" err="1">
                <a:solidFill>
                  <a:schemeClr val="accent2">
                    <a:lumMod val="50000"/>
                  </a:schemeClr>
                </a:solidFill>
              </a:rPr>
              <a:t>tại</a:t>
            </a:r>
            <a:r>
              <a:rPr lang="en-US" sz="1900" dirty="0">
                <a:solidFill>
                  <a:schemeClr val="accent2">
                    <a:lumMod val="50000"/>
                  </a:schemeClr>
                </a:solidFill>
              </a:rPr>
              <a:t> </a:t>
            </a:r>
            <a:r>
              <a:rPr lang="en-US" sz="1900" dirty="0" err="1">
                <a:solidFill>
                  <a:schemeClr val="accent2">
                    <a:lumMod val="50000"/>
                  </a:schemeClr>
                </a:solidFill>
              </a:rPr>
              <a:t>thành</a:t>
            </a:r>
            <a:r>
              <a:rPr lang="en-US" sz="1900" dirty="0">
                <a:solidFill>
                  <a:schemeClr val="accent2">
                    <a:lumMod val="50000"/>
                  </a:schemeClr>
                </a:solidFill>
              </a:rPr>
              <a:t> </a:t>
            </a:r>
            <a:r>
              <a:rPr lang="en-US" sz="1900" dirty="0" err="1">
                <a:solidFill>
                  <a:schemeClr val="accent2">
                    <a:lumMod val="50000"/>
                  </a:schemeClr>
                </a:solidFill>
              </a:rPr>
              <a:t>phố</a:t>
            </a:r>
            <a:r>
              <a:rPr lang="en-US" sz="1900" dirty="0">
                <a:solidFill>
                  <a:schemeClr val="accent2">
                    <a:lumMod val="50000"/>
                  </a:schemeClr>
                </a:solidFill>
              </a:rPr>
              <a:t>, </a:t>
            </a:r>
            <a:r>
              <a:rPr lang="en-US" sz="1900" dirty="0" err="1">
                <a:solidFill>
                  <a:schemeClr val="accent2">
                    <a:lumMod val="50000"/>
                  </a:schemeClr>
                </a:solidFill>
              </a:rPr>
              <a:t>giá</a:t>
            </a:r>
            <a:r>
              <a:rPr lang="en-US" sz="1900" dirty="0">
                <a:solidFill>
                  <a:schemeClr val="accent2">
                    <a:lumMod val="50000"/>
                  </a:schemeClr>
                </a:solidFill>
              </a:rPr>
              <a:t> </a:t>
            </a:r>
            <a:r>
              <a:rPr lang="en-US" sz="1900" dirty="0" err="1">
                <a:solidFill>
                  <a:schemeClr val="accent2">
                    <a:lumMod val="50000"/>
                  </a:schemeClr>
                </a:solidFill>
              </a:rPr>
              <a:t>trị</a:t>
            </a:r>
            <a:r>
              <a:rPr lang="en-US" sz="1900" dirty="0">
                <a:solidFill>
                  <a:schemeClr val="accent2">
                    <a:lumMod val="50000"/>
                  </a:schemeClr>
                </a:solidFill>
              </a:rPr>
              <a:t> pH </a:t>
            </a:r>
            <a:r>
              <a:rPr lang="en-US" sz="1900" dirty="0" err="1">
                <a:solidFill>
                  <a:schemeClr val="accent2">
                    <a:lumMod val="50000"/>
                  </a:schemeClr>
                </a:solidFill>
              </a:rPr>
              <a:t>nước</a:t>
            </a:r>
            <a:r>
              <a:rPr lang="en-US" sz="1900" dirty="0">
                <a:solidFill>
                  <a:schemeClr val="accent2">
                    <a:lumMod val="50000"/>
                  </a:schemeClr>
                </a:solidFill>
              </a:rPr>
              <a:t> </a:t>
            </a:r>
            <a:r>
              <a:rPr lang="en-US" sz="1900" dirty="0" err="1">
                <a:solidFill>
                  <a:schemeClr val="accent2">
                    <a:lumMod val="50000"/>
                  </a:schemeClr>
                </a:solidFill>
              </a:rPr>
              <a:t>mưa</a:t>
            </a:r>
            <a:r>
              <a:rPr lang="en-US" sz="1900" dirty="0">
                <a:solidFill>
                  <a:schemeClr val="accent2">
                    <a:lumMod val="50000"/>
                  </a:schemeClr>
                </a:solidFill>
              </a:rPr>
              <a:t> </a:t>
            </a:r>
            <a:r>
              <a:rPr lang="en-US" sz="1900" dirty="0" err="1">
                <a:solidFill>
                  <a:schemeClr val="accent2">
                    <a:lumMod val="50000"/>
                  </a:schemeClr>
                </a:solidFill>
              </a:rPr>
              <a:t>dao</a:t>
            </a:r>
            <a:r>
              <a:rPr lang="en-US" sz="1900" dirty="0">
                <a:solidFill>
                  <a:schemeClr val="accent2">
                    <a:lumMod val="50000"/>
                  </a:schemeClr>
                </a:solidFill>
              </a:rPr>
              <a:t> </a:t>
            </a:r>
            <a:r>
              <a:rPr lang="en-US" sz="1900" dirty="0" err="1">
                <a:solidFill>
                  <a:schemeClr val="accent2">
                    <a:lumMod val="50000"/>
                  </a:schemeClr>
                </a:solidFill>
              </a:rPr>
              <a:t>động</a:t>
            </a:r>
            <a:r>
              <a:rPr lang="en-US" sz="1900" dirty="0">
                <a:solidFill>
                  <a:schemeClr val="accent2">
                    <a:lumMod val="50000"/>
                  </a:schemeClr>
                </a:solidFill>
              </a:rPr>
              <a:t> </a:t>
            </a:r>
            <a:r>
              <a:rPr lang="en-US" sz="1900" dirty="0" err="1">
                <a:solidFill>
                  <a:schemeClr val="accent2">
                    <a:lumMod val="50000"/>
                  </a:schemeClr>
                </a:solidFill>
              </a:rPr>
              <a:t>từ</a:t>
            </a:r>
            <a:r>
              <a:rPr lang="en-US" sz="1900" dirty="0">
                <a:solidFill>
                  <a:schemeClr val="accent2">
                    <a:lumMod val="50000"/>
                  </a:schemeClr>
                </a:solidFill>
              </a:rPr>
              <a:t> 4,67 – 7,5. </a:t>
            </a:r>
            <a:r>
              <a:rPr lang="en-US" sz="1900" dirty="0" err="1">
                <a:solidFill>
                  <a:schemeClr val="accent2">
                    <a:lumMod val="50000"/>
                  </a:schemeClr>
                </a:solidFill>
              </a:rPr>
              <a:t>Và</a:t>
            </a:r>
            <a:r>
              <a:rPr lang="en-US" sz="1900" dirty="0">
                <a:solidFill>
                  <a:schemeClr val="accent2">
                    <a:lumMod val="50000"/>
                  </a:schemeClr>
                </a:solidFill>
              </a:rPr>
              <a:t> </a:t>
            </a:r>
            <a:r>
              <a:rPr lang="en-US" sz="1900" dirty="0" err="1">
                <a:solidFill>
                  <a:schemeClr val="accent2">
                    <a:lumMod val="50000"/>
                  </a:schemeClr>
                </a:solidFill>
              </a:rPr>
              <a:t>tại</a:t>
            </a:r>
            <a:r>
              <a:rPr lang="en-US" sz="1900" dirty="0">
                <a:solidFill>
                  <a:schemeClr val="accent2">
                    <a:lumMod val="50000"/>
                  </a:schemeClr>
                </a:solidFill>
              </a:rPr>
              <a:t> </a:t>
            </a:r>
            <a:r>
              <a:rPr lang="en-US" sz="1900" dirty="0" err="1">
                <a:solidFill>
                  <a:schemeClr val="accent2">
                    <a:lumMod val="50000"/>
                  </a:schemeClr>
                </a:solidFill>
              </a:rPr>
              <a:t>các</a:t>
            </a:r>
            <a:r>
              <a:rPr lang="en-US" sz="1900" dirty="0">
                <a:solidFill>
                  <a:schemeClr val="accent2">
                    <a:lumMod val="50000"/>
                  </a:schemeClr>
                </a:solidFill>
              </a:rPr>
              <a:t> </a:t>
            </a:r>
            <a:r>
              <a:rPr lang="en-US" sz="1900" dirty="0" err="1">
                <a:solidFill>
                  <a:schemeClr val="accent2">
                    <a:lumMod val="50000"/>
                  </a:schemeClr>
                </a:solidFill>
              </a:rPr>
              <a:t>khu</a:t>
            </a:r>
            <a:r>
              <a:rPr lang="en-US" sz="1900" dirty="0">
                <a:solidFill>
                  <a:schemeClr val="accent2">
                    <a:lumMod val="50000"/>
                  </a:schemeClr>
                </a:solidFill>
              </a:rPr>
              <a:t> </a:t>
            </a:r>
            <a:r>
              <a:rPr lang="en-US" sz="1900" dirty="0" err="1">
                <a:solidFill>
                  <a:schemeClr val="accent2">
                    <a:lumMod val="50000"/>
                  </a:schemeClr>
                </a:solidFill>
              </a:rPr>
              <a:t>công</a:t>
            </a:r>
            <a:r>
              <a:rPr lang="en-US" sz="1900" dirty="0">
                <a:solidFill>
                  <a:schemeClr val="accent2">
                    <a:lumMod val="50000"/>
                  </a:schemeClr>
                </a:solidFill>
              </a:rPr>
              <a:t> </a:t>
            </a:r>
            <a:r>
              <a:rPr lang="en-US" sz="1900" dirty="0" err="1">
                <a:solidFill>
                  <a:schemeClr val="accent2">
                    <a:lumMod val="50000"/>
                  </a:schemeClr>
                </a:solidFill>
              </a:rPr>
              <a:t>nghiệp</a:t>
            </a:r>
            <a:r>
              <a:rPr lang="en-US" sz="1900" dirty="0">
                <a:solidFill>
                  <a:schemeClr val="accent2">
                    <a:lumMod val="50000"/>
                  </a:schemeClr>
                </a:solidFill>
              </a:rPr>
              <a:t>, </a:t>
            </a:r>
            <a:r>
              <a:rPr lang="en-US" sz="1900" dirty="0" err="1">
                <a:solidFill>
                  <a:schemeClr val="accent2">
                    <a:lumMod val="50000"/>
                  </a:schemeClr>
                </a:solidFill>
              </a:rPr>
              <a:t>nước</a:t>
            </a:r>
            <a:r>
              <a:rPr lang="en-US" sz="1900" dirty="0">
                <a:solidFill>
                  <a:schemeClr val="accent2">
                    <a:lumMod val="50000"/>
                  </a:schemeClr>
                </a:solidFill>
              </a:rPr>
              <a:t> </a:t>
            </a:r>
            <a:r>
              <a:rPr lang="en-US" sz="1900" dirty="0" err="1">
                <a:solidFill>
                  <a:schemeClr val="accent2">
                    <a:lumMod val="50000"/>
                  </a:schemeClr>
                </a:solidFill>
              </a:rPr>
              <a:t>mưa</a:t>
            </a:r>
            <a:r>
              <a:rPr lang="en-US" sz="1900" dirty="0">
                <a:solidFill>
                  <a:schemeClr val="accent2">
                    <a:lumMod val="50000"/>
                  </a:schemeClr>
                </a:solidFill>
              </a:rPr>
              <a:t> </a:t>
            </a:r>
            <a:r>
              <a:rPr lang="en-US" sz="1900" dirty="0" err="1">
                <a:solidFill>
                  <a:schemeClr val="accent2">
                    <a:lumMod val="50000"/>
                  </a:schemeClr>
                </a:solidFill>
              </a:rPr>
              <a:t>có</a:t>
            </a:r>
            <a:r>
              <a:rPr lang="en-US" sz="1900" dirty="0">
                <a:solidFill>
                  <a:schemeClr val="accent2">
                    <a:lumMod val="50000"/>
                  </a:schemeClr>
                </a:solidFill>
              </a:rPr>
              <a:t> </a:t>
            </a:r>
            <a:r>
              <a:rPr lang="en-US" sz="1900" dirty="0" err="1">
                <a:solidFill>
                  <a:schemeClr val="accent2">
                    <a:lumMod val="50000"/>
                  </a:schemeClr>
                </a:solidFill>
              </a:rPr>
              <a:t>giá</a:t>
            </a:r>
            <a:r>
              <a:rPr lang="en-US" sz="1900" dirty="0">
                <a:solidFill>
                  <a:schemeClr val="accent2">
                    <a:lumMod val="50000"/>
                  </a:schemeClr>
                </a:solidFill>
              </a:rPr>
              <a:t> </a:t>
            </a:r>
            <a:r>
              <a:rPr lang="en-US" sz="1900" dirty="0" err="1">
                <a:solidFill>
                  <a:schemeClr val="accent2">
                    <a:lumMod val="50000"/>
                  </a:schemeClr>
                </a:solidFill>
              </a:rPr>
              <a:t>trị</a:t>
            </a:r>
            <a:r>
              <a:rPr lang="en-US" sz="1900" dirty="0">
                <a:solidFill>
                  <a:schemeClr val="accent2">
                    <a:lumMod val="50000"/>
                  </a:schemeClr>
                </a:solidFill>
              </a:rPr>
              <a:t> pH </a:t>
            </a:r>
            <a:r>
              <a:rPr lang="en-US" sz="1900" dirty="0" err="1">
                <a:solidFill>
                  <a:schemeClr val="accent2">
                    <a:lumMod val="50000"/>
                  </a:schemeClr>
                </a:solidFill>
              </a:rPr>
              <a:t>trung</a:t>
            </a:r>
            <a:r>
              <a:rPr lang="en-US" sz="1900" dirty="0">
                <a:solidFill>
                  <a:schemeClr val="accent2">
                    <a:lumMod val="50000"/>
                  </a:schemeClr>
                </a:solidFill>
              </a:rPr>
              <a:t> </a:t>
            </a:r>
            <a:r>
              <a:rPr lang="en-US" sz="1900" dirty="0" err="1">
                <a:solidFill>
                  <a:schemeClr val="accent2">
                    <a:lumMod val="50000"/>
                  </a:schemeClr>
                </a:solidFill>
              </a:rPr>
              <a:t>bình</a:t>
            </a:r>
            <a:r>
              <a:rPr lang="en-US" sz="1900" dirty="0">
                <a:solidFill>
                  <a:schemeClr val="accent2">
                    <a:lumMod val="50000"/>
                  </a:schemeClr>
                </a:solidFill>
              </a:rPr>
              <a:t> </a:t>
            </a:r>
            <a:r>
              <a:rPr lang="en-US" sz="1900" dirty="0" err="1">
                <a:solidFill>
                  <a:schemeClr val="accent2">
                    <a:lumMod val="50000"/>
                  </a:schemeClr>
                </a:solidFill>
              </a:rPr>
              <a:t>khoảng</a:t>
            </a:r>
            <a:r>
              <a:rPr lang="en-US" sz="1900" dirty="0">
                <a:solidFill>
                  <a:schemeClr val="accent2">
                    <a:lumMod val="50000"/>
                  </a:schemeClr>
                </a:solidFill>
              </a:rPr>
              <a:t> 4,72, </a:t>
            </a:r>
            <a:r>
              <a:rPr lang="en-US" sz="1900" dirty="0" err="1">
                <a:solidFill>
                  <a:schemeClr val="accent2">
                    <a:lumMod val="50000"/>
                  </a:schemeClr>
                </a:solidFill>
              </a:rPr>
              <a:t>thường</a:t>
            </a:r>
            <a:r>
              <a:rPr lang="en-US" sz="1900" dirty="0">
                <a:solidFill>
                  <a:schemeClr val="accent2">
                    <a:lumMod val="50000"/>
                  </a:schemeClr>
                </a:solidFill>
              </a:rPr>
              <a:t> </a:t>
            </a:r>
            <a:r>
              <a:rPr lang="en-US" sz="1900" dirty="0" err="1">
                <a:solidFill>
                  <a:schemeClr val="accent2">
                    <a:lumMod val="50000"/>
                  </a:schemeClr>
                </a:solidFill>
              </a:rPr>
              <a:t>dao</a:t>
            </a:r>
            <a:r>
              <a:rPr lang="en-US" sz="1900" dirty="0">
                <a:solidFill>
                  <a:schemeClr val="accent2">
                    <a:lumMod val="50000"/>
                  </a:schemeClr>
                </a:solidFill>
              </a:rPr>
              <a:t> </a:t>
            </a:r>
            <a:r>
              <a:rPr lang="en-US" sz="1900" dirty="0" err="1">
                <a:solidFill>
                  <a:schemeClr val="accent2">
                    <a:lumMod val="50000"/>
                  </a:schemeClr>
                </a:solidFill>
              </a:rPr>
              <a:t>động</a:t>
            </a:r>
            <a:r>
              <a:rPr lang="en-US" sz="1900" dirty="0">
                <a:solidFill>
                  <a:schemeClr val="accent2">
                    <a:lumMod val="50000"/>
                  </a:schemeClr>
                </a:solidFill>
              </a:rPr>
              <a:t> </a:t>
            </a:r>
            <a:r>
              <a:rPr lang="en-US" sz="1900" dirty="0" err="1">
                <a:solidFill>
                  <a:schemeClr val="accent2">
                    <a:lumMod val="50000"/>
                  </a:schemeClr>
                </a:solidFill>
              </a:rPr>
              <a:t>từ</a:t>
            </a:r>
            <a:r>
              <a:rPr lang="en-US" sz="1900" dirty="0">
                <a:solidFill>
                  <a:schemeClr val="accent2">
                    <a:lumMod val="50000"/>
                  </a:schemeClr>
                </a:solidFill>
              </a:rPr>
              <a:t> 3,8 – 5,3.</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45" y="55880"/>
            <a:ext cx="10100945" cy="5055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4157980" y="2125980"/>
            <a:ext cx="5250180" cy="706755"/>
          </a:xfrm>
          <a:prstGeom prst="rect">
            <a:avLst/>
          </a:prstGeom>
          <a:noFill/>
        </p:spPr>
        <p:txBody>
          <a:bodyPr wrap="none" rtlCol="0">
            <a:spAutoFit/>
          </a:bodyPr>
          <a:lstStyle/>
          <a:p>
            <a:r>
              <a:rPr lang="en-US" sz="4000" b="1" dirty="0">
                <a:solidFill>
                  <a:srgbClr val="FF0000"/>
                </a:solidFill>
                <a:latin typeface="Agency FB" panose="020B0503020202020204" charset="0"/>
                <a:cs typeface="Agency FB" panose="020B0503020202020204" charset="0"/>
              </a:rPr>
              <a:t>HOẠT ĐỘNG 3: LUYỆN TẬP</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183005" y="215900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525945" y="283971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2" name="燕尾形 21"/>
          <p:cNvSpPr/>
          <p:nvPr/>
        </p:nvSpPr>
        <p:spPr>
          <a:xfrm>
            <a:off x="38695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3" name="椭圆 22"/>
          <p:cNvSpPr/>
          <p:nvPr/>
        </p:nvSpPr>
        <p:spPr>
          <a:xfrm>
            <a:off x="4295745" y="2770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4" name="燕尾形 23"/>
          <p:cNvSpPr/>
          <p:nvPr/>
        </p:nvSpPr>
        <p:spPr>
          <a:xfrm>
            <a:off x="60513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5" name="椭圆 24"/>
          <p:cNvSpPr/>
          <p:nvPr/>
        </p:nvSpPr>
        <p:spPr>
          <a:xfrm>
            <a:off x="6329590" y="277939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6" name="燕尾形 25"/>
          <p:cNvSpPr/>
          <p:nvPr/>
        </p:nvSpPr>
        <p:spPr>
          <a:xfrm>
            <a:off x="8155711" y="2227809"/>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7" name="椭圆 26"/>
          <p:cNvSpPr/>
          <p:nvPr/>
        </p:nvSpPr>
        <p:spPr>
          <a:xfrm>
            <a:off x="8536152" y="2769868"/>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097777" y="2285018"/>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42" name="Freeform 107"/>
          <p:cNvSpPr>
            <a:spLocks noEditPoints="1"/>
          </p:cNvSpPr>
          <p:nvPr/>
        </p:nvSpPr>
        <p:spPr bwMode="auto">
          <a:xfrm>
            <a:off x="5369640" y="2964874"/>
            <a:ext cx="364073" cy="332033"/>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3" name="Freeform 105"/>
          <p:cNvSpPr/>
          <p:nvPr/>
        </p:nvSpPr>
        <p:spPr bwMode="auto">
          <a:xfrm>
            <a:off x="6496298" y="2964530"/>
            <a:ext cx="366984" cy="349509"/>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4" name="Freeform 74"/>
          <p:cNvSpPr>
            <a:spLocks noEditPoints="1"/>
          </p:cNvSpPr>
          <p:nvPr/>
        </p:nvSpPr>
        <p:spPr bwMode="auto">
          <a:xfrm>
            <a:off x="8713776" y="2972958"/>
            <a:ext cx="364073" cy="332033"/>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5" name="文本框 47"/>
          <p:cNvSpPr txBox="1"/>
          <p:nvPr/>
        </p:nvSpPr>
        <p:spPr>
          <a:xfrm>
            <a:off x="3746374" y="2285018"/>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47" name="文本框 47"/>
          <p:cNvSpPr txBox="1"/>
          <p:nvPr/>
        </p:nvSpPr>
        <p:spPr>
          <a:xfrm>
            <a:off x="5985796" y="231930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49" name="文本框 47"/>
          <p:cNvSpPr txBox="1"/>
          <p:nvPr/>
        </p:nvSpPr>
        <p:spPr>
          <a:xfrm>
            <a:off x="8196008" y="2379633"/>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 name="Oval 6"/>
          <p:cNvSpPr/>
          <p:nvPr/>
        </p:nvSpPr>
        <p:spPr>
          <a:xfrm>
            <a:off x="9724390" y="2419985"/>
            <a:ext cx="1579245" cy="1439545"/>
          </a:xfrm>
          <a:prstGeom prst="ellipse">
            <a:avLst/>
          </a:prstGeom>
          <a:solidFill>
            <a:srgbClr val="A45B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id-ID" sz="2800" b="1" i="0" u="none" strike="noStrike" kern="0" cap="none" spc="0" normalizeH="0" baseline="0" noProof="0">
                <a:ln>
                  <a:noFill/>
                </a:ln>
                <a:solidFill>
                  <a:schemeClr val="bg1"/>
                </a:solidFill>
                <a:effectLst/>
                <a:uLnTx/>
                <a:uFillTx/>
                <a:latin typeface="Microsoft YaHei" panose="020B0503020204020204" charset="-122"/>
                <a:ea typeface="Microsoft YaHei" panose="020B0503020204020204" charset="-122"/>
                <a:cs typeface="+mn-cs"/>
              </a:rPr>
              <a:t>ĐÍCH</a:t>
            </a:r>
          </a:p>
        </p:txBody>
      </p:sp>
      <p:sp>
        <p:nvSpPr>
          <p:cNvPr id="3" name="Text Box 2"/>
          <p:cNvSpPr txBox="1"/>
          <p:nvPr/>
        </p:nvSpPr>
        <p:spPr>
          <a:xfrm>
            <a:off x="281305" y="139065"/>
            <a:ext cx="4864100" cy="368300"/>
          </a:xfrm>
          <a:prstGeom prst="rect">
            <a:avLst/>
          </a:prstGeom>
          <a:noFill/>
        </p:spPr>
        <p:txBody>
          <a:bodyPr wrap="square" rtlCol="0">
            <a:spAutoFit/>
          </a:bodyPr>
          <a:lstStyle/>
          <a:p>
            <a:r>
              <a:rPr lang="en-US"/>
              <a:t>M</a:t>
            </a:r>
          </a:p>
        </p:txBody>
      </p:sp>
      <p:sp>
        <p:nvSpPr>
          <p:cNvPr id="15" name="圆角矩形 14"/>
          <p:cNvSpPr/>
          <p:nvPr/>
        </p:nvSpPr>
        <p:spPr bwMode="auto">
          <a:xfrm>
            <a:off x="0" y="-34925"/>
            <a:ext cx="12015470" cy="157797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2800" dirty="0">
                <a:solidFill>
                  <a:schemeClr val="tx1"/>
                </a:solidFill>
                <a:latin typeface="Arial" panose="020B0604020202020204" pitchFamily="34" charset="0"/>
                <a:ea typeface="Microsoft YaHei" panose="020B0503020204020204" charset="-122"/>
                <a:cs typeface="Arial" panose="020B0604020202020204" pitchFamily="34" charset="0"/>
              </a:rPr>
              <a:t>Mỗi nhóm đều phải vượt qua 4 trạm, ở mỗi trạm sẽ có 1 gói câu hỏi tương ứng, trả lời hết câu hỏi ở trạm này mới được sang trạm tiếp theo, nhóm về đích trước nhất và có số câu trả lời đúng nhiều nhất là thắng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aphicFrame>
        <p:nvGraphicFramePr>
          <p:cNvPr id="5" name="Diagram 4"/>
          <p:cNvGraphicFramePr/>
          <p:nvPr>
            <p:extLst>
              <p:ext uri="{D42A27DB-BD31-4B8C-83A1-F6EECF244321}">
                <p14:modId xmlns:p14="http://schemas.microsoft.com/office/powerpoint/2010/main" val="3263024552"/>
              </p:ext>
            </p:extLst>
          </p:nvPr>
        </p:nvGraphicFramePr>
        <p:xfrm>
          <a:off x="-101600" y="1981835"/>
          <a:ext cx="12292965" cy="479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p:cNvSpPr txBox="1"/>
          <p:nvPr/>
        </p:nvSpPr>
        <p:spPr>
          <a:xfrm>
            <a:off x="2067560" y="24066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6451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391160" y="1275080"/>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Báo cáo, thảo luận: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6667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477685" y="51942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200012" y="59343"/>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5" name="Text Box 4"/>
          <p:cNvSpPr txBox="1"/>
          <p:nvPr/>
        </p:nvSpPr>
        <p:spPr>
          <a:xfrm>
            <a:off x="2531745" y="703580"/>
            <a:ext cx="9327515" cy="5631180"/>
          </a:xfrm>
          <a:prstGeom prst="rect">
            <a:avLst/>
          </a:prstGeom>
          <a:noFill/>
          <a:ln w="9525">
            <a:noFill/>
          </a:ln>
        </p:spPr>
        <p:txBody>
          <a:bodyPr wrap="square">
            <a:spAutoFit/>
          </a:bodyPr>
          <a:lstStyle/>
          <a:p>
            <a:pPr indent="76200"/>
            <a:r>
              <a:rPr lang="en-US" sz="2400" b="1">
                <a:solidFill>
                  <a:schemeClr val="accent6">
                    <a:lumMod val="50000"/>
                  </a:schemeClr>
                </a:solidFill>
                <a:latin typeface="Arial" panose="020B0604020202020204" pitchFamily="34" charset="0"/>
                <a:cs typeface="Arial" panose="020B0604020202020204" pitchFamily="34" charset="0"/>
              </a:rPr>
              <a:t>1. </a:t>
            </a:r>
            <a:r>
              <a:rPr lang="en-US" sz="2400" b="0">
                <a:solidFill>
                  <a:schemeClr val="accent6">
                    <a:lumMod val="50000"/>
                  </a:schemeClr>
                </a:solidFill>
                <a:latin typeface="Arial" panose="020B0604020202020204" pitchFamily="34" charset="0"/>
                <a:cs typeface="Arial" panose="020B0604020202020204" pitchFamily="34" charset="0"/>
              </a:rPr>
              <a:t>Dãy các base làm phenolphtalein hoá hồng</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p>
          <a:p>
            <a:pPr indent="76200"/>
            <a:r>
              <a:rPr lang="en-US" sz="2400" b="0">
                <a:latin typeface="Arial" panose="020B0604020202020204" pitchFamily="34" charset="0"/>
                <a:cs typeface="Arial" panose="020B0604020202020204" pitchFamily="34" charset="0"/>
              </a:rPr>
              <a:t>   B.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Zn(OH)</a:t>
            </a:r>
            <a:r>
              <a:rPr lang="en-US" sz="2400" b="0" baseline="-25000">
                <a:latin typeface="Arial" panose="020B0604020202020204" pitchFamily="34" charset="0"/>
                <a:cs typeface="Arial" panose="020B0604020202020204" pitchFamily="34" charset="0"/>
              </a:rPr>
              <a:t>2</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C.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 Al(OH)</a:t>
            </a:r>
            <a:r>
              <a:rPr lang="en-US" sz="2400" b="0" baseline="-25000">
                <a:latin typeface="Arial" panose="020B0604020202020204" pitchFamily="34" charset="0"/>
                <a:cs typeface="Arial" panose="020B0604020202020204" pitchFamily="34" charset="0"/>
              </a:rPr>
              <a:t>3</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D.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Fe(OH)</a:t>
            </a:r>
            <a:r>
              <a:rPr lang="en-US" sz="2400" b="0" baseline="-25000">
                <a:latin typeface="Arial" panose="020B0604020202020204" pitchFamily="34" charset="0"/>
                <a:cs typeface="Arial" panose="020B0604020202020204" pitchFamily="34" charset="0"/>
              </a:rPr>
              <a:t>3</a:t>
            </a:r>
            <a:endParaRPr lang="en-US" sz="2400" b="1">
              <a:latin typeface="Arial" panose="020B0604020202020204" pitchFamily="34" charset="0"/>
              <a:cs typeface="Arial" panose="020B0604020202020204" pitchFamily="34" charset="0"/>
            </a:endParaRPr>
          </a:p>
          <a:p>
            <a:pPr indent="76200"/>
            <a:r>
              <a:rPr lang="en-US" sz="2400" b="1">
                <a:solidFill>
                  <a:schemeClr val="accent6">
                    <a:lumMod val="50000"/>
                  </a:schemeClr>
                </a:solidFill>
                <a:latin typeface="Arial" panose="020B0604020202020204" pitchFamily="34" charset="0"/>
                <a:cs typeface="Arial" panose="020B0604020202020204" pitchFamily="34" charset="0"/>
              </a:rPr>
              <a:t> 2. </a:t>
            </a:r>
            <a:r>
              <a:rPr lang="en-US" sz="2400" b="0">
                <a:solidFill>
                  <a:schemeClr val="accent6">
                    <a:lumMod val="50000"/>
                  </a:schemeClr>
                </a:solidFill>
                <a:latin typeface="Arial" panose="020B0604020202020204" pitchFamily="34" charset="0"/>
                <a:cs typeface="Arial" panose="020B0604020202020204" pitchFamily="34" charset="0"/>
              </a:rPr>
              <a:t>Trong các base dưới đây, base nào tan tốt trong nước?</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Fe(OH)</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B. KOH.</a:t>
            </a:r>
          </a:p>
          <a:p>
            <a:pPr indent="76200"/>
            <a:r>
              <a:rPr lang="en-US" sz="2400" b="0">
                <a:latin typeface="Arial" panose="020B0604020202020204" pitchFamily="34" charset="0"/>
                <a:cs typeface="Arial" panose="020B0604020202020204" pitchFamily="34" charset="0"/>
              </a:rPr>
              <a:t>   C. Fe(OH)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D. Cu(OH)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endParaRPr lang="en-US" sz="2400" b="1">
              <a:latin typeface="Arial" panose="020B0604020202020204" pitchFamily="34" charset="0"/>
              <a:cs typeface="Arial" panose="020B0604020202020204" pitchFamily="34" charset="0"/>
            </a:endParaRPr>
          </a:p>
          <a:p>
            <a:pPr indent="76200"/>
            <a:r>
              <a:rPr lang="en-US" sz="2400" b="1">
                <a:gradFill>
                  <a:gsLst>
                    <a:gs pos="0">
                      <a:srgbClr val="012D86"/>
                    </a:gs>
                    <a:gs pos="100000">
                      <a:srgbClr val="0E2557"/>
                    </a:gs>
                  </a:gsLst>
                  <a:lin scaled="0"/>
                </a:gradFill>
                <a:latin typeface="Arial" panose="020B0604020202020204" pitchFamily="34" charset="0"/>
                <a:cs typeface="Arial" panose="020B0604020202020204" pitchFamily="34" charset="0"/>
              </a:rPr>
              <a:t>3.</a:t>
            </a:r>
            <a:r>
              <a:rPr lang="en-US" sz="2400" b="0">
                <a:gradFill>
                  <a:gsLst>
                    <a:gs pos="0">
                      <a:srgbClr val="012D86"/>
                    </a:gs>
                    <a:gs pos="100000">
                      <a:srgbClr val="0E2557"/>
                    </a:gs>
                  </a:gsLst>
                  <a:lin scaled="0"/>
                </a:gradFill>
                <a:latin typeface="Arial" panose="020B0604020202020204" pitchFamily="34" charset="0"/>
                <a:cs typeface="Arial" panose="020B0604020202020204" pitchFamily="34" charset="0"/>
              </a:rPr>
              <a:t>Dung dịch nào sau đây làm quỳ tím chuyển sang màu xanh?</a:t>
            </a:r>
          </a:p>
          <a:p>
            <a:pPr indent="76200"/>
            <a:r>
              <a:rPr lang="en-US" sz="2400" b="0">
                <a:latin typeface="Arial" panose="020B0604020202020204" pitchFamily="34" charset="0"/>
                <a:cs typeface="Arial" panose="020B0604020202020204" pitchFamily="34" charset="0"/>
              </a:rPr>
              <a:t>   A. NaOH, KOH,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a:t>
            </a:r>
          </a:p>
          <a:p>
            <a:pPr indent="76200"/>
            <a:r>
              <a:rPr lang="en-US" sz="2400" b="0">
                <a:latin typeface="Arial" panose="020B0604020202020204" pitchFamily="34" charset="0"/>
                <a:cs typeface="Arial" panose="020B0604020202020204" pitchFamily="34" charset="0"/>
              </a:rPr>
              <a:t>  B. HCl, NaCl, NaOH            </a:t>
            </a:r>
          </a:p>
          <a:p>
            <a:pPr indent="76200"/>
            <a:r>
              <a:rPr lang="en-US" sz="2400" b="0">
                <a:latin typeface="Arial" panose="020B0604020202020204" pitchFamily="34" charset="0"/>
                <a:cs typeface="Arial" panose="020B0604020202020204" pitchFamily="34" charset="0"/>
              </a:rPr>
              <a:t>   C. HNO</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NaOH              </a:t>
            </a:r>
          </a:p>
          <a:p>
            <a:pPr indent="76200"/>
            <a:r>
              <a:rPr lang="en-US" sz="2400" b="0">
                <a:latin typeface="Arial" panose="020B0604020202020204" pitchFamily="34" charset="0"/>
                <a:cs typeface="Arial" panose="020B0604020202020204" pitchFamily="34" charset="0"/>
              </a:rPr>
              <a:t>  D. 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SO</a:t>
            </a:r>
            <a:r>
              <a:rPr lang="en-US" sz="2400" b="0" baseline="-25000">
                <a:latin typeface="Arial" panose="020B0604020202020204" pitchFamily="34" charset="0"/>
                <a:cs typeface="Arial" panose="020B0604020202020204" pitchFamily="34" charset="0"/>
              </a:rPr>
              <a:t>4</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endParaRPr lang="en-US" sz="2400">
              <a:latin typeface="Arial" panose="020B0604020202020204" pitchFamily="34" charset="0"/>
              <a:cs typeface="Arial" panose="020B0604020202020204" pitchFamily="34" charset="0"/>
            </a:endParaRPr>
          </a:p>
        </p:txBody>
      </p:sp>
      <p:sp>
        <p:nvSpPr>
          <p:cNvPr id="7" name="Text Box 6"/>
          <p:cNvSpPr txBox="1"/>
          <p:nvPr/>
        </p:nvSpPr>
        <p:spPr>
          <a:xfrm>
            <a:off x="2785110" y="1060450"/>
            <a:ext cx="3885565" cy="829945"/>
          </a:xfrm>
          <a:prstGeom prst="rect">
            <a:avLst/>
          </a:prstGeom>
          <a:noFill/>
        </p:spPr>
        <p:txBody>
          <a:bodyPr wrap="square" rtlCol="0">
            <a:spAutoFit/>
            <a:scene3d>
              <a:camera prst="orthographicFront"/>
              <a:lightRig rig="threePt" dir="t"/>
            </a:scene3d>
          </a:bodyPr>
          <a:lstStyle/>
          <a:p>
            <a:r>
              <a:rPr lang="en-US" sz="2400" dirty="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NaOH; Ca(OH)</a:t>
            </a:r>
            <a:r>
              <a:rPr lang="en-US" sz="2400" baseline="-25000" dirty="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dirty="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KOH</a:t>
            </a:r>
          </a:p>
          <a:p>
            <a:endParaRPr lang="en-US" sz="2400" dirty="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8" name="Text Box 7"/>
          <p:cNvSpPr txBox="1"/>
          <p:nvPr/>
        </p:nvSpPr>
        <p:spPr>
          <a:xfrm>
            <a:off x="2785110" y="324358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2829560" y="4719955"/>
            <a:ext cx="3885565" cy="829945"/>
          </a:xfrm>
          <a:prstGeom prst="rect">
            <a:avLst/>
          </a:prstGeom>
          <a:noFill/>
        </p:spPr>
        <p:txBody>
          <a:bodyPr wrap="square" rtlCol="0">
            <a:spAutoFit/>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NaOH, KOH, Ca(OH)</a:t>
            </a:r>
            <a:r>
              <a:rPr lang="en-US" sz="2400" baseline="-25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8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607685" y="694055"/>
            <a:ext cx="1361440"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B.NaOH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4018915" y="2894330"/>
            <a:ext cx="3885565" cy="82994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 Magnesium hydroxide</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23" name="椭圆 22"/>
          <p:cNvSpPr/>
          <p:nvPr/>
        </p:nvSpPr>
        <p:spPr>
          <a:xfrm>
            <a:off x="1539210" y="611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45" name="文本框 47"/>
          <p:cNvSpPr txBox="1"/>
          <p:nvPr/>
        </p:nvSpPr>
        <p:spPr>
          <a:xfrm>
            <a:off x="1368299" y="159673"/>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2" name="Text Box 1"/>
          <p:cNvSpPr txBox="1"/>
          <p:nvPr/>
        </p:nvSpPr>
        <p:spPr>
          <a:xfrm>
            <a:off x="3550920" y="-1270"/>
            <a:ext cx="7856220" cy="673925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Sodium hydroxide công thức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NOH       B.NaOH        C.Ba(OH)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D.KOH.</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5.T</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ên gọi của Mg(OH)</a:t>
            </a:r>
            <a:r>
              <a:rPr lang="en-US" sz="2400" b="0"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a:latin typeface="Arial" panose="020B0604020202020204" pitchFamily="34" charset="0"/>
                <a:cs typeface="Arial" panose="020B0604020202020204" pitchFamily="34" charset="0"/>
              </a:rPr>
              <a:t> </a:t>
            </a:r>
          </a:p>
          <a:p>
            <a:pPr indent="495300">
              <a:lnSpc>
                <a:spcPct val="150000"/>
              </a:lnSpc>
            </a:pPr>
            <a:r>
              <a:rPr lang="en-US" sz="2400" b="0">
                <a:latin typeface="Arial" panose="020B0604020202020204" pitchFamily="34" charset="0"/>
                <a:cs typeface="Arial" panose="020B0604020202020204" pitchFamily="34" charset="0"/>
              </a:rPr>
              <a:t>     A. Potassium hydroxide</a:t>
            </a:r>
          </a:p>
          <a:p>
            <a:pPr indent="495300">
              <a:lnSpc>
                <a:spcPct val="150000"/>
              </a:lnSpc>
            </a:pPr>
            <a:r>
              <a:rPr lang="en-US" sz="2400" b="0">
                <a:latin typeface="Arial" panose="020B0604020202020204" pitchFamily="34" charset="0"/>
                <a:cs typeface="Arial" panose="020B0604020202020204" pitchFamily="34" charset="0"/>
              </a:rPr>
              <a:t>     B. Calcium hydroxide</a:t>
            </a:r>
          </a:p>
          <a:p>
            <a:pPr indent="495300">
              <a:lnSpc>
                <a:spcPct val="150000"/>
              </a:lnSpc>
            </a:pPr>
            <a:r>
              <a:rPr lang="en-US" sz="2400">
                <a:latin typeface="Arial" panose="020B0604020202020204" pitchFamily="34" charset="0"/>
                <a:cs typeface="Arial" panose="020B0604020202020204" pitchFamily="34" charset="0"/>
              </a:rPr>
              <a:t>C. Magnesium hydroxide</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D. Aluminium hydroxide</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6.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 khẳng định đúng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dung dịch có môi trường base thì pH &gt; 7.</a:t>
            </a:r>
          </a:p>
          <a:p>
            <a:pPr indent="495300">
              <a:lnSpc>
                <a:spcPct val="150000"/>
              </a:lnSpc>
            </a:pPr>
            <a:r>
              <a:rPr lang="en-US" sz="2400" b="0">
                <a:latin typeface="Arial" panose="020B0604020202020204" pitchFamily="34" charset="0"/>
                <a:cs typeface="Arial" panose="020B0604020202020204" pitchFamily="34" charset="0"/>
              </a:rPr>
              <a:t>      B. dung dịch có môi trường trung tính thì pH &lt; 7.</a:t>
            </a:r>
          </a:p>
          <a:p>
            <a:pPr indent="495300">
              <a:lnSpc>
                <a:spcPct val="150000"/>
              </a:lnSpc>
            </a:pPr>
            <a:r>
              <a:rPr lang="en-US" sz="2400" b="0">
                <a:latin typeface="Arial" panose="020B0604020202020204" pitchFamily="34" charset="0"/>
                <a:cs typeface="Arial" panose="020B0604020202020204" pitchFamily="34" charset="0"/>
              </a:rPr>
              <a:t>      C. dung dịch có môi trường acid thì pH = 7. </a:t>
            </a:r>
          </a:p>
          <a:p>
            <a:pPr indent="495300">
              <a:lnSpc>
                <a:spcPct val="150000"/>
              </a:lnSpc>
            </a:pPr>
            <a:r>
              <a:rPr lang="en-US" sz="2400" b="0">
                <a:latin typeface="Arial" panose="020B0604020202020204" pitchFamily="34" charset="0"/>
                <a:cs typeface="Arial" panose="020B0604020202020204" pitchFamily="34" charset="0"/>
              </a:rPr>
              <a:t>       D. dung dịch có môi trường trung tính thì pH &gt; 7.</a:t>
            </a:r>
            <a:endParaRPr lang="en-US" sz="2400">
              <a:latin typeface="Arial" panose="020B0604020202020204" pitchFamily="34" charset="0"/>
              <a:cs typeface="Arial" panose="020B0604020202020204" pitchFamily="34" charset="0"/>
            </a:endParaRPr>
          </a:p>
        </p:txBody>
      </p:sp>
      <p:sp>
        <p:nvSpPr>
          <p:cNvPr id="4" name="Text Box 3"/>
          <p:cNvSpPr txBox="1"/>
          <p:nvPr/>
        </p:nvSpPr>
        <p:spPr>
          <a:xfrm>
            <a:off x="3202940" y="4538980"/>
            <a:ext cx="6968490" cy="46037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sym typeface="+mn-ea"/>
              </a:rPr>
              <a:t>          A. dung dịch có môi trường base thì pH &gt; 7.</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29210"/>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895340" y="611505"/>
            <a:ext cx="1361440"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NaCl.</a:t>
            </a:r>
            <a:endParaRPr lang="en-US" sz="2000" b="1">
              <a:ln w="6600">
                <a:solidFill>
                  <a:sysClr val="windowText" lastClr="000000"/>
                </a:solidFill>
                <a:prstDash val="solid"/>
              </a:ln>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7409180" y="1490345"/>
            <a:ext cx="1481455" cy="46037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C.H</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2</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SO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4</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p:txBody>
      </p:sp>
      <p:sp>
        <p:nvSpPr>
          <p:cNvPr id="2" name="Text Box 1"/>
          <p:cNvSpPr txBox="1"/>
          <p:nvPr/>
        </p:nvSpPr>
        <p:spPr>
          <a:xfrm>
            <a:off x="3202305" y="29210"/>
            <a:ext cx="9356090" cy="6554470"/>
          </a:xfrm>
          <a:prstGeom prst="rect">
            <a:avLst/>
          </a:prstGeom>
          <a:noFill/>
          <a:ln w="9525">
            <a:noFill/>
          </a:ln>
        </p:spPr>
        <p:txBody>
          <a:bodyPr wrap="square">
            <a:spAutoFit/>
          </a:bodyPr>
          <a:lstStyle/>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 Dung dịch nào sau đây có pH =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NaCl.          C. H2SO4.               D. HCl.</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Dung dịch nào sau đây có pH &lt;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KCl.          C.H</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KOH.  </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9. Ở những vùng đất phèn người ta bón vôi để làm</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Giảm khoáng chất cho đất          B. Tăng khoáng chất cho đất.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Giảm PH của đất.                         D. Để trung hòa độ PH.</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Dịch vị dạ dày thường có pH trong khoảng từ 2-3. Những người bị mắc bệnh viêm loét dạ dày, tá tràng thường có pH &lt; 2. Để chữa căn bệnh này, người bệnh thường uống trước bữa ăn chất nào sau đây?</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Nước đường saccharozo.</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 Dung dịch NaHCO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Nước đun sôi để nguội.</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 Một ít giấm ăn.</a:t>
            </a:r>
            <a:endParaRPr lang="en-US" sz="2000">
              <a:latin typeface="Arial" panose="020B0604020202020204" pitchFamily="34" charset="0"/>
              <a:cs typeface="Arial" panose="020B0604020202020204" pitchFamily="34" charset="0"/>
            </a:endParaRPr>
          </a:p>
        </p:txBody>
      </p:sp>
      <p:sp>
        <p:nvSpPr>
          <p:cNvPr id="4" name="Text Box 3"/>
          <p:cNvSpPr txBox="1"/>
          <p:nvPr/>
        </p:nvSpPr>
        <p:spPr>
          <a:xfrm>
            <a:off x="7774305" y="2865755"/>
            <a:ext cx="4033520" cy="460375"/>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 Để trung hòa độ PH.</a:t>
            </a:r>
          </a:p>
        </p:txBody>
      </p:sp>
      <p:sp>
        <p:nvSpPr>
          <p:cNvPr id="47" name="文本框 47"/>
          <p:cNvSpPr txBox="1"/>
          <p:nvPr/>
        </p:nvSpPr>
        <p:spPr>
          <a:xfrm>
            <a:off x="1477931" y="15141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25" name="椭圆 24"/>
          <p:cNvSpPr/>
          <p:nvPr/>
        </p:nvSpPr>
        <p:spPr>
          <a:xfrm>
            <a:off x="2156370" y="61150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5" name="Text Box 4"/>
          <p:cNvSpPr txBox="1"/>
          <p:nvPr/>
        </p:nvSpPr>
        <p:spPr>
          <a:xfrm>
            <a:off x="3636010" y="5143500"/>
            <a:ext cx="2933700" cy="768350"/>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Dung dịch NaHCO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3</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 name="Text Box 1"/>
          <p:cNvSpPr txBox="1"/>
          <p:nvPr/>
        </p:nvSpPr>
        <p:spPr>
          <a:xfrm>
            <a:off x="1021715" y="1878965"/>
            <a:ext cx="10867390" cy="1685846"/>
          </a:xfrm>
          <a:prstGeom prst="rect">
            <a:avLst/>
          </a:prstGeom>
          <a:noFill/>
          <a:ln w="9525">
            <a:noFill/>
          </a:ln>
        </p:spPr>
        <p:txBody>
          <a:bodyPr wrap="square">
            <a:spAutoFit/>
          </a:bodyPr>
          <a:lstStyle/>
          <a:p>
            <a:pPr indent="495300">
              <a:lnSpc>
                <a:spcPct val="150000"/>
              </a:lnSpc>
            </a:pPr>
            <a:r>
              <a:rPr lang="en-US" sz="2400" b="1" dirty="0" err="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Câu</a:t>
            </a:r>
            <a:r>
              <a:rPr lang="en-US" sz="2400" b="1" dirty="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2: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loại</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thuốc</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dành</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cho</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bệnh</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nhân</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đau</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dạ</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dày</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có</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chứa</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Al(OH)</a:t>
            </a:r>
            <a:r>
              <a:rPr lang="en-US" sz="2400" b="1" baseline="-25000"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và</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Mg(OH)</a:t>
            </a:r>
            <a:r>
              <a:rPr lang="en-US" sz="2400" b="1" baseline="-25000"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Viết</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phương</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trình</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hoá</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học</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xảy</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ra</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giữa</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acid HCl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có</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trong</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dạ</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dày</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với</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các</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chất</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1" dirty="0" err="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trên</a:t>
            </a:r>
            <a:r>
              <a:rPr lang="en-US" sz="2400" b="1" dirty="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p:txBody>
      </p:sp>
      <p:sp>
        <p:nvSpPr>
          <p:cNvPr id="49" name="文本框 47"/>
          <p:cNvSpPr txBox="1"/>
          <p:nvPr/>
        </p:nvSpPr>
        <p:spPr>
          <a:xfrm>
            <a:off x="1701228" y="151418"/>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7" name="椭圆 26"/>
          <p:cNvSpPr/>
          <p:nvPr/>
        </p:nvSpPr>
        <p:spPr>
          <a:xfrm>
            <a:off x="2144242" y="542923"/>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6" name="Text Box 5"/>
          <p:cNvSpPr txBox="1"/>
          <p:nvPr/>
        </p:nvSpPr>
        <p:spPr>
          <a:xfrm>
            <a:off x="1396365" y="4147820"/>
            <a:ext cx="6915785" cy="1198880"/>
          </a:xfrm>
          <a:prstGeom prst="rect">
            <a:avLst/>
          </a:prstGeom>
          <a:noFill/>
          <a:ln w="9525">
            <a:noFill/>
          </a:ln>
        </p:spPr>
        <p:txBody>
          <a:bodyPr wrap="square">
            <a:spAutoFit/>
          </a:bodyPr>
          <a:lstStyle/>
          <a:p>
            <a:pPr indent="0"/>
            <a:r>
              <a:rPr lang="en-US" sz="1300" b="0" dirty="0">
                <a:latin typeface="Times New Roman" panose="02020603050405020304" pitchFamily="18" charset="0"/>
              </a:rPr>
              <a:t> </a:t>
            </a:r>
            <a:r>
              <a:rPr lang="en-US" sz="2400" b="1" dirty="0" err="1">
                <a:solidFill>
                  <a:srgbClr val="FF0000"/>
                </a:solidFill>
                <a:latin typeface="Arial" panose="020B0604020202020204" pitchFamily="34" charset="0"/>
                <a:cs typeface="Arial" panose="020B0604020202020204" pitchFamily="34" charset="0"/>
              </a:rPr>
              <a:t>Câu</a:t>
            </a:r>
            <a:r>
              <a:rPr lang="en-US" sz="2400" b="1" dirty="0">
                <a:solidFill>
                  <a:srgbClr val="FF0000"/>
                </a:solidFill>
                <a:latin typeface="Arial" panose="020B0604020202020204" pitchFamily="34" charset="0"/>
                <a:cs typeface="Arial" panose="020B0604020202020204" pitchFamily="34" charset="0"/>
              </a:rPr>
              <a:t> 2: </a:t>
            </a:r>
            <a:r>
              <a:rPr lang="en-US" sz="2400" b="1" dirty="0" err="1">
                <a:solidFill>
                  <a:srgbClr val="FF0000"/>
                </a:solidFill>
                <a:latin typeface="Arial" panose="020B0604020202020204" pitchFamily="34" charset="0"/>
                <a:cs typeface="Arial" panose="020B0604020202020204" pitchFamily="34" charset="0"/>
              </a:rPr>
              <a:t>Các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phương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trình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hoá</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xảy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ra</a:t>
            </a:r>
            <a:r>
              <a:rPr lang="en-US" sz="2400" b="1" dirty="0">
                <a:solidFill>
                  <a:srgbClr val="FF0000"/>
                </a:solidFill>
                <a:latin typeface="Arial" panose="020B0604020202020204" pitchFamily="34" charset="0"/>
                <a:cs typeface="Arial" panose="020B0604020202020204" pitchFamily="34" charset="0"/>
              </a:rPr>
              <a:t>:</a:t>
            </a:r>
          </a:p>
          <a:p>
            <a:pPr indent="0"/>
            <a:r>
              <a:rPr lang="en-US" sz="2400" b="1" dirty="0">
                <a:solidFill>
                  <a:srgbClr val="FF0000"/>
                </a:solidFill>
                <a:latin typeface="Arial" panose="020B0604020202020204" pitchFamily="34" charset="0"/>
                <a:cs typeface="Arial" panose="020B0604020202020204" pitchFamily="34" charset="0"/>
              </a:rPr>
              <a:t>            Al(OH)</a:t>
            </a:r>
            <a:r>
              <a:rPr lang="en-US" sz="2400" b="1" baseline="-25000" dirty="0">
                <a:solidFill>
                  <a:srgbClr val="FF0000"/>
                </a:solidFill>
                <a:latin typeface="Arial" panose="020B0604020202020204" pitchFamily="34" charset="0"/>
                <a:cs typeface="Arial" panose="020B0604020202020204" pitchFamily="34" charset="0"/>
              </a:rPr>
              <a:t>3</a:t>
            </a:r>
            <a:r>
              <a:rPr lang="en-US" sz="2400" b="1" dirty="0">
                <a:solidFill>
                  <a:srgbClr val="FF0000"/>
                </a:solidFill>
                <a:latin typeface="Arial" panose="020B0604020202020204" pitchFamily="34" charset="0"/>
                <a:cs typeface="Arial" panose="020B0604020202020204" pitchFamily="34" charset="0"/>
              </a:rPr>
              <a:t> + 3HCl → AlCl</a:t>
            </a:r>
            <a:r>
              <a:rPr lang="en-US" sz="2400" b="1" baseline="-25000" dirty="0">
                <a:solidFill>
                  <a:srgbClr val="FF0000"/>
                </a:solidFill>
                <a:latin typeface="Arial" panose="020B0604020202020204" pitchFamily="34" charset="0"/>
                <a:cs typeface="Arial" panose="020B0604020202020204" pitchFamily="34" charset="0"/>
              </a:rPr>
              <a:t>3</a:t>
            </a:r>
            <a:r>
              <a:rPr lang="en-US" sz="2400" b="1" dirty="0">
                <a:solidFill>
                  <a:srgbClr val="FF0000"/>
                </a:solidFill>
                <a:latin typeface="Arial" panose="020B0604020202020204" pitchFamily="34" charset="0"/>
                <a:cs typeface="Arial" panose="020B0604020202020204" pitchFamily="34" charset="0"/>
              </a:rPr>
              <a:t> + 3H</a:t>
            </a:r>
            <a:r>
              <a:rPr lang="en-US" sz="2400" b="1" baseline="-25000" dirty="0">
                <a:solidFill>
                  <a:srgbClr val="FF0000"/>
                </a:solidFill>
                <a:latin typeface="Arial" panose="020B0604020202020204" pitchFamily="34" charset="0"/>
                <a:cs typeface="Arial" panose="020B0604020202020204" pitchFamily="34" charset="0"/>
              </a:rPr>
              <a:t>2</a:t>
            </a:r>
            <a:r>
              <a:rPr lang="en-US" sz="2400" b="1" dirty="0">
                <a:solidFill>
                  <a:srgbClr val="FF0000"/>
                </a:solidFill>
                <a:latin typeface="Arial" panose="020B0604020202020204" pitchFamily="34" charset="0"/>
                <a:cs typeface="Arial" panose="020B0604020202020204" pitchFamily="34" charset="0"/>
              </a:rPr>
              <a:t>O</a:t>
            </a:r>
          </a:p>
          <a:p>
            <a:pPr indent="0"/>
            <a:r>
              <a:rPr lang="en-US" sz="2400" b="1" dirty="0">
                <a:solidFill>
                  <a:srgbClr val="FF0000"/>
                </a:solidFill>
                <a:latin typeface="Arial" panose="020B0604020202020204" pitchFamily="34" charset="0"/>
                <a:cs typeface="Arial" panose="020B0604020202020204" pitchFamily="34" charset="0"/>
              </a:rPr>
              <a:t>            Mg(OH)</a:t>
            </a:r>
            <a:r>
              <a:rPr lang="en-US" sz="2400" b="1" baseline="-25000" dirty="0">
                <a:solidFill>
                  <a:srgbClr val="FF0000"/>
                </a:solidFill>
                <a:latin typeface="Arial" panose="020B0604020202020204" pitchFamily="34" charset="0"/>
                <a:cs typeface="Arial" panose="020B0604020202020204" pitchFamily="34" charset="0"/>
              </a:rPr>
              <a:t>2</a:t>
            </a:r>
            <a:r>
              <a:rPr lang="en-US" sz="2400" b="1" dirty="0">
                <a:solidFill>
                  <a:srgbClr val="FF0000"/>
                </a:solidFill>
                <a:latin typeface="Arial" panose="020B0604020202020204" pitchFamily="34" charset="0"/>
                <a:cs typeface="Arial" panose="020B0604020202020204" pitchFamily="34" charset="0"/>
              </a:rPr>
              <a:t> + 2HCl → MgCl</a:t>
            </a:r>
            <a:r>
              <a:rPr lang="en-US" sz="2400" b="1" baseline="-25000" dirty="0">
                <a:solidFill>
                  <a:srgbClr val="FF0000"/>
                </a:solidFill>
                <a:latin typeface="Arial" panose="020B0604020202020204" pitchFamily="34" charset="0"/>
                <a:cs typeface="Arial" panose="020B0604020202020204" pitchFamily="34" charset="0"/>
              </a:rPr>
              <a:t>2</a:t>
            </a:r>
            <a:r>
              <a:rPr lang="en-US" sz="2400" b="1" dirty="0">
                <a:solidFill>
                  <a:srgbClr val="FF0000"/>
                </a:solidFill>
                <a:latin typeface="Arial" panose="020B0604020202020204" pitchFamily="34" charset="0"/>
                <a:cs typeface="Arial" panose="020B0604020202020204" pitchFamily="34" charset="0"/>
              </a:rPr>
              <a:t> + 2H</a:t>
            </a:r>
            <a:r>
              <a:rPr lang="en-US" sz="2400" b="1" baseline="-25000" dirty="0">
                <a:solidFill>
                  <a:srgbClr val="FF0000"/>
                </a:solidFill>
                <a:latin typeface="Arial" panose="020B0604020202020204" pitchFamily="34" charset="0"/>
                <a:cs typeface="Arial" panose="020B0604020202020204" pitchFamily="34" charset="0"/>
              </a:rPr>
              <a:t>2</a:t>
            </a:r>
            <a:r>
              <a:rPr lang="en-US" sz="2400" b="1" dirty="0">
                <a:solidFill>
                  <a:srgbClr val="FF0000"/>
                </a:solidFill>
                <a:latin typeface="Arial" panose="020B0604020202020204" pitchFamily="34" charset="0"/>
                <a:cs typeface="Arial" panose="020B0604020202020204" pitchFamily="34" charset="0"/>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883660" y="108902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3851910" y="2072005"/>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3851910" y="30149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3919855" y="3901440"/>
            <a:ext cx="4661535" cy="1143000"/>
          </a:xfrm>
          <a:prstGeom prst="rect">
            <a:avLst/>
          </a:prstGeom>
          <a:noFill/>
          <a:ln w="9525">
            <a:noFill/>
          </a:ln>
        </p:spPr>
      </p:pic>
      <p:grpSp>
        <p:nvGrpSpPr>
          <p:cNvPr id="46121" name="组合 46120"/>
          <p:cNvGrpSpPr/>
          <p:nvPr/>
        </p:nvGrpSpPr>
        <p:grpSpPr>
          <a:xfrm>
            <a:off x="3919220" y="391668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789045" y="1212850"/>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883660" y="2132965"/>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3851910" y="3002915"/>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68580" y="143510"/>
            <a:ext cx="3815080" cy="44831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2" name="Text Box 1"/>
          <p:cNvSpPr txBox="1"/>
          <p:nvPr/>
        </p:nvSpPr>
        <p:spPr>
          <a:xfrm>
            <a:off x="2120900" y="1626235"/>
            <a:ext cx="8335010" cy="230695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sự thay đổi màu PH  các loại nước ngọt hay sử dụng, từ đó kết luận ảnh hưởng của các loại nước ngọt đó đến sức khỏe nếu sử dụng quá nhiều. </a:t>
            </a:r>
          </a:p>
          <a:p>
            <a:pPr indent="457200"/>
            <a:r>
              <a:rPr lang="en-US" sz="2400" b="1">
                <a:solidFill>
                  <a:schemeClr val="accent6">
                    <a:lumMod val="50000"/>
                  </a:schemeClr>
                </a:solidFill>
                <a:latin typeface="Arial" panose="020B0604020202020204" pitchFamily="34" charset="0"/>
                <a:cs typeface="Arial" panose="020B0604020202020204" pitchFamily="34" charset="0"/>
              </a:rPr>
              <a:t>- Chụp hình và thực hiện bài báo cáo dưới dạng Power Point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5" name="Text Box 4"/>
          <p:cNvSpPr txBox="1"/>
          <p:nvPr/>
        </p:nvSpPr>
        <p:spPr>
          <a:xfrm>
            <a:off x="3255010" y="2247265"/>
            <a:ext cx="6917055" cy="583565"/>
          </a:xfrm>
          <a:prstGeom prst="rect">
            <a:avLst/>
          </a:prstGeom>
          <a:noFill/>
        </p:spPr>
        <p:txBody>
          <a:bodyPr wrap="square" rtlCol="0">
            <a:spAutoFit/>
          </a:bodyPr>
          <a:lstStyle/>
          <a:p>
            <a:r>
              <a:rPr lang="en-US" sz="3200" b="1">
                <a:solidFill>
                  <a:schemeClr val="accent1"/>
                </a:solidFill>
                <a:effectLst>
                  <a:outerShdw blurRad="38100" dist="25400" dir="5400000" algn="ctr" rotWithShape="0">
                    <a:srgbClr val="6E747A">
                      <a:alpha val="43000"/>
                    </a:srgbClr>
                  </a:outerShdw>
                </a:effectLst>
              </a:rPr>
              <a:t>BÁO CÁO, THẢO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400" b="1">
                <a:solidFill>
                  <a:srgbClr val="FFFF00"/>
                </a:solidFill>
              </a:rPr>
              <a:t>Các loại thức uống trong thị trường, gần gũi với</a:t>
            </a:r>
            <a:r>
              <a:rPr lang="en-US" altLang="zh-CN" sz="2400" b="1">
                <a:solidFill>
                  <a:srgbClr val="FFFF00"/>
                </a:solidFill>
              </a:rPr>
              <a:t> các em</a:t>
            </a:r>
            <a:r>
              <a:rPr lang="zh-CN" altLang="en-US" sz="2400" b="1">
                <a:solidFill>
                  <a:srgbClr val="FFFF00"/>
                </a:solidFill>
              </a:rPr>
              <a:t> phần lớn đều có môi trường axit. Nếu uống nhiều sẽ không tốt cho sức khỏe nếu không biết sử dụng một cách điều độ chưa kể đến còn ảnh hưởng đến kinh tế và nạp vào cơ thể một hàm lượng đường khá cao có thể gây ra tiểu đường.</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065780" y="45275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2995930" y="1752600"/>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2863850" y="29514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2963545" y="3916680"/>
            <a:ext cx="4661535" cy="1143000"/>
          </a:xfrm>
          <a:prstGeom prst="rect">
            <a:avLst/>
          </a:prstGeom>
          <a:noFill/>
          <a:ln w="9525">
            <a:noFill/>
          </a:ln>
        </p:spPr>
      </p:pic>
      <p:grpSp>
        <p:nvGrpSpPr>
          <p:cNvPr id="46121" name="组合 46120"/>
          <p:cNvGrpSpPr/>
          <p:nvPr/>
        </p:nvGrpSpPr>
        <p:grpSpPr>
          <a:xfrm>
            <a:off x="3004185" y="393065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068955" y="695325"/>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088640" y="1816100"/>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2963545" y="2848610"/>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bwMode="auto">
          <a:xfrm>
            <a:off x="274955" y="875030"/>
            <a:ext cx="2688590" cy="37611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pic>
        <p:nvPicPr>
          <p:cNvPr id="3" name="图片 46112" descr="01"/>
          <p:cNvPicPr>
            <a:picLocks noGrp="1" noChangeAspect="1"/>
          </p:cNvPicPr>
          <p:nvPr>
            <p:ph sz="half" idx="2"/>
          </p:nvPr>
        </p:nvPicPr>
        <p:blipFill>
          <a:blip r:embed="rId5"/>
          <a:stretch>
            <a:fillRect/>
          </a:stretch>
        </p:blipFill>
        <p:spPr>
          <a:xfrm>
            <a:off x="7552690" y="437515"/>
            <a:ext cx="4498975" cy="1315085"/>
          </a:xfrm>
          <a:prstGeom prst="rect">
            <a:avLst/>
          </a:prstGeom>
          <a:noFill/>
          <a:ln w="9525">
            <a:noFill/>
          </a:ln>
        </p:spPr>
      </p:pic>
      <p:pic>
        <p:nvPicPr>
          <p:cNvPr id="5" name="图片 46114" descr="02"/>
          <p:cNvPicPr>
            <a:picLocks noChangeAspect="1"/>
          </p:cNvPicPr>
          <p:nvPr/>
        </p:nvPicPr>
        <p:blipFill>
          <a:blip r:embed="rId6"/>
          <a:stretch>
            <a:fillRect/>
          </a:stretch>
        </p:blipFill>
        <p:spPr>
          <a:xfrm>
            <a:off x="7552690" y="1712595"/>
            <a:ext cx="4798060" cy="1264920"/>
          </a:xfrm>
          <a:prstGeom prst="rect">
            <a:avLst/>
          </a:prstGeom>
          <a:noFill/>
          <a:ln w="9525">
            <a:noFill/>
          </a:ln>
        </p:spPr>
      </p:pic>
      <p:pic>
        <p:nvPicPr>
          <p:cNvPr id="6" name="图片 46116" descr="03"/>
          <p:cNvPicPr>
            <a:picLocks noChangeAspect="1"/>
          </p:cNvPicPr>
          <p:nvPr/>
        </p:nvPicPr>
        <p:blipFill>
          <a:blip r:embed="rId7"/>
          <a:stretch>
            <a:fillRect/>
          </a:stretch>
        </p:blipFill>
        <p:spPr>
          <a:xfrm>
            <a:off x="7625080" y="2951480"/>
            <a:ext cx="4526280" cy="1148080"/>
          </a:xfrm>
          <a:prstGeom prst="rect">
            <a:avLst/>
          </a:prstGeom>
          <a:noFill/>
          <a:ln w="9525">
            <a:noFill/>
          </a:ln>
        </p:spPr>
      </p:pic>
      <p:pic>
        <p:nvPicPr>
          <p:cNvPr id="7" name="图片 46117" descr="04"/>
          <p:cNvPicPr>
            <a:picLocks noChangeAspect="1"/>
          </p:cNvPicPr>
          <p:nvPr/>
        </p:nvPicPr>
        <p:blipFill>
          <a:blip r:embed="rId8"/>
          <a:stretch>
            <a:fillRect/>
          </a:stretch>
        </p:blipFill>
        <p:spPr>
          <a:xfrm>
            <a:off x="7620635" y="3996690"/>
            <a:ext cx="4661535" cy="1143000"/>
          </a:xfrm>
          <a:prstGeom prst="rect">
            <a:avLst/>
          </a:prstGeom>
          <a:noFill/>
          <a:ln w="9525">
            <a:noFill/>
          </a:ln>
        </p:spPr>
      </p:pic>
      <p:grpSp>
        <p:nvGrpSpPr>
          <p:cNvPr id="8" name="组合 46123"/>
          <p:cNvGrpSpPr/>
          <p:nvPr/>
        </p:nvGrpSpPr>
        <p:grpSpPr>
          <a:xfrm>
            <a:off x="7557770" y="661670"/>
            <a:ext cx="1262380" cy="975995"/>
            <a:chOff x="1440" y="1056"/>
            <a:chExt cx="568" cy="522"/>
          </a:xfrm>
        </p:grpSpPr>
        <p:pic>
          <p:nvPicPr>
            <p:cNvPr id="9"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10"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5</a:t>
              </a:r>
            </a:p>
          </p:txBody>
        </p:sp>
      </p:grpSp>
      <p:pic>
        <p:nvPicPr>
          <p:cNvPr id="11" name="图片 46127" descr="png-0731"/>
          <p:cNvPicPr>
            <a:picLocks noChangeAspect="1"/>
          </p:cNvPicPr>
          <p:nvPr/>
        </p:nvPicPr>
        <p:blipFill>
          <a:blip r:embed="rId9"/>
          <a:stretch>
            <a:fillRect/>
          </a:stretch>
        </p:blipFill>
        <p:spPr>
          <a:xfrm>
            <a:off x="7669530" y="1830705"/>
            <a:ext cx="1128395" cy="1042670"/>
          </a:xfrm>
          <a:prstGeom prst="rect">
            <a:avLst/>
          </a:prstGeom>
          <a:noFill/>
          <a:ln w="9525">
            <a:noFill/>
          </a:ln>
        </p:spPr>
      </p:pic>
      <p:grpSp>
        <p:nvGrpSpPr>
          <p:cNvPr id="12" name="组合 46129"/>
          <p:cNvGrpSpPr/>
          <p:nvPr/>
        </p:nvGrpSpPr>
        <p:grpSpPr>
          <a:xfrm>
            <a:off x="7724661" y="2867115"/>
            <a:ext cx="1096645" cy="1160145"/>
            <a:chOff x="1369" y="2318"/>
            <a:chExt cx="689" cy="815"/>
          </a:xfrm>
        </p:grpSpPr>
        <p:pic>
          <p:nvPicPr>
            <p:cNvPr id="13" name="图片 46130" descr="png-0731副本"/>
            <p:cNvPicPr>
              <a:picLocks noChangeAspect="1"/>
            </p:cNvPicPr>
            <p:nvPr/>
          </p:nvPicPr>
          <p:blipFill>
            <a:blip r:embed="rId11"/>
            <a:stretch>
              <a:fillRect/>
            </a:stretch>
          </p:blipFill>
          <p:spPr>
            <a:xfrm>
              <a:off x="1369" y="2318"/>
              <a:ext cx="689" cy="815"/>
            </a:xfrm>
            <a:prstGeom prst="rect">
              <a:avLst/>
            </a:prstGeom>
            <a:noFill/>
            <a:ln w="9525">
              <a:noFill/>
            </a:ln>
          </p:spPr>
        </p:pic>
        <p:sp>
          <p:nvSpPr>
            <p:cNvPr id="14" name="矩形 46131"/>
            <p:cNvSpPr/>
            <p:nvPr/>
          </p:nvSpPr>
          <p:spPr>
            <a:xfrm>
              <a:off x="1597" y="2592"/>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7</a:t>
              </a:r>
            </a:p>
          </p:txBody>
        </p:sp>
      </p:grpSp>
      <p:grpSp>
        <p:nvGrpSpPr>
          <p:cNvPr id="15" name="组合 46120"/>
          <p:cNvGrpSpPr/>
          <p:nvPr/>
        </p:nvGrpSpPr>
        <p:grpSpPr>
          <a:xfrm>
            <a:off x="7644765" y="3996690"/>
            <a:ext cx="1092200" cy="1044575"/>
            <a:chOff x="1433" y="3080"/>
            <a:chExt cx="568" cy="568"/>
          </a:xfrm>
        </p:grpSpPr>
        <p:pic>
          <p:nvPicPr>
            <p:cNvPr id="16"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17"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8</a:t>
              </a:r>
            </a:p>
          </p:txBody>
        </p:sp>
      </p:grpSp>
      <p:sp>
        <p:nvSpPr>
          <p:cNvPr id="18" name="矩形 46131"/>
          <p:cNvSpPr/>
          <p:nvPr/>
        </p:nvSpPr>
        <p:spPr>
          <a:xfrm>
            <a:off x="8052631" y="2080497"/>
            <a:ext cx="370854" cy="460375"/>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6</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3208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 name="Picture 9"/>
          <p:cNvPicPr/>
          <p:nvPr/>
        </p:nvPicPr>
        <p:blipFill>
          <a:blip r:embed="rId5"/>
          <a:stretch>
            <a:fillRect/>
          </a:stretch>
        </p:blipFill>
        <p:spPr>
          <a:xfrm>
            <a:off x="1899285" y="1037590"/>
            <a:ext cx="2998470" cy="2856865"/>
          </a:xfrm>
          <a:prstGeom prst="rect">
            <a:avLst/>
          </a:prstGeom>
          <a:noFill/>
          <a:ln w="9525">
            <a:noFill/>
          </a:ln>
        </p:spPr>
      </p:pic>
      <p:pic>
        <p:nvPicPr>
          <p:cNvPr id="101" name="Picture 100"/>
          <p:cNvPicPr/>
          <p:nvPr/>
        </p:nvPicPr>
        <p:blipFill>
          <a:blip r:embed="rId6"/>
          <a:stretch>
            <a:fillRect/>
          </a:stretch>
        </p:blipFill>
        <p:spPr>
          <a:xfrm>
            <a:off x="5095240" y="988695"/>
            <a:ext cx="3395345" cy="2954020"/>
          </a:xfrm>
          <a:prstGeom prst="rect">
            <a:avLst/>
          </a:prstGeom>
          <a:noFill/>
          <a:ln w="9525">
            <a:noFill/>
          </a:ln>
        </p:spPr>
      </p:pic>
      <p:pic>
        <p:nvPicPr>
          <p:cNvPr id="102" name="Picture 101"/>
          <p:cNvPicPr/>
          <p:nvPr/>
        </p:nvPicPr>
        <p:blipFill>
          <a:blip r:embed="rId7"/>
          <a:stretch>
            <a:fillRect/>
          </a:stretch>
        </p:blipFill>
        <p:spPr>
          <a:xfrm>
            <a:off x="8688070" y="1037590"/>
            <a:ext cx="3271520" cy="2857500"/>
          </a:xfrm>
          <a:prstGeom prst="rect">
            <a:avLst/>
          </a:prstGeom>
          <a:noFill/>
          <a:ln w="9525">
            <a:noFill/>
          </a:ln>
        </p:spPr>
      </p:pic>
      <p:pic>
        <p:nvPicPr>
          <p:cNvPr id="33800" name="图片 33799" descr="1-25"/>
          <p:cNvPicPr>
            <a:picLocks noChangeAspect="1"/>
          </p:cNvPicPr>
          <p:nvPr/>
        </p:nvPicPr>
        <p:blipFill>
          <a:blip r:embed="rId8"/>
          <a:stretch>
            <a:fillRect/>
          </a:stretch>
        </p:blipFill>
        <p:spPr>
          <a:xfrm>
            <a:off x="4243070" y="4429760"/>
            <a:ext cx="4663440" cy="2428240"/>
          </a:xfrm>
          <a:prstGeom prst="rect">
            <a:avLst/>
          </a:prstGeom>
          <a:noFill/>
          <a:ln w="9525">
            <a:noFill/>
          </a:ln>
        </p:spPr>
      </p:pic>
      <p:sp>
        <p:nvSpPr>
          <p:cNvPr id="13" name="Text Box 12"/>
          <p:cNvSpPr txBox="1"/>
          <p:nvPr/>
        </p:nvSpPr>
        <p:spPr>
          <a:xfrm>
            <a:off x="5750560" y="533146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sp>
        <p:nvSpPr>
          <p:cNvPr id="18" name="Down Arrow 17"/>
          <p:cNvSpPr/>
          <p:nvPr/>
        </p:nvSpPr>
        <p:spPr>
          <a:xfrm>
            <a:off x="6318250" y="3954780"/>
            <a:ext cx="496570" cy="547370"/>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2" name="Down Arrow 21"/>
          <p:cNvSpPr/>
          <p:nvPr/>
        </p:nvSpPr>
        <p:spPr>
          <a:xfrm rot="2040000">
            <a:off x="8964930" y="397764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3" name="Down Arrow 22"/>
          <p:cNvSpPr/>
          <p:nvPr/>
        </p:nvSpPr>
        <p:spPr>
          <a:xfrm rot="18960000">
            <a:off x="3730625" y="393827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3" name="Picture 102"/>
          <p:cNvPicPr/>
          <p:nvPr/>
        </p:nvPicPr>
        <p:blipFill>
          <a:blip r:embed="rId3"/>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4"/>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103" name="Picture 102"/>
          <p:cNvPicPr/>
          <p:nvPr/>
        </p:nvPicPr>
        <p:blipFill>
          <a:blip r:embed="rId5"/>
          <a:stretch>
            <a:fillRect/>
          </a:stretch>
        </p:blipFill>
        <p:spPr>
          <a:xfrm>
            <a:off x="1739265" y="897255"/>
            <a:ext cx="3245485" cy="2416175"/>
          </a:xfrm>
          <a:prstGeom prst="rect">
            <a:avLst/>
          </a:prstGeom>
          <a:noFill/>
          <a:ln w="9525">
            <a:noFill/>
          </a:ln>
        </p:spPr>
      </p:pic>
      <p:sp>
        <p:nvSpPr>
          <p:cNvPr id="5" name="Down Arrow 4"/>
          <p:cNvSpPr/>
          <p:nvPr/>
        </p:nvSpPr>
        <p:spPr>
          <a:xfrm rot="19380000">
            <a:off x="3268345" y="3287395"/>
            <a:ext cx="525145" cy="60007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6" name="图片 33799" descr="1-25"/>
          <p:cNvPicPr>
            <a:picLocks noChangeAspect="1"/>
          </p:cNvPicPr>
          <p:nvPr/>
        </p:nvPicPr>
        <p:blipFill>
          <a:blip r:embed="rId6"/>
          <a:stretch>
            <a:fillRect/>
          </a:stretch>
        </p:blipFill>
        <p:spPr>
          <a:xfrm>
            <a:off x="3056890" y="3608070"/>
            <a:ext cx="3303905" cy="1969135"/>
          </a:xfrm>
          <a:prstGeom prst="rect">
            <a:avLst/>
          </a:prstGeom>
          <a:noFill/>
          <a:ln w="9525">
            <a:noFill/>
          </a:ln>
        </p:spPr>
      </p:pic>
      <p:sp>
        <p:nvSpPr>
          <p:cNvPr id="7" name="Text Box 6"/>
          <p:cNvSpPr txBox="1"/>
          <p:nvPr/>
        </p:nvSpPr>
        <p:spPr>
          <a:xfrm>
            <a:off x="4013835" y="4238625"/>
            <a:ext cx="1853565" cy="706755"/>
          </a:xfrm>
          <a:prstGeom prst="rect">
            <a:avLst/>
          </a:prstGeom>
          <a:noFill/>
        </p:spPr>
        <p:txBody>
          <a:bodyPr wrap="square" rtlCol="0">
            <a:spAutoFit/>
          </a:bodyPr>
          <a:lstStyle/>
          <a:p>
            <a:r>
              <a:rPr lang="en-US" sz="4000">
                <a:ln w="12700">
                  <a:solidFill>
                    <a:schemeClr val="accent1"/>
                  </a:solidFill>
                  <a:prstDash val="solid"/>
                </a:ln>
                <a:solidFill>
                  <a:srgbClr val="FF0000"/>
                </a:solidFill>
                <a:effectLst>
                  <a:outerShdw dist="38100" dir="2640000" algn="bl" rotWithShape="0">
                    <a:schemeClr val="accent1"/>
                  </a:outerShdw>
                </a:effectLst>
              </a:rPr>
              <a:t>ACID</a:t>
            </a:r>
          </a:p>
        </p:txBody>
      </p:sp>
      <p:pic>
        <p:nvPicPr>
          <p:cNvPr id="102" name="Picture 101"/>
          <p:cNvPicPr/>
          <p:nvPr/>
        </p:nvPicPr>
        <p:blipFill>
          <a:blip r:embed="rId7"/>
          <a:stretch>
            <a:fillRect/>
          </a:stretch>
        </p:blipFill>
        <p:spPr>
          <a:xfrm>
            <a:off x="8698230" y="866140"/>
            <a:ext cx="3271520" cy="2597150"/>
          </a:xfrm>
          <a:prstGeom prst="rect">
            <a:avLst/>
          </a:prstGeom>
          <a:noFill/>
          <a:ln w="9525">
            <a:noFill/>
          </a:ln>
        </p:spPr>
      </p:pic>
      <p:sp>
        <p:nvSpPr>
          <p:cNvPr id="22" name="Down Arrow 21"/>
          <p:cNvSpPr/>
          <p:nvPr/>
        </p:nvSpPr>
        <p:spPr>
          <a:xfrm rot="1800000">
            <a:off x="9999345" y="3364865"/>
            <a:ext cx="546735" cy="5340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33800" name="图片 33799" descr="1-25"/>
          <p:cNvPicPr>
            <a:picLocks noChangeAspect="1"/>
          </p:cNvPicPr>
          <p:nvPr/>
        </p:nvPicPr>
        <p:blipFill>
          <a:blip r:embed="rId6"/>
          <a:stretch>
            <a:fillRect/>
          </a:stretch>
        </p:blipFill>
        <p:spPr>
          <a:xfrm>
            <a:off x="7459345" y="3607435"/>
            <a:ext cx="3303905" cy="1969770"/>
          </a:xfrm>
          <a:prstGeom prst="rect">
            <a:avLst/>
          </a:prstGeom>
          <a:noFill/>
          <a:ln w="9525">
            <a:noFill/>
          </a:ln>
        </p:spPr>
      </p:pic>
      <p:sp>
        <p:nvSpPr>
          <p:cNvPr id="13" name="Text Box 12"/>
          <p:cNvSpPr txBox="1"/>
          <p:nvPr/>
        </p:nvSpPr>
        <p:spPr>
          <a:xfrm>
            <a:off x="8184515" y="420751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pic>
        <p:nvPicPr>
          <p:cNvPr id="71688" name="图片 71687" descr="8"/>
          <p:cNvPicPr>
            <a:picLocks noChangeAspect="1"/>
          </p:cNvPicPr>
          <p:nvPr/>
        </p:nvPicPr>
        <p:blipFill>
          <a:blip r:embed="rId8"/>
          <a:stretch>
            <a:fillRect/>
          </a:stretch>
        </p:blipFill>
        <p:spPr>
          <a:xfrm>
            <a:off x="2653665" y="5557520"/>
            <a:ext cx="9709785" cy="1300480"/>
          </a:xfrm>
          <a:prstGeom prst="rect">
            <a:avLst/>
          </a:prstGeom>
          <a:noFill/>
          <a:ln w="9525">
            <a:noFill/>
          </a:ln>
        </p:spPr>
      </p:pic>
      <p:sp>
        <p:nvSpPr>
          <p:cNvPr id="104" name="Text Box 103"/>
          <p:cNvSpPr txBox="1"/>
          <p:nvPr/>
        </p:nvSpPr>
        <p:spPr>
          <a:xfrm>
            <a:off x="3056890" y="5658485"/>
            <a:ext cx="9058910" cy="953135"/>
          </a:xfrm>
          <a:prstGeom prst="rect">
            <a:avLst/>
          </a:prstGeom>
          <a:noFill/>
          <a:ln w="9525">
            <a:noFill/>
          </a:ln>
        </p:spPr>
        <p:txBody>
          <a:bodyPr wrap="square">
            <a:spAutoFit/>
          </a:bodyPr>
          <a:lstStyle/>
          <a:p>
            <a:pPr indent="342265"/>
            <a:r>
              <a:rPr lang="en-US" sz="2800" b="0">
                <a:solidFill>
                  <a:srgbClr val="000000"/>
                </a:solidFill>
                <a:latin typeface="Arial" panose="020B0604020202020204" pitchFamily="34" charset="0"/>
                <a:cs typeface="Arial" panose="020B0604020202020204" pitchFamily="34" charset="0"/>
              </a:rPr>
              <a:t>Tại sao bôi vôi vào vết cắn có thể </a:t>
            </a:r>
            <a:r>
              <a:rPr lang="en-US" sz="2800" b="0">
                <a:solidFill>
                  <a:srgbClr val="212529"/>
                </a:solidFill>
                <a:latin typeface="Arial" panose="020B0604020202020204" pitchFamily="34" charset="0"/>
                <a:cs typeface="Arial" panose="020B0604020202020204" pitchFamily="34" charset="0"/>
              </a:rPr>
              <a:t>làm cho vết phồng xẹp xuống và không còn cảm giác rát ngứa nữa?</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40970"/>
            <a:ext cx="12192000" cy="6858000"/>
          </a:xfrm>
          <a:prstGeom prst="rect">
            <a:avLst/>
          </a:prstGeom>
        </p:spPr>
      </p:pic>
      <p:sp>
        <p:nvSpPr>
          <p:cNvPr id="2" name="Text Box 1"/>
          <p:cNvSpPr txBox="1"/>
          <p:nvPr/>
        </p:nvSpPr>
        <p:spPr>
          <a:xfrm>
            <a:off x="765175" y="0"/>
            <a:ext cx="990282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 mới</a:t>
            </a:r>
          </a:p>
        </p:txBody>
      </p:sp>
      <p:sp>
        <p:nvSpPr>
          <p:cNvPr id="4" name="Text Box 3"/>
          <p:cNvSpPr txBox="1"/>
          <p:nvPr/>
        </p:nvSpPr>
        <p:spPr>
          <a:xfrm>
            <a:off x="1254760" y="2439035"/>
            <a:ext cx="3698240" cy="521970"/>
          </a:xfrm>
          <a:prstGeom prst="rect">
            <a:avLst/>
          </a:prstGeom>
          <a:noFill/>
        </p:spPr>
        <p:txBody>
          <a:bodyPr wrap="square" rtlCol="0">
            <a:spAutoFit/>
          </a:bodyPr>
          <a:lstStyle/>
          <a:p>
            <a:r>
              <a:rPr lang="en-US" sz="2800" b="1">
                <a:highlight>
                  <a:srgbClr val="FFFF00"/>
                </a:highlight>
              </a:rPr>
              <a:t>I. KHÁI NIỆM BASE</a:t>
            </a:r>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 y="706755"/>
            <a:ext cx="5110480" cy="31026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5405" y="80327"/>
            <a:ext cx="5080000" cy="521970"/>
          </a:xfrm>
          <a:prstGeom prst="rect">
            <a:avLst/>
          </a:prstGeom>
          <a:noFill/>
          <a:ln w="9525">
            <a:noFill/>
          </a:ln>
        </p:spPr>
        <p:txBody>
          <a:bodyPr>
            <a:spAutoFit/>
            <a:scene3d>
              <a:camera prst="orthographicFront"/>
              <a:lightRig rig="threePt" dir="t"/>
            </a:scene3d>
          </a:bodyPr>
          <a:lstStyle/>
          <a:p>
            <a:pPr indent="0"/>
            <a:r>
              <a:rPr lang="en-US" sz="2800" b="1" i="1">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1: Nhóm chuyên gia</a:t>
            </a:r>
          </a:p>
        </p:txBody>
      </p:sp>
      <p:sp>
        <p:nvSpPr>
          <p:cNvPr id="7" name="Text Box 6"/>
          <p:cNvSpPr txBox="1"/>
          <p:nvPr/>
        </p:nvSpPr>
        <p:spPr>
          <a:xfrm>
            <a:off x="168275" y="601980"/>
            <a:ext cx="3206750" cy="521970"/>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Quan sát bảng 9.1</a:t>
            </a:r>
          </a:p>
        </p:txBody>
      </p:sp>
      <p:pic>
        <p:nvPicPr>
          <p:cNvPr id="9" name="Picture 8" descr="Screenshot 2023-07-06 213306"/>
          <p:cNvPicPr>
            <a:picLocks noChangeAspect="1"/>
          </p:cNvPicPr>
          <p:nvPr/>
        </p:nvPicPr>
        <p:blipFill>
          <a:blip r:embed="rId2"/>
          <a:stretch>
            <a:fillRect/>
          </a:stretch>
        </p:blipFill>
        <p:spPr>
          <a:xfrm>
            <a:off x="3458845" y="657860"/>
            <a:ext cx="8806180" cy="6200140"/>
          </a:xfrm>
          <a:prstGeom prst="rect">
            <a:avLst/>
          </a:prstGeom>
        </p:spPr>
      </p:pic>
      <p:pic>
        <p:nvPicPr>
          <p:cNvPr id="5" name="Picture 4"/>
          <p:cNvPicPr/>
          <p:nvPr/>
        </p:nvPicPr>
        <p:blipFill>
          <a:blip r:embed="rId3"/>
          <a:stretch>
            <a:fillRect/>
          </a:stretch>
        </p:blipFill>
        <p:spPr>
          <a:xfrm>
            <a:off x="65405" y="1123950"/>
            <a:ext cx="1732280" cy="1700530"/>
          </a:xfrm>
          <a:prstGeom prst="rect">
            <a:avLst/>
          </a:prstGeom>
          <a:noFill/>
          <a:ln w="9525">
            <a:noFill/>
          </a:ln>
        </p:spPr>
      </p:pic>
      <p:sp>
        <p:nvSpPr>
          <p:cNvPr id="8" name="Text Box 7"/>
          <p:cNvSpPr txBox="1"/>
          <p:nvPr/>
        </p:nvSpPr>
        <p:spPr>
          <a:xfrm>
            <a:off x="65405" y="3169285"/>
            <a:ext cx="3393440" cy="267652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Thảo luận nhóm (5 phút):</a:t>
            </a:r>
          </a:p>
          <a:p>
            <a:pPr indent="0"/>
            <a:r>
              <a:rPr lang="en-US" sz="2800" b="0">
                <a:solidFill>
                  <a:schemeClr val="accent2">
                    <a:lumMod val="75000"/>
                  </a:schemeClr>
                </a:solidFill>
                <a:latin typeface="Arial" panose="020B0604020202020204" pitchFamily="34" charset="0"/>
                <a:cs typeface="Arial" panose="020B0604020202020204" pitchFamily="34" charset="0"/>
              </a:rPr>
              <a:t>Nhóm 1: CH1   Nhóm 2: CH2</a:t>
            </a:r>
          </a:p>
          <a:p>
            <a:pPr indent="0"/>
            <a:r>
              <a:rPr lang="en-US" sz="2800" b="0">
                <a:solidFill>
                  <a:schemeClr val="accent2">
                    <a:lumMod val="75000"/>
                  </a:schemeClr>
                </a:solidFill>
                <a:latin typeface="Arial" panose="020B0604020202020204" pitchFamily="34" charset="0"/>
                <a:cs typeface="Arial" panose="020B0604020202020204" pitchFamily="34" charset="0"/>
              </a:rPr>
              <a:t>Nhóm 3: CH3 </a:t>
            </a:r>
          </a:p>
          <a:p>
            <a:pPr indent="0"/>
            <a:r>
              <a:rPr lang="en-US" sz="2800" b="0">
                <a:solidFill>
                  <a:schemeClr val="accent2">
                    <a:lumMod val="75000"/>
                  </a:schemeClr>
                </a:solidFill>
                <a:latin typeface="Arial" panose="020B0604020202020204" pitchFamily="34" charset="0"/>
                <a:cs typeface="Arial" panose="020B0604020202020204" pitchFamily="34" charset="0"/>
              </a:rPr>
              <a:t>Nhóm 4: CH4</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7795" y="128587"/>
            <a:ext cx="5080000" cy="521970"/>
          </a:xfrm>
          <a:prstGeom prst="rect">
            <a:avLst/>
          </a:prstGeom>
          <a:noFill/>
          <a:ln w="9525">
            <a:noFill/>
          </a:ln>
        </p:spPr>
        <p:txBody>
          <a:bodyPr>
            <a:spAutoFit/>
          </a:bodyPr>
          <a:lstStyle/>
          <a:p>
            <a:pPr indent="0"/>
            <a:r>
              <a:rPr lang="en-US" sz="2800" b="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2: Nhóm mảnh ghép:</a:t>
            </a:r>
          </a:p>
        </p:txBody>
      </p:sp>
      <p:pic>
        <p:nvPicPr>
          <p:cNvPr id="5" name="Picture 4"/>
          <p:cNvPicPr/>
          <p:nvPr/>
        </p:nvPicPr>
        <p:blipFill>
          <a:blip r:embed="rId2"/>
          <a:stretch>
            <a:fillRect/>
          </a:stretch>
        </p:blipFill>
        <p:spPr>
          <a:xfrm>
            <a:off x="288290" y="734695"/>
            <a:ext cx="1732280" cy="1700530"/>
          </a:xfrm>
          <a:prstGeom prst="rect">
            <a:avLst/>
          </a:prstGeom>
          <a:noFill/>
          <a:ln w="9525">
            <a:noFill/>
          </a:ln>
        </p:spPr>
      </p:pic>
      <p:sp>
        <p:nvSpPr>
          <p:cNvPr id="8" name="Text Box 7"/>
          <p:cNvSpPr txBox="1"/>
          <p:nvPr/>
        </p:nvSpPr>
        <p:spPr>
          <a:xfrm>
            <a:off x="2112010" y="734695"/>
            <a:ext cx="8351520" cy="95313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NV1: Thảo luận nhóm (5 phút), trả lời 4 câu hỏi:</a:t>
            </a:r>
          </a:p>
          <a:p>
            <a:pPr indent="0"/>
            <a:endParaRPr lang="en-US" sz="2800" b="0">
              <a:solidFill>
                <a:schemeClr val="accent2">
                  <a:lumMod val="75000"/>
                </a:schemeClr>
              </a:solidFill>
              <a:latin typeface="Arial" panose="020B0604020202020204" pitchFamily="34" charset="0"/>
              <a:cs typeface="Arial" panose="020B0604020202020204" pitchFamily="34" charset="0"/>
            </a:endParaRPr>
          </a:p>
        </p:txBody>
      </p:sp>
      <p:pic>
        <p:nvPicPr>
          <p:cNvPr id="9" name="Picture 8" descr="Screenshot 2023-07-06 213306"/>
          <p:cNvPicPr>
            <a:picLocks noChangeAspect="1"/>
          </p:cNvPicPr>
          <p:nvPr/>
        </p:nvPicPr>
        <p:blipFill>
          <a:blip r:embed="rId3"/>
          <a:stretch>
            <a:fillRect/>
          </a:stretch>
        </p:blipFill>
        <p:spPr>
          <a:xfrm>
            <a:off x="2111375" y="1387475"/>
            <a:ext cx="10153650" cy="547052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3911</Words>
  <Application>Microsoft Office PowerPoint</Application>
  <PresentationFormat>Widescreen</PresentationFormat>
  <Paragraphs>381</Paragraphs>
  <Slides>38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等线</vt:lpstr>
      <vt:lpstr>Microsoft YaHei</vt:lpstr>
      <vt:lpstr>Agency FB</vt:lpstr>
      <vt:lpstr>Arial</vt:lpstr>
      <vt:lpstr>Bahnschrift Light</vt:lpstr>
      <vt:lpstr>Calibri</vt:lpstr>
      <vt:lpstr>Times New Roman</vt:lpstr>
      <vt:lpstr>1_Blue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TÍNH CHẤT HÓA HỌC:</vt:lpstr>
      <vt:lpstr>PowerPoint Presentation</vt:lpstr>
      <vt:lpstr>PowerPoint Presentation</vt:lpstr>
      <vt:lpstr>PowerPoint Presentation</vt:lpstr>
      <vt:lpstr>PowerPoint Presentation</vt:lpstr>
      <vt:lpstr>PowerPoint Presentation</vt:lpstr>
      <vt:lpstr>PowerPoint Presentation</vt:lpstr>
      <vt:lpstr>III. THANG 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TGDD-LENOVO</dc:creator>
  <cp:lastModifiedBy>Tạ Thị Tuyết Sơn</cp:lastModifiedBy>
  <cp:revision>35</cp:revision>
  <dcterms:created xsi:type="dcterms:W3CDTF">2023-07-03T09:50:00Z</dcterms:created>
  <dcterms:modified xsi:type="dcterms:W3CDTF">2023-10-30T03:57:21Z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5C90845C3DE8466EA0263F88C5C1E8C1</vt:lpwstr>
  </property>
  <property fmtid="{D5CDD505-2E9C-101B-9397-08002B2CF9AE}" pid="3" name="KSOProductBuildVer">
    <vt:lpwstr>1033-11.2.0.11537</vt:lpwstr>
  </property>
</Properties>
</file>