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83" autoAdjust="0"/>
    <p:restoredTop sz="94660"/>
  </p:normalViewPr>
  <p:slideViewPr>
    <p:cSldViewPr snapToGrid="0">
      <p:cViewPr varScale="1">
        <p:scale>
          <a:sx n="66" d="100"/>
          <a:sy n="66" d="100"/>
        </p:scale>
        <p:origin x="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8.6 và cho biết:</a:t>
            </a:r>
          </a:p>
          <a:p>
            <a:r>
              <a:rPr lang="en-US" sz="2800" b="1">
                <a:latin typeface="Times New Roman" panose="02020603050405020304" pitchFamily="18" charset="0"/>
                <a:cs typeface="Times New Roman" panose="02020603050405020304" pitchFamily="18" charset="0"/>
              </a:rPr>
              <a:t>1.Thế nào là vạch dấu?  Để vạch dấu đúng cần theo trình tự kỹ thuật gì? Để đảm bảo an toàn khi vạch dấu cần thực hiện tao tác nào?</a:t>
            </a:r>
          </a:p>
          <a:p>
            <a:r>
              <a:rPr lang="en-US" sz="2800" b="1">
                <a:latin typeface="Times New Roman" panose="02020603050405020304" pitchFamily="18" charset="0"/>
                <a:cs typeface="Times New Roman" panose="02020603050405020304" pitchFamily="18" charset="0"/>
              </a:rPr>
              <a:t>2. Nếu 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1.</a:t>
            </a:r>
          </a:p>
          <a:p>
            <a:r>
              <a:rPr lang="en-US" sz="2400">
                <a:solidFill>
                  <a:srgbClr val="FF0000"/>
                </a:solidFill>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 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 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p>
          <a:p>
            <a:r>
              <a:rPr lang="en-US" sz="2400">
                <a:solidFill>
                  <a:srgbClr val="FF0000"/>
                </a:solidFill>
                <a:latin typeface="Times New Roman" panose="02020603050405020304" pitchFamily="18" charset="0"/>
                <a:cs typeface="Times New Roman" panose="02020603050405020304" pitchFamily="18" charset="0"/>
              </a:rPr>
              <a:t>Nếu 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hình</a:t>
            </a:r>
            <a:r>
              <a:rPr lang="en-US" sz="2800" b="1">
                <a:latin typeface="Times New Roman" panose="02020603050405020304" pitchFamily="18" charset="0"/>
                <a:cs typeface="Times New Roman" panose="02020603050405020304" pitchFamily="18" charset="0"/>
              </a:rPr>
              <a:t> 8.7 và hình 8.8 cho biết</a:t>
            </a:r>
          </a:p>
          <a:p>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1.</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ô tả cấu tạo của cưa tay</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2. Kỹ thuật cưa được tiến hành như thế nào?</a:t>
            </a: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hình</a:t>
            </a:r>
            <a:r>
              <a:rPr lang="en-US" sz="2800" b="1">
                <a:latin typeface="Times New Roman" panose="02020603050405020304" pitchFamily="18" charset="0"/>
                <a:cs typeface="Times New Roman" panose="02020603050405020304" pitchFamily="18" charset="0"/>
              </a:rPr>
              <a:t>8.7 và cho biết</a:t>
            </a:r>
          </a:p>
          <a:p>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1.</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M</a:t>
            </a:r>
            <a:r>
              <a:rPr lang="vi-VN" sz="2800" b="1">
                <a:latin typeface="Times New Roman" panose="02020603050405020304" pitchFamily="18" charset="0"/>
                <a:cs typeface="Times New Roman" panose="02020603050405020304" pitchFamily="18" charset="0"/>
              </a:rPr>
              <a:t>ô tả cấu tạo của cưa tay</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2. Kỹ thuật cưa được tiến hành như thế nào?</a:t>
            </a: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ảnh dưới đây cho biết t</a:t>
            </a:r>
            <a:r>
              <a:rPr lang="vi-VN" sz="2800" b="1">
                <a:latin typeface="Times New Roman" panose="02020603050405020304" pitchFamily="18" charset="0"/>
                <a:cs typeface="Times New Roman" panose="02020603050405020304" pitchFamily="18" charset="0"/>
              </a:rPr>
              <a:t>rong 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ảnh dưới đây cho biết t</a:t>
            </a:r>
            <a:r>
              <a:rPr lang="vi-VN" sz="2800" b="1">
                <a:latin typeface="Times New Roman" panose="02020603050405020304" pitchFamily="18" charset="0"/>
                <a:cs typeface="Times New Roman" panose="02020603050405020304" pitchFamily="18" charset="0"/>
              </a:rPr>
              <a:t>rong 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*Những 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a:solidFill>
                  <a:srgbClr val="FF0000"/>
                </a:solidFill>
                <a:latin typeface="Times New Roman" panose="02020603050405020304" pitchFamily="18" charset="0"/>
                <a:cs typeface="Times New Roman" panose="02020603050405020304" pitchFamily="18" charset="0"/>
              </a:rPr>
              <a:t>*Cách 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An 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2.Quan sát Hình 8.9 và mô tả cách cầm đục và búa.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2.Quan sát Hình 8.9 và mô tả cách cầm đục và búa.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4. Trong 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4. Trong 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a:solidFill>
                  <a:srgbClr val="FF0000"/>
                </a:solidFill>
                <a:latin typeface="Times New Roman" panose="02020603050405020304" pitchFamily="18" charset="0"/>
                <a:cs typeface="Times New Roman" panose="02020603050405020304" pitchFamily="18" charset="0"/>
              </a:rPr>
              <a:t>*</a:t>
            </a:r>
            <a:r>
              <a:rPr lang="vi-VN" sz="2600">
                <a:solidFill>
                  <a:srgbClr val="FF0000"/>
                </a:solidFill>
                <a:latin typeface="Times New Roman" panose="02020603050405020304" pitchFamily="18" charset="0"/>
                <a:cs typeface="Times New Roman" panose="02020603050405020304" pitchFamily="18" charset="0"/>
              </a:rPr>
              <a:t>Những 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a:solidFill>
                  <a:srgbClr val="FF0000"/>
                </a:solidFill>
                <a:latin typeface="Times New Roman" panose="02020603050405020304" pitchFamily="18" charset="0"/>
                <a:cs typeface="Times New Roman" panose="02020603050405020304" pitchFamily="18" charset="0"/>
              </a:rPr>
              <a:t>*</a:t>
            </a:r>
            <a:r>
              <a:rPr lang="vi-VN" sz="2600">
                <a:solidFill>
                  <a:srgbClr val="FF0000"/>
                </a:solidFill>
                <a:latin typeface="Times New Roman" panose="02020603050405020304" pitchFamily="18" charset="0"/>
                <a:cs typeface="Times New Roman" panose="02020603050405020304" pitchFamily="18" charset="0"/>
              </a:rPr>
              <a:t>Cách 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 Quan 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 Quan 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2.Quan sát Hình 8.12 và mô tả cách cầm 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8.13 mô tả vị trí và tư thế đứng của một người thợ khi 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 </a:t>
            </a:r>
            <a:r>
              <a:rPr lang="en-US" sz="2400">
                <a:solidFill>
                  <a:srgbClr val="FF0000"/>
                </a:solidFill>
                <a:latin typeface="Times New Roman" panose="02020603050405020304" pitchFamily="18" charset="0"/>
                <a:cs typeface="Times New Roman" panose="02020603050405020304" pitchFamily="18" charset="0"/>
              </a:rPr>
              <a:t>Tư thế dũa: </a:t>
            </a:r>
            <a:r>
              <a:rPr lang="vi-VN" sz="2400">
                <a:solidFill>
                  <a:srgbClr val="FF0000"/>
                </a:solidFill>
                <a:latin typeface="Times New Roman" panose="02020603050405020304" pitchFamily="18" charset="0"/>
                <a:cs typeface="Times New Roman" panose="02020603050405020304" pitchFamily="18" charset="0"/>
              </a:rPr>
              <a:t>Người đứng thẳng, chân thuận hợp với trục ngang của ê tô một góc 75o và hợp với chân còn lại một góc khoảng 75o.</a:t>
            </a: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a:latin typeface="Times New Roman" panose="02020603050405020304" pitchFamily="18" charset="0"/>
                <a:cs typeface="Times New Roman" panose="02020603050405020304" pitchFamily="18" charset="0"/>
              </a:rPr>
              <a:t>4. Dũa kim loại</a:t>
            </a:r>
          </a:p>
          <a:p>
            <a:r>
              <a:rPr lang="vi-VN" sz="1900">
                <a:latin typeface="Times New Roman" panose="02020603050405020304" pitchFamily="18" charset="0"/>
                <a:cs typeface="Times New Roman" panose="02020603050405020304" pitchFamily="18" charset="0"/>
              </a:rPr>
              <a:t>a.Khái niệm</a:t>
            </a:r>
            <a:endParaRPr lang="en-US" sz="1900">
              <a:latin typeface="Times New Roman" panose="02020603050405020304" pitchFamily="18" charset="0"/>
              <a:cs typeface="Times New Roman" panose="02020603050405020304" pitchFamily="18" charset="0"/>
            </a:endParaRPr>
          </a:p>
          <a:p>
            <a:r>
              <a:rPr lang="vi-VN" sz="1900">
                <a:latin typeface="Times New Roman" panose="02020603050405020304" pitchFamily="18" charset="0"/>
                <a:cs typeface="Times New Roman" panose="02020603050405020304" pitchFamily="18" charset="0"/>
              </a:rPr>
              <a:t>- </a:t>
            </a:r>
            <a:r>
              <a:rPr lang="en-US" sz="190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a:latin typeface="Times New Roman" panose="02020603050405020304" pitchFamily="18" charset="0"/>
                <a:cs typeface="Times New Roman" panose="02020603050405020304" pitchFamily="18" charset="0"/>
              </a:rPr>
              <a:t>c.</a:t>
            </a:r>
            <a:r>
              <a:rPr lang="en-US" sz="1900">
                <a:latin typeface="Times New Roman" panose="02020603050405020304" pitchFamily="18" charset="0"/>
                <a:cs typeface="Times New Roman" panose="02020603050405020304" pitchFamily="18" charset="0"/>
              </a:rPr>
              <a:t> Kỹ thuật </a:t>
            </a:r>
            <a:r>
              <a:rPr lang="vi-VN" sz="1900">
                <a:latin typeface="Times New Roman" panose="02020603050405020304" pitchFamily="18" charset="0"/>
                <a:cs typeface="Times New Roman" panose="02020603050405020304" pitchFamily="18" charset="0"/>
              </a:rPr>
              <a:t>đục</a:t>
            </a:r>
            <a:endParaRPr lang="en-US" sz="1900">
              <a:latin typeface="Times New Roman" panose="02020603050405020304" pitchFamily="18" charset="0"/>
              <a:cs typeface="Times New Roman" panose="02020603050405020304" pitchFamily="18" charset="0"/>
            </a:endParaRPr>
          </a:p>
          <a:p>
            <a:r>
              <a:rPr lang="en-US" sz="1900">
                <a:latin typeface="Times New Roman" panose="02020603050405020304" pitchFamily="18" charset="0"/>
                <a:cs typeface="Times New Roman" panose="02020603050405020304" pitchFamily="18" charset="0"/>
              </a:rPr>
              <a:t>- Chuẩn bị</a:t>
            </a:r>
          </a:p>
          <a:p>
            <a:r>
              <a:rPr lang="en-US" sz="190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a:latin typeface="Times New Roman" panose="02020603050405020304" pitchFamily="18" charset="0"/>
                <a:cs typeface="Times New Roman" panose="02020603050405020304" pitchFamily="18" charset="0"/>
              </a:rPr>
              <a:t>- Cách cầm </a:t>
            </a:r>
            <a:r>
              <a:rPr lang="vi-VN" sz="1900">
                <a:latin typeface="Times New Roman" panose="02020603050405020304" pitchFamily="18" charset="0"/>
                <a:cs typeface="Times New Roman" panose="02020603050405020304" pitchFamily="18" charset="0"/>
              </a:rPr>
              <a:t>dũa:</a:t>
            </a:r>
            <a:endParaRPr lang="en-US" sz="1900">
              <a:latin typeface="Times New Roman" panose="02020603050405020304" pitchFamily="18" charset="0"/>
              <a:cs typeface="Times New Roman" panose="02020603050405020304" pitchFamily="18" charset="0"/>
            </a:endParaRPr>
          </a:p>
          <a:p>
            <a:r>
              <a:rPr lang="vi-VN" sz="1900">
                <a:latin typeface="Times New Roman" panose="02020603050405020304" pitchFamily="18" charset="0"/>
                <a:cs typeface="Times New Roman" panose="02020603050405020304" pitchFamily="18" charset="0"/>
              </a:rPr>
              <a:t>+Tay thuận cầm cám dũa hơi ngửa lòng bàn tay, tay còn lại đặt</a:t>
            </a:r>
            <a:r>
              <a:rPr lang="en-US" sz="1900">
                <a:latin typeface="Times New Roman" panose="02020603050405020304" pitchFamily="18" charset="0"/>
                <a:cs typeface="Times New Roman" panose="02020603050405020304" pitchFamily="18" charset="0"/>
              </a:rPr>
              <a:t> đặt úp hẳn lên đầu dũa</a:t>
            </a:r>
          </a:p>
          <a:p>
            <a:r>
              <a:rPr lang="en-US" sz="190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a:latin typeface="Times New Roman" panose="02020603050405020304" pitchFamily="18" charset="0"/>
                <a:cs typeface="Times New Roman" panose="02020603050405020304" pitchFamily="18" charset="0"/>
              </a:rPr>
              <a:t>3. </a:t>
            </a:r>
            <a:r>
              <a:rPr lang="en-US" sz="190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a:latin typeface="Times New Roman" panose="02020603050405020304" pitchFamily="18" charset="0"/>
                <a:cs typeface="Times New Roman" panose="02020603050405020304" pitchFamily="18" charset="0"/>
              </a:rPr>
              <a:t>d.An toàn khi đục</a:t>
            </a:r>
            <a:endParaRPr lang="en-US" sz="1900">
              <a:latin typeface="Times New Roman" panose="02020603050405020304" pitchFamily="18" charset="0"/>
              <a:cs typeface="Times New Roman" panose="02020603050405020304" pitchFamily="18" charset="0"/>
            </a:endParaRPr>
          </a:p>
          <a:p>
            <a:r>
              <a:rPr lang="en-US" sz="1900">
                <a:latin typeface="Times New Roman" panose="02020603050405020304" pitchFamily="18" charset="0"/>
                <a:cs typeface="Times New Roman" panose="02020603050405020304" pitchFamily="18" charset="0"/>
              </a:rPr>
              <a:t>- </a:t>
            </a:r>
            <a:r>
              <a:rPr lang="vi-VN" sz="1900">
                <a:latin typeface="Times New Roman" panose="02020603050405020304" pitchFamily="18" charset="0"/>
                <a:cs typeface="Times New Roman" panose="02020603050405020304" pitchFamily="18" charset="0"/>
              </a:rPr>
              <a:t>Sử dụng bảo hộ an toàn lao động khi </a:t>
            </a:r>
            <a:r>
              <a:rPr lang="en-US" sz="1900">
                <a:latin typeface="Times New Roman" panose="02020603050405020304" pitchFamily="18" charset="0"/>
                <a:cs typeface="Times New Roman" panose="02020603050405020304" pitchFamily="18" charset="0"/>
              </a:rPr>
              <a:t>dũa</a:t>
            </a:r>
          </a:p>
          <a:p>
            <a:r>
              <a:rPr lang="en-US" sz="190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a:latin typeface="Times New Roman" panose="02020603050405020304" pitchFamily="18" charset="0"/>
                <a:cs typeface="Times New Roman" panose="02020603050405020304" pitchFamily="18" charset="0"/>
              </a:rPr>
              <a:t>- Sử dụng đũa đảm bảo yêu cầu kỹ thuật</a:t>
            </a:r>
          </a:p>
          <a:p>
            <a:r>
              <a:rPr lang="en-US" sz="1900">
                <a:latin typeface="Times New Roman" panose="02020603050405020304" pitchFamily="18" charset="0"/>
                <a:cs typeface="Times New Roman" panose="02020603050405020304" pitchFamily="18" charset="0"/>
              </a:rPr>
              <a:t>- Không dùng miệng thổi phoi, tránh phoi bắn vào mắt</a:t>
            </a: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3.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công.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và công dụng 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a:solidFill>
                  <a:srgbClr val="FF0000"/>
                </a:solidFill>
                <a:latin typeface="Times New Roman" panose="02020603050405020304" pitchFamily="18" charset="0"/>
                <a:cs typeface="Times New Roman" panose="02020603050405020304" pitchFamily="18" charset="0"/>
              </a:rPr>
              <a:t>Dũ</a:t>
            </a:r>
            <a:r>
              <a:rPr lang="en-US" sz="2800">
                <a:solidFill>
                  <a:srgbClr val="FF0000"/>
                </a:solidFill>
                <a:latin typeface="Times New Roman" panose="02020603050405020304" pitchFamily="18" charset="0"/>
                <a:cs typeface="Times New Roman" panose="02020603050405020304" pitchFamily="18" charset="0"/>
              </a:rPr>
              <a:t>a:mài, dũa vật liệu.</a:t>
            </a:r>
          </a:p>
          <a:p>
            <a:pPr marL="342900" indent="-342900">
              <a:buFontTx/>
              <a:buAutoNum type="alphaLcParenR"/>
            </a:pPr>
            <a:r>
              <a:rPr lang="vi-VN" sz="2800">
                <a:solidFill>
                  <a:srgbClr val="FF0000"/>
                </a:solidFill>
                <a:latin typeface="Times New Roman" panose="02020603050405020304" pitchFamily="18" charset="0"/>
                <a:cs typeface="Times New Roman" panose="02020603050405020304" pitchFamily="18" charset="0"/>
              </a:rPr>
              <a:t>Đục</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c)</a:t>
            </a:r>
            <a:r>
              <a:rPr lang="vi-VN" sz="2800">
                <a:solidFill>
                  <a:srgbClr val="FF0000"/>
                </a:solidFill>
                <a:latin typeface="Times New Roman" panose="02020603050405020304" pitchFamily="18" charset="0"/>
                <a:cs typeface="Times New Roman" panose="02020603050405020304" pitchFamily="18" charset="0"/>
              </a:rPr>
              <a:t>Kìm</a:t>
            </a:r>
            <a:r>
              <a:rPr lang="en-US" sz="2800">
                <a:solidFill>
                  <a:srgbClr val="FF0000"/>
                </a:solidFill>
                <a:latin typeface="Times New Roman" panose="02020603050405020304" pitchFamily="18" charset="0"/>
                <a:cs typeface="Times New Roman" panose="02020603050405020304" pitchFamily="18" charset="0"/>
              </a:rPr>
              <a:t>:giữ các đồ vật một cách chắc chắn.</a:t>
            </a:r>
          </a:p>
          <a:p>
            <a:r>
              <a:rPr lang="en-US" sz="2800">
                <a:solidFill>
                  <a:srgbClr val="FF0000"/>
                </a:solidFill>
                <a:latin typeface="Times New Roman" panose="02020603050405020304" pitchFamily="18" charset="0"/>
                <a:cs typeface="Times New Roman" panose="02020603050405020304" pitchFamily="18" charset="0"/>
              </a:rPr>
              <a:t>d</a:t>
            </a:r>
            <a:r>
              <a:rPr lang="vi-VN" sz="2800">
                <a:solidFill>
                  <a:srgbClr val="FF0000"/>
                </a:solidFill>
                <a:latin typeface="Times New Roman" panose="02020603050405020304" pitchFamily="18" charset="0"/>
                <a:cs typeface="Times New Roman" panose="02020603050405020304" pitchFamily="18" charset="0"/>
              </a:rPr>
              <a:t>) Cưa</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e) Mũi vạch</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tiết</a:t>
            </a:r>
            <a:r>
              <a:rPr lang="en-US" sz="2800">
                <a:solidFill>
                  <a:srgbClr val="FF0000"/>
                </a:solidFill>
                <a:latin typeface="Times New Roman" panose="02020603050405020304" pitchFamily="18" charset="0"/>
                <a:cs typeface="Times New Roman" panose="02020603050405020304" pitchFamily="18" charset="0"/>
              </a:rPr>
              <a:t>.</a:t>
            </a:r>
          </a:p>
          <a:p>
            <a:r>
              <a:rPr lang="vi-VN" sz="2800">
                <a:solidFill>
                  <a:srgbClr val="FF0000"/>
                </a:solidFill>
                <a:latin typeface="Times New Roman" panose="02020603050405020304" pitchFamily="18" charset="0"/>
                <a:cs typeface="Times New Roman" panose="02020603050405020304" pitchFamily="18" charset="0"/>
              </a:rPr>
              <a:t>g) Mũi đột</a:t>
            </a:r>
            <a:r>
              <a:rPr lang="en-US" sz="2800">
                <a:solidFill>
                  <a:srgbClr val="FF0000"/>
                </a:solidFill>
                <a:latin typeface="Times New Roman" panose="02020603050405020304" pitchFamily="18" charset="0"/>
                <a:cs typeface="Times New Roman" panose="02020603050405020304" pitchFamily="18" charset="0"/>
              </a:rPr>
              <a:t>:  đục các đoạn vật liệu.</a:t>
            </a:r>
          </a:p>
          <a:p>
            <a:r>
              <a:rPr lang="vi-VN" sz="2800">
                <a:solidFill>
                  <a:srgbClr val="FF0000"/>
                </a:solidFill>
                <a:latin typeface="Times New Roman" panose="02020603050405020304" pitchFamily="18" charset="0"/>
                <a:cs typeface="Times New Roman" panose="02020603050405020304" pitchFamily="18" charset="0"/>
              </a:rPr>
              <a:t>h) Búa</a:t>
            </a: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p>
          <a:p>
            <a:r>
              <a:rPr lang="vi-VN"/>
              <a:t>– Cưa:</a:t>
            </a:r>
          </a:p>
          <a:p>
            <a:r>
              <a:rPr lang="vi-VN"/>
              <a:t>– Đục:</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I.Dụng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1.Dụng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dũa</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8. GIA CÔNG CƠ 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910</TotalTime>
  <Words>3425</Words>
  <Application>Microsoft Office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Tạ Thị Tuyết Sơn</cp:lastModifiedBy>
  <cp:revision>91</cp:revision>
  <dcterms:created xsi:type="dcterms:W3CDTF">2023-06-21T22:05:51Z</dcterms:created>
  <dcterms:modified xsi:type="dcterms:W3CDTF">2023-11-01T01:46:06Z</dcterms:modified>
</cp:coreProperties>
</file>