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1"/>
  </p:notesMasterIdLst>
  <p:sldIdLst>
    <p:sldId id="256" r:id="rId3"/>
    <p:sldId id="259" r:id="rId4"/>
    <p:sldId id="257" r:id="rId5"/>
    <p:sldId id="414" r:id="rId6"/>
    <p:sldId id="417" r:id="rId7"/>
    <p:sldId id="418" r:id="rId8"/>
    <p:sldId id="419" r:id="rId9"/>
    <p:sldId id="420" r:id="rId10"/>
    <p:sldId id="421" r:id="rId11"/>
    <p:sldId id="422" r:id="rId12"/>
    <p:sldId id="423" r:id="rId13"/>
    <p:sldId id="415" r:id="rId14"/>
    <p:sldId id="574" r:id="rId15"/>
    <p:sldId id="575" r:id="rId16"/>
    <p:sldId id="424" r:id="rId17"/>
    <p:sldId id="576" r:id="rId18"/>
    <p:sldId id="586" r:id="rId19"/>
    <p:sldId id="577" r:id="rId20"/>
    <p:sldId id="578" r:id="rId21"/>
    <p:sldId id="587" r:id="rId22"/>
    <p:sldId id="596" r:id="rId23"/>
    <p:sldId id="597" r:id="rId24"/>
    <p:sldId id="588" r:id="rId25"/>
    <p:sldId id="589" r:id="rId26"/>
    <p:sldId id="590" r:id="rId27"/>
    <p:sldId id="591" r:id="rId28"/>
    <p:sldId id="623" r:id="rId29"/>
    <p:sldId id="625" r:id="rId30"/>
    <p:sldId id="592" r:id="rId31"/>
    <p:sldId id="593" r:id="rId32"/>
    <p:sldId id="594" r:id="rId33"/>
    <p:sldId id="598" r:id="rId34"/>
    <p:sldId id="599" r:id="rId35"/>
    <p:sldId id="600" r:id="rId36"/>
    <p:sldId id="601" r:id="rId37"/>
    <p:sldId id="602" r:id="rId38"/>
    <p:sldId id="606" r:id="rId39"/>
    <p:sldId id="607" r:id="rId40"/>
    <p:sldId id="605" r:id="rId41"/>
    <p:sldId id="608" r:id="rId42"/>
    <p:sldId id="595" r:id="rId43"/>
    <p:sldId id="609" r:id="rId44"/>
    <p:sldId id="610" r:id="rId45"/>
    <p:sldId id="611" r:id="rId46"/>
    <p:sldId id="614" r:id="rId47"/>
    <p:sldId id="615" r:id="rId48"/>
    <p:sldId id="612" r:id="rId49"/>
    <p:sldId id="613" r:id="rId50"/>
    <p:sldId id="624" r:id="rId51"/>
    <p:sldId id="616" r:id="rId52"/>
    <p:sldId id="617" r:id="rId53"/>
    <p:sldId id="580" r:id="rId54"/>
    <p:sldId id="416" r:id="rId55"/>
    <p:sldId id="619" r:id="rId56"/>
    <p:sldId id="618" r:id="rId57"/>
    <p:sldId id="620" r:id="rId58"/>
    <p:sldId id="622" r:id="rId59"/>
    <p:sldId id="626" r:id="rId60"/>
  </p:sldIdLst>
  <p:sldSz cx="12192000" cy="685800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3" autoAdjust="0"/>
    <p:restoredTop sz="94660"/>
  </p:normalViewPr>
  <p:slideViewPr>
    <p:cSldViewPr snapToGrid="0" showGuides="1">
      <p:cViewPr varScale="1">
        <p:scale>
          <a:sx n="62" d="100"/>
          <a:sy n="62" d="100"/>
        </p:scale>
        <p:origin x="956" y="4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2023/9/21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32</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CBDF1A9-F2C3-ABA2-D205-9FDC5636D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40</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41</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42</a:t>
            </a:fld>
            <a:endParaRPr lang="zh-CN" altLang="en-US"/>
          </a:p>
        </p:txBody>
      </p:sp>
    </p:spTree>
    <p:extLst>
      <p:ext uri="{BB962C8B-B14F-4D97-AF65-F5344CB8AC3E}">
        <p14:creationId xmlns:p14="http://schemas.microsoft.com/office/powerpoint/2010/main" val="475702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51</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58</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a:t>
            </a:fld>
            <a:endParaRPr lang="zh-CN" altLang="en-US"/>
          </a:p>
        </p:txBody>
      </p:sp>
    </p:spTree>
    <p:extLst>
      <p:ext uri="{BB962C8B-B14F-4D97-AF65-F5344CB8AC3E}">
        <p14:creationId xmlns:p14="http://schemas.microsoft.com/office/powerpoint/2010/main" val="34413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0">
                <a:effectLst/>
                <a:latin typeface="Calibri" panose="020F0502020204030204" pitchFamily="34" charset="0"/>
                <a:ea typeface="Calibri" panose="020F0502020204030204" pitchFamily="34" charset="0"/>
                <a:cs typeface="Times New Roman" panose="02020603050405020304" pitchFamily="18" charset="0"/>
              </a:rPr>
              <a:t>Trong thực hành thí nghiệm hoặc trong đời sống có rất nhiều nhãn hóa chất, dung dịch có ghi con số biểu thi nồng độ dung dịch. Vậy nồng độ dung dịch là gì ?</a:t>
            </a:r>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5</a:t>
            </a:fld>
            <a:endParaRPr lang="zh-CN" altLang="en-US"/>
          </a:p>
        </p:txBody>
      </p:sp>
    </p:spTree>
    <p:extLst>
      <p:ext uri="{BB962C8B-B14F-4D97-AF65-F5344CB8AC3E}">
        <p14:creationId xmlns:p14="http://schemas.microsoft.com/office/powerpoint/2010/main" val="164645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14</a:t>
            </a:fld>
            <a:endParaRPr lang="zh-CN" altLang="en-US"/>
          </a:p>
        </p:txBody>
      </p:sp>
    </p:spTree>
    <p:extLst>
      <p:ext uri="{BB962C8B-B14F-4D97-AF65-F5344CB8AC3E}">
        <p14:creationId xmlns:p14="http://schemas.microsoft.com/office/powerpoint/2010/main" val="353723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20</a:t>
            </a:fld>
            <a:endParaRPr lang="zh-CN" altLang="en-US"/>
          </a:p>
        </p:txBody>
      </p:sp>
    </p:spTree>
    <p:extLst>
      <p:ext uri="{BB962C8B-B14F-4D97-AF65-F5344CB8AC3E}">
        <p14:creationId xmlns:p14="http://schemas.microsoft.com/office/powerpoint/2010/main" val="15334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21</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22</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6156A51-2ED4-F67E-674F-036E1DEF5E8F}"/>
              </a:ext>
            </a:extLst>
          </p:cNvPr>
          <p:cNvSpPr>
            <a:spLocks noGrp="1"/>
          </p:cNvSpPr>
          <p:nvPr>
            <p:ph type="dt" sz="half" idx="10"/>
          </p:nvPr>
        </p:nvSpPr>
        <p:spPr/>
        <p:txBody>
          <a:bodyPr/>
          <a:lstStyle>
            <a:lvl1pPr>
              <a:defRPr/>
            </a:lvl1pPr>
          </a:lstStyle>
          <a:p>
            <a:pPr>
              <a:defRPr/>
            </a:pPr>
            <a:fld id="{58981062-1FA7-4484-80AB-D44A334D8A54}" type="datetimeFigureOut">
              <a:rPr lang="en-US" altLang="vi-VN"/>
              <a:pPr>
                <a:defRPr/>
              </a:pPr>
              <a:t>9/21/2023</a:t>
            </a:fld>
            <a:endParaRPr lang="en-US" altLang="vi-VN"/>
          </a:p>
        </p:txBody>
      </p:sp>
      <p:sp>
        <p:nvSpPr>
          <p:cNvPr id="5" name="Footer Placeholder 4">
            <a:extLst>
              <a:ext uri="{FF2B5EF4-FFF2-40B4-BE49-F238E27FC236}">
                <a16:creationId xmlns:a16="http://schemas.microsoft.com/office/drawing/2014/main" id="{52D44E8B-3AC7-0DB0-1D37-3F9AF592E98B}"/>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C92DBA59-138A-7DCA-B22A-AC2A8F1D86A3}"/>
              </a:ext>
            </a:extLst>
          </p:cNvPr>
          <p:cNvSpPr>
            <a:spLocks noGrp="1"/>
          </p:cNvSpPr>
          <p:nvPr>
            <p:ph type="sldNum" sz="quarter" idx="12"/>
          </p:nvPr>
        </p:nvSpPr>
        <p:spPr/>
        <p:txBody>
          <a:bodyPr/>
          <a:lstStyle>
            <a:lvl1pPr>
              <a:defRPr/>
            </a:lvl1pPr>
          </a:lstStyle>
          <a:p>
            <a:fld id="{9774F448-5B35-4684-BB46-58B97403CA2B}" type="slidenum">
              <a:rPr lang="en-US" altLang="vi-VN"/>
              <a:pPr/>
              <a:t>‹#›</a:t>
            </a:fld>
            <a:endParaRPr lang="en-US" altLang="vi-VN"/>
          </a:p>
        </p:txBody>
      </p:sp>
    </p:spTree>
    <p:extLst>
      <p:ext uri="{BB962C8B-B14F-4D97-AF65-F5344CB8AC3E}">
        <p14:creationId xmlns:p14="http://schemas.microsoft.com/office/powerpoint/2010/main" val="120091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C70035-C901-4DB0-5C84-A1EE81223143}"/>
              </a:ext>
            </a:extLst>
          </p:cNvPr>
          <p:cNvSpPr>
            <a:spLocks noGrp="1"/>
          </p:cNvSpPr>
          <p:nvPr>
            <p:ph type="dt" sz="half" idx="10"/>
          </p:nvPr>
        </p:nvSpPr>
        <p:spPr/>
        <p:txBody>
          <a:bodyPr/>
          <a:lstStyle/>
          <a:p>
            <a:fld id="{02497F0D-B3D3-4870-AC43-519F2EA7D77E}" type="datetimeFigureOut">
              <a:rPr lang="en-US" smtClean="0"/>
              <a:t>9/21/2023</a:t>
            </a:fld>
            <a:endParaRPr lang="en-US"/>
          </a:p>
        </p:txBody>
      </p:sp>
      <p:sp>
        <p:nvSpPr>
          <p:cNvPr id="5" name="Footer Placeholder 4">
            <a:extLst>
              <a:ext uri="{FF2B5EF4-FFF2-40B4-BE49-F238E27FC236}">
                <a16:creationId xmlns:a16="http://schemas.microsoft.com/office/drawing/2014/main"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9/21/2023</a:t>
            </a:fld>
            <a:endParaRPr lang="en-US" altLang="vi-VN"/>
          </a:p>
        </p:txBody>
      </p:sp>
      <p:sp>
        <p:nvSpPr>
          <p:cNvPr id="5" name="Footer Placeholder 4">
            <a:extLst>
              <a:ext uri="{FF2B5EF4-FFF2-40B4-BE49-F238E27FC236}">
                <a16:creationId xmlns:a16="http://schemas.microsoft.com/office/drawing/2014/main"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0A82-BB48-BB2D-CB05-EEE329EAC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E2856-38FF-B231-C633-C6E5529B0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C796-ACE0-38C8-7B9E-B1EFAD4359AB}"/>
              </a:ext>
            </a:extLst>
          </p:cNvPr>
          <p:cNvSpPr>
            <a:spLocks noGrp="1"/>
          </p:cNvSpPr>
          <p:nvPr>
            <p:ph type="dt" sz="half" idx="10"/>
          </p:nvPr>
        </p:nvSpPr>
        <p:spPr/>
        <p:txBody>
          <a:bodyPr/>
          <a:lstStyle/>
          <a:p>
            <a:fld id="{02497F0D-B3D3-4870-AC43-519F2EA7D77E}" type="datetimeFigureOut">
              <a:rPr lang="en-US" smtClean="0"/>
              <a:t>9/21/2023</a:t>
            </a:fld>
            <a:endParaRPr lang="en-US"/>
          </a:p>
        </p:txBody>
      </p:sp>
      <p:sp>
        <p:nvSpPr>
          <p:cNvPr id="5" name="Footer Placeholder 4">
            <a:extLst>
              <a:ext uri="{FF2B5EF4-FFF2-40B4-BE49-F238E27FC236}">
                <a16:creationId xmlns:a16="http://schemas.microsoft.com/office/drawing/2014/main"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7A1D2-8430-501D-E054-1A1015B10F5F}"/>
              </a:ext>
            </a:extLst>
          </p:cNvPr>
          <p:cNvSpPr>
            <a:spLocks noGrp="1"/>
          </p:cNvSpPr>
          <p:nvPr>
            <p:ph type="dt" sz="half" idx="10"/>
          </p:nvPr>
        </p:nvSpPr>
        <p:spPr/>
        <p:txBody>
          <a:bodyPr/>
          <a:lstStyle/>
          <a:p>
            <a:fld id="{02497F0D-B3D3-4870-AC43-519F2EA7D77E}" type="datetimeFigureOut">
              <a:rPr lang="en-US" smtClean="0"/>
              <a:t>9/21/2023</a:t>
            </a:fld>
            <a:endParaRPr lang="en-US"/>
          </a:p>
        </p:txBody>
      </p:sp>
      <p:sp>
        <p:nvSpPr>
          <p:cNvPr id="6" name="Footer Placeholder 5">
            <a:extLst>
              <a:ext uri="{FF2B5EF4-FFF2-40B4-BE49-F238E27FC236}">
                <a16:creationId xmlns:a16="http://schemas.microsoft.com/office/drawing/2014/main"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486C-A3DC-DAEC-1AAF-AA9111410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1BE9B-D8AC-5820-0A00-AAF7810E2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406D9-CDD2-B64F-FB33-5B136E42C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6A0FF-0F78-160B-7818-24622A6DD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DE19F2-DE62-E7CA-6685-BDBBC0876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8CC7C-5C77-A686-5DB5-BCE105AE0ACD}"/>
              </a:ext>
            </a:extLst>
          </p:cNvPr>
          <p:cNvSpPr>
            <a:spLocks noGrp="1"/>
          </p:cNvSpPr>
          <p:nvPr>
            <p:ph type="dt" sz="half" idx="10"/>
          </p:nvPr>
        </p:nvSpPr>
        <p:spPr/>
        <p:txBody>
          <a:bodyPr/>
          <a:lstStyle/>
          <a:p>
            <a:fld id="{02497F0D-B3D3-4870-AC43-519F2EA7D77E}" type="datetimeFigureOut">
              <a:rPr lang="en-US" smtClean="0"/>
              <a:t>9/21/2023</a:t>
            </a:fld>
            <a:endParaRPr lang="en-US"/>
          </a:p>
        </p:txBody>
      </p:sp>
      <p:sp>
        <p:nvSpPr>
          <p:cNvPr id="8" name="Footer Placeholder 7">
            <a:extLst>
              <a:ext uri="{FF2B5EF4-FFF2-40B4-BE49-F238E27FC236}">
                <a16:creationId xmlns:a16="http://schemas.microsoft.com/office/drawing/2014/main"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8121B-32D7-0498-5D05-D041AFE45C64}"/>
              </a:ext>
            </a:extLst>
          </p:cNvPr>
          <p:cNvSpPr>
            <a:spLocks noGrp="1"/>
          </p:cNvSpPr>
          <p:nvPr>
            <p:ph type="dt" sz="half" idx="10"/>
          </p:nvPr>
        </p:nvSpPr>
        <p:spPr/>
        <p:txBody>
          <a:bodyPr/>
          <a:lstStyle/>
          <a:p>
            <a:fld id="{02497F0D-B3D3-4870-AC43-519F2EA7D77E}" type="datetimeFigureOut">
              <a:rPr lang="en-US" smtClean="0"/>
              <a:t>9/21/2023</a:t>
            </a:fld>
            <a:endParaRPr lang="en-US"/>
          </a:p>
        </p:txBody>
      </p:sp>
      <p:sp>
        <p:nvSpPr>
          <p:cNvPr id="4" name="Footer Placeholder 3">
            <a:extLst>
              <a:ext uri="{FF2B5EF4-FFF2-40B4-BE49-F238E27FC236}">
                <a16:creationId xmlns:a16="http://schemas.microsoft.com/office/drawing/2014/main"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27DB7-882F-3794-D341-D1AAE5C1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FE03-A932-F551-CC87-D27048D3871B}"/>
              </a:ext>
            </a:extLst>
          </p:cNvPr>
          <p:cNvSpPr>
            <a:spLocks noGrp="1"/>
          </p:cNvSpPr>
          <p:nvPr>
            <p:ph type="dt" sz="half" idx="10"/>
          </p:nvPr>
        </p:nvSpPr>
        <p:spPr/>
        <p:txBody>
          <a:bodyPr/>
          <a:lstStyle/>
          <a:p>
            <a:fld id="{02497F0D-B3D3-4870-AC43-519F2EA7D77E}" type="datetimeFigureOut">
              <a:rPr lang="en-US" smtClean="0"/>
              <a:t>9/21/2023</a:t>
            </a:fld>
            <a:endParaRPr lang="en-US"/>
          </a:p>
        </p:txBody>
      </p:sp>
      <p:sp>
        <p:nvSpPr>
          <p:cNvPr id="6" name="Footer Placeholder 5">
            <a:extLst>
              <a:ext uri="{FF2B5EF4-FFF2-40B4-BE49-F238E27FC236}">
                <a16:creationId xmlns:a16="http://schemas.microsoft.com/office/drawing/2014/main"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4E9F9-0AFC-2831-3FB3-6A9E39BCD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7176C-A7BB-E46C-A910-2A9015742F05}"/>
              </a:ext>
            </a:extLst>
          </p:cNvPr>
          <p:cNvSpPr>
            <a:spLocks noGrp="1"/>
          </p:cNvSpPr>
          <p:nvPr>
            <p:ph type="dt" sz="half" idx="10"/>
          </p:nvPr>
        </p:nvSpPr>
        <p:spPr/>
        <p:txBody>
          <a:bodyPr/>
          <a:lstStyle/>
          <a:p>
            <a:fld id="{02497F0D-B3D3-4870-AC43-519F2EA7D77E}" type="datetimeFigureOut">
              <a:rPr lang="en-US" smtClean="0"/>
              <a:t>9/21/2023</a:t>
            </a:fld>
            <a:endParaRPr lang="en-US"/>
          </a:p>
        </p:txBody>
      </p:sp>
      <p:sp>
        <p:nvSpPr>
          <p:cNvPr id="6" name="Footer Placeholder 5">
            <a:extLst>
              <a:ext uri="{FF2B5EF4-FFF2-40B4-BE49-F238E27FC236}">
                <a16:creationId xmlns:a16="http://schemas.microsoft.com/office/drawing/2014/main"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4848-C257-F17E-890A-CEF91BBAADD1}"/>
              </a:ext>
            </a:extLst>
          </p:cNvPr>
          <p:cNvSpPr>
            <a:spLocks noGrp="1"/>
          </p:cNvSpPr>
          <p:nvPr>
            <p:ph type="dt" sz="half" idx="10"/>
          </p:nvPr>
        </p:nvSpPr>
        <p:spPr/>
        <p:txBody>
          <a:bodyPr/>
          <a:lstStyle/>
          <a:p>
            <a:fld id="{02497F0D-B3D3-4870-AC43-519F2EA7D77E}" type="datetimeFigureOut">
              <a:rPr lang="en-US" smtClean="0"/>
              <a:t>9/21/2023</a:t>
            </a:fld>
            <a:endParaRPr lang="en-US"/>
          </a:p>
        </p:txBody>
      </p:sp>
      <p:sp>
        <p:nvSpPr>
          <p:cNvPr id="5" name="Footer Placeholder 4">
            <a:extLst>
              <a:ext uri="{FF2B5EF4-FFF2-40B4-BE49-F238E27FC236}">
                <a16:creationId xmlns:a16="http://schemas.microsoft.com/office/drawing/2014/main"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2E0B9-9066-7E31-4B4B-A5DF700F9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98F12-F617-7C17-2A04-A3619C37A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F5D9E-B44B-5394-E78D-9ECABA7FE055}"/>
              </a:ext>
            </a:extLst>
          </p:cNvPr>
          <p:cNvSpPr>
            <a:spLocks noGrp="1"/>
          </p:cNvSpPr>
          <p:nvPr>
            <p:ph type="dt" sz="half" idx="10"/>
          </p:nvPr>
        </p:nvSpPr>
        <p:spPr/>
        <p:txBody>
          <a:bodyPr/>
          <a:lstStyle/>
          <a:p>
            <a:fld id="{02497F0D-B3D3-4870-AC43-519F2EA7D77E}" type="datetimeFigureOut">
              <a:rPr lang="en-US" smtClean="0"/>
              <a:t>9/21/2023</a:t>
            </a:fld>
            <a:endParaRPr lang="en-US"/>
          </a:p>
        </p:txBody>
      </p:sp>
      <p:sp>
        <p:nvSpPr>
          <p:cNvPr id="5" name="Footer Placeholder 4">
            <a:extLst>
              <a:ext uri="{FF2B5EF4-FFF2-40B4-BE49-F238E27FC236}">
                <a16:creationId xmlns:a16="http://schemas.microsoft.com/office/drawing/2014/main"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5"/>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6"/>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Lst>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A79C8-6991-D6F5-E202-692F89C70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5C15-5C18-B095-73D9-27E70C74E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9/21/2023</a:t>
            </a:fld>
            <a:endParaRPr lang="en-US"/>
          </a:p>
        </p:txBody>
      </p:sp>
      <p:sp>
        <p:nvSpPr>
          <p:cNvPr id="5" name="Footer Placeholder 4">
            <a:extLst>
              <a:ext uri="{FF2B5EF4-FFF2-40B4-BE49-F238E27FC236}">
                <a16:creationId xmlns:a16="http://schemas.microsoft.com/office/drawing/2014/main" id="{6ED3281C-34A0-4E1A-0F6B-16E1FC501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AE713-5353-BA15-10D6-836CC7616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a16="http://schemas.microsoft.com/office/drawing/2014/main"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a16="http://schemas.microsoft.com/office/drawing/2014/main" id="{21FD5014-0DCD-E59A-A4DE-136ADC7BEA36}"/>
              </a:ext>
            </a:extLst>
          </p:cNvPr>
          <p:cNvPicPr>
            <a:picLocks noChangeAspect="1"/>
          </p:cNvPicPr>
          <p:nvPr userDrawn="1"/>
        </p:nvPicPr>
        <p:blipFill>
          <a:blip r:embed="rId14"/>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a16="http://schemas.microsoft.com/office/drawing/2014/main" id="{1D48AD5A-178D-6D05-6537-2803FB848C6B}"/>
              </a:ext>
            </a:extLst>
          </p:cNvPr>
          <p:cNvPicPr>
            <a:picLocks noChangeAspect="1"/>
          </p:cNvPicPr>
          <p:nvPr userDrawn="1"/>
        </p:nvPicPr>
        <p:blipFill>
          <a:blip r:embed="rId15"/>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image" Target="../media/image10.gif"/><Relationship Id="rId1" Type="http://schemas.openxmlformats.org/officeDocument/2006/relationships/slideLayout" Target="../slideLayouts/slideLayout13.xml"/><Relationship Id="rId6" Type="http://schemas.openxmlformats.org/officeDocument/2006/relationships/image" Target="../media/image17.wmf"/><Relationship Id="rId5" Type="http://schemas.openxmlformats.org/officeDocument/2006/relationships/oleObject" Target="../embeddings/oleObject9.bin"/><Relationship Id="rId10" Type="http://schemas.openxmlformats.org/officeDocument/2006/relationships/image" Target="../media/image13.wmf"/><Relationship Id="rId4" Type="http://schemas.openxmlformats.org/officeDocument/2006/relationships/image" Target="../media/image11.wmf"/><Relationship Id="rId9"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gif"/><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31.png"/><Relationship Id="rId1" Type="http://schemas.openxmlformats.org/officeDocument/2006/relationships/slideLayout" Target="../slideLayouts/slideLayout20.xml"/><Relationship Id="rId4" Type="http://schemas.openxmlformats.org/officeDocument/2006/relationships/image" Target="../media/image32.wmf"/></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36443" y="3196031"/>
            <a:ext cx="7909538" cy="830997"/>
          </a:xfrm>
          <a:prstGeom prst="rect">
            <a:avLst/>
          </a:prstGeom>
          <a:noFill/>
        </p:spPr>
        <p:txBody>
          <a:bodyPr wrap="none" rtlCol="0">
            <a:spAutoFit/>
          </a:bodyPr>
          <a:lstStyle/>
          <a:p>
            <a:pPr algn="ctr"/>
            <a:r>
              <a:rPr lang="en-US" altLang="zh-CN" sz="4800" dirty="0">
                <a:solidFill>
                  <a:srgbClr val="7A573E"/>
                </a:solidFill>
                <a:ea typeface="汉仪喵魂体W" panose="00020600040101010101" pitchFamily="18" charset="-122"/>
              </a:rPr>
              <a:t>DUNG DỊCH VÀ NỒNG ĐỘ</a:t>
            </a:r>
            <a:endParaRPr lang="zh-CN" altLang="en-US" sz="4800" dirty="0">
              <a:solidFill>
                <a:srgbClr val="7A573E"/>
              </a:solidFill>
              <a:ea typeface="汉仪喵魂体W" panose="00020600040101010101" pitchFamily="18" charset="-122"/>
            </a:endParaRPr>
          </a:p>
        </p:txBody>
      </p:sp>
      <p:grpSp>
        <p:nvGrpSpPr>
          <p:cNvPr id="8" name="组合 7"/>
          <p:cNvGrpSpPr/>
          <p:nvPr/>
        </p:nvGrpSpPr>
        <p:grpSpPr>
          <a:xfrm>
            <a:off x="3597533" y="2481026"/>
            <a:ext cx="4996934" cy="523220"/>
            <a:chOff x="3683000" y="4203314"/>
            <a:chExt cx="1447800" cy="629396"/>
          </a:xfrm>
        </p:grpSpPr>
        <p:sp>
          <p:nvSpPr>
            <p:cNvPr id="9" name="矩形: 圆角 8"/>
            <p:cNvSpPr/>
            <p:nvPr/>
          </p:nvSpPr>
          <p:spPr>
            <a:xfrm>
              <a:off x="3683000" y="4243150"/>
              <a:ext cx="1447800" cy="589559"/>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629396"/>
            </a:xfrm>
            <a:prstGeom prst="rect">
              <a:avLst/>
            </a:prstGeom>
            <a:noFill/>
            <a:ln>
              <a:noFill/>
            </a:ln>
          </p:spPr>
          <p:txBody>
            <a:bodyPr wrap="square" rtlCol="0">
              <a:spAutoFit/>
              <a:scene3d>
                <a:camera prst="orthographicFront"/>
                <a:lightRig rig="threePt" dir="t"/>
              </a:scene3d>
              <a:sp3d contourW="12700"/>
            </a:bodyPr>
            <a:lstStyle/>
            <a:p>
              <a:pPr algn="ctr"/>
              <a:r>
                <a:rPr lang="en-US" altLang="zh-CN" sz="2800" b="1">
                  <a:solidFill>
                    <a:schemeClr val="bg1"/>
                  </a:solidFill>
                  <a:ea typeface="时尚中黑简体" panose="01010104010101010101" pitchFamily="2" charset="-122"/>
                </a:rPr>
                <a:t>Tiết  - Bài 4</a:t>
              </a:r>
              <a:endParaRPr lang="zh-CN" altLang="en-US" sz="2800" b="1" dirty="0">
                <a:solidFill>
                  <a:schemeClr val="bg1"/>
                </a:solidFill>
                <a:ea typeface="时尚中黑简体" panose="01010104010101010101" pitchFamily="2" charset="-122"/>
              </a:endParaRPr>
            </a:p>
          </p:txBody>
        </p:sp>
      </p:gr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repeatCount="indefinite" fill="hold" display="0">
                  <p:stCondLst>
                    <p:cond delay="indefinite"/>
                  </p:stCondLst>
                  <p:endCondLst>
                    <p:cond evt="onStopAudio" delay="0">
                      <p:tgtEl>
                        <p:sldTgt/>
                      </p:tgtEl>
                    </p:cond>
                  </p:endCondLst>
                </p:cTn>
                <p:tgtEl>
                  <p:spTgt spid="27"/>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2966321758"/>
              </p:ext>
            </p:extLst>
          </p:nvPr>
        </p:nvGraphicFramePr>
        <p:xfrm>
          <a:off x="-1" y="1383621"/>
          <a:ext cx="12192001" cy="5410010"/>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600">
                        <a:effectLst/>
                      </a:endParaRPr>
                    </a:p>
                    <a:p>
                      <a:pPr marL="0" marR="0" algn="just">
                        <a:lnSpc>
                          <a:spcPct val="107000"/>
                        </a:lnSpc>
                        <a:spcBef>
                          <a:spcPts val="0"/>
                        </a:spcBef>
                        <a:spcAft>
                          <a:spcPts val="0"/>
                        </a:spcAft>
                      </a:pPr>
                      <a:r>
                        <a:rPr lang="en-US" sz="2600">
                          <a:effectLst/>
                        </a:rPr>
                        <a:t>20 mL nước + 4 thìa (khoảng 3g) muối ăn. Khuấy đều khoảng 2 phút.</a:t>
                      </a:r>
                    </a:p>
                    <a:p>
                      <a:pPr marL="0" marR="0" algn="just">
                        <a:lnSpc>
                          <a:spcPct val="107000"/>
                        </a:lnSpc>
                        <a:spcBef>
                          <a:spcPts val="0"/>
                        </a:spcBef>
                        <a:spcAft>
                          <a:spcPts val="0"/>
                        </a:spcAft>
                      </a:pP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1" y="928103"/>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81135" y="-11906"/>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0" y="-95600"/>
            <a:ext cx="2183255" cy="1357323"/>
          </a:xfrm>
          <a:prstGeom prst="rect">
            <a:avLst/>
          </a:prstGeom>
        </p:spPr>
      </p:pic>
      <p:sp>
        <p:nvSpPr>
          <p:cNvPr id="4" name="TextBox 3">
            <a:extLst>
              <a:ext uri="{FF2B5EF4-FFF2-40B4-BE49-F238E27FC236}">
                <a16:creationId xmlns:a16="http://schemas.microsoft.com/office/drawing/2014/main" id="{74DB97F2-3F5B-9DD6-1448-F2702FC4DC97}"/>
              </a:ext>
            </a:extLst>
          </p:cNvPr>
          <p:cNvSpPr txBox="1"/>
          <p:nvPr/>
        </p:nvSpPr>
        <p:spPr>
          <a:xfrm>
            <a:off x="5423625" y="3550017"/>
            <a:ext cx="2975792" cy="954107"/>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Bột không tan, hỗn hợp vẩn đục</a:t>
            </a:r>
            <a:endParaRPr lang="en-US" sz="2800">
              <a:latin typeface="+mj-lt"/>
            </a:endParaRPr>
          </a:p>
        </p:txBody>
      </p:sp>
      <p:sp>
        <p:nvSpPr>
          <p:cNvPr id="5" name="TextBox 4">
            <a:extLst>
              <a:ext uri="{FF2B5EF4-FFF2-40B4-BE49-F238E27FC236}">
                <a16:creationId xmlns:a16="http://schemas.microsoft.com/office/drawing/2014/main" id="{EF75EBE3-AA91-272A-5DDB-AD40B529B314}"/>
              </a:ext>
            </a:extLst>
          </p:cNvPr>
          <p:cNvSpPr txBox="1"/>
          <p:nvPr/>
        </p:nvSpPr>
        <p:spPr>
          <a:xfrm>
            <a:off x="8575765" y="3578607"/>
            <a:ext cx="1374867" cy="954107"/>
          </a:xfrm>
          <a:prstGeom prst="rect">
            <a:avLst/>
          </a:prstGeom>
          <a:noFill/>
        </p:spPr>
        <p:txBody>
          <a:bodyPr wrap="square">
            <a:spAutoFit/>
          </a:bodyPr>
          <a:lstStyle/>
          <a:p>
            <a:pPr algn="ctr"/>
            <a:r>
              <a:rPr lang="en-US" sz="2800" kern="0">
                <a:solidFill>
                  <a:srgbClr val="7030A0"/>
                </a:solidFill>
                <a:effectLst/>
                <a:ea typeface="Calibri" panose="020F0502020204030204" pitchFamily="34" charset="0"/>
                <a:cs typeface="Times New Roman" panose="02020603050405020304" pitchFamily="18" charset="0"/>
              </a:rPr>
              <a:t>Huyền phù</a:t>
            </a:r>
            <a:endParaRPr lang="en-US" sz="2800"/>
          </a:p>
        </p:txBody>
      </p:sp>
      <p:sp>
        <p:nvSpPr>
          <p:cNvPr id="10" name="TextBox 9">
            <a:extLst>
              <a:ext uri="{FF2B5EF4-FFF2-40B4-BE49-F238E27FC236}">
                <a16:creationId xmlns:a16="http://schemas.microsoft.com/office/drawing/2014/main" id="{1AF8876C-77AF-AB5E-3E4D-BB47054877D9}"/>
              </a:ext>
            </a:extLst>
          </p:cNvPr>
          <p:cNvSpPr txBox="1"/>
          <p:nvPr/>
        </p:nvSpPr>
        <p:spPr>
          <a:xfrm>
            <a:off x="5247276" y="4532714"/>
            <a:ext cx="3328489" cy="2409634"/>
          </a:xfrm>
          <a:prstGeom prst="rect">
            <a:avLst/>
          </a:prstGeom>
          <a:noFill/>
        </p:spPr>
        <p:txBody>
          <a:bodyPr wrap="square">
            <a:spAutoFit/>
          </a:bodyPr>
          <a:lstStyle/>
          <a:p>
            <a:pPr marL="0" marR="0" algn="ctr">
              <a:lnSpc>
                <a:spcPct val="107000"/>
              </a:lnSpc>
              <a:spcBef>
                <a:spcPts val="0"/>
              </a:spcBef>
              <a:spcAft>
                <a:spcPts val="800"/>
              </a:spcAft>
            </a:pPr>
            <a:r>
              <a:rPr lang="en-US" sz="2800">
                <a:solidFill>
                  <a:srgbClr val="7030A0"/>
                </a:solidFill>
                <a:effectLst/>
                <a:latin typeface="+mj-lt"/>
                <a:ea typeface="Calibri" panose="020F0502020204030204" pitchFamily="34" charset="0"/>
                <a:cs typeface="Times New Roman" panose="02020603050405020304" pitchFamily="18" charset="0"/>
              </a:rPr>
              <a:t>Lúc đầu, muối ăn tan tạo dung dịch.</a:t>
            </a:r>
            <a:endParaRPr lang="en-US" sz="2800">
              <a:effectLst/>
              <a:latin typeface="+mj-lt"/>
              <a:ea typeface="Calibri" panose="020F0502020204030204" pitchFamily="34" charset="0"/>
              <a:cs typeface="Times New Roman" panose="02020603050405020304" pitchFamily="18" charset="0"/>
            </a:endParaRPr>
          </a:p>
          <a:p>
            <a:pPr algn="ctr"/>
            <a:r>
              <a:rPr lang="en-US" sz="2800" kern="0">
                <a:solidFill>
                  <a:srgbClr val="7030A0"/>
                </a:solidFill>
                <a:effectLst/>
                <a:latin typeface="+mj-lt"/>
                <a:ea typeface="Calibri" panose="020F0502020204030204" pitchFamily="34" charset="0"/>
                <a:cs typeface="Times New Roman" panose="02020603050405020304" pitchFamily="18" charset="0"/>
              </a:rPr>
              <a:t>Sau đó dung dịch này không thể hòa tan thêm muối ăn.</a:t>
            </a:r>
            <a:endParaRPr lang="en-US" sz="2800">
              <a:latin typeface="+mj-lt"/>
            </a:endParaRPr>
          </a:p>
        </p:txBody>
      </p:sp>
      <p:sp>
        <p:nvSpPr>
          <p:cNvPr id="11" name="TextBox 10">
            <a:extLst>
              <a:ext uri="{FF2B5EF4-FFF2-40B4-BE49-F238E27FC236}">
                <a16:creationId xmlns:a16="http://schemas.microsoft.com/office/drawing/2014/main" id="{A9E17818-1E78-813F-B934-D8C3253029F3}"/>
              </a:ext>
            </a:extLst>
          </p:cNvPr>
          <p:cNvSpPr txBox="1"/>
          <p:nvPr/>
        </p:nvSpPr>
        <p:spPr>
          <a:xfrm>
            <a:off x="9835303" y="5186119"/>
            <a:ext cx="1498963" cy="954107"/>
          </a:xfrm>
          <a:prstGeom prst="rect">
            <a:avLst/>
          </a:prstGeom>
          <a:noFill/>
        </p:spPr>
        <p:txBody>
          <a:bodyPr wrap="square">
            <a:spAutoFit/>
          </a:bodyPr>
          <a:lstStyle/>
          <a:p>
            <a:pPr algn="ctr"/>
            <a:r>
              <a:rPr lang="en-US" sz="2800" kern="0">
                <a:solidFill>
                  <a:srgbClr val="7030A0"/>
                </a:solidFill>
                <a:effectLst/>
                <a:latin typeface="+mj-lt"/>
                <a:ea typeface="Calibri" panose="020F0502020204030204" pitchFamily="34" charset="0"/>
                <a:cs typeface="Times New Roman" panose="02020603050405020304" pitchFamily="18" charset="0"/>
              </a:rPr>
              <a:t>Muối</a:t>
            </a:r>
          </a:p>
          <a:p>
            <a:pPr algn="ctr"/>
            <a:r>
              <a:rPr lang="en-US" sz="2800" kern="0">
                <a:solidFill>
                  <a:srgbClr val="7030A0"/>
                </a:solidFill>
                <a:effectLst/>
                <a:latin typeface="+mj-lt"/>
                <a:ea typeface="Calibri" panose="020F0502020204030204" pitchFamily="34" charset="0"/>
                <a:cs typeface="Times New Roman" panose="02020603050405020304" pitchFamily="18" charset="0"/>
              </a:rPr>
              <a:t> ăn</a:t>
            </a:r>
            <a:endParaRPr lang="en-US" sz="2800">
              <a:latin typeface="+mj-lt"/>
            </a:endParaRPr>
          </a:p>
        </p:txBody>
      </p:sp>
      <p:sp>
        <p:nvSpPr>
          <p:cNvPr id="12" name="TextBox 11">
            <a:extLst>
              <a:ext uri="{FF2B5EF4-FFF2-40B4-BE49-F238E27FC236}">
                <a16:creationId xmlns:a16="http://schemas.microsoft.com/office/drawing/2014/main" id="{092E932A-17A4-5BCA-2738-6CE2A7D6D838}"/>
              </a:ext>
            </a:extLst>
          </p:cNvPr>
          <p:cNvSpPr txBox="1"/>
          <p:nvPr/>
        </p:nvSpPr>
        <p:spPr>
          <a:xfrm>
            <a:off x="11124686" y="5401562"/>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176995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152796" y="1094450"/>
            <a:ext cx="9702437" cy="2825004"/>
          </a:xfrm>
          <a:prstGeom prst="rect">
            <a:avLst/>
          </a:prstGeom>
          <a:noFill/>
        </p:spPr>
        <p:txBody>
          <a:bodyPr wrap="square">
            <a:spAutoFit/>
          </a:bodyPr>
          <a:lstStyle/>
          <a:p>
            <a:pPr marL="0" marR="45720" algn="just" fontAlgn="base">
              <a:lnSpc>
                <a:spcPct val="107000"/>
              </a:lnSpc>
              <a:spcBef>
                <a:spcPts val="0"/>
              </a:spcBef>
              <a:spcAft>
                <a:spcPts val="0"/>
              </a:spcAft>
            </a:pPr>
            <a:r>
              <a:rPr lang="en-US" sz="2800">
                <a:latin typeface="+mj-lt"/>
                <a:ea typeface="Calibri" panose="020F0502020204030204" pitchFamily="34" charset="0"/>
                <a:cs typeface="Times New Roman" panose="02020603050405020304" pitchFamily="18" charset="0"/>
              </a:rPr>
              <a:t>N</a:t>
            </a:r>
            <a:r>
              <a:rPr lang="en-US" sz="2800">
                <a:effectLst/>
                <a:latin typeface="+mj-lt"/>
                <a:ea typeface="Calibri" panose="020F0502020204030204" pitchFamily="34" charset="0"/>
                <a:cs typeface="Times New Roman" panose="02020603050405020304" pitchFamily="18" charset="0"/>
              </a:rPr>
              <a:t>ghiên cứu thông tin SGK kết hợp kết quả bảng PHT1 trả lời các câu hói sau?</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?1. Trong các cốc thủy tinh ở TN trên, cốc nào chứa dung dịch bão hòa? Dung dịch chưa bão hòa. Tại sao?</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?2. Nêu cách pha dung dịch bão hòa của sodium carbonate (Na</a:t>
            </a:r>
            <a:r>
              <a:rPr lang="en-US" sz="2800" b="1" baseline="-25000">
                <a:solidFill>
                  <a:srgbClr val="0070C0"/>
                </a:solidFill>
                <a:effectLst/>
                <a:latin typeface="+mj-lt"/>
                <a:ea typeface="Calibri" panose="020F0502020204030204" pitchFamily="34" charset="0"/>
                <a:cs typeface="Times New Roman" panose="02020603050405020304" pitchFamily="18" charset="0"/>
              </a:rPr>
              <a:t>2</a:t>
            </a:r>
            <a:r>
              <a:rPr lang="en-US" sz="2800" b="1">
                <a:solidFill>
                  <a:srgbClr val="0070C0"/>
                </a:solidFill>
                <a:effectLst/>
                <a:latin typeface="+mj-lt"/>
                <a:ea typeface="Calibri" panose="020F0502020204030204" pitchFamily="34" charset="0"/>
                <a:cs typeface="Times New Roman" panose="02020603050405020304" pitchFamily="18" charset="0"/>
              </a:rPr>
              <a:t>CO</a:t>
            </a:r>
            <a:r>
              <a:rPr lang="en-US" sz="2800" b="1" baseline="-25000">
                <a:solidFill>
                  <a:srgbClr val="0070C0"/>
                </a:solidFill>
                <a:effectLst/>
                <a:latin typeface="+mj-lt"/>
                <a:ea typeface="Calibri" panose="020F0502020204030204" pitchFamily="34" charset="0"/>
                <a:cs typeface="Times New Roman" panose="02020603050405020304" pitchFamily="18" charset="0"/>
              </a:rPr>
              <a:t>3</a:t>
            </a:r>
            <a:r>
              <a:rPr lang="en-US" sz="2800" b="1">
                <a:solidFill>
                  <a:srgbClr val="0070C0"/>
                </a:solidFill>
                <a:effectLst/>
                <a:latin typeface="+mj-lt"/>
                <a:ea typeface="Calibri" panose="020F0502020204030204" pitchFamily="34" charset="0"/>
                <a:cs typeface="Times New Roman" panose="02020603050405020304" pitchFamily="18" charset="0"/>
              </a:rPr>
              <a:t>) trong nước</a:t>
            </a:r>
            <a:r>
              <a:rPr lang="en-US" sz="2800" b="1">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012371" y="852137"/>
            <a:ext cx="10167257" cy="3286028"/>
          </a:xfrm>
          <a:prstGeom prst="rect">
            <a:avLst/>
          </a:prstGeom>
          <a:noFill/>
        </p:spPr>
        <p:txBody>
          <a:bodyPr wrap="square">
            <a:spAutoFit/>
          </a:bodyPr>
          <a:lstStyle/>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?1. Cốc 1: dung dịch chưa bão hòa vì dung dịch có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Cốc 4: dung dịch bão hòa vì dung dịch không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?2. C</a:t>
            </a:r>
            <a:r>
              <a:rPr lang="en-US" sz="2800" spc="10">
                <a:solidFill>
                  <a:srgbClr val="000000"/>
                </a:solidFill>
                <a:effectLst/>
                <a:latin typeface="+mj-lt"/>
                <a:ea typeface="Calibri" panose="020F0502020204030204" pitchFamily="34" charset="0"/>
                <a:cs typeface="Times New Roman" panose="02020603050405020304" pitchFamily="18" charset="0"/>
              </a:rPr>
              <a:t>ho chất tan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 </a:t>
            </a:r>
            <a:r>
              <a:rPr lang="en-US" sz="2800" spc="10">
                <a:solidFill>
                  <a:srgbClr val="000000"/>
                </a:solidFill>
                <a:effectLst/>
                <a:latin typeface="+mj-lt"/>
                <a:ea typeface="Calibri" panose="020F0502020204030204" pitchFamily="34" charset="0"/>
                <a:cs typeface="Times New Roman" panose="02020603050405020304" pitchFamily="18" charset="0"/>
              </a:rPr>
              <a:t>vào nước, khuấy đều đến khi chất tan không tan thêm được</a:t>
            </a:r>
            <a:r>
              <a:rPr lang="en-US" sz="2800" spc="10">
                <a:solidFill>
                  <a:srgbClr val="000000"/>
                </a:solidFill>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nữa. Lọc lấy phần dung dịch, đó chính là dung dịch bão hoà của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a:t>
            </a:r>
            <a:r>
              <a:rPr lang="en-US" sz="2800">
                <a:effectLst/>
                <a:latin typeface="+mj-lt"/>
                <a:ea typeface="Calibri" panose="020F0502020204030204" pitchFamily="34" charset="0"/>
                <a:cs typeface="Times New Roman" panose="02020603050405020304" pitchFamily="18" charset="0"/>
              </a:rPr>
              <a:t> trong nước.</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966652" y="144080"/>
            <a:ext cx="10724606" cy="797308"/>
            <a:chOff x="1850890" y="373354"/>
            <a:chExt cx="7956786"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7956786"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7240201"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 Dung dịch, chất tan và dung môi</a:t>
              </a:r>
              <a:endParaRPr lang="zh-CN" altLang="en-US" sz="4000" b="1" dirty="0">
                <a:solidFill>
                  <a:schemeClr val="bg1"/>
                </a:solidFill>
                <a:latin typeface="+mj-lt"/>
                <a:ea typeface="汉仪喵魂体W" panose="00020600040101010101" pitchFamily="18" charset="-122"/>
              </a:endParaRPr>
            </a:p>
          </p:txBody>
        </p:sp>
      </p:grpSp>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070888" y="1821167"/>
            <a:ext cx="10516133" cy="321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pt-BR" sz="3200">
                <a:effectLst/>
                <a:latin typeface="+mj-lt"/>
                <a:ea typeface="Calibri" panose="020F0502020204030204" pitchFamily="34" charset="0"/>
                <a:cs typeface="Times New Roman" panose="02020603050405020304" pitchFamily="18" charset="0"/>
              </a:rPr>
              <a:t>Dung dịch là hỗn hợp đồng nhất của chất tan và dung môi.</a:t>
            </a:r>
            <a:endParaRPr lang="en-US" sz="3200">
              <a:effectLst/>
              <a:latin typeface="+mj-lt"/>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Ở nhiệt độ, áp suất nhất định, dung dịch có thể hòa tan thêm chất tan gọi là dung dịch chưa bão hòa. Dung dịch không thể hòa tan thêm chất tan gọi là dung dịch bão hòa.</a:t>
            </a:r>
          </a:p>
        </p:txBody>
      </p:sp>
    </p:spTree>
    <p:extLst>
      <p:ext uri="{BB962C8B-B14F-4D97-AF65-F5344CB8AC3E}">
        <p14:creationId xmlns:p14="http://schemas.microsoft.com/office/powerpoint/2010/main" val="921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015663"/>
          </a:xfrm>
          <a:prstGeom prst="rect">
            <a:avLst/>
          </a:prstGeom>
          <a:noFill/>
        </p:spPr>
        <p:txBody>
          <a:bodyPr wrap="square" rtlCol="0">
            <a:spAutoFit/>
          </a:bodyPr>
          <a:lstStyle/>
          <a:p>
            <a:r>
              <a:rPr lang="en-US" altLang="zh-CN" sz="6000" b="1">
                <a:solidFill>
                  <a:srgbClr val="154642"/>
                </a:solidFill>
                <a:latin typeface="+mj-lt"/>
                <a:ea typeface="汉仪喵魂体W" panose="00020600040101010101" pitchFamily="18" charset="-122"/>
              </a:rPr>
              <a:t>Độ tan</a:t>
            </a:r>
            <a:endParaRPr lang="zh-CN" altLang="en-US" sz="60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3652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9689375" cy="24200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600">
                <a:latin typeface="+mj-lt"/>
                <a:ea typeface="Times New Roman" panose="02020603050405020304" pitchFamily="18" charset="0"/>
              </a:rPr>
              <a:t>N</a:t>
            </a:r>
            <a:r>
              <a:rPr lang="en-US" sz="36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?1. </a:t>
            </a:r>
            <a:r>
              <a:rPr lang="pt-BR" sz="3600">
                <a:solidFill>
                  <a:srgbClr val="002060"/>
                </a:solidFill>
                <a:effectLst/>
                <a:latin typeface="+mj-lt"/>
                <a:ea typeface="Calibri" panose="020F0502020204030204" pitchFamily="34" charset="0"/>
                <a:cs typeface="Times New Roman" panose="02020603050405020304" pitchFamily="18" charset="0"/>
              </a:rPr>
              <a:t>Độ tan của một chất trong nước là gì ?</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?2. Viết công thức tính độ tan của một chất trong nước.</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7" y="777536"/>
            <a:ext cx="10450286" cy="2935962"/>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251312" y="1276804"/>
                <a:ext cx="9969682" cy="2436693"/>
              </a:xfrm>
              <a:prstGeom prst="rect">
                <a:avLst/>
              </a:prstGeom>
              <a:noFill/>
            </p:spPr>
            <p:txBody>
              <a:bodyPr wrap="square">
                <a:spAutoFit/>
              </a:bodyPr>
              <a:lstStyle/>
              <a:p>
                <a:pPr marL="0" marR="45720" algn="just" fontAlgn="base">
                  <a:lnSpc>
                    <a:spcPct val="107000"/>
                  </a:lnSpc>
                  <a:spcBef>
                    <a:spcPts val="0"/>
                  </a:spcBef>
                  <a:spcAft>
                    <a:spcPts val="0"/>
                  </a:spcAft>
                </a:pPr>
                <a:r>
                  <a:rPr lang="en-US" sz="3200" spc="15" dirty="0">
                    <a:solidFill>
                      <a:srgbClr val="000000"/>
                    </a:solidFill>
                    <a:effectLst/>
                    <a:ea typeface="Calibri" panose="020F0502020204030204" pitchFamily="34" charset="0"/>
                    <a:cs typeface="Times New Roman" panose="02020603050405020304" pitchFamily="18" charset="0"/>
                  </a:rPr>
                  <a:t>?1. </a:t>
                </a:r>
                <a:r>
                  <a:rPr lang="en-US" sz="3200" spc="15" dirty="0" err="1">
                    <a:solidFill>
                      <a:srgbClr val="000000"/>
                    </a:solidFill>
                    <a:effectLst/>
                    <a:ea typeface="Calibri" panose="020F0502020204030204" pitchFamily="34" charset="0"/>
                    <a:cs typeface="Times New Roman" panose="02020603050405020304" pitchFamily="18" charset="0"/>
                  </a:rPr>
                  <a:t>Độ</a:t>
                </a:r>
                <a:r>
                  <a:rPr lang="en-US" sz="3200" spc="15" dirty="0">
                    <a:solidFill>
                      <a:srgbClr val="000000"/>
                    </a:solidFill>
                    <a:effectLst/>
                    <a:ea typeface="Calibri" panose="020F0502020204030204" pitchFamily="34" charset="0"/>
                    <a:cs typeface="Times New Roman" panose="02020603050405020304" pitchFamily="18" charset="0"/>
                  </a:rPr>
                  <a:t> tan </a:t>
                </a:r>
                <a:r>
                  <a:rPr lang="en-US" sz="3200" spc="15" dirty="0" err="1">
                    <a:solidFill>
                      <a:srgbClr val="000000"/>
                    </a:solidFill>
                    <a:effectLst/>
                    <a:ea typeface="Calibri" panose="020F0502020204030204" pitchFamily="34" charset="0"/>
                    <a:cs typeface="Times New Roman" panose="02020603050405020304" pitchFamily="18" charset="0"/>
                  </a:rPr>
                  <a:t>của</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một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chất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trong</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nước</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là</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số</a:t>
                </a:r>
                <a:r>
                  <a:rPr lang="en-US" sz="3200" spc="15" dirty="0">
                    <a:solidFill>
                      <a:srgbClr val="000000"/>
                    </a:solidFill>
                    <a:effectLst/>
                    <a:ea typeface="Calibri" panose="020F0502020204030204" pitchFamily="34" charset="0"/>
                    <a:cs typeface="Times New Roman" panose="02020603050405020304" pitchFamily="18" charset="0"/>
                  </a:rPr>
                  <a:t> gam </a:t>
                </a:r>
                <a:r>
                  <a:rPr lang="en-US" sz="3200" spc="15" dirty="0" err="1">
                    <a:solidFill>
                      <a:srgbClr val="000000"/>
                    </a:solidFill>
                    <a:effectLst/>
                    <a:ea typeface="Calibri" panose="020F0502020204030204" pitchFamily="34" charset="0"/>
                    <a:cs typeface="Times New Roman" panose="02020603050405020304" pitchFamily="18" charset="0"/>
                  </a:rPr>
                  <a:t>chất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đó</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hòa</a:t>
                </a:r>
                <a:r>
                  <a:rPr lang="en-US" sz="3200" spc="15" dirty="0">
                    <a:solidFill>
                      <a:srgbClr val="000000"/>
                    </a:solidFill>
                    <a:effectLst/>
                    <a:ea typeface="Calibri" panose="020F0502020204030204" pitchFamily="34" charset="0"/>
                    <a:cs typeface="Times New Roman" panose="02020603050405020304" pitchFamily="18" charset="0"/>
                  </a:rPr>
                  <a:t> tan </a:t>
                </a:r>
                <a:r>
                  <a:rPr lang="en-US" sz="3200" spc="15" dirty="0" err="1">
                    <a:solidFill>
                      <a:srgbClr val="000000"/>
                    </a:solidFill>
                    <a:effectLst/>
                    <a:ea typeface="Calibri" panose="020F0502020204030204" pitchFamily="34" charset="0"/>
                    <a:cs typeface="Times New Roman" panose="02020603050405020304" pitchFamily="18" charset="0"/>
                  </a:rPr>
                  <a:t>trong</a:t>
                </a:r>
                <a:r>
                  <a:rPr lang="en-US" sz="3200" spc="15" dirty="0">
                    <a:solidFill>
                      <a:srgbClr val="000000"/>
                    </a:solidFill>
                    <a:effectLst/>
                    <a:ea typeface="Calibri" panose="020F0502020204030204" pitchFamily="34" charset="0"/>
                    <a:cs typeface="Times New Roman" panose="02020603050405020304" pitchFamily="18" charset="0"/>
                  </a:rPr>
                  <a:t> 100g </a:t>
                </a:r>
                <a:r>
                  <a:rPr lang="en-US" sz="3200" spc="15" dirty="0" err="1">
                    <a:solidFill>
                      <a:srgbClr val="000000"/>
                    </a:solidFill>
                    <a:effectLst/>
                    <a:ea typeface="Calibri" panose="020F0502020204030204" pitchFamily="34" charset="0"/>
                    <a:cs typeface="Times New Roman" panose="02020603050405020304" pitchFamily="18" charset="0"/>
                  </a:rPr>
                  <a:t>nước</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để</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tạo</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thành</a:t>
                </a:r>
                <a:r>
                  <a:rPr lang="en-US" sz="3200" spc="15" dirty="0">
                    <a:solidFill>
                      <a:srgbClr val="000000"/>
                    </a:solidFill>
                    <a:effectLst/>
                    <a:ea typeface="Calibri" panose="020F0502020204030204" pitchFamily="34" charset="0"/>
                    <a:cs typeface="Times New Roman" panose="02020603050405020304" pitchFamily="18" charset="0"/>
                  </a:rPr>
                  <a:t> dung </a:t>
                </a:r>
                <a:r>
                  <a:rPr lang="en-US" sz="3200" spc="15" dirty="0" err="1">
                    <a:solidFill>
                      <a:srgbClr val="000000"/>
                    </a:solidFill>
                    <a:effectLst/>
                    <a:ea typeface="Calibri" panose="020F0502020204030204" pitchFamily="34" charset="0"/>
                    <a:cs typeface="Times New Roman" panose="02020603050405020304" pitchFamily="18" charset="0"/>
                  </a:rPr>
                  <a:t>dịch</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bão</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hòa</a:t>
                </a:r>
                <a:r>
                  <a:rPr lang="en-US" sz="3200" spc="15" dirty="0">
                    <a:solidFill>
                      <a:srgbClr val="000000"/>
                    </a:solidFill>
                    <a:effectLst/>
                    <a:ea typeface="Calibri" panose="020F0502020204030204" pitchFamily="34" charset="0"/>
                    <a:cs typeface="Times New Roman" panose="02020603050405020304" pitchFamily="18" charset="0"/>
                  </a:rPr>
                  <a:t> ở </a:t>
                </a:r>
                <a:r>
                  <a:rPr lang="en-US" sz="3200" spc="15" dirty="0" err="1">
                    <a:solidFill>
                      <a:srgbClr val="000000"/>
                    </a:solidFill>
                    <a:effectLst/>
                    <a:ea typeface="Calibri" panose="020F0502020204030204" pitchFamily="34" charset="0"/>
                    <a:cs typeface="Times New Roman" panose="02020603050405020304" pitchFamily="18" charset="0"/>
                  </a:rPr>
                  <a:t>nhiệt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độ</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áp</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suất</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xác</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định</a:t>
                </a:r>
                <a:r>
                  <a:rPr lang="en-US" sz="3200" spc="15" dirty="0">
                    <a:solidFill>
                      <a:srgbClr val="000000"/>
                    </a:solidFill>
                    <a:effectLst/>
                    <a:ea typeface="Calibri" panose="020F0502020204030204" pitchFamily="34" charset="0"/>
                    <a:cs typeface="Times New Roman" panose="02020603050405020304" pitchFamily="18" charset="0"/>
                  </a:rPr>
                  <a:t>.</a:t>
                </a:r>
                <a:endParaRPr lang="en-US" sz="3200" dirty="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dirty="0">
                    <a:solidFill>
                      <a:srgbClr val="000000"/>
                    </a:solidFill>
                    <a:effectLst/>
                    <a:ea typeface="Calibri" panose="020F0502020204030204" pitchFamily="34" charset="0"/>
                    <a:cs typeface="Times New Roman" panose="02020603050405020304" pitchFamily="18" charset="0"/>
                  </a:rPr>
                  <a:t>?2. </a:t>
                </a:r>
                <a:r>
                  <a:rPr lang="en-US" sz="3200" spc="15" dirty="0" err="1">
                    <a:solidFill>
                      <a:srgbClr val="000000"/>
                    </a:solidFill>
                    <a:effectLst/>
                    <a:ea typeface="Calibri" panose="020F0502020204030204" pitchFamily="34" charset="0"/>
                    <a:cs typeface="Times New Roman" panose="02020603050405020304" pitchFamily="18" charset="0"/>
                  </a:rPr>
                  <a:t>Công</a:t>
                </a:r>
                <a:r>
                  <a:rPr lang="en-US" sz="3200" spc="15" dirty="0">
                    <a:solidFill>
                      <a:srgbClr val="000000"/>
                    </a:solidFill>
                    <a:effectLst/>
                    <a:ea typeface="Calibri" panose="020F0502020204030204" pitchFamily="34" charset="0"/>
                    <a:cs typeface="Times New Roman" panose="02020603050405020304" pitchFamily="18" charset="0"/>
                  </a:rPr>
                  <a:t> </a:t>
                </a:r>
                <a:r>
                  <a:rPr lang="en-US" sz="3200" spc="15" dirty="0" err="1">
                    <a:solidFill>
                      <a:srgbClr val="000000"/>
                    </a:solidFill>
                    <a:effectLst/>
                    <a:ea typeface="Calibri" panose="020F0502020204030204" pitchFamily="34" charset="0"/>
                    <a:cs typeface="Times New Roman" panose="02020603050405020304" pitchFamily="18" charset="0"/>
                  </a:rPr>
                  <a:t>thức</a:t>
                </a:r>
                <a:r>
                  <a:rPr lang="en-US" sz="3200" spc="15" dirty="0">
                    <a:solidFill>
                      <a:srgbClr val="000000"/>
                    </a:solidFill>
                    <a:effectLst/>
                    <a:ea typeface="Calibri" panose="020F0502020204030204" pitchFamily="34" charset="0"/>
                    <a:cs typeface="Times New Roman" panose="02020603050405020304" pitchFamily="18" charset="0"/>
                  </a:rPr>
                  <a:t>: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dirty="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251312" y="1276804"/>
                <a:ext cx="9969682" cy="2436693"/>
              </a:xfrm>
              <a:prstGeom prst="rect">
                <a:avLst/>
              </a:prstGeom>
              <a:blipFill>
                <a:blip r:embed="rId2"/>
                <a:stretch>
                  <a:fillRect l="-1528" t="-3500" r="-1100" b="-250"/>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3" y="4212766"/>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1CDC0-1347-CFBF-D852-F2B72CC03664}"/>
              </a:ext>
            </a:extLst>
          </p:cNvPr>
          <p:cNvSpPr txBox="1"/>
          <p:nvPr/>
        </p:nvSpPr>
        <p:spPr>
          <a:xfrm>
            <a:off x="2592045" y="4033609"/>
            <a:ext cx="8628949" cy="2100575"/>
          </a:xfrm>
          <a:prstGeom prst="rect">
            <a:avLst/>
          </a:prstGeom>
          <a:noFill/>
        </p:spPr>
        <p:txBody>
          <a:bodyPr wrap="square">
            <a:spAutoFit/>
          </a:bodyPr>
          <a:lstStyle/>
          <a:p>
            <a:pPr marL="0" marR="0" algn="just">
              <a:spcBef>
                <a:spcPts val="0"/>
              </a:spcBef>
              <a:spcAft>
                <a:spcPts val="300"/>
              </a:spcAft>
              <a:tabLst>
                <a:tab pos="2743200" algn="ctr"/>
                <a:tab pos="5486400" algn="r"/>
                <a:tab pos="457200" algn="l"/>
              </a:tabLst>
            </a:pPr>
            <a:r>
              <a:rPr lang="en-US" sz="3200" b="1" dirty="0" err="1">
                <a:solidFill>
                  <a:srgbClr val="0070C0"/>
                </a:solidFill>
                <a:ea typeface="Times New Roman" panose="02020603050405020304" pitchFamily="18" charset="0"/>
              </a:rPr>
              <a:t>L</a:t>
            </a:r>
            <a:r>
              <a:rPr lang="en-US" sz="3200" b="1" dirty="0" err="1">
                <a:solidFill>
                  <a:srgbClr val="0070C0"/>
                </a:solidFill>
                <a:effectLst/>
                <a:ea typeface="Times New Roman" panose="02020603050405020304" pitchFamily="18" charset="0"/>
              </a:rPr>
              <a:t>ưu</a:t>
            </a:r>
            <a:r>
              <a:rPr lang="en-US" sz="3200" b="1" dirty="0">
                <a:solidFill>
                  <a:srgbClr val="0070C0"/>
                </a:solidFill>
                <a:effectLst/>
                <a:ea typeface="Times New Roman" panose="02020603050405020304" pitchFamily="18" charset="0"/>
              </a:rPr>
              <a:t> ý</a:t>
            </a:r>
            <a:r>
              <a:rPr lang="en-US" sz="3200" b="1" dirty="0">
                <a:effectLst/>
                <a:ea typeface="Times New Roman" panose="02020603050405020304" pitchFamily="18" charset="0"/>
              </a:rPr>
              <a:t>:</a:t>
            </a:r>
          </a:p>
          <a:p>
            <a:pPr marL="0" marR="0" indent="457200" algn="just">
              <a:spcBef>
                <a:spcPts val="0"/>
              </a:spcBef>
              <a:spcAft>
                <a:spcPts val="300"/>
              </a:spcAft>
              <a:tabLst>
                <a:tab pos="2743200" algn="ctr"/>
                <a:tab pos="5486400" algn="r"/>
                <a:tab pos="457200" algn="l"/>
              </a:tabLst>
            </a:pPr>
            <a:r>
              <a:rPr lang="en-US" sz="3200" spc="10" dirty="0" err="1">
                <a:solidFill>
                  <a:srgbClr val="FF0000"/>
                </a:solidFill>
                <a:effectLst/>
                <a:ea typeface="Times New Roman" panose="02020603050405020304" pitchFamily="18" charset="0"/>
              </a:rPr>
              <a:t>Nói</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chung</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độ</a:t>
            </a:r>
            <a:r>
              <a:rPr lang="en-US" sz="3200" spc="10" dirty="0">
                <a:solidFill>
                  <a:srgbClr val="FF0000"/>
                </a:solidFill>
                <a:effectLst/>
                <a:ea typeface="Times New Roman" panose="02020603050405020304" pitchFamily="18" charset="0"/>
              </a:rPr>
              <a:t> tan </a:t>
            </a:r>
            <a:r>
              <a:rPr lang="en-US" sz="3200" spc="10" dirty="0" err="1">
                <a:solidFill>
                  <a:srgbClr val="FF0000"/>
                </a:solidFill>
                <a:effectLst/>
                <a:ea typeface="Times New Roman" panose="02020603050405020304" pitchFamily="18" charset="0"/>
              </a:rPr>
              <a:t>của</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chất</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rắn</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sẽ</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tăng</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nếu</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tăng</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nhiệt</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độ</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Độ</a:t>
            </a:r>
            <a:r>
              <a:rPr lang="en-US" sz="3200" spc="10" dirty="0">
                <a:solidFill>
                  <a:srgbClr val="FF0000"/>
                </a:solidFill>
                <a:effectLst/>
                <a:ea typeface="Times New Roman" panose="02020603050405020304" pitchFamily="18" charset="0"/>
              </a:rPr>
              <a:t> tan </a:t>
            </a:r>
            <a:r>
              <a:rPr lang="en-US" sz="3200" spc="10" dirty="0" err="1">
                <a:solidFill>
                  <a:srgbClr val="FF0000"/>
                </a:solidFill>
                <a:effectLst/>
                <a:ea typeface="Times New Roman" panose="02020603050405020304" pitchFamily="18" charset="0"/>
              </a:rPr>
              <a:t>của</a:t>
            </a:r>
            <a:r>
              <a:rPr lang="en-US" sz="3200" spc="10" dirty="0">
                <a:solidFill>
                  <a:srgbClr val="FF0000"/>
                </a:solidFill>
                <a:ea typeface="Times New Roman" panose="02020603050405020304" pitchFamily="18" charset="0"/>
              </a:rPr>
              <a:t> </a:t>
            </a:r>
            <a:r>
              <a:rPr lang="en-US" sz="3200" spc="10" dirty="0" err="1">
                <a:solidFill>
                  <a:srgbClr val="FF0000"/>
                </a:solidFill>
                <a:effectLst/>
                <a:ea typeface="Times New Roman" panose="02020603050405020304" pitchFamily="18" charset="0"/>
              </a:rPr>
              <a:t>chất</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khí</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sẽ</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tăng</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nếu</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giảm</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nhiệt</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độ</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và</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tăng</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áp</a:t>
            </a:r>
            <a:r>
              <a:rPr lang="en-US" sz="3200" spc="10" dirty="0">
                <a:solidFill>
                  <a:srgbClr val="FF0000"/>
                </a:solidFill>
                <a:effectLst/>
                <a:ea typeface="Times New Roman" panose="02020603050405020304" pitchFamily="18" charset="0"/>
              </a:rPr>
              <a:t> </a:t>
            </a:r>
            <a:r>
              <a:rPr lang="en-US" sz="3200" spc="10" dirty="0" err="1">
                <a:solidFill>
                  <a:srgbClr val="FF0000"/>
                </a:solidFill>
                <a:effectLst/>
                <a:ea typeface="Times New Roman" panose="02020603050405020304" pitchFamily="18" charset="0"/>
              </a:rPr>
              <a:t>suất</a:t>
            </a:r>
            <a:r>
              <a:rPr lang="en-US" sz="3200" spc="10" dirty="0">
                <a:solidFill>
                  <a:srgbClr val="FF0000"/>
                </a:solidFill>
                <a:effectLst/>
                <a:ea typeface="Times New Roman" panose="02020603050405020304" pitchFamily="18" charset="0"/>
              </a:rPr>
              <a:t>.</a:t>
            </a:r>
            <a:endParaRPr lang="en-US" sz="3200"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9543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4577623" y="288744"/>
            <a:ext cx="3502662" cy="797308"/>
            <a:chOff x="1850890" y="373354"/>
            <a:chExt cx="3959010"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3364450" cy="9917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prstClr val="white"/>
                  </a:solidFill>
                  <a:effectLst/>
                  <a:uLnTx/>
                  <a:uFillTx/>
                  <a:latin typeface="Arial"/>
                  <a:ea typeface="汉仪喵魂体W" panose="00020600040101010101" pitchFamily="18" charset="-122"/>
                  <a:cs typeface="+mn-cs"/>
                </a:rPr>
                <a:t>II. Độ tan</a:t>
              </a:r>
              <a:endParaRPr kumimoji="0" lang="zh-CN" altLang="en-US" sz="4000" b="1" i="0" u="none" strike="noStrike" kern="1200" cap="none" spc="0" normalizeH="0" baseline="0" noProof="0" dirty="0">
                <a:ln>
                  <a:noFill/>
                </a:ln>
                <a:solidFill>
                  <a:prstClr val="white"/>
                </a:solidFill>
                <a:effectLst/>
                <a:uLnTx/>
                <a:uFillTx/>
                <a:latin typeface="Arial"/>
                <a:ea typeface="汉仪喵魂体W" panose="00020600040101010101" pitchFamily="18" charset="-122"/>
                <a:cs typeface="+mn-cs"/>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207986" y="1567229"/>
                <a:ext cx="10516133" cy="4204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lvl="0" indent="0" algn="just" defTabSz="914400" rtl="0" eaLnBrk="0" fontAlgn="base" latinLnBrk="0" hangingPunct="0">
                  <a:lnSpc>
                    <a:spcPct val="107000"/>
                  </a:lnSpc>
                  <a:spcBef>
                    <a:spcPts val="0"/>
                  </a:spcBef>
                  <a:spcAft>
                    <a:spcPts val="0"/>
                  </a:spcAft>
                  <a:buClrTx/>
                  <a:buSzTx/>
                  <a:buFontTx/>
                  <a:buNone/>
                  <a:tabLst>
                    <a:tab pos="457200" algn="r"/>
                    <a:tab pos="2743200" algn="ctr"/>
                    <a:tab pos="5486400" algn="r"/>
                  </a:tabLst>
                  <a:defRPr/>
                </a:pP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tan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gam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hòa</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tan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100g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tạo</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dịch</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bão</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hòa</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nhiệt</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áp</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suất</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xác</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45720" lvl="0" indent="0" algn="just" defTabSz="914400" rtl="0" eaLnBrk="0" fontAlgn="base" latinLnBrk="0" hangingPunct="0">
                  <a:lnSpc>
                    <a:spcPct val="107000"/>
                  </a:lnSpc>
                  <a:spcBef>
                    <a:spcPts val="0"/>
                  </a:spcBef>
                  <a:spcAft>
                    <a:spcPts val="0"/>
                  </a:spcAft>
                  <a:buClrTx/>
                  <a:buSzTx/>
                  <a:buFontTx/>
                  <a:buNone/>
                  <a:tabLst>
                    <a:tab pos="457200" algn="r"/>
                    <a:tab pos="2743200" algn="ctr"/>
                    <a:tab pos="5486400" algn="r"/>
                  </a:tabLst>
                  <a:defRPr/>
                </a:pP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Công</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15"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3200" b="0" i="0" u="none" strike="noStrike" kern="1200" cap="none" spc="15"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S = </a:t>
                </a:r>
                <a14:m>
                  <m:oMath xmlns:m="http://schemas.openxmlformats.org/officeDocument/2006/math">
                    <m:f>
                      <m:fPr>
                        <m:ctrlPr>
                          <a:rPr kumimoji="0" lang="en-US" sz="3200" b="0" i="1" u="none" strike="noStrike" kern="1200" cap="none" spc="15"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kumimoji="0" lang="en-US" sz="3200" b="0" i="1" u="none" strike="noStrike" kern="1200" cap="none" spc="15"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3200" b="0" i="1" u="none" strike="noStrike" kern="1200" cap="none" spc="15"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e>
                          <m:sub>
                            <m:r>
                              <a:rPr kumimoji="0" lang="en-US" sz="3200" b="0" i="1" u="none" strike="noStrike" kern="1200" cap="none" spc="15"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kumimoji="0" lang="en-US" sz="3200" b="0" i="1" u="none" strike="noStrike" kern="1200" cap="none" spc="15"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3200" b="0" i="1" u="none" strike="noStrike" kern="1200" cap="none" spc="15"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e>
                          <m:sub>
                            <m:r>
                              <a:rPr kumimoji="0" lang="en-US" sz="3200" b="0" i="1" u="none" strike="noStrike" kern="1200" cap="none" spc="15"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𝑛</m:t>
                            </m:r>
                            <m:r>
                              <a:rPr kumimoji="0" lang="en-US" sz="3200" b="0" i="1" u="none" strike="noStrike" kern="1200" cap="none" spc="15"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ướ</m:t>
                            </m:r>
                            <m:r>
                              <a:rPr kumimoji="0" lang="en-US" sz="3200" b="0" i="1" u="none" strike="noStrike" kern="1200" cap="none" spc="15"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𝑐</m:t>
                            </m:r>
                          </m:sub>
                        </m:sSub>
                      </m:den>
                    </m:f>
                    <m:r>
                      <a:rPr kumimoji="0" lang="en-US" sz="3200" b="0" i="1" u="none" strike="noStrike" kern="1200" cap="none" spc="15"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.100</m:t>
                    </m:r>
                  </m:oMath>
                </a14:m>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0" fontAlgn="base" latinLnBrk="0" hangingPunct="0">
                  <a:lnSpc>
                    <a:spcPct val="107000"/>
                  </a:lnSpc>
                  <a:spcBef>
                    <a:spcPts val="0"/>
                  </a:spcBef>
                  <a:spcAft>
                    <a:spcPts val="800"/>
                  </a:spcAft>
                  <a:buClrTx/>
                  <a:buSzTx/>
                  <a:buFontTx/>
                  <a:buNone/>
                  <a:tabLst>
                    <a:tab pos="457200" algn="r"/>
                    <a:tab pos="2743200" algn="ctr"/>
                    <a:tab pos="5486400" algn="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tan (g/100g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457200" algn="l" defTabSz="914400" rtl="0" eaLnBrk="0" fontAlgn="base" latinLnBrk="0" hangingPunct="0">
                  <a:lnSpc>
                    <a:spcPct val="107000"/>
                  </a:lnSpc>
                  <a:spcBef>
                    <a:spcPts val="0"/>
                  </a:spcBef>
                  <a:spcAft>
                    <a:spcPts val="800"/>
                  </a:spcAft>
                  <a:buClrTx/>
                  <a:buSzTx/>
                  <a:buFontTx/>
                  <a:buNone/>
                  <a:tabLst>
                    <a:tab pos="457200" algn="r"/>
                    <a:tab pos="2743200" algn="ctr"/>
                    <a:tab pos="5486400" algn="r"/>
                  </a:tabLst>
                  <a:defRPr/>
                </a:pPr>
                <a14:m>
                  <m:oMath xmlns:m="http://schemas.openxmlformats.org/officeDocument/2006/math">
                    <m:sSub>
                      <m:sSubPr>
                        <m:ctrlPr>
                          <a:rPr kumimoji="0" lang="en-US" sz="3200" b="0" i="1" u="none" strike="noStrike" kern="1200" cap="none" spc="15"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3200" b="0" i="1" u="none" strike="noStrike" kern="1200" cap="none" spc="15"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e>
                      <m:sub>
                        <m:r>
                          <a:rPr kumimoji="0" lang="en-US" sz="3200" b="0" i="1" u="none" strike="noStrike" kern="1200" cap="none" spc="15"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tan (g)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0" indent="457200" algn="l" defTabSz="914400" rtl="0" eaLnBrk="0" fontAlgn="base" latinLnBrk="0" hangingPunct="0">
                  <a:lnSpc>
                    <a:spcPct val="107000"/>
                  </a:lnSpc>
                  <a:spcBef>
                    <a:spcPts val="0"/>
                  </a:spcBef>
                  <a:spcAft>
                    <a:spcPts val="800"/>
                  </a:spcAft>
                  <a:buClrTx/>
                  <a:buSzTx/>
                  <a:buFontTx/>
                  <a:buNone/>
                  <a:tabLst>
                    <a:tab pos="457200" algn="r"/>
                    <a:tab pos="2743200" algn="ctr"/>
                    <a:tab pos="5486400" algn="r"/>
                  </a:tabLst>
                  <a:defRPr/>
                </a:pPr>
                <a14:m>
                  <m:oMath xmlns:m="http://schemas.openxmlformats.org/officeDocument/2006/math">
                    <m:sSub>
                      <m:sSubPr>
                        <m:ctrlPr>
                          <a:rPr kumimoji="0" lang="en-US" sz="3200" b="0" i="1" u="none" strike="noStrike" kern="1200" cap="none" spc="15"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3200" b="0" i="1" u="none" strike="noStrike" kern="1200" cap="none" spc="15"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e>
                      <m:sub>
                        <m:r>
                          <a:rPr kumimoji="0" lang="en-US" sz="3200" b="0" i="1" u="none" strike="noStrike" kern="1200" cap="none" spc="15"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𝑛</m:t>
                        </m:r>
                        <m:r>
                          <a:rPr kumimoji="0" lang="en-US" sz="3200" b="0" i="1" u="none" strike="noStrike" kern="1200" cap="none" spc="15"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ướ</m:t>
                        </m:r>
                        <m:r>
                          <a:rPr kumimoji="0" lang="en-US" sz="3200" b="0" i="1" u="none" strike="noStrike" kern="1200" cap="none" spc="15"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1207986" y="1567229"/>
                <a:ext cx="10516133" cy="4204719"/>
              </a:xfrm>
              <a:prstGeom prst="rect">
                <a:avLst/>
              </a:prstGeom>
              <a:blipFill>
                <a:blip r:embed="rId3"/>
                <a:stretch>
                  <a:fillRect l="-1449" t="-1594" r="-1101" b="-39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99816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6"/>
            <a:ext cx="9823206" cy="4478149"/>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nhiệt độ 25 °C, khi cho 12 gam muối X vào 20 gam nước, khuấy kĩ thì còn lại 5 gam muối không tan. Tính độ tan của muối X.</a:t>
            </a:r>
          </a:p>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18 °C, khi hoà tan hết 53 gam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250 gam nước thì được dung dịch</a:t>
            </a:r>
            <a:br>
              <a:rPr lang="en-US" sz="2800" spc="10">
                <a:solidFill>
                  <a:srgbClr val="202124"/>
                </a:solidFill>
                <a:effectLst/>
                <a:latin typeface="+mj-lt"/>
                <a:ea typeface="Times New Roman" panose="02020603050405020304" pitchFamily="18" charset="0"/>
              </a:rPr>
            </a:br>
            <a:r>
              <a:rPr lang="en-US" sz="2800" spc="10">
                <a:solidFill>
                  <a:srgbClr val="202124"/>
                </a:solidFill>
                <a:effectLst/>
                <a:latin typeface="+mj-lt"/>
                <a:ea typeface="Times New Roman" panose="02020603050405020304" pitchFamily="18" charset="0"/>
              </a:rPr>
              <a:t>bão hoà. Tính độ tan của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nước ở nhiệt độ trên.</a:t>
            </a:r>
            <a:endParaRPr lang="en-US" sz="280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a:solidFill>
                  <a:srgbClr val="202124"/>
                </a:solidFill>
                <a:effectLst/>
                <a:latin typeface="+mj-lt"/>
                <a:ea typeface="Times New Roman" panose="02020603050405020304" pitchFamily="18" charset="0"/>
              </a:rPr>
              <a:t>3. </a:t>
            </a:r>
            <a:r>
              <a:rPr lang="en-US" sz="2800">
                <a:solidFill>
                  <a:srgbClr val="212529"/>
                </a:solidFill>
                <a:effectLst/>
                <a:latin typeface="+mj-lt"/>
                <a:ea typeface="Times New Roman" panose="02020603050405020304" pitchFamily="18" charset="0"/>
              </a:rPr>
              <a:t>Ở </a:t>
            </a:r>
            <a:r>
              <a:rPr lang="en-US" sz="2800" spc="10">
                <a:solidFill>
                  <a:srgbClr val="202124"/>
                </a:solidFill>
                <a:effectLst/>
                <a:latin typeface="+mj-lt"/>
                <a:ea typeface="Times New Roman" panose="02020603050405020304" pitchFamily="18" charset="0"/>
              </a:rPr>
              <a:t>20°C,</a:t>
            </a:r>
            <a:r>
              <a:rPr lang="en-US" sz="2800">
                <a:solidFill>
                  <a:srgbClr val="212529"/>
                </a:solidFill>
                <a:effectLst/>
                <a:latin typeface="+mj-lt"/>
                <a:ea typeface="Times New Roman" panose="02020603050405020304" pitchFamily="18" charset="0"/>
              </a:rPr>
              <a:t> hòa tan m gam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vào 150 gam nước thì được dung dịch bão hòa. Biết độ tan của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ở nhiệt độ đó là 30 gam. Tính giá trị của m.</a:t>
            </a:r>
            <a:endParaRPr lang="en-US" sz="2800">
              <a:effectLst/>
              <a:latin typeface="+mj-lt"/>
              <a:ea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70837" y="438281"/>
                <a:ext cx="11717448" cy="6384761"/>
              </a:xfrm>
              <a:prstGeom prst="rect">
                <a:avLst/>
              </a:prstGeom>
              <a:noFill/>
            </p:spPr>
            <p:txBody>
              <a:bodyPr wrap="square">
                <a:spAutoFit/>
              </a:bodyPr>
              <a:lstStyle/>
              <a:p>
                <a:pPr marL="0" marR="0" algn="just">
                  <a:lnSpc>
                    <a:spcPct val="107000"/>
                  </a:lnSpc>
                  <a:spcBef>
                    <a:spcPts val="0"/>
                  </a:spcBef>
                  <a:spcAft>
                    <a:spcPts val="0"/>
                  </a:spcAft>
                </a:pPr>
                <a:r>
                  <a:rPr lang="en-US" sz="2800" dirty="0">
                    <a:solidFill>
                      <a:srgbClr val="0070C0"/>
                    </a:solidFill>
                    <a:effectLst/>
                    <a:ea typeface="Calibri" panose="020F0502020204030204" pitchFamily="34" charset="0"/>
                    <a:cs typeface="Times New Roman" panose="02020603050405020304" pitchFamily="18" charset="0"/>
                  </a:rPr>
                  <a:t>1.</a:t>
                </a:r>
                <a:r>
                  <a:rPr lang="en-US" sz="2800" b="1" dirty="0">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dirty="0" err="1">
                    <a:solidFill>
                      <a:srgbClr val="000000"/>
                    </a:solidFill>
                    <a:effectLst/>
                    <a:ea typeface="Times New Roman" panose="02020603050405020304" pitchFamily="18" charset="0"/>
                    <a:cs typeface="Times New Roman" panose="02020603050405020304" pitchFamily="18" charset="0"/>
                  </a:rPr>
                  <a:t>Độ</a:t>
                </a:r>
                <a:r>
                  <a:rPr lang="en-US" sz="2800" spc="15" dirty="0">
                    <a:solidFill>
                      <a:srgbClr val="000000"/>
                    </a:solidFill>
                    <a:effectLst/>
                    <a:ea typeface="Times New Roman" panose="02020603050405020304" pitchFamily="18" charset="0"/>
                    <a:cs typeface="Times New Roman" panose="02020603050405020304" pitchFamily="18" charset="0"/>
                  </a:rPr>
                  <a:t> tan </a:t>
                </a:r>
                <a:r>
                  <a:rPr lang="en-US" sz="2800" spc="15" dirty="0" err="1">
                    <a:solidFill>
                      <a:srgbClr val="000000"/>
                    </a:solidFill>
                    <a:effectLst/>
                    <a:ea typeface="Times New Roman" panose="02020603050405020304" pitchFamily="18" charset="0"/>
                    <a:cs typeface="Times New Roman" panose="02020603050405020304" pitchFamily="18" charset="0"/>
                  </a:rPr>
                  <a:t>của</a:t>
                </a:r>
                <a:r>
                  <a:rPr lang="en-US" sz="2800" spc="15" dirty="0">
                    <a:solidFill>
                      <a:srgbClr val="000000"/>
                    </a:solidFill>
                    <a:effectLst/>
                    <a:ea typeface="Times New Roman" panose="02020603050405020304" pitchFamily="18" charset="0"/>
                    <a:cs typeface="Times New Roman" panose="02020603050405020304" pitchFamily="18" charset="0"/>
                  </a:rPr>
                  <a:t> </a:t>
                </a:r>
                <a:r>
                  <a:rPr lang="en-US" sz="2800" spc="15" dirty="0" err="1">
                    <a:solidFill>
                      <a:srgbClr val="000000"/>
                    </a:solidFill>
                    <a:effectLst/>
                    <a:ea typeface="Times New Roman" panose="02020603050405020304" pitchFamily="18" charset="0"/>
                    <a:cs typeface="Times New Roman" panose="02020603050405020304" pitchFamily="18" charset="0"/>
                  </a:rPr>
                  <a:t>muối</a:t>
                </a:r>
                <a:r>
                  <a:rPr lang="en-US" sz="2800" spc="15" dirty="0">
                    <a:solidFill>
                      <a:srgbClr val="000000"/>
                    </a:solidFill>
                    <a:effectLst/>
                    <a:ea typeface="Times New Roman" panose="02020603050405020304" pitchFamily="18" charset="0"/>
                    <a:cs typeface="Times New Roman" panose="02020603050405020304" pitchFamily="18" charset="0"/>
                  </a:rPr>
                  <a:t> X </a:t>
                </a:r>
                <a:r>
                  <a:rPr lang="en-US" sz="2800" spc="15" dirty="0" err="1">
                    <a:solidFill>
                      <a:srgbClr val="000000"/>
                    </a:solidFill>
                    <a:effectLst/>
                    <a:ea typeface="Times New Roman" panose="02020603050405020304" pitchFamily="18" charset="0"/>
                    <a:cs typeface="Times New Roman" panose="02020603050405020304" pitchFamily="18" charset="0"/>
                  </a:rPr>
                  <a:t>trong</a:t>
                </a:r>
                <a:r>
                  <a:rPr lang="en-US" sz="2800" spc="15" dirty="0">
                    <a:solidFill>
                      <a:srgbClr val="000000"/>
                    </a:solidFill>
                    <a:effectLst/>
                    <a:ea typeface="Times New Roman" panose="02020603050405020304" pitchFamily="18" charset="0"/>
                    <a:cs typeface="Times New Roman" panose="02020603050405020304" pitchFamily="18" charset="0"/>
                  </a:rPr>
                  <a:t> 20g </a:t>
                </a:r>
                <a:r>
                  <a:rPr lang="en-US" sz="2800" spc="15" dirty="0" err="1">
                    <a:solidFill>
                      <a:srgbClr val="000000"/>
                    </a:solidFill>
                    <a:effectLst/>
                    <a:ea typeface="Times New Roman" panose="02020603050405020304" pitchFamily="18" charset="0"/>
                    <a:cs typeface="Times New Roman" panose="02020603050405020304" pitchFamily="18" charset="0"/>
                  </a:rPr>
                  <a:t>nước</a:t>
                </a:r>
                <a:r>
                  <a:rPr lang="en-US" sz="2800" spc="15" dirty="0">
                    <a:solidFill>
                      <a:srgbClr val="000000"/>
                    </a:solidFill>
                    <a:effectLst/>
                    <a:ea typeface="Times New Roman" panose="02020603050405020304" pitchFamily="18" charset="0"/>
                    <a:cs typeface="Times New Roman" panose="02020603050405020304" pitchFamily="18" charset="0"/>
                  </a:rPr>
                  <a:t> ở </a:t>
                </a:r>
                <a:r>
                  <a:rPr lang="en-US" sz="2800" spc="10" dirty="0">
                    <a:solidFill>
                      <a:srgbClr val="000000"/>
                    </a:solidFill>
                    <a:effectLst/>
                    <a:ea typeface="Calibri" panose="020F0502020204030204" pitchFamily="34" charset="0"/>
                    <a:cs typeface="Times New Roman" panose="02020603050405020304" pitchFamily="18" charset="0"/>
                  </a:rPr>
                  <a:t>25 °C </a:t>
                </a:r>
                <a:r>
                  <a:rPr lang="en-US" sz="2800" spc="10" dirty="0" err="1">
                    <a:solidFill>
                      <a:srgbClr val="000000"/>
                    </a:solidFill>
                    <a:effectLst/>
                    <a:ea typeface="Calibri" panose="020F0502020204030204" pitchFamily="34" charset="0"/>
                    <a:cs typeface="Times New Roman" panose="02020603050405020304" pitchFamily="18" charset="0"/>
                  </a:rPr>
                  <a:t>là</a:t>
                </a:r>
                <a:endParaRPr lang="en-US" sz="2800" dirty="0">
                  <a:effectLst/>
                  <a:ea typeface="Calibri" panose="020F0502020204030204" pitchFamily="34" charset="0"/>
                  <a:cs typeface="Times New Roman" panose="02020603050405020304" pitchFamily="18" charset="0"/>
                </a:endParaRPr>
              </a:p>
              <a:p>
                <a:pPr algn="just">
                  <a:lnSpc>
                    <a:spcPct val="107000"/>
                  </a:lnSpc>
                </a:pPr>
                <a:r>
                  <a:rPr lang="en-US" sz="2800" spc="15" dirty="0">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m:t>
                    </m:r>
                    <m:r>
                      <m:rPr>
                        <m:nor/>
                      </m:rPr>
                      <a:rPr lang="en-US" sz="2800" b="0" i="0"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m:t>
                    </m:r>
                    <m:r>
                      <m:rPr>
                        <m:nor/>
                      </m:rP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g</m:t>
                    </m:r>
                    <m:r>
                      <m:rPr>
                        <m:nor/>
                      </m:rP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/100</m:t>
                    </m:r>
                    <m:r>
                      <m:rPr>
                        <m:nor/>
                      </m:rP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g</m:t>
                    </m:r>
                    <m:r>
                      <m:rPr>
                        <m:nor/>
                      </m:rP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n</m:t>
                    </m:r>
                    <m:r>
                      <m:rPr>
                        <m:nor/>
                      </m:rP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ướ</m:t>
                    </m:r>
                    <m:r>
                      <m:rPr>
                        <m:nor/>
                      </m:rP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c</m:t>
                    </m:r>
                    <m:r>
                      <m:rPr>
                        <m:nor/>
                      </m:rP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m:t>
                    </m:r>
                  </m:oMath>
                </a14:m>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2800" dirty="0">
                  <a:effectLst/>
                  <a:ea typeface="Calibri" panose="020F0502020204030204" pitchFamily="34" charset="0"/>
                  <a:cs typeface="Times New Roman" panose="02020603050405020304" pitchFamily="18" charset="0"/>
                </a:endParaRPr>
              </a:p>
              <a:p>
                <a:pPr algn="just">
                  <a:lnSpc>
                    <a:spcPct val="107000"/>
                  </a:lnSpc>
                </a:pPr>
                <a:r>
                  <a:rPr lang="en-US" sz="2800" spc="15" dirty="0">
                    <a:solidFill>
                      <a:srgbClr val="0070C0"/>
                    </a:solidFill>
                    <a:effectLst/>
                    <a:ea typeface="Times New Roman" panose="02020603050405020304" pitchFamily="18" charset="0"/>
                    <a:cs typeface="Times New Roman" panose="02020603050405020304" pitchFamily="18" charset="0"/>
                  </a:rPr>
                  <a:t>2</a:t>
                </a:r>
                <a:r>
                  <a:rPr lang="en-US" sz="2800" spc="15" dirty="0">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dirty="0">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m:t>
                    </m:r>
                    <m:r>
                      <m:rPr>
                        <m:nor/>
                      </m:rPr>
                      <a:rPr lang="en-US" sz="2800" b="0" i="0"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m:t>
                    </m:r>
                    <m:r>
                      <m:rPr>
                        <m:nor/>
                      </m:rP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g</m:t>
                    </m:r>
                    <m:r>
                      <m:rPr>
                        <m:nor/>
                      </m:rP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/100</m:t>
                    </m:r>
                    <m:r>
                      <m:rPr>
                        <m:nor/>
                      </m:rP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g</m:t>
                    </m:r>
                    <m:r>
                      <m:rPr>
                        <m:nor/>
                      </m:rP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 </m:t>
                    </m:r>
                    <m:r>
                      <m:rPr>
                        <m:nor/>
                      </m:rP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n</m:t>
                    </m:r>
                    <m:r>
                      <m:rPr>
                        <m:nor/>
                      </m:rP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ướ</m:t>
                    </m:r>
                    <m:r>
                      <m:rPr>
                        <m:nor/>
                      </m:rP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c</m:t>
                    </m:r>
                    <m:r>
                      <m:rPr>
                        <m:nor/>
                      </m:rP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m:t>)</m:t>
                    </m:r>
                  </m:oMath>
                </a14:m>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2800" dirty="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dirty="0">
                    <a:solidFill>
                      <a:srgbClr val="0070C0"/>
                    </a:solidFill>
                    <a:effectLst/>
                    <a:ea typeface="Times New Roman" panose="02020603050405020304" pitchFamily="18" charset="0"/>
                    <a:cs typeface="Times New Roman" panose="02020603050405020304" pitchFamily="18" charset="0"/>
                  </a:rPr>
                  <a:t>3. </a:t>
                </a:r>
                <a:r>
                  <a:rPr lang="en-US" sz="2800" dirty="0" err="1">
                    <a:solidFill>
                      <a:srgbClr val="212529"/>
                    </a:solidFill>
                    <a:effectLst/>
                    <a:ea typeface="Times New Roman" panose="02020603050405020304" pitchFamily="18" charset="0"/>
                    <a:cs typeface="Times New Roman" panose="02020603050405020304" pitchFamily="18" charset="0"/>
                  </a:rPr>
                  <a:t>Công</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thức</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tính</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độ</a:t>
                </a:r>
                <a:r>
                  <a:rPr lang="en-US" sz="2800" dirty="0">
                    <a:solidFill>
                      <a:srgbClr val="212529"/>
                    </a:solidFill>
                    <a:effectLst/>
                    <a:ea typeface="Times New Roman" panose="02020603050405020304" pitchFamily="18" charset="0"/>
                    <a:cs typeface="Times New Roman" panose="02020603050405020304" pitchFamily="18" charset="0"/>
                  </a:rPr>
                  <a:t> tan: </a:t>
                </a:r>
                <a:r>
                  <a:rPr lang="en-US" sz="2800" spc="15" dirty="0">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dirty="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dirty="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dirty="0">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dirty="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dirty="0">
                    <a:solidFill>
                      <a:srgbClr val="000000"/>
                    </a:solidFill>
                    <a:effectLst/>
                    <a:ea typeface="Times New Roman" panose="02020603050405020304" pitchFamily="18" charset="0"/>
                    <a:cs typeface="Times New Roman" panose="02020603050405020304" pitchFamily="18" charset="0"/>
                  </a:rPr>
                  <a:t> </a:t>
                </a:r>
                <a:r>
                  <a:rPr lang="en-US" sz="2800" spc="15" dirty="0" err="1">
                    <a:solidFill>
                      <a:srgbClr val="000000"/>
                    </a:solidFill>
                    <a:effectLst/>
                    <a:ea typeface="Times New Roman" panose="02020603050405020304" pitchFamily="18" charset="0"/>
                    <a:cs typeface="Times New Roman" panose="02020603050405020304" pitchFamily="18" charset="0"/>
                  </a:rPr>
                  <a:t>K</a:t>
                </a:r>
                <a:r>
                  <a:rPr lang="en-US" sz="2800" dirty="0" err="1">
                    <a:solidFill>
                      <a:srgbClr val="212529"/>
                    </a:solidFill>
                    <a:effectLst/>
                    <a:ea typeface="Times New Roman" panose="02020603050405020304" pitchFamily="18" charset="0"/>
                    <a:cs typeface="Times New Roman" panose="02020603050405020304" pitchFamily="18" charset="0"/>
                  </a:rPr>
                  <a:t>hối</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lượng</a:t>
                </a:r>
                <a:r>
                  <a:rPr lang="en-US" sz="2800" dirty="0">
                    <a:solidFill>
                      <a:srgbClr val="212529"/>
                    </a:solidFill>
                    <a:effectLst/>
                    <a:ea typeface="Times New Roman" panose="02020603050405020304" pitchFamily="18" charset="0"/>
                    <a:cs typeface="Times New Roman" panose="02020603050405020304" pitchFamily="18" charset="0"/>
                  </a:rPr>
                  <a:t> KNO</a:t>
                </a:r>
                <a:r>
                  <a:rPr lang="en-US" sz="2800" baseline="-25000" dirty="0">
                    <a:solidFill>
                      <a:srgbClr val="212529"/>
                    </a:solidFill>
                    <a:effectLst/>
                    <a:ea typeface="Times New Roman" panose="02020603050405020304" pitchFamily="18" charset="0"/>
                    <a:cs typeface="Times New Roman" panose="02020603050405020304" pitchFamily="18" charset="0"/>
                  </a:rPr>
                  <a:t>3</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cần</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hòa</a:t>
                </a:r>
                <a:r>
                  <a:rPr lang="en-US" sz="2800" dirty="0">
                    <a:solidFill>
                      <a:srgbClr val="212529"/>
                    </a:solidFill>
                    <a:effectLst/>
                    <a:ea typeface="Times New Roman" panose="02020603050405020304" pitchFamily="18" charset="0"/>
                    <a:cs typeface="Times New Roman" panose="02020603050405020304" pitchFamily="18" charset="0"/>
                  </a:rPr>
                  <a:t> tan 150 gam </a:t>
                </a:r>
                <a:r>
                  <a:rPr lang="en-US" sz="2800" dirty="0" err="1">
                    <a:solidFill>
                      <a:srgbClr val="212529"/>
                    </a:solidFill>
                    <a:effectLst/>
                    <a:ea typeface="Times New Roman" panose="02020603050405020304" pitchFamily="18" charset="0"/>
                    <a:cs typeface="Times New Roman" panose="02020603050405020304" pitchFamily="18" charset="0"/>
                  </a:rPr>
                  <a:t>nước</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để</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thu</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được</a:t>
                </a:r>
                <a:r>
                  <a:rPr lang="en-US" sz="2800" dirty="0">
                    <a:solidFill>
                      <a:srgbClr val="212529"/>
                    </a:solidFill>
                    <a:effectLst/>
                    <a:ea typeface="Times New Roman" panose="02020603050405020304" pitchFamily="18" charset="0"/>
                    <a:cs typeface="Times New Roman" panose="02020603050405020304" pitchFamily="18" charset="0"/>
                  </a:rPr>
                  <a:t> dung </a:t>
                </a:r>
                <a:r>
                  <a:rPr lang="en-US" sz="2800" dirty="0" err="1">
                    <a:solidFill>
                      <a:srgbClr val="212529"/>
                    </a:solidFill>
                    <a:effectLst/>
                    <a:ea typeface="Times New Roman" panose="02020603050405020304" pitchFamily="18" charset="0"/>
                    <a:cs typeface="Times New Roman" panose="02020603050405020304" pitchFamily="18" charset="0"/>
                  </a:rPr>
                  <a:t>dịch</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bão</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hòa</a:t>
                </a:r>
                <a:r>
                  <a:rPr lang="en-US" sz="2800" dirty="0">
                    <a:solidFill>
                      <a:srgbClr val="212529"/>
                    </a:solidFill>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Times New Roman" panose="02020603050405020304" pitchFamily="18" charset="0"/>
                    <a:cs typeface="Times New Roman" panose="02020603050405020304" pitchFamily="18" charset="0"/>
                  </a:rPr>
                  <a:t>là</a:t>
                </a:r>
                <a:r>
                  <a:rPr lang="en-US" sz="2800" dirty="0">
                    <a:solidFill>
                      <a:srgbClr val="212529"/>
                    </a:solidFill>
                    <a:effectLst/>
                    <a:ea typeface="Times New Roman" panose="02020603050405020304" pitchFamily="18"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dirty="0">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b="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dirty="0">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dirty="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70837" y="438281"/>
                <a:ext cx="11717448" cy="6384761"/>
              </a:xfrm>
              <a:prstGeom prst="rect">
                <a:avLst/>
              </a:prstGeom>
              <a:blipFill>
                <a:blip r:embed="rId2"/>
                <a:stretch>
                  <a:fillRect l="-1041" t="-1146" r="-676"/>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down)">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wipe(down)">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91465" y="605978"/>
            <a:ext cx="6435288" cy="1015663"/>
          </a:xfrm>
          <a:prstGeom prst="rect">
            <a:avLst/>
          </a:prstGeom>
          <a:noFill/>
        </p:spPr>
        <p:txBody>
          <a:bodyPr wrap="none" rtlCol="0">
            <a:spAutoFit/>
          </a:bodyPr>
          <a:lstStyle/>
          <a:p>
            <a:pPr algn="ctr"/>
            <a:r>
              <a:rPr lang="en-US" altLang="zh-CN" sz="6000" b="1">
                <a:solidFill>
                  <a:srgbClr val="FF0000"/>
                </a:solidFill>
                <a:latin typeface="ChickenScratch AOE" panose="00000400000000000000" pitchFamily="2" charset="0"/>
                <a:ea typeface="书体坊安景臣钢笔行书" panose="02010601030101010101" pitchFamily="2" charset="-122"/>
              </a:rPr>
              <a:t>NỘI DUNG BÀI HỌC</a:t>
            </a:r>
            <a:endParaRPr lang="zh-CN" altLang="en-US" sz="6000" b="1" dirty="0">
              <a:solidFill>
                <a:srgbClr val="FF0000"/>
              </a:solidFill>
              <a:latin typeface="ChickenScratch AOE" panose="00000400000000000000" pitchFamily="2" charset="0"/>
              <a:ea typeface="书体坊安景臣钢笔行书" panose="02010601030101010101" pitchFamily="2" charset="-122"/>
            </a:endParaRPr>
          </a:p>
        </p:txBody>
      </p:sp>
      <p:grpSp>
        <p:nvGrpSpPr>
          <p:cNvPr id="3" name="Group 7"/>
          <p:cNvGrpSpPr/>
          <p:nvPr/>
        </p:nvGrpSpPr>
        <p:grpSpPr>
          <a:xfrm>
            <a:off x="786057" y="2022491"/>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9" name="Group 13"/>
          <p:cNvGrpSpPr/>
          <p:nvPr/>
        </p:nvGrpSpPr>
        <p:grpSpPr>
          <a:xfrm>
            <a:off x="786057" y="3845948"/>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III</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69" y="2022491"/>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21" name="Group 33"/>
          <p:cNvGrpSpPr/>
          <p:nvPr/>
        </p:nvGrpSpPr>
        <p:grpSpPr>
          <a:xfrm>
            <a:off x="5826369" y="3845948"/>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IV</a:t>
              </a:r>
              <a:endParaRPr lang="en-US" altLang="zh-CN" sz="4000" b="1" dirty="0">
                <a:solidFill>
                  <a:schemeClr val="bg1">
                    <a:lumMod val="100000"/>
                  </a:schemeClr>
                </a:solidFill>
                <a:latin typeface="Impact" panose="020B0806030902050204" pitchFamily="34" charset="0"/>
              </a:endParaRP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28" name="文本框 27"/>
          <p:cNvSpPr txBox="1"/>
          <p:nvPr/>
        </p:nvSpPr>
        <p:spPr>
          <a:xfrm>
            <a:off x="2449665" y="2288916"/>
            <a:ext cx="3619902" cy="954107"/>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Dung dịch, chất tan </a:t>
            </a:r>
          </a:p>
          <a:p>
            <a:r>
              <a:rPr lang="en-US" altLang="zh-CN" sz="2800" b="1">
                <a:solidFill>
                  <a:srgbClr val="154642"/>
                </a:solidFill>
                <a:latin typeface="+mj-lt"/>
                <a:ea typeface="汉仪喵魂体W" panose="00020600040101010101" pitchFamily="18" charset="-122"/>
              </a:rPr>
              <a:t>và dung môi</a:t>
            </a:r>
            <a:endParaRPr lang="zh-CN" altLang="en-US" sz="2800" b="1" dirty="0">
              <a:solidFill>
                <a:srgbClr val="154642"/>
              </a:solidFill>
              <a:latin typeface="+mj-lt"/>
              <a:ea typeface="汉仪喵魂体W" panose="00020600040101010101" pitchFamily="18" charset="-122"/>
            </a:endParaRPr>
          </a:p>
        </p:txBody>
      </p:sp>
      <p:sp>
        <p:nvSpPr>
          <p:cNvPr id="31" name="文本框 30"/>
          <p:cNvSpPr txBox="1"/>
          <p:nvPr/>
        </p:nvSpPr>
        <p:spPr>
          <a:xfrm>
            <a:off x="7489977" y="2288916"/>
            <a:ext cx="1303562"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Độ tan</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2449665" y="4159333"/>
            <a:ext cx="3457998"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Nồng độ dung dịch</a:t>
            </a:r>
            <a:endParaRPr lang="zh-CN" altLang="en-US" sz="2800" b="1" dirty="0">
              <a:solidFill>
                <a:srgbClr val="154642"/>
              </a:solidFill>
              <a:latin typeface="+mj-lt"/>
              <a:ea typeface="汉仪喵魂体W" panose="00020600040101010101" pitchFamily="18" charset="-122"/>
            </a:endParaRPr>
          </a:p>
        </p:txBody>
      </p:sp>
      <p:sp>
        <p:nvSpPr>
          <p:cNvPr id="37" name="文本框 36"/>
          <p:cNvSpPr txBox="1"/>
          <p:nvPr/>
        </p:nvSpPr>
        <p:spPr>
          <a:xfrm>
            <a:off x="7489977" y="4159333"/>
            <a:ext cx="4277133" cy="1384995"/>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Thực hành pha chế </a:t>
            </a:r>
          </a:p>
          <a:p>
            <a:r>
              <a:rPr lang="en-US" altLang="zh-CN" sz="2800" b="1">
                <a:solidFill>
                  <a:srgbClr val="154642"/>
                </a:solidFill>
                <a:latin typeface="+mj-lt"/>
                <a:ea typeface="汉仪喵魂体W" panose="00020600040101010101" pitchFamily="18" charset="-122"/>
              </a:rPr>
              <a:t>dung dịch theo nồng độ</a:t>
            </a:r>
          </a:p>
          <a:p>
            <a:r>
              <a:rPr lang="en-US" altLang="zh-CN" sz="2800" b="1">
                <a:solidFill>
                  <a:srgbClr val="154642"/>
                </a:solidFill>
                <a:latin typeface="+mj-lt"/>
                <a:ea typeface="汉仪喵魂体W" panose="00020600040101010101" pitchFamily="18" charset="-122"/>
              </a:rPr>
              <a:t>cho trước</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7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32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4"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251625" y="330093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30812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1657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870855"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CB9BE5BE-C762-B35A-903B-74780EFB38BD}"/>
              </a:ext>
            </a:extLst>
          </p:cNvPr>
          <p:cNvGraphicFramePr>
            <a:graphicFrameLocks noChangeAspect="1"/>
          </p:cNvGraphicFramePr>
          <p:nvPr>
            <p:extLst>
              <p:ext uri="{D42A27DB-BD31-4B8C-83A1-F6EECF244321}">
                <p14:modId xmlns:p14="http://schemas.microsoft.com/office/powerpoint/2010/main" val="4287866486"/>
              </p:ext>
            </p:extLst>
          </p:nvPr>
        </p:nvGraphicFramePr>
        <p:xfrm>
          <a:off x="1764965" y="2100558"/>
          <a:ext cx="2510511" cy="1118465"/>
        </p:xfrm>
        <a:graphic>
          <a:graphicData uri="http://schemas.openxmlformats.org/presentationml/2006/ole">
            <mc:AlternateContent xmlns:mc="http://schemas.openxmlformats.org/markup-compatibility/2006">
              <mc:Choice xmlns:v="urn:schemas-microsoft-com:vml" Requires="v">
                <p:oleObj r:id="rId3" imgW="990600" imgH="431800" progId="Equation.DSMT4">
                  <p:embed/>
                </p:oleObj>
              </mc:Choice>
              <mc:Fallback>
                <p:oleObj r:id="rId3" imgW="990600" imgH="431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965" y="2100558"/>
                        <a:ext cx="2510511" cy="11184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4649D0E-81D1-A0C7-EB37-77FC594AD18B}"/>
              </a:ext>
            </a:extLst>
          </p:cNvPr>
          <p:cNvGraphicFramePr>
            <a:graphicFrameLocks noChangeAspect="1"/>
          </p:cNvGraphicFramePr>
          <p:nvPr>
            <p:extLst>
              <p:ext uri="{D42A27DB-BD31-4B8C-83A1-F6EECF244321}">
                <p14:modId xmlns:p14="http://schemas.microsoft.com/office/powerpoint/2010/main" val="3266000049"/>
              </p:ext>
            </p:extLst>
          </p:nvPr>
        </p:nvGraphicFramePr>
        <p:xfrm>
          <a:off x="2147955" y="3818129"/>
          <a:ext cx="2596427" cy="1104384"/>
        </p:xfrm>
        <a:graphic>
          <a:graphicData uri="http://schemas.openxmlformats.org/presentationml/2006/ole">
            <mc:AlternateContent xmlns:mc="http://schemas.openxmlformats.org/markup-compatibility/2006">
              <mc:Choice xmlns:v="urn:schemas-microsoft-com:vml" Requires="v">
                <p:oleObj r:id="rId5" imgW="914400" imgH="393700" progId="Equation.3">
                  <p:embed/>
                </p:oleObj>
              </mc:Choice>
              <mc:Fallback>
                <p:oleObj r:id="rId5" imgW="914400" imgH="393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7955" y="3818129"/>
                        <a:ext cx="2596427" cy="1104384"/>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A19F41F6-4FC0-A132-4F56-29C3C19F8A61}"/>
              </a:ext>
            </a:extLst>
          </p:cNvPr>
          <p:cNvGraphicFramePr>
            <a:graphicFrameLocks noChangeAspect="1"/>
          </p:cNvGraphicFramePr>
          <p:nvPr>
            <p:extLst>
              <p:ext uri="{D42A27DB-BD31-4B8C-83A1-F6EECF244321}">
                <p14:modId xmlns:p14="http://schemas.microsoft.com/office/powerpoint/2010/main" val="526934637"/>
              </p:ext>
            </p:extLst>
          </p:nvPr>
        </p:nvGraphicFramePr>
        <p:xfrm>
          <a:off x="5658575" y="3830974"/>
          <a:ext cx="2794761" cy="1115814"/>
        </p:xfrm>
        <a:graphic>
          <a:graphicData uri="http://schemas.openxmlformats.org/presentationml/2006/ole">
            <mc:AlternateContent xmlns:mc="http://schemas.openxmlformats.org/markup-compatibility/2006">
              <mc:Choice xmlns:v="urn:schemas-microsoft-com:vml" Requires="v">
                <p:oleObj r:id="rId7" imgW="965200" imgH="393700" progId="Equation.3">
                  <p:embed/>
                </p:oleObj>
              </mc:Choice>
              <mc:Fallback>
                <p:oleObj r:id="rId7" imgW="965200" imgH="3937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8575" y="3830974"/>
                        <a:ext cx="2794761" cy="1115814"/>
                      </a:xfrm>
                      <a:prstGeom prst="rect">
                        <a:avLst/>
                      </a:prstGeom>
                      <a:noFill/>
                    </p:spPr>
                  </p:pic>
                </p:oleObj>
              </mc:Fallback>
            </mc:AlternateContent>
          </a:graphicData>
        </a:graphic>
      </p:graphicFrame>
      <p:sp>
        <p:nvSpPr>
          <p:cNvPr id="10" name="Rectangle 5">
            <a:extLst>
              <a:ext uri="{FF2B5EF4-FFF2-40B4-BE49-F238E27FC236}">
                <a16:creationId xmlns:a16="http://schemas.microsoft.com/office/drawing/2014/main" id="{9CE11922-AA01-20B6-595D-A55433E8DFFA}"/>
              </a:ext>
            </a:extLst>
          </p:cNvPr>
          <p:cNvSpPr>
            <a:spLocks noChangeArrowheads="1"/>
          </p:cNvSpPr>
          <p:nvPr/>
        </p:nvSpPr>
        <p:spPr bwMode="auto">
          <a:xfrm>
            <a:off x="4339199"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C%: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Nồng</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trăm</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dung</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dịch</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khối</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chất</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tan (g)</a:t>
            </a:r>
            <a:endParaRPr kumimoji="0" lang="en-US" altLang="en-US" sz="2800" b="0" i="0" u="none" strike="noStrike" cap="none" normalizeH="0" baseline="0" dirty="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a:t>
            </a:r>
            <a:r>
              <a:rPr kumimoji="0" lang="fr-FR" altLang="en-US" sz="28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khối</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dung</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dịch</a:t>
            </a:r>
            <a:r>
              <a:rPr kumimoji="0" lang="fr-FR"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a:t>
            </a:r>
            <a:endParaRPr kumimoji="0" lang="en-US" altLang="en-US" sz="2800" b="0" i="0" u="none" strike="noStrike" cap="none" normalizeH="0" baseline="0" dirty="0">
              <a:ln>
                <a:noFill/>
              </a:ln>
              <a:solidFill>
                <a:schemeClr val="tx1"/>
              </a:solidFill>
              <a:effectLst/>
            </a:endParaRPr>
          </a:p>
        </p:txBody>
      </p:sp>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1F216CB6-F737-3925-7437-07BC79997E66}"/>
              </a:ext>
            </a:extLst>
          </p:cNvPr>
          <p:cNvSpPr txBox="1"/>
          <p:nvPr/>
        </p:nvSpPr>
        <p:spPr>
          <a:xfrm>
            <a:off x="926801" y="3739850"/>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a16="http://schemas.microsoft.com/office/drawing/2014/main" id="{5581AA6C-9607-F3B1-E3BF-7EA03D7D7C92}"/>
              </a:ext>
            </a:extLst>
          </p:cNvPr>
          <p:cNvSpPr txBox="1"/>
          <p:nvPr/>
        </p:nvSpPr>
        <p:spPr>
          <a:xfrm>
            <a:off x="870855" y="1978324"/>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4031873"/>
          </a:xfrm>
          <a:prstGeom prst="rect">
            <a:avLst/>
          </a:prstGeom>
          <a:noFill/>
        </p:spPr>
        <p:txBody>
          <a:bodyPr wrap="square">
            <a:spAutoFit/>
          </a:bodyPr>
          <a:lstStyle/>
          <a:p>
            <a:r>
              <a:rPr lang="en-US" sz="3200" b="1" i="1" u="sng"/>
              <a:t>Bài tập 1</a:t>
            </a:r>
            <a:r>
              <a:rPr lang="en-US" sz="3200" b="1"/>
              <a:t>:</a:t>
            </a:r>
            <a:r>
              <a:rPr lang="en-US" sz="3200"/>
              <a:t> Hòa tan 2 g Acetic acid vào 48 g. Tính nồng độ phần trăm của dung dịch Acetic acid thu được.</a:t>
            </a:r>
          </a:p>
          <a:p>
            <a:r>
              <a:rPr lang="en-US" sz="3200" b="1" i="1" u="sng"/>
              <a:t>Bài tập 2</a:t>
            </a:r>
            <a:r>
              <a:rPr lang="en-US" sz="3200"/>
              <a:t>: Tính khối lượng Sodium hydroxide (NaOH) có trong 200g dung dịch NaOH có nồng độ 15%.</a:t>
            </a:r>
          </a:p>
          <a:p>
            <a:r>
              <a:rPr lang="en-US" sz="3200" b="1" i="1" u="sng"/>
              <a:t>Bài tập 3</a:t>
            </a:r>
            <a:r>
              <a:rPr lang="en-US" sz="3200"/>
              <a:t>: Hòa tan 20 g đường vào nước thu được dung dịch đường có nồng độ 10%. Tính khối lượng dd đường pha chế được và khối lượng nước cần dùng cho sự pha chế.</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extLst>
              <p:ext uri="{D42A27DB-BD31-4B8C-83A1-F6EECF244321}">
                <p14:modId xmlns:p14="http://schemas.microsoft.com/office/powerpoint/2010/main" val="3534464314"/>
              </p:ext>
            </p:extLst>
          </p:nvPr>
        </p:nvGraphicFramePr>
        <p:xfrm>
          <a:off x="1771650" y="3387725"/>
          <a:ext cx="6580188" cy="1262063"/>
        </p:xfrm>
        <a:graphic>
          <a:graphicData uri="http://schemas.openxmlformats.org/presentationml/2006/ole">
            <mc:AlternateContent xmlns:mc="http://schemas.openxmlformats.org/markup-compatibility/2006">
              <mc:Choice xmlns:v="urn:schemas-microsoft-com:vml" Requires="v">
                <p:oleObj r:id="rId3" imgW="2286000" imgH="431800" progId="Equation.3">
                  <p:embed/>
                </p:oleObj>
              </mc:Choice>
              <mc:Fallback>
                <p:oleObj r:id="rId3" imgW="2286000" imgH="4318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650" y="3387725"/>
                        <a:ext cx="6580188" cy="1262063"/>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F7F87BAE-3377-BAC2-05DA-06636A9CB7B3}"/>
              </a:ext>
            </a:extLst>
          </p:cNvPr>
          <p:cNvSpPr txBox="1"/>
          <p:nvPr/>
        </p:nvSpPr>
        <p:spPr>
          <a:xfrm>
            <a:off x="892278" y="5360021"/>
            <a:ext cx="7300450" cy="670440"/>
          </a:xfrm>
          <a:prstGeom prst="rect">
            <a:avLst/>
          </a:prstGeom>
          <a:noFill/>
        </p:spPr>
        <p:txBody>
          <a:bodyPr wrap="square">
            <a:spAutoFit/>
          </a:bodyPr>
          <a:lstStyle/>
          <a:p>
            <a:pPr marL="0" marR="0" algn="just">
              <a:lnSpc>
                <a:spcPct val="107000"/>
              </a:lnSpc>
              <a:spcBef>
                <a:spcPts val="0"/>
              </a:spcBef>
              <a:spcAft>
                <a:spcPts val="0"/>
              </a:spcAft>
            </a:pPr>
            <a:r>
              <a:rPr lang="en-US" sz="1800" i="1">
                <a:effectLst/>
                <a:latin typeface="Times New Roman" panose="02020603050405020304" pitchFamily="18" charset="0"/>
                <a:ea typeface="Calibri" panose="020F0502020204030204" pitchFamily="34" charset="0"/>
                <a:cs typeface="Times New Roman" panose="02020603050405020304" pitchFamily="18" charset="0"/>
              </a:rPr>
              <a:t>nồng độ giấm ăn phần Mở đầu và giới thiệu giấm ăn là dd </a:t>
            </a:r>
            <a:r>
              <a:rPr lang="en-US" sz="1800"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có nồng 2- 5%.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r:id="rId3" imgW="2286000" imgH="431800" progId="Equation.3">
                  <p:embed/>
                </p:oleObj>
              </mc:Choice>
              <mc:Fallback>
                <p:oleObj r:id="rId3" imgW="2286000" imgH="431800" progId="Equation.3">
                  <p:embed/>
                  <p:pic>
                    <p:nvPicPr>
                      <p:cNvPr id="12" name="Object 11">
                        <a:extLst>
                          <a:ext uri="{FF2B5EF4-FFF2-40B4-BE49-F238E27FC236}">
                            <a16:creationId xmlns:a16="http://schemas.microsoft.com/office/drawing/2014/main" id="{BBE096BA-6B00-97FD-DE1D-B8E3F6304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AAF93-5EE7-02A2-2C90-CA7514168BC8}"/>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2056595" y="708189"/>
            <a:ext cx="7175896" cy="4432395"/>
          </a:xfrm>
          <a:prstGeom prst="rect">
            <a:avLst/>
          </a:prstGeom>
        </p:spPr>
      </p:pic>
      <p:sp>
        <p:nvSpPr>
          <p:cNvPr id="3" name="TextBox 2">
            <a:extLst>
              <a:ext uri="{FF2B5EF4-FFF2-40B4-BE49-F238E27FC236}">
                <a16:creationId xmlns:a16="http://schemas.microsoft.com/office/drawing/2014/main" id="{24F70CE0-80F4-26A2-5733-5C3FAE946566}"/>
              </a:ext>
            </a:extLst>
          </p:cNvPr>
          <p:cNvSpPr txBox="1"/>
          <p:nvPr/>
        </p:nvSpPr>
        <p:spPr>
          <a:xfrm>
            <a:off x="715297" y="5278879"/>
            <a:ext cx="9608574" cy="593304"/>
          </a:xfrm>
          <a:prstGeom prst="rect">
            <a:avLst/>
          </a:prstGeom>
          <a:noFill/>
        </p:spPr>
        <p:txBody>
          <a:bodyPr wrap="square">
            <a:spAutoFit/>
          </a:bodyPr>
          <a:lstStyle/>
          <a:p>
            <a:pPr marL="0" marR="0" algn="ctr">
              <a:lnSpc>
                <a:spcPct val="107000"/>
              </a:lnSpc>
              <a:spcBef>
                <a:spcPts val="0"/>
              </a:spcBef>
              <a:spcAft>
                <a:spcPts val="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G</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iấm ăn là dd </a:t>
            </a:r>
            <a:r>
              <a:rPr lang="en-US" sz="3200" b="1"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có nồng độ 2- 5%.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3539430"/>
          </a:xfrm>
          <a:prstGeom prst="rect">
            <a:avLst/>
          </a:prstGeom>
          <a:noFill/>
        </p:spPr>
        <p:txBody>
          <a:bodyPr wrap="square">
            <a:spAutoFit/>
          </a:bodyPr>
          <a:lstStyle/>
          <a:p>
            <a:r>
              <a:rPr lang="en-US" sz="2800">
                <a:solidFill>
                  <a:srgbClr val="0070C0"/>
                </a:solidFill>
              </a:rPr>
              <a:t>BT2:</a:t>
            </a:r>
          </a:p>
          <a:p>
            <a:r>
              <a:rPr lang="en-US" sz="2800"/>
              <a:t>-Khối lượng NaOH có trong 200 g dung dịch 15% là : </a:t>
            </a:r>
          </a:p>
          <a:p>
            <a:endParaRPr lang="en-US" sz="2800"/>
          </a:p>
          <a:p>
            <a:endParaRPr lang="en-US" sz="2800"/>
          </a:p>
          <a:p>
            <a:endParaRPr lang="en-US" sz="2800"/>
          </a:p>
          <a:p>
            <a:endParaRPr lang="en-US" sz="2800"/>
          </a:p>
          <a:p>
            <a:r>
              <a:rPr lang="en-US" sz="2800" i="1"/>
              <a:t>Vậy khối lượng NaOH có trong 200 gam dd 15% là 30 gam.</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231424294"/>
              </p:ext>
            </p:extLst>
          </p:nvPr>
        </p:nvGraphicFramePr>
        <p:xfrm>
          <a:off x="1574156" y="1962083"/>
          <a:ext cx="7790123" cy="1343126"/>
        </p:xfrm>
        <a:graphic>
          <a:graphicData uri="http://schemas.openxmlformats.org/presentationml/2006/ole">
            <mc:AlternateContent xmlns:mc="http://schemas.openxmlformats.org/markup-compatibility/2006">
              <mc:Choice xmlns:v="urn:schemas-microsoft-com:vml" Requires="v">
                <p:oleObj r:id="rId3" imgW="2247900" imgH="393700" progId="Equation.3">
                  <p:embed/>
                </p:oleObj>
              </mc:Choice>
              <mc:Fallback>
                <p:oleObj r:id="rId3" imgW="22479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156" y="1962083"/>
                        <a:ext cx="7790123" cy="1343126"/>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569660"/>
          </a:xfrm>
          <a:prstGeom prst="rect">
            <a:avLst/>
          </a:prstGeom>
          <a:noFill/>
        </p:spPr>
        <p:txBody>
          <a:bodyPr wrap="square" rtlCol="0">
            <a:spAutoFit/>
          </a:bodyPr>
          <a:lstStyle/>
          <a:p>
            <a:r>
              <a:rPr lang="en-US" altLang="zh-CN" sz="4800" b="1">
                <a:solidFill>
                  <a:srgbClr val="154642"/>
                </a:solidFill>
                <a:latin typeface="+mj-lt"/>
                <a:ea typeface="汉仪喵魂体W" panose="00020600040101010101" pitchFamily="18" charset="-122"/>
              </a:rPr>
              <a:t>Dung dịch, chất tan và dung môi</a:t>
            </a:r>
            <a:endParaRPr lang="zh-CN" altLang="en-US" sz="4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4401205"/>
          </a:xfrm>
          <a:prstGeom prst="rect">
            <a:avLst/>
          </a:prstGeom>
          <a:noFill/>
        </p:spPr>
        <p:txBody>
          <a:bodyPr wrap="square">
            <a:spAutoFit/>
          </a:bodyPr>
          <a:lstStyle/>
          <a:p>
            <a:r>
              <a:rPr lang="en-US" sz="2800">
                <a:solidFill>
                  <a:srgbClr val="0070C0"/>
                </a:solidFill>
                <a:latin typeface="+mj-lt"/>
              </a:rPr>
              <a:t>BT3:</a:t>
            </a:r>
          </a:p>
          <a:p>
            <a:r>
              <a:rPr lang="en-US" sz="2800">
                <a:latin typeface="+mj-lt"/>
              </a:rPr>
              <a:t>- Khối lượng dung dịch đường pha chế được là:</a:t>
            </a:r>
          </a:p>
          <a:p>
            <a:endParaRPr lang="en-US" sz="2800">
              <a:latin typeface="+mj-lt"/>
            </a:endParaRPr>
          </a:p>
          <a:p>
            <a:endParaRPr lang="en-US" sz="2800">
              <a:latin typeface="+mj-lt"/>
            </a:endParaRPr>
          </a:p>
          <a:p>
            <a:endParaRPr lang="en-US" sz="2800">
              <a:latin typeface="+mj-lt"/>
            </a:endParaRPr>
          </a:p>
          <a:p>
            <a:endParaRPr lang="en-US" sz="2800">
              <a:latin typeface="+mj-lt"/>
            </a:endParaRPr>
          </a:p>
          <a:p>
            <a:r>
              <a:rPr lang="en-US" sz="2800">
                <a:latin typeface="+mj-lt"/>
              </a:rPr>
              <a:t>- Khối lượng nước cần dùng cho pha chế là :</a:t>
            </a:r>
          </a:p>
          <a:p>
            <a:r>
              <a:rPr lang="en-US" sz="2800">
                <a:latin typeface="+mj-lt"/>
              </a:rPr>
              <a:t> 	m</a:t>
            </a:r>
            <a:r>
              <a:rPr lang="en-US" sz="2800" baseline="-25000">
                <a:latin typeface="+mj-lt"/>
              </a:rPr>
              <a:t>dd</a:t>
            </a:r>
            <a:r>
              <a:rPr lang="en-US" sz="2800">
                <a:latin typeface="+mj-lt"/>
              </a:rPr>
              <a:t>  = m</a:t>
            </a:r>
            <a:r>
              <a:rPr lang="en-US" sz="2800" baseline="-25000">
                <a:latin typeface="+mj-lt"/>
              </a:rPr>
              <a:t>ct  </a:t>
            </a:r>
            <a:r>
              <a:rPr lang="en-US" sz="2800">
                <a:latin typeface="+mj-lt"/>
              </a:rPr>
              <a:t>+  m</a:t>
            </a:r>
            <a:r>
              <a:rPr lang="en-US" sz="2800" baseline="-25000">
                <a:latin typeface="+mj-lt"/>
              </a:rPr>
              <a:t>dm </a:t>
            </a:r>
            <a:r>
              <a:rPr lang="en-US" sz="2800">
                <a:latin typeface="+mj-lt"/>
              </a:rPr>
              <a:t> </a:t>
            </a:r>
          </a:p>
          <a:p>
            <a:r>
              <a:rPr lang="en-US" sz="2800">
                <a:latin typeface="+mj-lt"/>
              </a:rPr>
              <a:t> 	m</a:t>
            </a:r>
            <a:r>
              <a:rPr lang="en-US" sz="2800" baseline="-25000">
                <a:latin typeface="+mj-lt"/>
              </a:rPr>
              <a:t>dm</a:t>
            </a:r>
            <a:r>
              <a:rPr lang="en-US" sz="2800">
                <a:latin typeface="+mj-lt"/>
              </a:rPr>
              <a:t> = m</a:t>
            </a:r>
            <a:r>
              <a:rPr lang="en-US" sz="2800" baseline="-25000">
                <a:latin typeface="+mj-lt"/>
              </a:rPr>
              <a:t>dd</a:t>
            </a:r>
            <a:r>
              <a:rPr lang="en-US" sz="2800">
                <a:latin typeface="+mj-lt"/>
              </a:rPr>
              <a:t> – m</a:t>
            </a:r>
            <a:r>
              <a:rPr lang="en-US" sz="2800" baseline="-25000">
                <a:latin typeface="+mj-lt"/>
              </a:rPr>
              <a:t>ct </a:t>
            </a:r>
            <a:r>
              <a:rPr lang="en-US" sz="2800">
                <a:latin typeface="+mj-lt"/>
              </a:rPr>
              <a:t> = 200 – 20 = 180 gam </a:t>
            </a:r>
          </a:p>
          <a:p>
            <a:r>
              <a:rPr lang="en-US" sz="2800" i="1">
                <a:latin typeface="+mj-lt"/>
              </a:rPr>
              <a:t>Vậy khối lượng nước cần pha chế là 180g</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EA8969A-6D00-2BD7-D59C-D5CA52ABF2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1" y="2133476"/>
          <a:ext cx="6751637" cy="1239995"/>
        </p:xfrm>
        <a:graphic>
          <a:graphicData uri="http://schemas.openxmlformats.org/presentationml/2006/ole">
            <mc:AlternateContent xmlns:mc="http://schemas.openxmlformats.org/markup-compatibility/2006">
              <mc:Choice xmlns:v="urn:schemas-microsoft-com:vml" Requires="v">
                <p:oleObj r:id="rId3" imgW="2120900" imgH="393700" progId="Equation.DSMT4">
                  <p:embed/>
                </p:oleObj>
              </mc:Choice>
              <mc:Fallback>
                <p:oleObj r:id="rId3" imgW="21209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961" y="2133476"/>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721849" y="1796968"/>
            <a:ext cx="10969409" cy="11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62BC4E-3F45-4558-3A8D-5022B9A8C089}"/>
              </a:ext>
            </a:extLst>
          </p:cNvPr>
          <p:cNvGraphicFramePr>
            <a:graphicFrameLocks noChangeAspect="1"/>
          </p:cNvGraphicFramePr>
          <p:nvPr>
            <p:extLst>
              <p:ext uri="{D42A27DB-BD31-4B8C-83A1-F6EECF244321}">
                <p14:modId xmlns:p14="http://schemas.microsoft.com/office/powerpoint/2010/main" val="362261942"/>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r:id="rId3" imgW="990600" imgH="431800" progId="Equation.DSMT4">
                  <p:embed/>
                </p:oleObj>
              </mc:Choice>
              <mc:Fallback>
                <p:oleObj r:id="rId3" imgW="9906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F527BEEC-6AB9-F5AB-0769-4FA3F8B2E696}"/>
              </a:ext>
            </a:extLst>
          </p:cNvPr>
          <p:cNvSpPr txBox="1"/>
          <p:nvPr/>
        </p:nvSpPr>
        <p:spPr>
          <a:xfrm>
            <a:off x="3840464" y="3025436"/>
            <a:ext cx="8046735" cy="2221442"/>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ECE54308-D2FF-22E3-545B-8D0450B089D2}"/>
              </a:ext>
            </a:extLst>
          </p:cNvPr>
          <p:cNvGraphicFramePr>
            <a:graphicFrameLocks noChangeAspect="1"/>
          </p:cNvGraphicFramePr>
          <p:nvPr>
            <p:extLst>
              <p:ext uri="{D42A27DB-BD31-4B8C-83A1-F6EECF244321}">
                <p14:modId xmlns:p14="http://schemas.microsoft.com/office/powerpoint/2010/main" val="2208032874"/>
              </p:ext>
            </p:extLst>
          </p:nvPr>
        </p:nvGraphicFramePr>
        <p:xfrm>
          <a:off x="1491343" y="4453129"/>
          <a:ext cx="2865201" cy="669147"/>
        </p:xfrm>
        <a:graphic>
          <a:graphicData uri="http://schemas.openxmlformats.org/presentationml/2006/ole">
            <mc:AlternateContent xmlns:mc="http://schemas.openxmlformats.org/markup-compatibility/2006">
              <mc:Choice xmlns:v="urn:schemas-microsoft-com:vml" Requires="v">
                <p:oleObj r:id="rId5" imgW="1016000" imgH="241300" progId="Equation.DSMT4">
                  <p:embed/>
                </p:oleObj>
              </mc:Choice>
              <mc:Fallback>
                <p:oleObj r:id="rId5" imgW="10160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1343" y="4453129"/>
                        <a:ext cx="2865201" cy="66914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56BF15FC-C33E-5A66-29A3-000661CABC80}"/>
              </a:ext>
            </a:extLst>
          </p:cNvPr>
          <p:cNvSpPr txBox="1"/>
          <p:nvPr/>
        </p:nvSpPr>
        <p:spPr>
          <a:xfrm>
            <a:off x="914399" y="5665477"/>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1A15E1F7-2BF3-4B4D-8930-CDB82E707CBD}"/>
              </a:ext>
            </a:extLst>
          </p:cNvPr>
          <p:cNvGraphicFramePr>
            <a:graphicFrameLocks noChangeAspect="1"/>
          </p:cNvGraphicFramePr>
          <p:nvPr>
            <p:extLst>
              <p:ext uri="{D42A27DB-BD31-4B8C-83A1-F6EECF244321}">
                <p14:modId xmlns:p14="http://schemas.microsoft.com/office/powerpoint/2010/main" val="3434883532"/>
              </p:ext>
            </p:extLst>
          </p:nvPr>
        </p:nvGraphicFramePr>
        <p:xfrm>
          <a:off x="3587283" y="5448395"/>
          <a:ext cx="2939481" cy="1011964"/>
        </p:xfrm>
        <a:graphic>
          <a:graphicData uri="http://schemas.openxmlformats.org/presentationml/2006/ole">
            <mc:AlternateContent xmlns:mc="http://schemas.openxmlformats.org/markup-compatibility/2006">
              <mc:Choice xmlns:v="urn:schemas-microsoft-com:vml" Requires="v">
                <p:oleObj r:id="rId7" imgW="914400" imgH="393700" progId="Equation.3">
                  <p:embed/>
                </p:oleObj>
              </mc:Choice>
              <mc:Fallback>
                <p:oleObj r:id="rId7" imgW="914400" imgH="3937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7283" y="5448395"/>
                        <a:ext cx="2939481" cy="1011964"/>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id="{9E8B4B18-D397-944A-7B44-0394E684BB53}"/>
              </a:ext>
            </a:extLst>
          </p:cNvPr>
          <p:cNvGraphicFramePr>
            <a:graphicFrameLocks noChangeAspect="1"/>
          </p:cNvGraphicFramePr>
          <p:nvPr>
            <p:extLst>
              <p:ext uri="{D42A27DB-BD31-4B8C-83A1-F6EECF244321}">
                <p14:modId xmlns:p14="http://schemas.microsoft.com/office/powerpoint/2010/main" val="3469206493"/>
              </p:ext>
            </p:extLst>
          </p:nvPr>
        </p:nvGraphicFramePr>
        <p:xfrm>
          <a:off x="6764395" y="5393816"/>
          <a:ext cx="2672883" cy="1066543"/>
        </p:xfrm>
        <a:graphic>
          <a:graphicData uri="http://schemas.openxmlformats.org/presentationml/2006/ole">
            <mc:AlternateContent xmlns:mc="http://schemas.openxmlformats.org/markup-compatibility/2006">
              <mc:Choice xmlns:v="urn:schemas-microsoft-com:vml" Requires="v">
                <p:oleObj r:id="rId9" imgW="965200" imgH="393700" progId="Equation.3">
                  <p:embed/>
                </p:oleObj>
              </mc:Choice>
              <mc:Fallback>
                <p:oleObj r:id="rId9" imgW="965200" imgH="3937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4395" y="5393816"/>
                        <a:ext cx="2672883" cy="1066543"/>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3F68DD84-2A04-DBB9-43CA-3C58542ED87F}"/>
              </a:ext>
            </a:extLst>
          </p:cNvPr>
          <p:cNvSpPr/>
          <p:nvPr/>
        </p:nvSpPr>
        <p:spPr>
          <a:xfrm>
            <a:off x="911912"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69272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172899" y="1008217"/>
                <a:ext cx="10148243" cy="3916650"/>
              </a:xfrm>
              <a:prstGeom prst="rect">
                <a:avLst/>
              </a:prstGeom>
              <a:noFill/>
            </p:spPr>
            <p:txBody>
              <a:bodyPr wrap="square">
                <a:spAutoFit/>
              </a:bodyPr>
              <a:lstStyle/>
              <a:p>
                <a:r>
                  <a:rPr lang="en-US" sz="3200">
                    <a:solidFill>
                      <a:srgbClr val="0070C0"/>
                    </a:solidFill>
                  </a:rPr>
                  <a:t>?1. </a:t>
                </a:r>
                <a:r>
                  <a:rPr lang="en-US" sz="3200"/>
                  <a:t>Nồng độ mol (kí hiệu là C</a:t>
                </a:r>
                <a:r>
                  <a:rPr lang="en-US" sz="3200" baseline="-25000"/>
                  <a:t>M</a:t>
                </a:r>
                <a:r>
                  <a:rPr lang="en-US" sz="3200"/>
                  <a:t>) của một dung dịch cho ta biết số mol chất tan có trong 1 lít dung dịch.</a:t>
                </a:r>
              </a:p>
              <a:p>
                <a:r>
                  <a:rPr lang="en-US" sz="3200">
                    <a:solidFill>
                      <a:srgbClr val="0070C0"/>
                    </a:solidFill>
                  </a:rPr>
                  <a:t>?2</a:t>
                </a:r>
                <a:r>
                  <a:rPr lang="en-US" sz="320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a:p>
              <a:p>
                <a:r>
                  <a:rPr lang="fr-FR" sz="3200"/>
                  <a:t>+ C</a:t>
                </a:r>
                <a:r>
                  <a:rPr lang="fr-FR" sz="3200" baseline="-25000"/>
                  <a:t>M</a:t>
                </a:r>
                <a:r>
                  <a:rPr lang="fr-FR" sz="3200"/>
                  <a:t> là nồng độ mol của dung dịch (mol/L)</a:t>
                </a:r>
                <a:endParaRPr lang="en-US" sz="3200"/>
              </a:p>
              <a:p>
                <a:r>
                  <a:rPr lang="fr-FR" sz="3200"/>
                  <a:t>+ n là số mol chất tan (mol)</a:t>
                </a:r>
                <a:endParaRPr lang="en-US" sz="3200"/>
              </a:p>
              <a:p>
                <a:r>
                  <a:rPr lang="fr-FR" sz="3200"/>
                  <a:t>+ V là thể tích dung dịch (L)</a:t>
                </a:r>
                <a:endParaRPr lang="en-US" sz="3200"/>
              </a:p>
              <a:p>
                <a:r>
                  <a:rPr lang="fr-FR" sz="3200"/>
                  <a:t>=&gt; </a:t>
                </a:r>
                <a:r>
                  <a:rPr lang="en-US" sz="3200"/>
                  <a:t>n =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64545"/>
              </a:xfrm>
              <a:prstGeom prst="rect">
                <a:avLst/>
              </a:prstGeom>
              <a:noFill/>
            </p:spPr>
            <p:txBody>
              <a:bodyPr wrap="square">
                <a:spAutoFit/>
              </a:bodyPr>
              <a:lstStyle/>
              <a:p>
                <a:r>
                  <a:rPr lang="en-US" sz="2800">
                    <a:solidFill>
                      <a:srgbClr val="0070C0"/>
                    </a:solidFill>
                    <a:latin typeface="+mj-lt"/>
                  </a:rPr>
                  <a:t>BT1:</a:t>
                </a:r>
              </a:p>
              <a:p>
                <a:r>
                  <a:rPr lang="en-US" sz="2800">
                    <a:latin typeface="+mj-lt"/>
                  </a:rPr>
                  <a:t>Đổi 400 mL = 0,4 L</a:t>
                </a:r>
              </a:p>
              <a:p>
                <a:r>
                  <a:rPr lang="en-US" sz="2800">
                    <a:latin typeface="+mj-lt"/>
                  </a:rPr>
                  <a:t>Số mol NaCl là: </a:t>
                </a:r>
                <a:r>
                  <a:rPr lang="en-US" sz="2800" i="1">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a:latin typeface="+mj-lt"/>
                  </a:rPr>
                  <a:t>= 0,2 mol </a:t>
                </a:r>
              </a:p>
              <a:p>
                <a:r>
                  <a:rPr lang="en-US" sz="2800">
                    <a:latin typeface="+mj-lt"/>
                  </a:rPr>
                  <a:t>Nồng độ mol của dung dịch NaCl là:</a:t>
                </a:r>
              </a:p>
              <a:p>
                <a:r>
                  <a:rPr lang="en-US" sz="2800">
                    <a:latin typeface="+mj-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a:latin typeface="+mj-lt"/>
                  </a:rPr>
                  <a:t> = 0,5 M</a:t>
                </a:r>
              </a:p>
              <a:p>
                <a:r>
                  <a:rPr lang="en-US" sz="2800">
                    <a:solidFill>
                      <a:srgbClr val="0070C0"/>
                    </a:solidFill>
                  </a:rPr>
                  <a:t>BT2:</a:t>
                </a:r>
              </a:p>
              <a:p>
                <a:r>
                  <a:rPr lang="en-US" sz="2800">
                    <a:latin typeface="+mj-lt"/>
                  </a:rPr>
                  <a:t>	Đổi 800 mL = 0,8 L</a:t>
                </a:r>
              </a:p>
              <a:p>
                <a:r>
                  <a:rPr lang="en-US" sz="2800">
                    <a:latin typeface="+mj-lt"/>
                  </a:rPr>
                  <a:t>Số mol của Ba(OH)</a:t>
                </a:r>
                <a:r>
                  <a:rPr lang="en-US" sz="2800" baseline="-25000">
                    <a:latin typeface="+mj-lt"/>
                  </a:rPr>
                  <a:t>2</a:t>
                </a:r>
                <a:r>
                  <a:rPr lang="en-US" sz="2800">
                    <a:latin typeface="+mj-lt"/>
                  </a:rPr>
                  <a:t> là: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a:latin typeface="+mj-lt"/>
                </a:endParaRPr>
              </a:p>
              <a:p>
                <a:endParaRPr lang="en-US" sz="2800">
                  <a:latin typeface="+mj-lt"/>
                </a:endParaRPr>
              </a:p>
              <a:p>
                <a:r>
                  <a:rPr lang="en-US" sz="2800">
                    <a:latin typeface="+mj-lt"/>
                  </a:rPr>
                  <a:t>Vậy khối lượng Ba(OH)</a:t>
                </a:r>
                <a:r>
                  <a:rPr lang="en-US" sz="2800" baseline="-25000">
                    <a:latin typeface="+mj-lt"/>
                  </a:rPr>
                  <a:t>2</a:t>
                </a:r>
                <a:r>
                  <a:rPr lang="en-US" sz="280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m</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i="1">
                        <a:latin typeface="Cambria Math" panose="02040503050406030204" pitchFamily="18" charset="0"/>
                      </a:rPr>
                      <m:t>𝑚𝑜𝑙</m:t>
                    </m:r>
                    <m:r>
                      <a:rPr lang="en-US" sz="2800" i="1">
                        <a:latin typeface="Cambria Math" panose="02040503050406030204" pitchFamily="18" charset="0"/>
                      </a:rPr>
                      <m:t>) </m:t>
                    </m:r>
                  </m:oMath>
                </a14:m>
                <a:endParaRPr lang="en-US" sz="2800">
                  <a:latin typeface="+mj-lt"/>
                </a:endParaRPr>
              </a:p>
              <a:p>
                <a:endParaRPr lang="en-US" sz="2800">
                  <a:latin typeface="+mj-lt"/>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a:blip r:embed="rId2"/>
                <a:stretch>
                  <a:fillRect l="-1093" t="-1250"/>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a:solidFill>
                      <a:srgbClr val="0070C0"/>
                    </a:solidFill>
                    <a:latin typeface="+mj-lt"/>
                  </a:rPr>
                  <a:t>BT3:</a:t>
                </a:r>
              </a:p>
              <a:p>
                <a:r>
                  <a:rPr lang="en-US" sz="2800" i="1"/>
                  <a:t>a)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0,1 . 2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r>
                  <a:rPr lang="en-US" sz="2800" i="1"/>
                  <a:t> </a:t>
                </a:r>
                <a:endParaRPr lang="en-US" sz="2800"/>
              </a:p>
              <a:p>
                <a:r>
                  <a:rPr lang="en-US" sz="2800" i="1"/>
                  <a:t>b)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a:t> = 0,068 M</a:t>
                </a:r>
              </a:p>
              <a:p>
                <a:endParaRPr lang="en-US" sz="2800"/>
              </a:p>
              <a:p>
                <a:r>
                  <a:rPr lang="en-US" sz="2800">
                    <a:solidFill>
                      <a:srgbClr val="7030A0"/>
                    </a:solidFill>
                  </a:rPr>
                  <a:t>Nhận xét: </a:t>
                </a:r>
                <a:r>
                  <a:rPr lang="en-US" sz="2800" b="1"/>
                  <a:t>nồng độ dung dịch C có giá trị nằm giữa nồng độ của dd A và dd B.</a:t>
                </a: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a:blip r:embed="rId2"/>
                <a:stretch>
                  <a:fillRect l="-1093" t="-1565" b="-2987"/>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down)">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3985B22-DA8A-5C27-D7D8-FEA75E86D587}"/>
                  </a:ext>
                </a:extLst>
              </p:cNvPr>
              <p:cNvSpPr txBox="1"/>
              <p:nvPr/>
            </p:nvSpPr>
            <p:spPr>
              <a:xfrm>
                <a:off x="985451" y="629558"/>
                <a:ext cx="10370408" cy="5693866"/>
              </a:xfrm>
              <a:prstGeom prst="rect">
                <a:avLst/>
              </a:prstGeom>
              <a:noFill/>
            </p:spPr>
            <p:txBody>
              <a:bodyPr wrap="square">
                <a:spAutoFit/>
              </a:bodyPr>
              <a:lstStyle/>
              <a:p>
                <a:pPr marL="0" marR="0" algn="ctr">
                  <a:spcBef>
                    <a:spcPts val="0"/>
                  </a:spcBef>
                  <a:spcAft>
                    <a:spcPts val="0"/>
                  </a:spcAf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pha</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trộn</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dd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xảy</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(ĐLBTKL):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m:t>
                        </m:r>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m:t>
                        </m:r>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m:t>
                        </m:r>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dirty="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mol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mol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693866"/>
              </a:xfrm>
              <a:prstGeom prst="rect">
                <a:avLst/>
              </a:prstGeom>
              <a:blipFill>
                <a:blip r:embed="rId2"/>
                <a:stretch>
                  <a:fillRect l="-1235" t="-1178"/>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F527BEEC-6AB9-F5AB-0769-4FA3F8B2E696}"/>
              </a:ext>
            </a:extLst>
          </p:cNvPr>
          <p:cNvSpPr txBox="1"/>
          <p:nvPr/>
        </p:nvSpPr>
        <p:spPr>
          <a:xfrm>
            <a:off x="3797299" y="2738018"/>
            <a:ext cx="8046735" cy="2379498"/>
          </a:xfrm>
          <a:prstGeom prst="rect">
            <a:avLst/>
          </a:prstGeom>
          <a:noFill/>
        </p:spPr>
        <p:txBody>
          <a:bodyPr wrap="square">
            <a:spAutoFit/>
          </a:bodyPr>
          <a:lstStyle/>
          <a:p>
            <a:pPr marL="457200">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Trong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eaLnBrk="0" fontAlgn="base" hangingPunct="0">
              <a:spcBef>
                <a:spcPct val="0"/>
              </a:spcBef>
              <a:spcAft>
                <a:spcPct val="0"/>
              </a:spcAft>
            </a:pP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dirty="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dirty="0">
                <a:latin typeface="Calibri" panose="020F0502020204030204" pitchFamily="34" charset="0"/>
                <a:ea typeface="Calibri" panose="020F0502020204030204" pitchFamily="34" charset="0"/>
                <a:cs typeface="Times New Roman" panose="02020603050405020304" pitchFamily="18" charset="0"/>
              </a:rPr>
              <a:t>à</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nồng</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mol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dung</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dịch</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(mol/L)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thường</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biểu</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diễn</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(M)</a:t>
            </a:r>
            <a:endParaRPr lang="en-US" altLang="en-US" sz="2800" dirty="0"/>
          </a:p>
          <a:p>
            <a:pPr eaLnBrk="0" fontAlgn="base" hangingPunct="0">
              <a:spcBef>
                <a:spcPct val="0"/>
              </a:spcBef>
              <a:spcAft>
                <a:spcPct val="0"/>
              </a:spcAft>
            </a:pP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dirty="0">
                <a:latin typeface="Calibri" panose="020F0502020204030204" pitchFamily="34" charset="0"/>
                <a:ea typeface="Calibri" panose="020F0502020204030204" pitchFamily="34" charset="0"/>
                <a:cs typeface="Times New Roman" panose="02020603050405020304" pitchFamily="18" charset="0"/>
              </a:rPr>
              <a:t>à</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mol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chất</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tan (mol)</a:t>
            </a:r>
            <a:endParaRPr lang="en-US" altLang="en-US" sz="2800" dirty="0"/>
          </a:p>
          <a:p>
            <a:pPr eaLnBrk="0" fontAlgn="base" hangingPunct="0">
              <a:spcBef>
                <a:spcPct val="0"/>
              </a:spcBef>
              <a:spcAft>
                <a:spcPct val="0"/>
              </a:spcAft>
            </a:pP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dirty="0">
                <a:latin typeface="Calibri" panose="020F0502020204030204" pitchFamily="34" charset="0"/>
                <a:ea typeface="Calibri" panose="020F0502020204030204" pitchFamily="34" charset="0"/>
                <a:cs typeface="Times New Roman" panose="02020603050405020304" pitchFamily="18" charset="0"/>
              </a:rPr>
              <a:t>à</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t</a:t>
            </a:r>
            <a:r>
              <a:rPr lang="fr-FR" altLang="en-US" sz="2800" dirty="0" err="1">
                <a:latin typeface="Calibri" panose="020F0502020204030204" pitchFamily="34" charset="0"/>
                <a:ea typeface="Calibri" panose="020F0502020204030204" pitchFamily="34" charset="0"/>
                <a:cs typeface="Times New Roman" panose="02020603050405020304" pitchFamily="18" charset="0"/>
              </a:rPr>
              <a:t>í</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ch</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dung</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altLang="en-US" sz="2800" dirty="0" err="1">
                <a:latin typeface="Times New Roman" panose="02020603050405020304" pitchFamily="18" charset="0"/>
                <a:ea typeface="Calibri" panose="020F0502020204030204" pitchFamily="34" charset="0"/>
                <a:cs typeface="Times New Roman" panose="02020603050405020304" pitchFamily="18" charset="0"/>
              </a:rPr>
              <a:t>dịch</a:t>
            </a:r>
            <a:r>
              <a:rPr lang="fr-FR" altLang="en-US" sz="2800" dirty="0">
                <a:latin typeface="Times New Roman" panose="02020603050405020304" pitchFamily="18" charset="0"/>
                <a:ea typeface="Calibri" panose="020F0502020204030204" pitchFamily="34" charset="0"/>
                <a:cs typeface="Times New Roman" panose="02020603050405020304" pitchFamily="18" charset="0"/>
              </a:rPr>
              <a:t> (L)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56BF15FC-C33E-5A66-29A3-000661CABC80}"/>
              </a:ext>
            </a:extLst>
          </p:cNvPr>
          <p:cNvSpPr txBox="1"/>
          <p:nvPr/>
        </p:nvSpPr>
        <p:spPr>
          <a:xfrm>
            <a:off x="721408" y="5138906"/>
            <a:ext cx="2672884" cy="523220"/>
          </a:xfrm>
          <a:prstGeom prst="rect">
            <a:avLst/>
          </a:prstGeom>
          <a:noFill/>
        </p:spPr>
        <p:txBody>
          <a:bodyPr wrap="square">
            <a:spAutoFit/>
          </a:bodyPr>
          <a:lstStyle/>
          <a:p>
            <a:r>
              <a:rPr lang="en-US" sz="2800" kern="0" dirty="0">
                <a:solidFill>
                  <a:srgbClr val="0070C0"/>
                </a:solidFill>
                <a:effectLst/>
                <a:latin typeface="Times New Roman" panose="02020603050405020304" pitchFamily="18" charset="0"/>
                <a:ea typeface="Calibri" panose="020F0502020204030204" pitchFamily="34" charset="0"/>
              </a:rPr>
              <a:t>CT </a:t>
            </a:r>
            <a:r>
              <a:rPr lang="en-US" sz="2800" kern="0" dirty="0" err="1">
                <a:solidFill>
                  <a:srgbClr val="0070C0"/>
                </a:solidFill>
                <a:effectLst/>
                <a:latin typeface="Times New Roman" panose="02020603050405020304" pitchFamily="18" charset="0"/>
                <a:ea typeface="Calibri" panose="020F0502020204030204" pitchFamily="34" charset="0"/>
              </a:rPr>
              <a:t>chuyển</a:t>
            </a:r>
            <a:r>
              <a:rPr lang="en-US" sz="2800" kern="0" dirty="0">
                <a:solidFill>
                  <a:srgbClr val="0070C0"/>
                </a:solidFill>
                <a:effectLst/>
                <a:latin typeface="Times New Roman" panose="02020603050405020304" pitchFamily="18" charset="0"/>
                <a:ea typeface="Calibri" panose="020F0502020204030204" pitchFamily="34" charset="0"/>
              </a:rPr>
              <a:t> </a:t>
            </a:r>
            <a:r>
              <a:rPr lang="en-US" sz="2800" kern="0" dirty="0" err="1">
                <a:solidFill>
                  <a:srgbClr val="0070C0"/>
                </a:solidFill>
                <a:effectLst/>
                <a:latin typeface="Times New Roman" panose="02020603050405020304" pitchFamily="18" charset="0"/>
                <a:ea typeface="Calibri" panose="020F0502020204030204" pitchFamily="34" charset="0"/>
              </a:rPr>
              <a:t>đổi</a:t>
            </a:r>
            <a:r>
              <a:rPr lang="en-US" sz="2800" kern="0" dirty="0">
                <a:solidFill>
                  <a:srgbClr val="0070C0"/>
                </a:solidFill>
                <a:effectLst/>
                <a:latin typeface="Times New Roman" panose="02020603050405020304" pitchFamily="18" charset="0"/>
                <a:ea typeface="Calibri" panose="020F0502020204030204" pitchFamily="34" charset="0"/>
              </a:rPr>
              <a:t>: </a:t>
            </a:r>
            <a:endParaRPr lang="en-US" sz="2800" dirty="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id="{3F68DD84-2A04-DBB9-43CA-3C58542ED87F}"/>
              </a:ext>
            </a:extLst>
          </p:cNvPr>
          <p:cNvSpPr/>
          <p:nvPr/>
        </p:nvSpPr>
        <p:spPr>
          <a:xfrm>
            <a:off x="652201" y="3020286"/>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046972350"/>
                  </p:ext>
                </p:extLst>
              </p:nvPr>
            </p:nvGraphicFramePr>
            <p:xfrm>
              <a:off x="813875" y="2906520"/>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panose="02040503050406030204" pitchFamily="18" charset="0"/>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panose="02040503050406030204" pitchFamily="18" charset="0"/>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dirty="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a16="http://schemas.microsoft.com/office/drawing/2014/main" val="2583491907"/>
                      </a:ext>
                    </a:extLst>
                  </a:tr>
                </a:tbl>
              </a:graphicData>
            </a:graphic>
          </p:graphicFrame>
        </mc:Choice>
        <mc:Fallback>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046972350"/>
                  </p:ext>
                </p:extLst>
              </p:nvPr>
            </p:nvGraphicFramePr>
            <p:xfrm>
              <a:off x="813875" y="2906520"/>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2439"/>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813875" y="1851220"/>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EDA4211E-4B3B-E06E-FB6E-245DECFD9B6E}"/>
                  </a:ext>
                </a:extLst>
              </p:cNvPr>
              <p:cNvSpPr txBox="1"/>
              <p:nvPr/>
            </p:nvSpPr>
            <p:spPr>
              <a:xfrm>
                <a:off x="3394292" y="5138906"/>
                <a:ext cx="6814750" cy="719941"/>
              </a:xfrm>
              <a:prstGeom prst="rect">
                <a:avLst/>
              </a:prstGeom>
              <a:noFill/>
            </p:spPr>
            <p:txBody>
              <a:bodyPr wrap="square">
                <a:spAutoFit/>
              </a:bodyPr>
              <a:lstStyle/>
              <a:p>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a:t>
                </a:r>
                <a:r>
                  <a:rPr kumimoji="0" lang="en-US" altLang="en-US" sz="2800" b="1"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CM</a:t>
                </a:r>
                <a:r>
                  <a:rPr kumimoji="0" lang="en-US" altLang="en-US" sz="2800" b="1" i="1" u="none" strike="noStrike" cap="none" normalizeH="0" baseline="0" dirty="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.V  ;</a:t>
                </a:r>
                <a:r>
                  <a:rPr kumimoji="0" lang="en-US" altLang="en-US" sz="2800" b="0" i="1" u="none" strike="noStrike" cap="none" normalizeH="0" baseline="0" dirty="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panose="02040503050406030204" pitchFamily="18" charset="0"/>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panose="02040503050406030204" pitchFamily="18" charset="0"/>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dirty="0"/>
              </a:p>
            </p:txBody>
          </p:sp>
        </mc:Choice>
        <mc:Fallback>
          <p:sp>
            <p:nvSpPr>
              <p:cNvPr id="10" name="TextBox 9">
                <a:extLst>
                  <a:ext uri="{FF2B5EF4-FFF2-40B4-BE49-F238E27FC236}">
                    <a16:creationId xmlns:a16="http://schemas.microsoft.com/office/drawing/2014/main" id="{EDA4211E-4B3B-E06E-FB6E-245DECFD9B6E}"/>
                  </a:ext>
                </a:extLst>
              </p:cNvPr>
              <p:cNvSpPr txBox="1">
                <a:spLocks noRot="1" noChangeAspect="1" noMove="1" noResize="1" noEditPoints="1" noAdjustHandles="1" noChangeArrowheads="1" noChangeShapeType="1" noTextEdit="1"/>
              </p:cNvSpPr>
              <p:nvPr/>
            </p:nvSpPr>
            <p:spPr>
              <a:xfrm>
                <a:off x="3394292" y="5138906"/>
                <a:ext cx="6814750" cy="719941"/>
              </a:xfrm>
              <a:prstGeom prst="rect">
                <a:avLst/>
              </a:prstGeom>
              <a:blipFill>
                <a:blip r:embed="rId4"/>
                <a:stretch>
                  <a:fillRect l="-1878" t="-3390" b="-2542"/>
                </a:stretch>
              </a:blipFill>
            </p:spPr>
            <p:txBody>
              <a:bodyPr/>
              <a:lstStyle/>
              <a:p>
                <a:r>
                  <a:rPr lang="en-US">
                    <a:noFill/>
                  </a:rPr>
                  <a:t> </a:t>
                </a:r>
              </a:p>
            </p:txBody>
          </p:sp>
        </mc:Fallback>
      </mc:AlternateContent>
    </p:spTree>
    <p:extLst>
      <p:ext uri="{BB962C8B-B14F-4D97-AF65-F5344CB8AC3E}">
        <p14:creationId xmlns:p14="http://schemas.microsoft.com/office/powerpoint/2010/main" val="5965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9261230" cy="1124964"/>
          </a:xfrm>
          <a:prstGeom prst="wedgeRoundRectCallout">
            <a:avLst>
              <a:gd name="adj1" fmla="val -4774"/>
              <a:gd name="adj2" fmla="val -112215"/>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1232439" y="5219069"/>
            <a:ext cx="9045768" cy="1120243"/>
          </a:xfrm>
          <a:prstGeom prst="rect">
            <a:avLst/>
          </a:prstGeom>
          <a:noFill/>
        </p:spPr>
        <p:txBody>
          <a:bodyPr wrap="square">
            <a:spAutoFit/>
          </a:bodyPr>
          <a:lstStyle/>
          <a:p>
            <a:pPr marL="0" marR="0" algn="just">
              <a:lnSpc>
                <a:spcPct val="107000"/>
              </a:lnSpc>
              <a:spcBef>
                <a:spcPts val="0"/>
              </a:spcBef>
              <a:spcAft>
                <a:spcPts val="0"/>
              </a:spcAft>
            </a:pPr>
            <a:r>
              <a:rPr lang="en-US" sz="3200">
                <a:solidFill>
                  <a:schemeClr val="bg1"/>
                </a:solidFill>
                <a:effectLst/>
                <a:latin typeface="+mj-lt"/>
                <a:ea typeface="Calibri" panose="020F0502020204030204" pitchFamily="34" charset="0"/>
                <a:cs typeface="Times New Roman" panose="02020603050405020304" pitchFamily="18" charset="0"/>
              </a:rPr>
              <a:t>“Trên một số nhãn hóa chất/ dung dịch có ghi con số. Vậy con số này có ý nghĩa gì?”</a:t>
            </a:r>
            <a:endParaRPr lang="en-US" sz="2400">
              <a:solidFill>
                <a:schemeClr val="bg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21886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a:extLst>
              <a:ext uri="{FF2B5EF4-FFF2-40B4-BE49-F238E27FC236}">
                <a16:creationId xmlns:a16="http://schemas.microsoft.com/office/drawing/2014/main" id="{A21CE780-C0E5-DA01-3F34-F3A18954F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416" y="382587"/>
            <a:ext cx="11454714" cy="604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id="{5D197476-4E9A-2B57-FFE3-EE2BF4B679C4}"/>
              </a:ext>
            </a:extLst>
          </p:cNvPr>
          <p:cNvSpPr>
            <a:spLocks noGrp="1"/>
          </p:cNvSpPr>
          <p:nvPr>
            <p:ph type="title"/>
          </p:nvPr>
        </p:nvSpPr>
        <p:spPr>
          <a:xfrm>
            <a:off x="490151" y="767899"/>
            <a:ext cx="5169244"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br>
              <a:rPr lang="en-US" altLang="en-US" sz="3600">
                <a:solidFill>
                  <a:srgbClr val="FF0000"/>
                </a:solidFill>
                <a:latin typeface="Palatino Linotype" panose="02040502050505030304" pitchFamily="18" charset="0"/>
              </a:rPr>
            </a:b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br>
              <a:rPr lang="en-US" altLang="en-US" sz="3600">
                <a:latin typeface="Palatino Linotype" panose="02040502050505030304" pitchFamily="18" charset="0"/>
              </a:rPr>
            </a:b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a16="http://schemas.microsoft.com/office/drawing/2014/main" id="{D859CAC6-3B2C-CE60-83FF-1E754B07AD72}"/>
              </a:ext>
            </a:extLst>
          </p:cNvPr>
          <p:cNvSpPr/>
          <p:nvPr/>
        </p:nvSpPr>
        <p:spPr>
          <a:xfrm>
            <a:off x="9710739"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1028519" y="2411675"/>
            <a:ext cx="10134962" cy="3139321"/>
          </a:xfrm>
          <a:prstGeom prst="rect">
            <a:avLst/>
          </a:prstGeom>
          <a:noFill/>
        </p:spPr>
        <p:txBody>
          <a:bodyPr wrap="square" rtlCol="0">
            <a:spAutoFit/>
          </a:bodyPr>
          <a:lstStyle/>
          <a:p>
            <a:pPr algn="ctr"/>
            <a:r>
              <a:rPr lang="en-US" altLang="zh-CN" sz="6600" b="1">
                <a:solidFill>
                  <a:srgbClr val="154642"/>
                </a:solidFill>
                <a:latin typeface="+mj-lt"/>
                <a:ea typeface="汉仪喵魂体W" panose="00020600040101010101" pitchFamily="18" charset="-122"/>
              </a:rPr>
              <a:t>Thực hành pha chế </a:t>
            </a:r>
          </a:p>
          <a:p>
            <a:pPr algn="ctr"/>
            <a:r>
              <a:rPr lang="en-US" altLang="zh-CN" sz="6600" b="1">
                <a:solidFill>
                  <a:srgbClr val="154642"/>
                </a:solidFill>
                <a:latin typeface="+mj-lt"/>
                <a:ea typeface="汉仪喵魂体W" panose="00020600040101010101" pitchFamily="18" charset="-122"/>
              </a:rPr>
              <a:t>dung dịch theo nồng độ</a:t>
            </a:r>
          </a:p>
          <a:p>
            <a:pPr algn="ctr"/>
            <a:r>
              <a:rPr lang="en-US" altLang="zh-CN" sz="6600" b="1">
                <a:solidFill>
                  <a:srgbClr val="154642"/>
                </a:solidFill>
                <a:latin typeface="+mj-lt"/>
                <a:ea typeface="汉仪喵魂体W" panose="00020600040101010101" pitchFamily="18" charset="-122"/>
              </a:rPr>
              <a:t>cho trước</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4868562" y="1276061"/>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5098599" y="1438722"/>
            <a:ext cx="6430651" cy="1827616"/>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0"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4832092"/>
          </a:xfrm>
          <a:prstGeom prst="rect">
            <a:avLst/>
          </a:prstGeom>
          <a:noFill/>
        </p:spPr>
        <p:txBody>
          <a:bodyPr wrap="square">
            <a:spAutoFit/>
          </a:bodyPr>
          <a:lstStyle/>
          <a:p>
            <a:r>
              <a:rPr lang="nl-NL" sz="2800">
                <a:solidFill>
                  <a:srgbClr val="0070C0"/>
                </a:solidFill>
                <a:latin typeface="+mj-lt"/>
              </a:rPr>
              <a:t>1.</a:t>
            </a:r>
            <a:r>
              <a:rPr lang="nl-NL" sz="2800">
                <a:latin typeface="+mj-lt"/>
              </a:rPr>
              <a:t>Thảo luận nhóm, đề xuất các dụng cụ - hóa chất, tính toán và nêu cách pha chế  100g dung dịch muối ăn nồng độ 0,9% vào bảng sau. </a:t>
            </a:r>
          </a:p>
          <a:p>
            <a:endParaRPr lang="nl-NL" sz="2800">
              <a:latin typeface="+mj-lt"/>
            </a:endParaRPr>
          </a:p>
          <a:p>
            <a:endParaRPr lang="nl-NL" sz="2800">
              <a:latin typeface="+mj-lt"/>
            </a:endParaRPr>
          </a:p>
          <a:p>
            <a:endParaRPr lang="nl-NL" sz="2800">
              <a:latin typeface="+mj-lt"/>
            </a:endParaRPr>
          </a:p>
          <a:p>
            <a:endParaRPr lang="nl-NL" sz="2800">
              <a:latin typeface="+mj-lt"/>
            </a:endParaRPr>
          </a:p>
          <a:p>
            <a:endParaRPr lang="nl-NL" sz="2800">
              <a:latin typeface="+mj-lt"/>
            </a:endParaRPr>
          </a:p>
          <a:p>
            <a:r>
              <a:rPr lang="nl-NL" sz="2800">
                <a:solidFill>
                  <a:srgbClr val="0070C0"/>
                </a:solidFill>
                <a:latin typeface="+mj-lt"/>
              </a:rPr>
              <a:t>2. </a:t>
            </a:r>
            <a:r>
              <a:rPr lang="nl-NL" sz="2800">
                <a:latin typeface="+mj-lt"/>
              </a:rPr>
              <a:t>Dung dịch muối ăn nồng độ 0,9% ( hay còn gọi là dung dịch nước muối sinh lý) có thể sử dụng để làm gì ?</a:t>
            </a:r>
            <a:endParaRPr lang="en-US" sz="2800">
              <a:latin typeface="+mj-lt"/>
            </a:endParaRPr>
          </a:p>
          <a:p>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2112615231"/>
              </p:ext>
            </p:extLst>
          </p:nvPr>
        </p:nvGraphicFramePr>
        <p:xfrm>
          <a:off x="678196" y="2765806"/>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a16="http://schemas.microsoft.com/office/drawing/2014/main" val="1898863088"/>
                    </a:ext>
                  </a:extLst>
                </a:gridCol>
                <a:gridCol w="4630499">
                  <a:extLst>
                    <a:ext uri="{9D8B030D-6E8A-4147-A177-3AD203B41FA5}">
                      <a16:colId xmlns:a16="http://schemas.microsoft.com/office/drawing/2014/main" val="559289081"/>
                    </a:ext>
                  </a:extLst>
                </a:gridCol>
                <a:gridCol w="3617609">
                  <a:extLst>
                    <a:ext uri="{9D8B030D-6E8A-4147-A177-3AD203B41FA5}">
                      <a16:colId xmlns:a16="http://schemas.microsoft.com/office/drawing/2014/main" val="3720106864"/>
                    </a:ext>
                  </a:extLst>
                </a:gridCol>
              </a:tblGrid>
              <a:tr h="1145132">
                <a:tc>
                  <a:txBody>
                    <a:bodyPr/>
                    <a:lstStyle/>
                    <a:p>
                      <a:pPr marL="0" marR="0" algn="just">
                        <a:lnSpc>
                          <a:spcPct val="107000"/>
                        </a:lnSpc>
                        <a:spcBef>
                          <a:spcPts val="0"/>
                        </a:spcBef>
                        <a:spcAft>
                          <a:spcPts val="300"/>
                        </a:spcAft>
                      </a:pPr>
                      <a:r>
                        <a:rPr lang="nl-NL" sz="2800">
                          <a:effectLst/>
                        </a:rPr>
                        <a:t>Dụng cụ -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9EA047-05AF-2473-1A68-C6DAF4E08F0D}"/>
              </a:ext>
            </a:extLst>
          </p:cNvPr>
          <p:cNvSpPr txBox="1"/>
          <p:nvPr/>
        </p:nvSpPr>
        <p:spPr>
          <a:xfrm>
            <a:off x="725226" y="927249"/>
            <a:ext cx="658981" cy="523220"/>
          </a:xfrm>
          <a:prstGeom prst="rect">
            <a:avLst/>
          </a:prstGeom>
          <a:noFill/>
        </p:spPr>
        <p:txBody>
          <a:bodyPr wrap="square">
            <a:spAutoFit/>
          </a:bodyPr>
          <a:lstStyle/>
          <a:p>
            <a:r>
              <a:rPr lang="nl-NL" sz="2800">
                <a:solidFill>
                  <a:srgbClr val="0070C0"/>
                </a:solidFill>
                <a:latin typeface="+mj-lt"/>
              </a:rPr>
              <a:t>1.</a:t>
            </a:r>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0" y="1450469"/>
          <a:ext cx="12097265" cy="5410741"/>
        </p:xfrm>
        <a:graphic>
          <a:graphicData uri="http://schemas.openxmlformats.org/drawingml/2006/table">
            <a:tbl>
              <a:tblPr firstRow="1" firstCol="1" bandRow="1">
                <a:tableStyleId>{BC89EF96-8CEA-46FF-86C4-4CE0E7609802}</a:tableStyleId>
              </a:tblPr>
              <a:tblGrid>
                <a:gridCol w="2669060">
                  <a:extLst>
                    <a:ext uri="{9D8B030D-6E8A-4147-A177-3AD203B41FA5}">
                      <a16:colId xmlns:a16="http://schemas.microsoft.com/office/drawing/2014/main" val="1898863088"/>
                    </a:ext>
                  </a:extLst>
                </a:gridCol>
                <a:gridCol w="4460790">
                  <a:extLst>
                    <a:ext uri="{9D8B030D-6E8A-4147-A177-3AD203B41FA5}">
                      <a16:colId xmlns:a16="http://schemas.microsoft.com/office/drawing/2014/main" val="559289081"/>
                    </a:ext>
                  </a:extLst>
                </a:gridCol>
                <a:gridCol w="4967415">
                  <a:extLst>
                    <a:ext uri="{9D8B030D-6E8A-4147-A177-3AD203B41FA5}">
                      <a16:colId xmlns:a16="http://schemas.microsoft.com/office/drawing/2014/main"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a16="http://schemas.microsoft.com/office/drawing/2014/main"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DF9BA6-9E26-3A58-C0CC-1F2701BBA755}"/>
                  </a:ext>
                </a:extLst>
              </p:cNvPr>
              <p:cNvSpPr txBox="1"/>
              <p:nvPr/>
            </p:nvSpPr>
            <p:spPr>
              <a:xfrm>
                <a:off x="2631513" y="2416788"/>
                <a:ext cx="4424195" cy="440402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1ACA7D5-9B54-30B4-BE8D-84DDB504B4C7}"/>
              </a:ext>
            </a:extLst>
          </p:cNvPr>
          <p:cNvSpPr txBox="1"/>
          <p:nvPr/>
        </p:nvSpPr>
        <p:spPr>
          <a:xfrm>
            <a:off x="7092302"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a:solidFill>
                <a:srgbClr val="002060"/>
              </a:solidFill>
              <a:effectLst/>
              <a:latin typeface="+mj-lt"/>
              <a:ea typeface="Calibri" panose="020F0502020204030204" pitchFamily="34" charset="0"/>
              <a:cs typeface="Times New Roman" panose="02020603050405020304" pitchFamily="18" charset="0"/>
            </a:endParaRPr>
          </a:p>
          <a:p>
            <a:r>
              <a:rPr lang="nl-NL" sz="2800" kern="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kháy đều.  Ta được chế  100g dung dịch muối ăn nồng độ 0,9%.</a:t>
            </a:r>
            <a:endParaRPr lang="en-US" sz="2800">
              <a:solidFill>
                <a:srgbClr val="002060"/>
              </a:solidFill>
              <a:latin typeface="+mj-lt"/>
            </a:endParaRPr>
          </a:p>
        </p:txBody>
      </p:sp>
      <p:sp>
        <p:nvSpPr>
          <p:cNvPr id="12" name="TextBox 11">
            <a:extLst>
              <a:ext uri="{FF2B5EF4-FFF2-40B4-BE49-F238E27FC236}">
                <a16:creationId xmlns:a16="http://schemas.microsoft.com/office/drawing/2014/main" id="{F93CA7DF-BCD3-A37F-1989-6CA6B4995F86}"/>
              </a:ext>
            </a:extLst>
          </p:cNvPr>
          <p:cNvSpPr txBox="1"/>
          <p:nvPr/>
        </p:nvSpPr>
        <p:spPr>
          <a:xfrm>
            <a:off x="0" y="2568347"/>
            <a:ext cx="2594919" cy="4208075"/>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1569660"/>
          </a:xfrm>
          <a:prstGeom prst="rect">
            <a:avLst/>
          </a:prstGeom>
          <a:noFill/>
        </p:spPr>
        <p:txBody>
          <a:bodyPr wrap="square">
            <a:spAutoFit/>
          </a:bodyPr>
          <a:lstStyle/>
          <a:p>
            <a:r>
              <a:rPr lang="nl-NL" sz="3200">
                <a:solidFill>
                  <a:srgbClr val="0070C0"/>
                </a:solidFill>
                <a:latin typeface="+mj-lt"/>
              </a:rPr>
              <a:t>2</a:t>
            </a:r>
            <a:r>
              <a:rPr lang="en-US" sz="3200"/>
              <a:t>. Dung dịch nước muối sinh lý còn có tác dụng</a:t>
            </a:r>
            <a:r>
              <a:rPr lang="vi-VN" sz="3200"/>
              <a:t> rửa vết thương, giúp làm sạch, loại bỏ chất bẩn, vi khuẩn, ngăn ngừa viêm nhiễm</a:t>
            </a:r>
            <a:r>
              <a:rPr lang="en-US" sz="3200"/>
              <a:t> và súc hòng, rửa mắt, rửa mũi …</a:t>
            </a:r>
            <a:r>
              <a:rPr lang="nl-NL" sz="3200">
                <a:latin typeface="+mj-lt"/>
              </a:rPr>
              <a:t>  </a:t>
            </a:r>
            <a:endParaRPr lang="en-US" sz="32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pic>
        <p:nvPicPr>
          <p:cNvPr id="4" name="Picture 2" descr="Sai lầm khi dùng nước muối sinh lý gây nguy hiểm cho trẻ">
            <a:extLst>
              <a:ext uri="{FF2B5EF4-FFF2-40B4-BE49-F238E27FC236}">
                <a16:creationId xmlns:a16="http://schemas.microsoft.com/office/drawing/2014/main" id="{CC931C0F-C95C-DE2B-065A-B40312F92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1" y="3029368"/>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a16="http://schemas.microsoft.com/office/drawing/2014/main" id="{C0BC76C3-B854-4714-D261-563E17624B5D}"/>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7"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083672" y="1078249"/>
            <a:ext cx="10024655" cy="1505605"/>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E86902-4CB5-CEA7-2483-300CB2A52128}"/>
              </a:ext>
            </a:extLst>
          </p:cNvPr>
          <p:cNvSpPr txBox="1"/>
          <p:nvPr/>
        </p:nvSpPr>
        <p:spPr>
          <a:xfrm>
            <a:off x="870857" y="2495151"/>
            <a:ext cx="10450286" cy="1647182"/>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951470" y="1590217"/>
            <a:ext cx="10515600" cy="1841466"/>
          </a:xfrm>
          <a:prstGeom prst="rect">
            <a:avLst/>
          </a:prstGeom>
          <a:noFill/>
        </p:spPr>
        <p:txBody>
          <a:bodyPr wrap="square">
            <a:spAutoFit/>
          </a:bodyPr>
          <a:lstStyle/>
          <a:p>
            <a:pPr marL="0" marR="0">
              <a:lnSpc>
                <a:spcPct val="107000"/>
              </a:lnSpc>
              <a:spcBef>
                <a:spcPts val="0"/>
              </a:spcBef>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Các nhóm </a:t>
            </a:r>
            <a:r>
              <a:rPr lang="en-US" sz="3600">
                <a:effectLst/>
                <a:latin typeface="Times New Roman" panose="02020603050405020304" pitchFamily="18" charset="0"/>
                <a:ea typeface="Calibri" panose="020F0502020204030204" pitchFamily="34" charset="0"/>
                <a:cs typeface="Times New Roman" panose="02020603050405020304" pitchFamily="18" charset="0"/>
              </a:rPr>
              <a:t>lựa chọn dụng cụ- hóa chất cần thiết và tiến hành thí nghiệm ha </a:t>
            </a:r>
            <a:r>
              <a:rPr lang="nl-NL" sz="3600">
                <a:effectLst/>
                <a:latin typeface="Times New Roman" panose="02020603050405020304" pitchFamily="18" charset="0"/>
                <a:ea typeface="Calibri" panose="020F0502020204030204" pitchFamily="34" charset="0"/>
                <a:cs typeface="Times New Roman" panose="02020603050405020304" pitchFamily="18" charset="0"/>
              </a:rPr>
              <a:t>chế dung dịch muối ăn nồng độ 0,9%.</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5’</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16384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1083672" y="1332073"/>
            <a:ext cx="10024655" cy="1077218"/>
          </a:xfrm>
          <a:prstGeom prst="rect">
            <a:avLst/>
          </a:prstGeom>
          <a:noFill/>
        </p:spPr>
        <p:txBody>
          <a:bodyPr wrap="square">
            <a:spAutoFit/>
          </a:bodyPr>
          <a:lstStyle/>
          <a:p>
            <a:pPr marL="0" marR="0" algn="just">
              <a:spcBef>
                <a:spcPts val="0"/>
              </a:spcBef>
              <a:spcAft>
                <a:spcPts val="0"/>
              </a:spcAft>
            </a:pPr>
            <a:r>
              <a:rPr lang="en-US" sz="3200">
                <a:effectLst/>
                <a:latin typeface="Times New Roman" panose="02020603050405020304" pitchFamily="18" charset="0"/>
                <a:ea typeface="Times New Roman" panose="02020603050405020304" pitchFamily="18" charset="0"/>
              </a:rPr>
              <a:t>BT: Từ muối CuSO</a:t>
            </a:r>
            <a:r>
              <a:rPr lang="en-US" sz="3200" baseline="-25000">
                <a:effectLst/>
                <a:latin typeface="Times New Roman" panose="02020603050405020304" pitchFamily="18" charset="0"/>
                <a:ea typeface="Times New Roman" panose="02020603050405020304" pitchFamily="18" charset="0"/>
              </a:rPr>
              <a:t>4</a:t>
            </a:r>
            <a:r>
              <a:rPr lang="en-US" sz="3200">
                <a:effectLst/>
                <a:latin typeface="Times New Roman" panose="02020603050405020304" pitchFamily="18" charset="0"/>
                <a:ea typeface="Times New Roman" panose="02020603050405020304" pitchFamily="18" charset="0"/>
              </a:rPr>
              <a:t>, nước cất và các dụng cụ cần thiết, hãy tính toán và nêu cách pha chế: 50 mL dung dịch CuSO</a:t>
            </a:r>
            <a:r>
              <a:rPr lang="en-US" sz="3200" baseline="-25000">
                <a:effectLst/>
                <a:latin typeface="Times New Roman" panose="02020603050405020304" pitchFamily="18" charset="0"/>
                <a:ea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đôi</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9EFE1D-5466-0E2D-C12C-768B56797E9C}"/>
                  </a:ext>
                </a:extLst>
              </p:cNvPr>
              <p:cNvSpPr txBox="1"/>
              <p:nvPr/>
            </p:nvSpPr>
            <p:spPr>
              <a:xfrm>
                <a:off x="417039" y="2665908"/>
                <a:ext cx="5427707" cy="3613425"/>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Tính toán:</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Đổi 50mL = 0,05 L</a:t>
                </a:r>
              </a:p>
              <a:p>
                <a:pPr marL="0" marR="0">
                  <a:spcBef>
                    <a:spcPts val="0"/>
                  </a:spcBef>
                  <a:spcAft>
                    <a:spcPts val="0"/>
                  </a:spcAft>
                </a:pPr>
                <a:r>
                  <a:rPr lang="en-US" sz="2800">
                    <a:solidFill>
                      <a:srgbClr val="002060"/>
                    </a:solidFill>
                    <a:effectLst/>
                    <a:latin typeface="+mj-lt"/>
                    <a:ea typeface="Times New Roman" panose="02020603050405020304" pitchFamily="18" charset="0"/>
                  </a:rPr>
                  <a:t>– Số mol chất tan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 C</a:t>
                </a:r>
                <a:r>
                  <a:rPr lang="en-US" sz="2800" baseline="-25000">
                    <a:solidFill>
                      <a:srgbClr val="002060"/>
                    </a:solidFill>
                    <a:effectLst/>
                    <a:latin typeface="+mj-lt"/>
                    <a:ea typeface="Times New Roman" panose="02020603050405020304" pitchFamily="18" charset="0"/>
                  </a:rPr>
                  <a:t>M</a:t>
                </a:r>
                <a:r>
                  <a:rPr lang="en-US" sz="2800">
                    <a:solidFill>
                      <a:srgbClr val="002060"/>
                    </a:solidFill>
                    <a:effectLst/>
                    <a:latin typeface="+mj-lt"/>
                    <a:ea typeface="Times New Roman" panose="02020603050405020304" pitchFamily="18" charset="0"/>
                  </a:rPr>
                  <a:t>. V = 1 x 0,05 = 0,05 (mol)</a:t>
                </a:r>
              </a:p>
              <a:p>
                <a:pPr marL="0" marR="0">
                  <a:spcBef>
                    <a:spcPts val="0"/>
                  </a:spcBef>
                  <a:spcAft>
                    <a:spcPts val="0"/>
                  </a:spcAft>
                </a:pPr>
                <a:r>
                  <a:rPr lang="en-US" sz="2800">
                    <a:solidFill>
                      <a:srgbClr val="002060"/>
                    </a:solidFill>
                    <a:effectLst/>
                    <a:latin typeface="+mj-lt"/>
                    <a:ea typeface="Times New Roman" panose="02020603050405020304" pitchFamily="18" charset="0"/>
                  </a:rPr>
                  <a:t>– Khối lượng của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n. M= 0,05 x 160 = 8 (g)</a:t>
                </a:r>
              </a:p>
              <a:p>
                <a:pPr marL="0" marR="0">
                  <a:spcBef>
                    <a:spcPts val="0"/>
                  </a:spcBef>
                  <a:spcAft>
                    <a:spcPts val="0"/>
                  </a:spcAft>
                </a:pPr>
                <a:endParaRPr lang="en-US" sz="2800">
                  <a:solidFill>
                    <a:srgbClr val="002060"/>
                  </a:solidFill>
                  <a:effectLst/>
                  <a:latin typeface="+mj-lt"/>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C9EFE1D-5466-0E2D-C12C-768B56797E9C}"/>
                  </a:ext>
                </a:extLst>
              </p:cNvPr>
              <p:cNvSpPr txBox="1">
                <a:spLocks noRot="1" noChangeAspect="1" noMove="1" noResize="1" noEditPoints="1" noAdjustHandles="1" noChangeArrowheads="1" noChangeShapeType="1" noTextEdit="1"/>
              </p:cNvSpPr>
              <p:nvPr/>
            </p:nvSpPr>
            <p:spPr>
              <a:xfrm>
                <a:off x="417039" y="2665908"/>
                <a:ext cx="5427707" cy="3613425"/>
              </a:xfrm>
              <a:prstGeom prst="rect">
                <a:avLst/>
              </a:prstGeom>
              <a:blipFill>
                <a:blip r:embed="rId3"/>
                <a:stretch>
                  <a:fillRect l="-2245" t="-1686" r="-22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AF09687-6F01-3C3D-508A-09FF783C4CB4}"/>
              </a:ext>
            </a:extLst>
          </p:cNvPr>
          <p:cNvSpPr txBox="1"/>
          <p:nvPr/>
        </p:nvSpPr>
        <p:spPr>
          <a:xfrm>
            <a:off x="5844746" y="2689396"/>
            <a:ext cx="6098058" cy="2677656"/>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Cách pha chế dung dịch:</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Cân 8 g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khan cho vào một cốc thủy tinh loại 100 mL.</a:t>
            </a:r>
          </a:p>
          <a:p>
            <a:pPr marL="0" marR="0">
              <a:spcBef>
                <a:spcPts val="0"/>
              </a:spcBef>
              <a:spcAft>
                <a:spcPts val="0"/>
              </a:spcAft>
            </a:pPr>
            <a:r>
              <a:rPr lang="en-US" sz="2800">
                <a:solidFill>
                  <a:srgbClr val="002060"/>
                </a:solidFill>
                <a:effectLst/>
                <a:latin typeface="+mj-lt"/>
                <a:ea typeface="Times New Roman" panose="02020603050405020304" pitchFamily="18" charset="0"/>
              </a:rPr>
              <a:t>– Cho từ từ nước cất vào cốc và khuấy nhẹ cho đủ 50 mL dung dịch.</a:t>
            </a:r>
          </a:p>
          <a:p>
            <a:pPr marL="0" marR="0">
              <a:spcBef>
                <a:spcPts val="0"/>
              </a:spcBef>
              <a:spcAft>
                <a:spcPts val="0"/>
              </a:spcAft>
            </a:pPr>
            <a:r>
              <a:rPr lang="en-US" sz="2800">
                <a:solidFill>
                  <a:srgbClr val="002060"/>
                </a:solidFill>
                <a:effectLst/>
                <a:latin typeface="+mj-lt"/>
                <a:ea typeface="Times New Roman" panose="02020603050405020304" pitchFamily="18" charset="0"/>
              </a:rPr>
              <a:t>– Ta được dung dịch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5758248"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DCFCF-9EB7-C42F-8A7D-852A77F978BE}"/>
              </a:ext>
            </a:extLst>
          </p:cNvPr>
          <p:cNvPicPr>
            <a:picLocks noChangeAspect="1"/>
          </p:cNvPicPr>
          <p:nvPr/>
        </p:nvPicPr>
        <p:blipFill>
          <a:blip r:embed="rId2"/>
          <a:stretch>
            <a:fillRect/>
          </a:stretch>
        </p:blipFill>
        <p:spPr>
          <a:xfrm>
            <a:off x="421622" y="414332"/>
            <a:ext cx="11348756" cy="2684989"/>
          </a:xfrm>
          <a:prstGeom prst="rect">
            <a:avLst/>
          </a:prstGeom>
        </p:spPr>
      </p:pic>
      <p:pic>
        <p:nvPicPr>
          <p:cNvPr id="21506" name="Picture 2" descr="Bù nước và điện giải Oresol - 3B (Á Âu) hộp 40 gói x 4.1g | Medigo">
            <a:extLst>
              <a:ext uri="{FF2B5EF4-FFF2-40B4-BE49-F238E27FC236}">
                <a16:creationId xmlns:a16="http://schemas.microsoft.com/office/drawing/2014/main"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8"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a16="http://schemas.microsoft.com/office/drawing/2014/main"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8" y="3256288"/>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10154606" cy="1124964"/>
          </a:xfrm>
          <a:prstGeom prst="wedgeRoundRectCallout">
            <a:avLst>
              <a:gd name="adj1" fmla="val -4774"/>
              <a:gd name="adj2" fmla="val -112215"/>
              <a:gd name="adj3" fmla="val 16667"/>
            </a:avLst>
          </a:prstGeom>
          <a:solidFill>
            <a:srgbClr val="00B05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3" name="TextBox 2">
            <a:extLst>
              <a:ext uri="{FF2B5EF4-FFF2-40B4-BE49-F238E27FC236}">
                <a16:creationId xmlns:a16="http://schemas.microsoft.com/office/drawing/2014/main" id="{C81064DA-6D57-2CE7-7FEA-73E6EA630BE6}"/>
              </a:ext>
            </a:extLst>
          </p:cNvPr>
          <p:cNvSpPr txBox="1"/>
          <p:nvPr/>
        </p:nvSpPr>
        <p:spPr>
          <a:xfrm>
            <a:off x="716458" y="5552352"/>
            <a:ext cx="10154605" cy="580993"/>
          </a:xfrm>
          <a:prstGeom prst="rect">
            <a:avLst/>
          </a:prstGeom>
          <a:noFill/>
        </p:spPr>
        <p:txBody>
          <a:bodyPr wrap="square">
            <a:spAutoFit/>
          </a:bodyPr>
          <a:lstStyle/>
          <a:p>
            <a:pPr marL="0" marR="0" indent="457200" algn="just">
              <a:lnSpc>
                <a:spcPct val="107000"/>
              </a:lnSpc>
              <a:spcBef>
                <a:spcPts val="0"/>
              </a:spcBef>
              <a:spcAft>
                <a:spcPts val="0"/>
              </a:spcAft>
            </a:pPr>
            <a:r>
              <a:rPr lang="en-US" sz="3200">
                <a:solidFill>
                  <a:schemeClr val="bg1"/>
                </a:solidFill>
                <a:effectLst/>
                <a:ea typeface="Calibri" panose="020F0502020204030204" pitchFamily="34" charset="0"/>
                <a:cs typeface="Times New Roman" panose="02020603050405020304" pitchFamily="18" charset="0"/>
              </a:rPr>
              <a:t>Con số đó chỉ nồng độ phần trăm của dung dịch.</a:t>
            </a: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60480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992440"/>
            <a:chOff x="1850890" y="373354"/>
            <a:chExt cx="7956786" cy="4469184"/>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661099" y="1878464"/>
            <a:ext cx="11030159"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a:t>- Có 2 kiểu pha chế dd theo nồng độ cho trước.</a:t>
            </a:r>
            <a:br>
              <a:rPr lang="en-US" sz="3200"/>
            </a:br>
            <a:r>
              <a:rPr lang="en-US" sz="3200"/>
              <a:t>+ Pha chế dung dịch theo nồng độ phần trăm</a:t>
            </a:r>
            <a:br>
              <a:rPr lang="en-US" sz="3200"/>
            </a:br>
            <a:r>
              <a:rPr lang="en-US" sz="3200"/>
              <a:t>+ Pha chế dung dịch theo nồng độ mol.</a:t>
            </a:r>
          </a:p>
          <a:p>
            <a:r>
              <a:rPr lang="en-US" sz="3200" b="1"/>
              <a:t>- Lưu ý </a:t>
            </a:r>
            <a:r>
              <a:rPr lang="en-US" sz="3200"/>
              <a:t>: Dù cách pha chế nào ta cũng cần xác định được chất tan, dung môi. Sau đó vận dụng CT tìm khối lượng (số mol) chất tan và có thể tìm khối lượng (thể tích) dung môi.</a:t>
            </a:r>
          </a:p>
        </p:txBody>
      </p:sp>
    </p:spTree>
    <p:extLst>
      <p:ext uri="{BB962C8B-B14F-4D97-AF65-F5344CB8AC3E}">
        <p14:creationId xmlns:p14="http://schemas.microsoft.com/office/powerpoint/2010/main" val="26215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2" y="3023037"/>
            <a:ext cx="4872617"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C0590-C7AB-2F66-3D24-7FF211EFD097}"/>
              </a:ext>
            </a:extLst>
          </p:cNvPr>
          <p:cNvSpPr txBox="1"/>
          <p:nvPr/>
        </p:nvSpPr>
        <p:spPr>
          <a:xfrm>
            <a:off x="886597" y="1249530"/>
            <a:ext cx="10234483" cy="3566233"/>
          </a:xfrm>
          <a:prstGeom prst="rect">
            <a:avLst/>
          </a:prstGeom>
          <a:noFill/>
        </p:spPr>
        <p:txBody>
          <a:bodyPr wrap="square">
            <a:spAutoFit/>
          </a:bodyPr>
          <a:lstStyle/>
          <a:p>
            <a:pPr marL="0" marR="0">
              <a:lnSpc>
                <a:spcPct val="120000"/>
              </a:lnSpc>
              <a:spcBef>
                <a:spcPts val="0"/>
              </a:spcBef>
              <a:spcAft>
                <a:spcPts val="0"/>
              </a:spcAft>
            </a:pPr>
            <a:r>
              <a:rPr lang="en-US" sz="2800" b="1" spc="10">
                <a:solidFill>
                  <a:srgbClr val="000000"/>
                </a:solidFill>
                <a:effectLst/>
                <a:latin typeface="+mj-lt"/>
                <a:ea typeface="Calibri" panose="020F0502020204030204" pitchFamily="34" charset="0"/>
                <a:cs typeface="Times New Roman" panose="02020603050405020304" pitchFamily="18" charset="0"/>
              </a:rPr>
              <a:t>Bài 1</a:t>
            </a:r>
            <a:r>
              <a:rPr lang="en-US" sz="2800" spc="10">
                <a:solidFill>
                  <a:srgbClr val="000000"/>
                </a:solidFill>
                <a:effectLst/>
                <a:latin typeface="+mj-lt"/>
                <a:ea typeface="Calibri" panose="020F0502020204030204" pitchFamily="34" charset="0"/>
                <a:cs typeface="Times New Roman" panose="02020603050405020304" pitchFamily="18" charset="0"/>
              </a:rPr>
              <a:t>. Em hãy mô tả cách tiến hành những thí nghiệm sau:</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a) Chuyển đổi từ một dung dịch NaCl bão hoà thành một dung dịch chưa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b) Chuyển đổi từ một dung dịch NaCl chưa bão hoà thành một dung dịch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endParaRPr lang="en-US" sz="280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b="1">
                <a:effectLst/>
                <a:latin typeface="+mj-lt"/>
                <a:ea typeface="Calibri" panose="020F0502020204030204" pitchFamily="34" charset="0"/>
                <a:cs typeface="Times New Roman" panose="02020603050405020304" pitchFamily="18" charset="0"/>
              </a:rPr>
              <a:t>BT2: </a:t>
            </a:r>
            <a:r>
              <a:rPr lang="en-US" sz="2800">
                <a:effectLst/>
                <a:latin typeface="+mj-lt"/>
                <a:ea typeface="Calibri" panose="020F0502020204030204" pitchFamily="34" charset="0"/>
                <a:cs typeface="Times New Roman" panose="02020603050405020304" pitchFamily="18" charset="0"/>
              </a:rPr>
              <a:t>Ở 20</a:t>
            </a:r>
            <a:r>
              <a:rPr lang="en-US" sz="2800" baseline="30000">
                <a:effectLst/>
                <a:latin typeface="+mj-lt"/>
                <a:ea typeface="Calibri" panose="020F0502020204030204" pitchFamily="34" charset="0"/>
                <a:cs typeface="Times New Roman" panose="02020603050405020304" pitchFamily="18" charset="0"/>
              </a:rPr>
              <a:t>o</a:t>
            </a:r>
            <a:r>
              <a:rPr lang="en-US" sz="2800">
                <a:effectLst/>
                <a:latin typeface="+mj-lt"/>
                <a:ea typeface="Calibri" panose="020F0502020204030204" pitchFamily="34" charset="0"/>
                <a:cs typeface="Times New Roman" panose="02020603050405020304" pitchFamily="18" charset="0"/>
              </a:rPr>
              <a:t>C, độ tan của muối ăn là 36 g. Hãy tính nồng độ phần trăm của dung dịch bão hòa muối ăn.</a:t>
            </a:r>
          </a:p>
        </p:txBody>
      </p:sp>
    </p:spTree>
    <p:extLst>
      <p:ext uri="{BB962C8B-B14F-4D97-AF65-F5344CB8AC3E}">
        <p14:creationId xmlns:p14="http://schemas.microsoft.com/office/powerpoint/2010/main" val="19332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88B6C-54B4-58A1-93A0-D29AE7658381}"/>
              </a:ext>
            </a:extLst>
          </p:cNvPr>
          <p:cNvSpPr txBox="1"/>
          <p:nvPr/>
        </p:nvSpPr>
        <p:spPr>
          <a:xfrm>
            <a:off x="760637"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9CAE30-9C3E-3C5B-8EEA-FE4684B9B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269" y="814461"/>
            <a:ext cx="6058077" cy="3304641"/>
          </a:xfrm>
          <a:prstGeom prst="rect">
            <a:avLst/>
          </a:prstGeom>
          <a:noFill/>
        </p:spPr>
      </p:pic>
      <p:sp>
        <p:nvSpPr>
          <p:cNvPr id="3" name="Rectangle 2">
            <a:extLst>
              <a:ext uri="{FF2B5EF4-FFF2-40B4-BE49-F238E27FC236}">
                <a16:creationId xmlns:a16="http://schemas.microsoft.com/office/drawing/2014/main" id="{8ABEF8C6-2823-D5D7-64E8-AD3EB693E638}"/>
              </a:ext>
            </a:extLst>
          </p:cNvPr>
          <p:cNvSpPr>
            <a:spLocks noChangeArrowheads="1"/>
          </p:cNvSpPr>
          <p:nvPr/>
        </p:nvSpPr>
        <p:spPr bwMode="auto">
          <a:xfrm>
            <a:off x="941916" y="4502528"/>
            <a:ext cx="10110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 ý:</a:t>
            </a:r>
            <a:r>
              <a:rPr kumimoji="0" lang="en-US" altLang="en-US" sz="3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 quan hệ giữa nồng độ phần trăm và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241A5EC5-6A62-06E9-AF9B-BD08F5A419DC}"/>
              </a:ext>
            </a:extLst>
          </p:cNvPr>
          <p:cNvGraphicFramePr>
            <a:graphicFrameLocks noChangeAspect="1"/>
          </p:cNvGraphicFramePr>
          <p:nvPr>
            <p:extLst>
              <p:ext uri="{D42A27DB-BD31-4B8C-83A1-F6EECF244321}">
                <p14:modId xmlns:p14="http://schemas.microsoft.com/office/powerpoint/2010/main" val="1437453200"/>
              </p:ext>
            </p:extLst>
          </p:nvPr>
        </p:nvGraphicFramePr>
        <p:xfrm>
          <a:off x="1309525" y="5074359"/>
          <a:ext cx="3904149" cy="1277059"/>
        </p:xfrm>
        <a:graphic>
          <a:graphicData uri="http://schemas.openxmlformats.org/presentationml/2006/ole">
            <mc:AlternateContent xmlns:mc="http://schemas.openxmlformats.org/markup-compatibility/2006">
              <mc:Choice xmlns:v="urn:schemas-microsoft-com:vml" Requires="v">
                <p:oleObj r:id="rId3" imgW="1180588" imgH="393529" progId="Equation.3">
                  <p:embed/>
                </p:oleObj>
              </mc:Choice>
              <mc:Fallback>
                <p:oleObj r:id="rId3" imgW="1180588"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525" y="5074359"/>
                        <a:ext cx="3904149" cy="127705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86B55CDB-AECE-8B38-670F-65EDEA60A525}"/>
              </a:ext>
            </a:extLst>
          </p:cNvPr>
          <p:cNvSpPr>
            <a:spLocks noChangeArrowheads="1"/>
          </p:cNvSpPr>
          <p:nvPr/>
        </p:nvSpPr>
        <p:spPr bwMode="auto">
          <a:xfrm>
            <a:off x="5737487" y="5420500"/>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đó S là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190413-F63D-BF05-44EE-6F1A0FA99C2D}"/>
              </a:ext>
            </a:extLst>
          </p:cNvPr>
          <p:cNvSpPr txBox="1"/>
          <p:nvPr/>
        </p:nvSpPr>
        <p:spPr>
          <a:xfrm>
            <a:off x="1441313" y="506582"/>
            <a:ext cx="2980055" cy="628955"/>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D328A1-9183-F71D-D3CF-E53961AD5E6B}"/>
              </a:ext>
            </a:extLst>
          </p:cNvPr>
          <p:cNvSpPr txBox="1"/>
          <p:nvPr/>
        </p:nvSpPr>
        <p:spPr>
          <a:xfrm>
            <a:off x="1264474" y="1620524"/>
            <a:ext cx="10209771" cy="3604641"/>
          </a:xfrm>
          <a:prstGeom prst="rect">
            <a:avLst/>
          </a:prstGeom>
          <a:noFill/>
        </p:spPr>
        <p:txBody>
          <a:bodyPr wrap="square">
            <a:spAutoFit/>
          </a:bodyPr>
          <a:lstStyle/>
          <a:p>
            <a:pPr marL="30480" marR="30480" algn="just">
              <a:spcBef>
                <a:spcPts val="0"/>
              </a:spcBef>
              <a:spcAft>
                <a:spcPts val="0"/>
              </a:spcAft>
            </a:pPr>
            <a:r>
              <a:rPr lang="en-US" sz="3200">
                <a:effectLst/>
                <a:latin typeface="Arial" panose="020B0604020202020204" pitchFamily="34" charset="0"/>
                <a:ea typeface="Times New Roman" panose="02020603050405020304" pitchFamily="18" charset="0"/>
                <a:cs typeface="Arial" panose="020B0604020202020204" pitchFamily="34" charset="0"/>
              </a:rPr>
              <a:t>Từ nước cất và các dụng cụ cần thiết, hãy tính toán và nêu cách pha chế:</a:t>
            </a:r>
          </a:p>
          <a:p>
            <a:pPr marL="342900" marR="30480" lvl="0" indent="-342900" algn="just">
              <a:spcBef>
                <a:spcPts val="0"/>
              </a:spcBef>
              <a:spcAft>
                <a:spcPts val="0"/>
              </a:spcAft>
              <a:buFont typeface="+mj-lt"/>
              <a:buAutoNum type="alphaLcParenR"/>
            </a:pPr>
            <a:r>
              <a:rPr lang="en-US" sz="3200">
                <a:effectLst/>
                <a:latin typeface="Arial" panose="020B0604020202020204" pitchFamily="34" charset="0"/>
                <a:ea typeface="Times New Roman" panose="02020603050405020304" pitchFamily="18" charset="0"/>
                <a:cs typeface="Arial" panose="020B0604020202020204" pitchFamily="34" charset="0"/>
              </a:rPr>
              <a:t>100 ml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0,1M từ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dịch NaCl 2,5% từ dung dịch NaCl 10%.</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GV hướng dẫn HS dạng bài p</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ha loãng một dung dịch theo nồng độ cho trước.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Arial" panose="020B0604020202020204" pitchFamily="34" charset="0"/>
                <a:cs typeface="Arial" panose="020B0604020202020204" pitchFamily="34" charset="0"/>
              </a:rPr>
              <a:t>Thảo luận nhóm</a:t>
            </a:r>
          </a:p>
        </p:txBody>
      </p:sp>
      <p:pic>
        <p:nvPicPr>
          <p:cNvPr id="7" name="Picture 6">
            <a:extLst>
              <a:ext uri="{FF2B5EF4-FFF2-40B4-BE49-F238E27FC236}">
                <a16:creationId xmlns:a16="http://schemas.microsoft.com/office/drawing/2014/main" id="{700F314C-C483-5984-7739-91FDE3D8569F}"/>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3268879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106D89-D8D9-DD21-83E3-969BBBDF876B}"/>
                  </a:ext>
                </a:extLst>
              </p:cNvPr>
              <p:cNvSpPr txBox="1"/>
              <p:nvPr/>
            </p:nvSpPr>
            <p:spPr>
              <a:xfrm>
                <a:off x="718784" y="531572"/>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Tính toán: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100 ml dd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tích của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(trong đó có chứa 0,01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0,005 lít = 5 mL</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Cách pha chế dung dịch:</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Đong lấy 5 ml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cho vào cốc chia độ 200 ml.</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Thêm từ từ nước cất đến vạch 100 ml, khuấy đều ta được 100 ml dung dịch.</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a16="http://schemas.microsoft.com/office/drawing/2014/main"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2" y="1233078"/>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a16="http://schemas.microsoft.com/office/drawing/2014/main"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01" y="2583953"/>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666D353-8EDC-1F76-DB8E-70C1F200ACEE}"/>
              </a:ext>
            </a:extLst>
          </p:cNvPr>
          <p:cNvSpPr>
            <a:spLocks noChangeArrowheads="1"/>
          </p:cNvSpPr>
          <p:nvPr/>
        </p:nvSpPr>
        <p:spPr bwMode="auto">
          <a:xfrm>
            <a:off x="1421492" y="426841"/>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toán: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của NaCl có trong 150g dd NaCl 2,5%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087C780F-8A58-FC0E-79DA-BBA723C1CD32}"/>
              </a:ext>
            </a:extLst>
          </p:cNvPr>
          <p:cNvSpPr>
            <a:spLocks noChangeArrowheads="1"/>
          </p:cNvSpPr>
          <p:nvPr/>
        </p:nvSpPr>
        <p:spPr bwMode="auto">
          <a:xfrm>
            <a:off x="1421492" y="2034057"/>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F6F47EDD-012A-BEE8-8353-640EC6DB0352}"/>
              </a:ext>
            </a:extLst>
          </p:cNvPr>
          <p:cNvSpPr>
            <a:spLocks noChangeArrowheads="1"/>
          </p:cNvSpPr>
          <p:nvPr/>
        </p:nvSpPr>
        <p:spPr bwMode="auto">
          <a:xfrm>
            <a:off x="475916"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2"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991618"/>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1. Nêu định nghĩa dung dịch, huyền phù, nhũ tương?</a:t>
            </a:r>
          </a:p>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3893588287"/>
              </p:ext>
            </p:extLst>
          </p:nvPr>
        </p:nvGraphicFramePr>
        <p:xfrm>
          <a:off x="0" y="1973918"/>
          <a:ext cx="12192001" cy="7390257"/>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178267">
                  <a:extLst>
                    <a:ext uri="{9D8B030D-6E8A-4147-A177-3AD203B41FA5}">
                      <a16:colId xmlns:a16="http://schemas.microsoft.com/office/drawing/2014/main" val="3089685055"/>
                    </a:ext>
                  </a:extLst>
                </a:gridCol>
                <a:gridCol w="2051415">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r h="0">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0">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Tree>
    <p:extLst>
      <p:ext uri="{BB962C8B-B14F-4D97-AF65-F5344CB8AC3E}">
        <p14:creationId xmlns:p14="http://schemas.microsoft.com/office/powerpoint/2010/main" val="361610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591678785"/>
              </p:ext>
            </p:extLst>
          </p:nvPr>
        </p:nvGraphicFramePr>
        <p:xfrm>
          <a:off x="-1" y="1841548"/>
          <a:ext cx="12192001" cy="4568889"/>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11435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274468"/>
            <a:ext cx="9823206" cy="3747051"/>
          </a:xfrm>
          <a:prstGeom prst="rect">
            <a:avLst/>
          </a:prstGeom>
          <a:noFill/>
        </p:spPr>
        <p:txBody>
          <a:bodyPr wrap="square">
            <a:spAutoFit/>
          </a:bodyPr>
          <a:lstStyle/>
          <a:p>
            <a:pPr marR="45720" algn="just" fontAlgn="base">
              <a:lnSpc>
                <a:spcPct val="107000"/>
              </a:lnSpc>
              <a:spcBef>
                <a:spcPts val="0"/>
              </a:spcBef>
              <a:spcAft>
                <a:spcPts val="0"/>
              </a:spcAft>
            </a:pPr>
            <a:r>
              <a:rPr lang="pt-BR" sz="2800" b="1">
                <a:solidFill>
                  <a:srgbClr val="0070C0"/>
                </a:solidFill>
                <a:effectLst/>
                <a:ea typeface="Calibri" panose="020F0502020204030204" pitchFamily="34" charset="0"/>
                <a:cs typeface="Times New Roman" panose="02020603050405020304" pitchFamily="18" charset="0"/>
              </a:rPr>
              <a:t>1. Định nghĩa dung dịch, huyền phù, nhũ tương</a:t>
            </a:r>
          </a:p>
          <a:p>
            <a:pPr marL="0" marR="45720" algn="just" fontAlgn="base">
              <a:lnSpc>
                <a:spcPct val="107000"/>
              </a:lnSpc>
              <a:spcBef>
                <a:spcPts val="0"/>
              </a:spcBef>
              <a:spcAft>
                <a:spcPts val="0"/>
              </a:spcAft>
            </a:pPr>
            <a:r>
              <a:rPr lang="pt-BR" sz="2800">
                <a:effectLst/>
                <a:ea typeface="Calibri" panose="020F0502020204030204" pitchFamily="34" charset="0"/>
                <a:cs typeface="Times New Roman" panose="02020603050405020304" pitchFamily="18" charset="0"/>
              </a:rPr>
              <a:t>+ </a:t>
            </a:r>
            <a:r>
              <a:rPr lang="pt-BR" sz="2800" b="1">
                <a:effectLst/>
                <a:ea typeface="Calibri" panose="020F0502020204030204" pitchFamily="34" charset="0"/>
                <a:cs typeface="Times New Roman" panose="02020603050405020304" pitchFamily="18" charset="0"/>
              </a:rPr>
              <a:t>Dung dịch </a:t>
            </a:r>
            <a:r>
              <a:rPr lang="pt-BR" sz="2800">
                <a:effectLst/>
                <a:ea typeface="Calibri" panose="020F0502020204030204" pitchFamily="34" charset="0"/>
                <a:cs typeface="Times New Roman" panose="02020603050405020304" pitchFamily="18" charset="0"/>
              </a:rPr>
              <a:t>là hỗn hợp đồng nhất của chất tan và dung môi.</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b="1">
                <a:solidFill>
                  <a:srgbClr val="000000"/>
                </a:solidFill>
                <a:effectLst/>
                <a:ea typeface="Calibri" panose="020F0502020204030204" pitchFamily="34" charset="0"/>
                <a:cs typeface="Times New Roman" panose="02020603050405020304" pitchFamily="18" charset="0"/>
              </a:rPr>
              <a:t>+ Huyền phù</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các hạt chất rắn phân tán lơ lửng trong môi trường chất lỏng.</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000000"/>
                </a:solidFill>
                <a:effectLst/>
                <a:ea typeface="Calibri" panose="020F0502020204030204" pitchFamily="34" charset="0"/>
                <a:cs typeface="Times New Roman" panose="02020603050405020304" pitchFamily="18" charset="0"/>
              </a:rPr>
              <a:t>+ </a:t>
            </a:r>
            <a:r>
              <a:rPr lang="en-US" sz="2800" b="1">
                <a:solidFill>
                  <a:srgbClr val="000000"/>
                </a:solidFill>
                <a:effectLst/>
                <a:ea typeface="Calibri" panose="020F0502020204030204" pitchFamily="34" charset="0"/>
                <a:cs typeface="Times New Roman" panose="02020603050405020304" pitchFamily="18" charset="0"/>
              </a:rPr>
              <a:t>Nhũ tương</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một hay nhiều chất lỏng phân tán trong môi trường chất lỏng nhưng không tan trong nhau.</a:t>
            </a:r>
            <a:endParaRPr lang="en-US" sz="2800">
              <a:effectLs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Arial" panose="020B0604020202020204" pitchFamily="34" charset="0"/>
                <a:cs typeface="Arial" panose="020B0604020202020204" pitchFamily="34" charset="0"/>
              </a:rPr>
              <a:t>Thảo luận nhóm</a:t>
            </a:r>
          </a:p>
          <a:p>
            <a:pPr algn="ctr"/>
            <a:r>
              <a:rPr lang="en-US" sz="2800">
                <a:solidFill>
                  <a:schemeClr val="bg1"/>
                </a:solidFill>
                <a:latin typeface="Arial" panose="020B0604020202020204" pitchFamily="34" charset="0"/>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2255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818637754"/>
              </p:ext>
            </p:extLst>
          </p:nvPr>
        </p:nvGraphicFramePr>
        <p:xfrm>
          <a:off x="0" y="1663312"/>
          <a:ext cx="12192001" cy="534841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477000">
                  <a:extLst>
                    <a:ext uri="{9D8B030D-6E8A-4147-A177-3AD203B41FA5}">
                      <a16:colId xmlns:a16="http://schemas.microsoft.com/office/drawing/2014/main" val="3089685055"/>
                    </a:ext>
                  </a:extLst>
                </a:gridCol>
                <a:gridCol w="1752682">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p>
                    <a:p>
                      <a:pPr marL="0" marR="0" algn="just">
                        <a:lnSpc>
                          <a:spcPct val="107000"/>
                        </a:lnSpc>
                        <a:spcBef>
                          <a:spcPts val="0"/>
                        </a:spcBef>
                        <a:spcAft>
                          <a:spcPts val="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bl>
          </a:graphicData>
        </a:graphic>
      </p:graphicFrame>
      <p:sp>
        <p:nvSpPr>
          <p:cNvPr id="7" name="TextBox 6">
            <a:extLst>
              <a:ext uri="{FF2B5EF4-FFF2-40B4-BE49-F238E27FC236}">
                <a16:creationId xmlns:a16="http://schemas.microsoft.com/office/drawing/2014/main" id="{A69A54D6-0536-A656-945F-19B9788D5C48}"/>
              </a:ext>
            </a:extLst>
          </p:cNvPr>
          <p:cNvSpPr txBox="1"/>
          <p:nvPr/>
        </p:nvSpPr>
        <p:spPr>
          <a:xfrm>
            <a:off x="5435712" y="3384211"/>
            <a:ext cx="2415066" cy="1384995"/>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 tan tạo dung dịch không màu</a:t>
            </a:r>
            <a:endParaRPr lang="en-US" sz="2800">
              <a:latin typeface="+mj-lt"/>
            </a:endParaRPr>
          </a:p>
        </p:txBody>
      </p:sp>
      <p:sp>
        <p:nvSpPr>
          <p:cNvPr id="9" name="TextBox 8">
            <a:extLst>
              <a:ext uri="{FF2B5EF4-FFF2-40B4-BE49-F238E27FC236}">
                <a16:creationId xmlns:a16="http://schemas.microsoft.com/office/drawing/2014/main" id="{96854278-3B07-51B7-3258-9377D7B1E0D5}"/>
              </a:ext>
            </a:extLst>
          </p:cNvPr>
          <p:cNvSpPr txBox="1"/>
          <p:nvPr/>
        </p:nvSpPr>
        <p:spPr>
          <a:xfrm>
            <a:off x="9515200" y="3604808"/>
            <a:ext cx="1498963"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a:t>
            </a:r>
            <a:endParaRPr lang="en-US" sz="2800">
              <a:latin typeface="+mj-lt"/>
            </a:endParaRPr>
          </a:p>
        </p:txBody>
      </p:sp>
      <p:sp>
        <p:nvSpPr>
          <p:cNvPr id="11" name="TextBox 10">
            <a:extLst>
              <a:ext uri="{FF2B5EF4-FFF2-40B4-BE49-F238E27FC236}">
                <a16:creationId xmlns:a16="http://schemas.microsoft.com/office/drawing/2014/main" id="{EB18CD44-947C-6B00-9026-05364C211907}"/>
              </a:ext>
            </a:extLst>
          </p:cNvPr>
          <p:cNvSpPr txBox="1"/>
          <p:nvPr/>
        </p:nvSpPr>
        <p:spPr>
          <a:xfrm>
            <a:off x="10859461" y="3846261"/>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3" name="TextBox 12">
            <a:extLst>
              <a:ext uri="{FF2B5EF4-FFF2-40B4-BE49-F238E27FC236}">
                <a16:creationId xmlns:a16="http://schemas.microsoft.com/office/drawing/2014/main" id="{6FD7970C-806B-5C54-AE89-F9C1354A2E49}"/>
              </a:ext>
            </a:extLst>
          </p:cNvPr>
          <p:cNvSpPr txBox="1"/>
          <p:nvPr/>
        </p:nvSpPr>
        <p:spPr>
          <a:xfrm>
            <a:off x="5435711" y="4820526"/>
            <a:ext cx="2558757" cy="1815882"/>
          </a:xfrm>
          <a:prstGeom prst="rect">
            <a:avLst/>
          </a:prstGeom>
          <a:noFill/>
        </p:spPr>
        <p:txBody>
          <a:bodyPr wrap="square">
            <a:spAutoFit/>
          </a:bodyPr>
          <a:lstStyle/>
          <a:p>
            <a:r>
              <a:rPr lang="en-US" sz="2800" kern="0">
                <a:solidFill>
                  <a:srgbClr val="7030A0"/>
                </a:solidFill>
                <a:effectLst/>
                <a:ea typeface="Calibri" panose="020F0502020204030204" pitchFamily="34" charset="0"/>
                <a:cs typeface="Times New Roman" panose="02020603050405020304" pitchFamily="18" charset="0"/>
              </a:rPr>
              <a:t>Copper (II) sufate tan tạo dung dịch màu xanh</a:t>
            </a:r>
            <a:endParaRPr lang="en-US" sz="2800"/>
          </a:p>
        </p:txBody>
      </p:sp>
      <p:sp>
        <p:nvSpPr>
          <p:cNvPr id="15" name="TextBox 14">
            <a:extLst>
              <a:ext uri="{FF2B5EF4-FFF2-40B4-BE49-F238E27FC236}">
                <a16:creationId xmlns:a16="http://schemas.microsoft.com/office/drawing/2014/main" id="{78464E98-EDD3-84C0-77E3-0FC78713AB69}"/>
              </a:ext>
            </a:extLst>
          </p:cNvPr>
          <p:cNvSpPr txBox="1"/>
          <p:nvPr/>
        </p:nvSpPr>
        <p:spPr>
          <a:xfrm>
            <a:off x="9652597" y="4869195"/>
            <a:ext cx="1206863" cy="1200329"/>
          </a:xfrm>
          <a:prstGeom prst="rect">
            <a:avLst/>
          </a:prstGeom>
          <a:noFill/>
        </p:spPr>
        <p:txBody>
          <a:bodyPr wrap="square">
            <a:spAutoFit/>
          </a:bodyPr>
          <a:lstStyle/>
          <a:p>
            <a:pPr algn="ctr"/>
            <a:r>
              <a:rPr lang="en-US" sz="2400" kern="0">
                <a:solidFill>
                  <a:srgbClr val="7030A0"/>
                </a:solidFill>
                <a:effectLst/>
                <a:ea typeface="Calibri" panose="020F0502020204030204" pitchFamily="34" charset="0"/>
                <a:cs typeface="Times New Roman" panose="02020603050405020304" pitchFamily="18" charset="0"/>
              </a:rPr>
              <a:t>Copper (II) sufate </a:t>
            </a:r>
            <a:endParaRPr lang="en-US" sz="2400"/>
          </a:p>
        </p:txBody>
      </p:sp>
      <p:sp>
        <p:nvSpPr>
          <p:cNvPr id="17" name="TextBox 16">
            <a:extLst>
              <a:ext uri="{FF2B5EF4-FFF2-40B4-BE49-F238E27FC236}">
                <a16:creationId xmlns:a16="http://schemas.microsoft.com/office/drawing/2014/main" id="{94D4D6F0-33B4-BED0-DB0F-2E38EE610EA3}"/>
              </a:ext>
            </a:extLst>
          </p:cNvPr>
          <p:cNvSpPr txBox="1"/>
          <p:nvPr/>
        </p:nvSpPr>
        <p:spPr>
          <a:xfrm>
            <a:off x="11014163" y="5234346"/>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52390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3820</Words>
  <Application>Microsoft Office PowerPoint</Application>
  <PresentationFormat>Widescreen</PresentationFormat>
  <Paragraphs>450</Paragraphs>
  <Slides>58</Slides>
  <Notes>15</Notes>
  <HiddenSlides>0</HiddenSlides>
  <MMClips>1</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58</vt:i4>
      </vt:variant>
    </vt:vector>
  </HeadingPairs>
  <TitlesOfParts>
    <vt:vector size="72" baseType="lpstr">
      <vt:lpstr>等线</vt:lpstr>
      <vt:lpstr>Arial</vt:lpstr>
      <vt:lpstr>Calibri</vt:lpstr>
      <vt:lpstr>Calibri Light</vt:lpstr>
      <vt:lpstr>Cambria Math</vt:lpstr>
      <vt:lpstr>ChickenScratch AOE</vt:lpstr>
      <vt:lpstr>Impact</vt:lpstr>
      <vt:lpstr>Palatino Linotype</vt:lpstr>
      <vt:lpstr>Segoe UI</vt:lpstr>
      <vt:lpstr>Times New Roman</vt:lpstr>
      <vt:lpstr>Office 主题​​</vt:lpstr>
      <vt:lpstr>Office Theme</vt:lpstr>
      <vt:lpstr>Equation.DSMT4</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复古花朵说课教育通用ppt模板</dc:title>
  <dc:creator>逆流的小鱼</dc:creator>
  <cp:lastModifiedBy>Tạ Thị Tuyết Sơn</cp:lastModifiedBy>
  <cp:revision>41</cp:revision>
  <dcterms:created xsi:type="dcterms:W3CDTF">2017-06-17T11:56:52Z</dcterms:created>
  <dcterms:modified xsi:type="dcterms:W3CDTF">2023-09-21T09:00:16Z</dcterms:modified>
</cp:coreProperties>
</file>