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Lst>
  <p:notesMasterIdLst>
    <p:notesMasterId r:id="rId55"/>
  </p:notesMasterIdLst>
  <p:sldIdLst>
    <p:sldId id="548" r:id="rId2"/>
    <p:sldId id="470" r:id="rId3"/>
    <p:sldId id="494" r:id="rId4"/>
    <p:sldId id="495" r:id="rId5"/>
    <p:sldId id="546" r:id="rId6"/>
    <p:sldId id="549" r:id="rId7"/>
    <p:sldId id="551" r:id="rId8"/>
    <p:sldId id="559" r:id="rId9"/>
    <p:sldId id="260" r:id="rId10"/>
    <p:sldId id="552" r:id="rId11"/>
    <p:sldId id="307" r:id="rId12"/>
    <p:sldId id="553" r:id="rId13"/>
    <p:sldId id="555" r:id="rId14"/>
    <p:sldId id="274" r:id="rId15"/>
    <p:sldId id="557" r:id="rId16"/>
    <p:sldId id="563" r:id="rId17"/>
    <p:sldId id="272" r:id="rId18"/>
    <p:sldId id="281" r:id="rId19"/>
    <p:sldId id="282" r:id="rId20"/>
    <p:sldId id="562" r:id="rId21"/>
    <p:sldId id="566" r:id="rId22"/>
    <p:sldId id="568" r:id="rId23"/>
    <p:sldId id="573" r:id="rId24"/>
    <p:sldId id="569" r:id="rId25"/>
    <p:sldId id="570" r:id="rId26"/>
    <p:sldId id="571" r:id="rId27"/>
    <p:sldId id="584" r:id="rId28"/>
    <p:sldId id="574" r:id="rId29"/>
    <p:sldId id="575" r:id="rId30"/>
    <p:sldId id="576" r:id="rId31"/>
    <p:sldId id="556" r:id="rId32"/>
    <p:sldId id="578" r:id="rId33"/>
    <p:sldId id="579" r:id="rId34"/>
    <p:sldId id="580" r:id="rId35"/>
    <p:sldId id="582" r:id="rId36"/>
    <p:sldId id="583" r:id="rId37"/>
    <p:sldId id="572" r:id="rId38"/>
    <p:sldId id="585" r:id="rId39"/>
    <p:sldId id="586" r:id="rId40"/>
    <p:sldId id="587" r:id="rId41"/>
    <p:sldId id="588" r:id="rId42"/>
    <p:sldId id="589" r:id="rId43"/>
    <p:sldId id="590" r:id="rId44"/>
    <p:sldId id="591" r:id="rId45"/>
    <p:sldId id="592" r:id="rId46"/>
    <p:sldId id="593" r:id="rId47"/>
    <p:sldId id="594" r:id="rId48"/>
    <p:sldId id="595" r:id="rId49"/>
    <p:sldId id="596" r:id="rId50"/>
    <p:sldId id="597" r:id="rId51"/>
    <p:sldId id="600" r:id="rId52"/>
    <p:sldId id="599" r:id="rId53"/>
    <p:sldId id="598" r:id="rId54"/>
  </p:sldIdLst>
  <p:sldSz cx="12190413" cy="6859588"/>
  <p:notesSz cx="6858000" cy="9144000"/>
  <p:custDataLst>
    <p:tags r:id="rId5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7778" autoAdjust="0"/>
  </p:normalViewPr>
  <p:slideViewPr>
    <p:cSldViewPr snapToGrid="0" showGuides="1">
      <p:cViewPr varScale="1">
        <p:scale>
          <a:sx n="62" d="100"/>
          <a:sy n="62" d="100"/>
        </p:scale>
        <p:origin x="804" y="44"/>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E9"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004"/>
    </inkml:context>
    <inkml:brush xml:id="br0">
      <inkml:brushProperty name="width" value="0.05292" units="cm"/>
      <inkml:brushProperty name="height" value="0.05292" units="cm"/>
      <inkml:brushProperty name="color" value="#FF0000"/>
    </inkml:brush>
  </inkml:definitions>
  <inkml:trace contextRef="#ctx0" brushRef="#br0">15927 13119 0</inkml:trace>
  <inkml:trace contextRef="#ctx0" brushRef="#br0" timeOffset="776.04">14379 10642 0</inkml:trace>
  <inkml:trace contextRef="#ctx0" brushRef="#br0" timeOffset="1568.08">13998 9928 0</inkml:trace>
  <inkml:trace contextRef="#ctx0" brushRef="#br0" timeOffset="2288.13">13998 9928 0</inkml:trace>
  <inkml:trace contextRef="#ctx0" brushRef="#br0" timeOffset="172933.89">12974 10928 0</inkml:trace>
  <inkml:trace contextRef="#ctx0" brushRef="#br0" timeOffset="173462.92">12974 10928 0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2023/9/18</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3333258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35</a:t>
            </a:fld>
            <a:endParaRPr lang="zh-CN" altLang="en-US"/>
          </a:p>
        </p:txBody>
      </p:sp>
    </p:spTree>
    <p:extLst>
      <p:ext uri="{BB962C8B-B14F-4D97-AF65-F5344CB8AC3E}">
        <p14:creationId xmlns:p14="http://schemas.microsoft.com/office/powerpoint/2010/main" val="114990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36</a:t>
            </a:fld>
            <a:endParaRPr lang="zh-CN" altLang="en-US"/>
          </a:p>
        </p:txBody>
      </p:sp>
    </p:spTree>
    <p:extLst>
      <p:ext uri="{BB962C8B-B14F-4D97-AF65-F5344CB8AC3E}">
        <p14:creationId xmlns:p14="http://schemas.microsoft.com/office/powerpoint/2010/main" val="1475985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41</a:t>
            </a:fld>
            <a:endParaRPr lang="zh-CN" altLang="en-US"/>
          </a:p>
        </p:txBody>
      </p:sp>
    </p:spTree>
    <p:extLst>
      <p:ext uri="{BB962C8B-B14F-4D97-AF65-F5344CB8AC3E}">
        <p14:creationId xmlns:p14="http://schemas.microsoft.com/office/powerpoint/2010/main" val="301789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185542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50</a:t>
            </a:fld>
            <a:endParaRPr lang="zh-CN" altLang="en-US"/>
          </a:p>
        </p:txBody>
      </p:sp>
    </p:spTree>
    <p:extLst>
      <p:ext uri="{BB962C8B-B14F-4D97-AF65-F5344CB8AC3E}">
        <p14:creationId xmlns:p14="http://schemas.microsoft.com/office/powerpoint/2010/main" val="1633900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51</a:t>
            </a:fld>
            <a:endParaRPr lang="zh-CN" altLang="en-US"/>
          </a:p>
        </p:txBody>
      </p:sp>
    </p:spTree>
    <p:extLst>
      <p:ext uri="{BB962C8B-B14F-4D97-AF65-F5344CB8AC3E}">
        <p14:creationId xmlns:p14="http://schemas.microsoft.com/office/powerpoint/2010/main" val="1738506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52</a:t>
            </a:fld>
            <a:endParaRPr lang="zh-CN" altLang="en-US"/>
          </a:p>
        </p:txBody>
      </p:sp>
    </p:spTree>
    <p:extLst>
      <p:ext uri="{BB962C8B-B14F-4D97-AF65-F5344CB8AC3E}">
        <p14:creationId xmlns:p14="http://schemas.microsoft.com/office/powerpoint/2010/main" val="4019654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53</a:t>
            </a:fld>
            <a:endParaRPr lang="zh-CN" altLang="en-US"/>
          </a:p>
        </p:txBody>
      </p:sp>
    </p:spTree>
    <p:extLst>
      <p:ext uri="{BB962C8B-B14F-4D97-AF65-F5344CB8AC3E}">
        <p14:creationId xmlns:p14="http://schemas.microsoft.com/office/powerpoint/2010/main" val="226738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2573051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2607575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Trong khoa học, 1/12 khối lượng nguyên tử carbon được quy ước là đơn vị khối lượng nguyên tử (amu). Như vậy: khối lượng 1 nguyên tử carbon là 12 amu. Khối lượng này vô cùng nhỏ bé, không thể cân bằng các dụng cụ thông thường (khối lượng của 1 nguyên tử carbon tính theo đơn vị gam là 1,9916.10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gam).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Nhưng ta dễ dàng cân được 12 gam carbon. Các nhà khoa học đã tìm ra 12 gam carbon</a:t>
            </a:r>
            <a:b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có chứa số nguyên tử là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Số 6,022.10</a:t>
            </a:r>
            <a:r>
              <a:rPr lang="en-US" sz="1800" i="1" spc="15"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23 </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được gọi là số Avogadro, được kí hiệu là N</a:t>
            </a:r>
            <a:r>
              <a:rPr lang="en-US" sz="1800" i="1" spc="15" baseline="-25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A</a:t>
            </a:r>
            <a:r>
              <a:rPr lang="en-US" sz="1800" i="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1869976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54442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407683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2384798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2801529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extLst>
      <p:ext uri="{BB962C8B-B14F-4D97-AF65-F5344CB8AC3E}">
        <p14:creationId xmlns:p14="http://schemas.microsoft.com/office/powerpoint/2010/main" val="158962629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58152400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52B03C-58DD-7978-817C-B01BBA30A0CB}"/>
              </a:ext>
            </a:extLst>
          </p:cNvPr>
          <p:cNvSpPr>
            <a:spLocks noGrp="1"/>
          </p:cNvSpPr>
          <p:nvPr>
            <p:ph/>
          </p:nvPr>
        </p:nvSpPr>
        <p:spPr>
          <a:xfrm>
            <a:off x="609521" y="274702"/>
            <a:ext cx="10971372" cy="5852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645E803-8F68-41D1-FB04-2358DD491223}"/>
              </a:ext>
            </a:extLst>
          </p:cNvPr>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A2E831F-92F5-F4C4-C982-72533C3BCB8C}"/>
              </a:ext>
            </a:extLst>
          </p:cNvPr>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9F22D38-C6F9-561D-3C8B-D47841BF3FB3}"/>
              </a:ext>
            </a:extLst>
          </p:cNvPr>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pPr/>
              <a:t>‹#›</a:t>
            </a:fld>
            <a:endParaRPr lang="en-US" altLang="en-US"/>
          </a:p>
        </p:txBody>
      </p:sp>
    </p:spTree>
    <p:extLst>
      <p:ext uri="{BB962C8B-B14F-4D97-AF65-F5344CB8AC3E}">
        <p14:creationId xmlns:p14="http://schemas.microsoft.com/office/powerpoint/2010/main" val="2947625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pPr>
                <a:defRPr/>
              </a:pPr>
              <a:t>9/18/2023</a:t>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3.wmf"/><Relationship Id="rId5" Type="http://schemas.openxmlformats.org/officeDocument/2006/relationships/oleObject" Target="../embeddings/oleObject1.bin"/><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w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13.png"/><Relationship Id="rId3" Type="http://schemas.openxmlformats.org/officeDocument/2006/relationships/tags" Target="../tags/tag6.xml"/><Relationship Id="rId7" Type="http://schemas.openxmlformats.org/officeDocument/2006/relationships/notesSlide" Target="../notesSlides/notesSlide3.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13.xml"/><Relationship Id="rId11" Type="http://schemas.openxmlformats.org/officeDocument/2006/relationships/image" Target="../media/image10.png"/><Relationship Id="rId5" Type="http://schemas.openxmlformats.org/officeDocument/2006/relationships/tags" Target="../tags/tag8.xml"/><Relationship Id="rId10" Type="http://schemas.openxmlformats.org/officeDocument/2006/relationships/image" Target="../media/image8.png"/><Relationship Id="rId4" Type="http://schemas.openxmlformats.org/officeDocument/2006/relationships/tags" Target="../tags/tag7.xml"/><Relationship Id="rId9" Type="http://schemas.openxmlformats.org/officeDocument/2006/relationships/image" Target="../media/image7.png"/><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7.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wmf"/><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3.xml"/><Relationship Id="rId7" Type="http://schemas.openxmlformats.org/officeDocument/2006/relationships/image" Target="../media/image10.png"/><Relationship Id="rId2" Type="http://schemas.openxmlformats.org/officeDocument/2006/relationships/slideLayout" Target="../slideLayouts/slideLayout1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6.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slide" Target="slide47.xml"/><Relationship Id="rId18" Type="http://schemas.openxmlformats.org/officeDocument/2006/relationships/image" Target="../media/image54.png"/><Relationship Id="rId3" Type="http://schemas.microsoft.com/office/2007/relationships/media" Target="../media/media2.mp3"/><Relationship Id="rId7" Type="http://schemas.openxmlformats.org/officeDocument/2006/relationships/image" Target="../media/image42.jpeg"/><Relationship Id="rId12" Type="http://schemas.openxmlformats.org/officeDocument/2006/relationships/image" Target="../media/image47.png"/><Relationship Id="rId17" Type="http://schemas.openxmlformats.org/officeDocument/2006/relationships/slide" Target="slide50.xml"/><Relationship Id="rId2" Type="http://schemas.microsoft.com/office/2007/relationships/media" Target="../media/media1.mp4"/><Relationship Id="rId16" Type="http://schemas.openxmlformats.org/officeDocument/2006/relationships/slide" Target="slide49.xml"/><Relationship Id="rId1" Type="http://schemas.openxmlformats.org/officeDocument/2006/relationships/video" Target="NULL" TargetMode="External"/><Relationship Id="rId6" Type="http://schemas.openxmlformats.org/officeDocument/2006/relationships/image" Target="../media/image41.png"/><Relationship Id="rId11" Type="http://schemas.openxmlformats.org/officeDocument/2006/relationships/image" Target="../media/image46.gif"/><Relationship Id="rId5" Type="http://schemas.openxmlformats.org/officeDocument/2006/relationships/slideLayout" Target="../slideLayouts/slideLayout13.xml"/><Relationship Id="rId15" Type="http://schemas.openxmlformats.org/officeDocument/2006/relationships/slide" Target="slide48.xml"/><Relationship Id="rId10" Type="http://schemas.openxmlformats.org/officeDocument/2006/relationships/image" Target="../media/image45.gif"/><Relationship Id="rId19" Type="http://schemas.openxmlformats.org/officeDocument/2006/relationships/slide" Target="slide52.xml"/><Relationship Id="rId4" Type="http://schemas.openxmlformats.org/officeDocument/2006/relationships/audio" Target="../media/media2.mp3"/><Relationship Id="rId9" Type="http://schemas.openxmlformats.org/officeDocument/2006/relationships/image" Target="../media/image44.gif"/><Relationship Id="rId1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slide" Target="slide4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6.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8" Type="http://schemas.openxmlformats.org/officeDocument/2006/relationships/image" Target="../media/image6.jpg"/><Relationship Id="rId13" Type="http://schemas.openxmlformats.org/officeDocument/2006/relationships/image" Target="../media/image59.png"/><Relationship Id="rId3" Type="http://schemas.openxmlformats.org/officeDocument/2006/relationships/tags" Target="../tags/tag13.xml"/><Relationship Id="rId7" Type="http://schemas.openxmlformats.org/officeDocument/2006/relationships/image" Target="../media/image58.png"/><Relationship Id="rId12" Type="http://schemas.openxmlformats.org/officeDocument/2006/relationships/image" Target="../media/image1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17.xml"/><Relationship Id="rId11" Type="http://schemas.openxmlformats.org/officeDocument/2006/relationships/image" Target="../media/image10.png"/><Relationship Id="rId5" Type="http://schemas.openxmlformats.org/officeDocument/2006/relationships/slideLayout" Target="../slideLayouts/slideLayout13.xml"/><Relationship Id="rId10" Type="http://schemas.openxmlformats.org/officeDocument/2006/relationships/image" Target="../media/image9.png"/><Relationship Id="rId4" Type="http://schemas.openxmlformats.org/officeDocument/2006/relationships/tags" Target="../tags/tag1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hyperlink" Target="https://vi.wikipedia.org/wiki/Nh%C3%A0_v%E1%BA%ADt_l%C3%BD" TargetMode="External"/><Relationship Id="rId4" Type="http://schemas.openxmlformats.org/officeDocument/2006/relationships/hyperlink" Target="https://vi.wikipedia.org/wiki/Nh%C3%A0_h%C3%B3a_h%E1%BB%8D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a:extLst>
              <a:ext uri="{FF2B5EF4-FFF2-40B4-BE49-F238E27FC236}">
                <a16:creationId xmlns:a16="http://schemas.microsoft.com/office/drawing/2014/main" id="{981A28D3-8724-5D08-FAB3-48B8E26921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BF9A1-85B5-0244-4F1C-E8B2E5E793A1}"/>
              </a:ext>
            </a:extLst>
          </p:cNvPr>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a:extLst>
              <a:ext uri="{FF2B5EF4-FFF2-40B4-BE49-F238E27FC236}">
                <a16:creationId xmlns:a16="http://schemas.microsoft.com/office/drawing/2014/main" id="{C517C101-0006-393D-EC17-7A19C38E9B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a:extLst>
              <a:ext uri="{FF2B5EF4-FFF2-40B4-BE49-F238E27FC236}">
                <a16:creationId xmlns:a16="http://schemas.microsoft.com/office/drawing/2014/main" id="{A2C2918C-3039-24F9-F66A-C7B54AED4B8F}"/>
              </a:ext>
            </a:extLst>
          </p:cNvPr>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a:extLst>
              <a:ext uri="{FF2B5EF4-FFF2-40B4-BE49-F238E27FC236}">
                <a16:creationId xmlns:a16="http://schemas.microsoft.com/office/drawing/2014/main" id="{8043D484-DB8D-92DD-6584-130D56640522}"/>
              </a:ext>
            </a:extLst>
          </p:cNvPr>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256DDBC4-4185-A388-9D2A-BAEC135C34F6}"/>
              </a:ext>
            </a:extLst>
          </p:cNvPr>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extLst>
      <p:ext uri="{BB962C8B-B14F-4D97-AF65-F5344CB8AC3E}">
        <p14:creationId xmlns:p14="http://schemas.microsoft.com/office/powerpoint/2010/main" val="16791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077218"/>
          </a:xfrm>
          <a:prstGeom prst="rect">
            <a:avLst/>
          </a:prstGeom>
          <a:noFill/>
        </p:spPr>
        <p:txBody>
          <a:bodyPr wrap="square">
            <a:spAutoFit/>
          </a:bodyPr>
          <a:lstStyle/>
          <a:p>
            <a:r>
              <a:rPr lang="en-US" sz="3200" dirty="0"/>
              <a:t>?2. Mol </a:t>
            </a:r>
            <a:r>
              <a:rPr lang="en-US" sz="3200" dirty="0" err="1"/>
              <a:t>là</a:t>
            </a:r>
            <a:r>
              <a:rPr lang="en-US" sz="3200" dirty="0"/>
              <a:t> </a:t>
            </a:r>
            <a:r>
              <a:rPr lang="en-US" sz="3200" dirty="0" err="1"/>
              <a:t>lượng</a:t>
            </a:r>
            <a:r>
              <a:rPr lang="en-US" sz="3200" dirty="0"/>
              <a:t> </a:t>
            </a:r>
            <a:r>
              <a:rPr lang="en-US" sz="3200" dirty="0" err="1"/>
              <a:t>chất</a:t>
            </a:r>
            <a:r>
              <a:rPr lang="en-US" sz="3200" dirty="0"/>
              <a:t> </a:t>
            </a:r>
            <a:r>
              <a:rPr lang="en-US" sz="3200" dirty="0" err="1"/>
              <a:t>có</a:t>
            </a:r>
            <a:r>
              <a:rPr lang="en-US" sz="3200" dirty="0"/>
              <a:t> </a:t>
            </a:r>
            <a:r>
              <a:rPr lang="en-US" sz="3200" dirty="0" err="1"/>
              <a:t>chứa</a:t>
            </a:r>
            <a:r>
              <a:rPr lang="en-US" sz="3200" dirty="0"/>
              <a:t> N</a:t>
            </a:r>
            <a:r>
              <a:rPr lang="en-US" sz="3200" baseline="-25000" dirty="0"/>
              <a:t>A</a:t>
            </a:r>
            <a:r>
              <a:rPr lang="en-US" sz="3200" dirty="0"/>
              <a:t> (6,022.10</a:t>
            </a:r>
            <a:r>
              <a:rPr lang="en-US" sz="3200" baseline="30000" dirty="0"/>
              <a:t>23 </a:t>
            </a:r>
            <a:r>
              <a:rPr lang="en-US" sz="3200" dirty="0"/>
              <a:t>) </a:t>
            </a:r>
            <a:r>
              <a:rPr lang="en-US" sz="3200" dirty="0" err="1"/>
              <a:t>nguyên</a:t>
            </a:r>
            <a:r>
              <a:rPr lang="en-US" sz="3200" dirty="0"/>
              <a:t> </a:t>
            </a:r>
            <a:r>
              <a:rPr lang="en-US" sz="3200" dirty="0" err="1"/>
              <a:t>tử</a:t>
            </a:r>
            <a:r>
              <a:rPr lang="en-US" sz="3200" dirty="0"/>
              <a:t> </a:t>
            </a:r>
            <a:r>
              <a:rPr lang="en-US" sz="3200" dirty="0" err="1"/>
              <a:t>hoặc</a:t>
            </a:r>
            <a:r>
              <a:rPr lang="en-US" sz="3200" dirty="0"/>
              <a:t> </a:t>
            </a:r>
            <a:r>
              <a:rPr lang="en-US" sz="3200" dirty="0" err="1"/>
              <a:t>phân</a:t>
            </a:r>
            <a:r>
              <a:rPr lang="en-US" sz="3200" dirty="0"/>
              <a:t> </a:t>
            </a:r>
            <a:r>
              <a:rPr lang="en-US" sz="3200" dirty="0" err="1"/>
              <a:t>tử</a:t>
            </a:r>
            <a:r>
              <a:rPr lang="en-US" sz="3200" dirty="0"/>
              <a:t> </a:t>
            </a:r>
            <a:r>
              <a:rPr lang="en-US" sz="3200" dirty="0" err="1"/>
              <a:t>của</a:t>
            </a:r>
            <a:r>
              <a:rPr lang="en-US" sz="3200" dirty="0"/>
              <a:t> </a:t>
            </a:r>
            <a:r>
              <a:rPr lang="en-US" sz="3200" dirty="0" err="1"/>
              <a:t>chất</a:t>
            </a:r>
            <a:r>
              <a:rPr lang="en-US" sz="3200" dirty="0"/>
              <a:t> </a:t>
            </a:r>
            <a:r>
              <a:rPr lang="en-US" sz="3200" dirty="0" err="1"/>
              <a:t>đó</a:t>
            </a:r>
            <a:r>
              <a:rPr lang="en-US" sz="3200" dirty="0"/>
              <a:t>.</a:t>
            </a:r>
          </a:p>
        </p:txBody>
      </p:sp>
      <p:pic>
        <p:nvPicPr>
          <p:cNvPr id="3" name="Picture 2">
            <a:extLst>
              <a:ext uri="{FF2B5EF4-FFF2-40B4-BE49-F238E27FC236}">
                <a16:creationId xmlns:a16="http://schemas.microsoft.com/office/drawing/2014/main" id="{BAB2AB7E-82B6-3291-601A-CC627AD2BBED}"/>
              </a:ext>
            </a:extLst>
          </p:cNvPr>
          <p:cNvPicPr>
            <a:picLocks noChangeAspect="1"/>
          </p:cNvPicPr>
          <p:nvPr/>
        </p:nvPicPr>
        <p:blipFill>
          <a:blip r:embed="rId4"/>
          <a:stretch>
            <a:fillRect/>
          </a:stretch>
        </p:blipFill>
        <p:spPr>
          <a:xfrm>
            <a:off x="3544012" y="3492739"/>
            <a:ext cx="7482603" cy="2908759"/>
          </a:xfrm>
          <a:prstGeom prst="rect">
            <a:avLst/>
          </a:prstGeom>
        </p:spPr>
      </p:pic>
    </p:spTree>
    <p:extLst>
      <p:ext uri="{BB962C8B-B14F-4D97-AF65-F5344CB8AC3E}">
        <p14:creationId xmlns:p14="http://schemas.microsoft.com/office/powerpoint/2010/main" val="247069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4" name="TextBox 5">
            <a:extLst>
              <a:ext uri="{FF2B5EF4-FFF2-40B4-BE49-F238E27FC236}">
                <a16:creationId xmlns:a16="http://schemas.microsoft.com/office/drawing/2014/main" id="{DE456CFD-55BE-544E-44BB-87FB27A9A744}"/>
              </a:ext>
            </a:extLst>
          </p:cNvPr>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1">
                <a:solidFill>
                  <a:srgbClr val="000000"/>
                </a:solidFill>
                <a:latin typeface="Times New Roman" panose="02020603050405020304" pitchFamily="18" charset="0"/>
              </a:rPr>
              <a:t>VD: </a:t>
            </a:r>
          </a:p>
        </p:txBody>
      </p:sp>
      <p:graphicFrame>
        <p:nvGraphicFramePr>
          <p:cNvPr id="2" name="Table 1">
            <a:extLst>
              <a:ext uri="{FF2B5EF4-FFF2-40B4-BE49-F238E27FC236}">
                <a16:creationId xmlns:a16="http://schemas.microsoft.com/office/drawing/2014/main" id="{569D1CAD-79E5-5C90-2BCB-4E5226D67068}"/>
              </a:ext>
            </a:extLst>
          </p:cNvPr>
          <p:cNvGraphicFramePr>
            <a:graphicFrameLocks noGrp="1"/>
          </p:cNvGraphicFramePr>
          <p:nvPr>
            <p:extLst>
              <p:ext uri="{D42A27DB-BD31-4B8C-83A1-F6EECF244321}">
                <p14:modId xmlns:p14="http://schemas.microsoft.com/office/powerpoint/2010/main" val="3091405125"/>
              </p:ext>
            </p:extLst>
          </p:nvPr>
        </p:nvGraphicFramePr>
        <p:xfrm>
          <a:off x="762001" y="1676399"/>
          <a:ext cx="10363199" cy="3129281"/>
        </p:xfrm>
        <a:graphic>
          <a:graphicData uri="http://schemas.openxmlformats.org/drawingml/2006/table">
            <a:tbl>
              <a:tblPr firstRow="1" bandRow="1">
                <a:tableStyleId>{5C22544A-7EE6-4342-B048-85BDC9FD1C3A}</a:tableStyleId>
              </a:tblPr>
              <a:tblGrid>
                <a:gridCol w="2541882">
                  <a:extLst>
                    <a:ext uri="{9D8B030D-6E8A-4147-A177-3AD203B41FA5}">
                      <a16:colId xmlns:a16="http://schemas.microsoft.com/office/drawing/2014/main" val="20000"/>
                    </a:ext>
                  </a:extLst>
                </a:gridCol>
                <a:gridCol w="3268133">
                  <a:extLst>
                    <a:ext uri="{9D8B030D-6E8A-4147-A177-3AD203B41FA5}">
                      <a16:colId xmlns:a16="http://schemas.microsoft.com/office/drawing/2014/main" val="20001"/>
                    </a:ext>
                  </a:extLst>
                </a:gridCol>
                <a:gridCol w="4553184">
                  <a:extLst>
                    <a:ext uri="{9D8B030D-6E8A-4147-A177-3AD203B41FA5}">
                      <a16:colId xmlns:a16="http://schemas.microsoft.com/office/drawing/2014/main" val="20002"/>
                    </a:ext>
                  </a:extLst>
                </a:gridCol>
              </a:tblGrid>
              <a:tr h="527569">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extLst>
                  <a:ext uri="{0D108BD9-81ED-4DB2-BD59-A6C34878D82A}">
                    <a16:rowId xmlns:a16="http://schemas.microsoft.com/office/drawing/2014/main" val="10000"/>
                  </a:ext>
                </a:extLst>
              </a:tr>
              <a:tr h="650428">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1"/>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2"/>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3"/>
                  </a:ext>
                </a:extLst>
              </a:tr>
              <a:tr h="6504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91461" marR="91461" marT="45744" marB="45744"/>
                </a:tc>
                <a:extLst>
                  <a:ext uri="{0D108BD9-81ED-4DB2-BD59-A6C34878D82A}">
                    <a16:rowId xmlns:a16="http://schemas.microsoft.com/office/drawing/2014/main" val="10004"/>
                  </a:ext>
                </a:extLst>
              </a:tr>
            </a:tbl>
          </a:graphicData>
        </a:graphic>
      </p:graphicFrame>
      <p:sp>
        <p:nvSpPr>
          <p:cNvPr id="3" name="TextBox 2">
            <a:extLst>
              <a:ext uri="{FF2B5EF4-FFF2-40B4-BE49-F238E27FC236}">
                <a16:creationId xmlns:a16="http://schemas.microsoft.com/office/drawing/2014/main" id="{B57F617A-24BB-B027-6446-7ABFCF46693C}"/>
              </a:ext>
            </a:extLst>
          </p:cNvPr>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p>
        </p:txBody>
      </p:sp>
      <p:sp>
        <p:nvSpPr>
          <p:cNvPr id="7" name="TextBox 6">
            <a:extLst>
              <a:ext uri="{FF2B5EF4-FFF2-40B4-BE49-F238E27FC236}">
                <a16:creationId xmlns:a16="http://schemas.microsoft.com/office/drawing/2014/main" id="{503FCD43-C432-8AC6-0163-0BC3635D7C25}"/>
              </a:ext>
            </a:extLst>
          </p:cNvPr>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a:extLst>
              <a:ext uri="{FF2B5EF4-FFF2-40B4-BE49-F238E27FC236}">
                <a16:creationId xmlns:a16="http://schemas.microsoft.com/office/drawing/2014/main" id="{00CD20D2-8681-13BE-7653-6FCAE870825C}"/>
              </a:ext>
            </a:extLst>
          </p:cNvPr>
          <p:cNvSpPr txBox="1">
            <a:spLocks noChangeArrowheads="1"/>
          </p:cNvSpPr>
          <p:nvPr/>
        </p:nvSpPr>
        <p:spPr bwMode="auto">
          <a:xfrm>
            <a:off x="6924774" y="2857859"/>
            <a:ext cx="335891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00FF"/>
                </a:solidFill>
                <a:cs typeface="Arial" panose="020B0604020202020204" pitchFamily="34" charset="0"/>
              </a:rPr>
              <a:t>6,022.10</a:t>
            </a:r>
            <a:r>
              <a:rPr lang="en-US" altLang="en-US" sz="2800" b="1" baseline="30000" dirty="0">
                <a:solidFill>
                  <a:srgbClr val="0000FF"/>
                </a:solidFill>
                <a:cs typeface="Arial" panose="020B0604020202020204" pitchFamily="34" charset="0"/>
              </a:rPr>
              <a:t>23</a:t>
            </a:r>
            <a:r>
              <a:rPr lang="en-US" altLang="en-US" sz="2800" b="1" dirty="0">
                <a:solidFill>
                  <a:srgbClr val="0000FF"/>
                </a:solidFill>
                <a:cs typeface="Arial" panose="020B0604020202020204" pitchFamily="34" charset="0"/>
              </a:rPr>
              <a:t> p. </a:t>
            </a:r>
            <a:r>
              <a:rPr lang="en-US" altLang="en-US" sz="2800" b="1" dirty="0" err="1">
                <a:solidFill>
                  <a:srgbClr val="0000FF"/>
                </a:solidFill>
                <a:cs typeface="Arial" panose="020B0604020202020204" pitchFamily="34" charset="0"/>
              </a:rPr>
              <a:t>tử</a:t>
            </a:r>
            <a:r>
              <a:rPr lang="en-US" altLang="en-US" sz="2800" b="1" dirty="0">
                <a:solidFill>
                  <a:srgbClr val="0000FF"/>
                </a:solidFill>
                <a:cs typeface="Arial" panose="020B0604020202020204" pitchFamily="34" charset="0"/>
              </a:rPr>
              <a:t> H</a:t>
            </a:r>
            <a:r>
              <a:rPr lang="en-US" altLang="en-US" sz="2800" b="1" baseline="-25000" dirty="0">
                <a:solidFill>
                  <a:srgbClr val="0000FF"/>
                </a:solidFill>
                <a:cs typeface="Arial" panose="020B0604020202020204" pitchFamily="34" charset="0"/>
              </a:rPr>
              <a:t>2</a:t>
            </a:r>
            <a:r>
              <a:rPr lang="en-US" altLang="en-US" sz="2800" b="1" dirty="0">
                <a:solidFill>
                  <a:srgbClr val="0000FF"/>
                </a:solidFill>
                <a:cs typeface="Arial" panose="020B0604020202020204" pitchFamily="34" charset="0"/>
              </a:rPr>
              <a:t>O</a:t>
            </a:r>
            <a:endParaRPr lang="en-US" altLang="en-US" sz="2800" dirty="0">
              <a:solidFill>
                <a:srgbClr val="000000"/>
              </a:solidFill>
              <a:cs typeface="Arial" panose="020B0604020202020204" pitchFamily="34" charset="0"/>
            </a:endParaRPr>
          </a:p>
        </p:txBody>
      </p:sp>
      <p:sp>
        <p:nvSpPr>
          <p:cNvPr id="9" name="TextBox 8">
            <a:extLst>
              <a:ext uri="{FF2B5EF4-FFF2-40B4-BE49-F238E27FC236}">
                <a16:creationId xmlns:a16="http://schemas.microsoft.com/office/drawing/2014/main" id="{906B0E3B-6A98-A306-1EAB-0E50961CD59A}"/>
              </a:ext>
            </a:extLst>
          </p:cNvPr>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0000"/>
                </a:solidFill>
                <a:cs typeface="Arial" panose="020B0604020202020204" pitchFamily="34" charset="0"/>
              </a:rPr>
              <a:t>6,022.10</a:t>
            </a:r>
            <a:r>
              <a:rPr lang="en-US" altLang="en-US" sz="2800" b="1" baseline="30000" dirty="0">
                <a:solidFill>
                  <a:srgbClr val="000000"/>
                </a:solidFill>
                <a:cs typeface="Arial" panose="020B0604020202020204" pitchFamily="34" charset="0"/>
              </a:rPr>
              <a:t>23</a:t>
            </a:r>
            <a:r>
              <a:rPr lang="en-US" altLang="en-US" sz="2800" b="1" dirty="0">
                <a:solidFill>
                  <a:srgbClr val="000000"/>
                </a:solidFill>
                <a:cs typeface="Arial" panose="020B0604020202020204" pitchFamily="34" charset="0"/>
              </a:rPr>
              <a:t> ng. </a:t>
            </a:r>
            <a:r>
              <a:rPr lang="en-US" altLang="en-US" sz="2800" b="1" dirty="0" err="1">
                <a:solidFill>
                  <a:srgbClr val="000000"/>
                </a:solidFill>
                <a:cs typeface="Arial" panose="020B0604020202020204" pitchFamily="34" charset="0"/>
              </a:rPr>
              <a:t>tử</a:t>
            </a:r>
            <a:r>
              <a:rPr lang="en-US" altLang="en-US" sz="2800" b="1" dirty="0">
                <a:solidFill>
                  <a:srgbClr val="000000"/>
                </a:solidFill>
                <a:cs typeface="Arial" panose="020B0604020202020204" pitchFamily="34" charset="0"/>
              </a:rPr>
              <a:t> Fe</a:t>
            </a:r>
            <a:endParaRPr lang="en-US" altLang="en-US" sz="2800" dirty="0">
              <a:solidFill>
                <a:srgbClr val="000000"/>
              </a:solidFill>
              <a:cs typeface="Arial" panose="020B0604020202020204" pitchFamily="34" charset="0"/>
            </a:endParaRPr>
          </a:p>
        </p:txBody>
      </p:sp>
      <p:sp>
        <p:nvSpPr>
          <p:cNvPr id="10" name="TextBox 9">
            <a:extLst>
              <a:ext uri="{FF2B5EF4-FFF2-40B4-BE49-F238E27FC236}">
                <a16:creationId xmlns:a16="http://schemas.microsoft.com/office/drawing/2014/main" id="{F1B72F19-6675-C383-8A2A-5ED959A1D3F1}"/>
              </a:ext>
            </a:extLst>
          </p:cNvPr>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FF0000"/>
                </a:solidFill>
                <a:cs typeface="Arial" panose="020B0604020202020204" pitchFamily="34" charset="0"/>
              </a:rPr>
              <a:t>6,022.10</a:t>
            </a:r>
            <a:r>
              <a:rPr lang="en-US" altLang="en-US" sz="2800" b="1" baseline="30000" dirty="0">
                <a:solidFill>
                  <a:srgbClr val="FF0000"/>
                </a:solidFill>
                <a:cs typeface="Arial" panose="020B0604020202020204" pitchFamily="34" charset="0"/>
              </a:rPr>
              <a:t>23</a:t>
            </a:r>
            <a:r>
              <a:rPr lang="en-US" altLang="en-US" sz="2800" b="1" dirty="0">
                <a:solidFill>
                  <a:srgbClr val="FF0000"/>
                </a:solidFill>
                <a:cs typeface="Arial" panose="020B0604020202020204" pitchFamily="34" charset="0"/>
              </a:rPr>
              <a:t> ng. </a:t>
            </a:r>
            <a:r>
              <a:rPr lang="en-US" altLang="en-US" sz="2800" b="1" dirty="0" err="1">
                <a:solidFill>
                  <a:srgbClr val="FF0000"/>
                </a:solidFill>
                <a:cs typeface="Arial" panose="020B0604020202020204" pitchFamily="34" charset="0"/>
              </a:rPr>
              <a:t>tử</a:t>
            </a:r>
            <a:r>
              <a:rPr lang="en-US" altLang="en-US" sz="2800" b="1" dirty="0">
                <a:solidFill>
                  <a:srgbClr val="FF0000"/>
                </a:solidFill>
                <a:cs typeface="Arial" panose="020B0604020202020204" pitchFamily="34" charset="0"/>
              </a:rPr>
              <a:t> Al</a:t>
            </a:r>
            <a:endParaRPr lang="en-US" altLang="en-US" sz="2800" dirty="0">
              <a:solidFill>
                <a:srgbClr val="FF0000"/>
              </a:solidFill>
              <a:cs typeface="Arial" panose="020B0604020202020204" pitchFamily="34" charset="0"/>
            </a:endParaRPr>
          </a:p>
        </p:txBody>
      </p:sp>
      <p:sp>
        <p:nvSpPr>
          <p:cNvPr id="11" name="TextBox 10">
            <a:extLst>
              <a:ext uri="{FF2B5EF4-FFF2-40B4-BE49-F238E27FC236}">
                <a16:creationId xmlns:a16="http://schemas.microsoft.com/office/drawing/2014/main" id="{48CF0783-0021-64F5-326B-F6B3859F2697}"/>
              </a:ext>
            </a:extLst>
          </p:cNvPr>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dirty="0">
                <a:solidFill>
                  <a:srgbClr val="00B050"/>
                </a:solidFill>
                <a:cs typeface="Arial" panose="020B0604020202020204" pitchFamily="34" charset="0"/>
              </a:rPr>
              <a:t>6,022.10</a:t>
            </a:r>
            <a:r>
              <a:rPr lang="en-US" altLang="en-US" sz="2800" b="1" baseline="30000" dirty="0">
                <a:solidFill>
                  <a:srgbClr val="00B050"/>
                </a:solidFill>
                <a:cs typeface="Arial" panose="020B0604020202020204" pitchFamily="34" charset="0"/>
              </a:rPr>
              <a:t>23</a:t>
            </a:r>
            <a:r>
              <a:rPr lang="en-US" altLang="en-US" sz="2800" b="1" dirty="0">
                <a:solidFill>
                  <a:srgbClr val="00B050"/>
                </a:solidFill>
                <a:cs typeface="Arial" panose="020B0604020202020204" pitchFamily="34" charset="0"/>
              </a:rPr>
              <a:t> p. </a:t>
            </a:r>
            <a:r>
              <a:rPr lang="en-US" altLang="en-US" sz="2800" b="1" dirty="0" err="1">
                <a:solidFill>
                  <a:srgbClr val="00B050"/>
                </a:solidFill>
                <a:cs typeface="Arial" panose="020B0604020202020204" pitchFamily="34" charset="0"/>
              </a:rPr>
              <a:t>tử</a:t>
            </a:r>
            <a:r>
              <a:rPr lang="en-US" altLang="en-US" sz="2800" b="1" dirty="0">
                <a:solidFill>
                  <a:srgbClr val="00B050"/>
                </a:solidFill>
                <a:cs typeface="Arial" panose="020B0604020202020204" pitchFamily="34" charset="0"/>
              </a:rPr>
              <a:t> NaCl</a:t>
            </a:r>
            <a:endParaRPr lang="en-US" altLang="en-US" sz="2800" dirty="0">
              <a:solidFill>
                <a:srgbClr val="00B050"/>
              </a:solidFill>
              <a:cs typeface="Arial" panose="020B0604020202020204" pitchFamily="34" charset="0"/>
            </a:endParaRPr>
          </a:p>
        </p:txBody>
      </p:sp>
      <p:sp>
        <p:nvSpPr>
          <p:cNvPr id="14" name="TextBox 13">
            <a:extLst>
              <a:ext uri="{FF2B5EF4-FFF2-40B4-BE49-F238E27FC236}">
                <a16:creationId xmlns:a16="http://schemas.microsoft.com/office/drawing/2014/main" id="{B60AA9EF-0048-1E56-EE19-82A5FCF07F53}"/>
              </a:ext>
            </a:extLst>
          </p:cNvPr>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a:extLst>
              <a:ext uri="{FF2B5EF4-FFF2-40B4-BE49-F238E27FC236}">
                <a16:creationId xmlns:a16="http://schemas.microsoft.com/office/drawing/2014/main" id="{B394FC22-E190-F190-3240-8978F02F7405}"/>
              </a:ext>
            </a:extLst>
          </p:cNvPr>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a:extLst>
              <a:ext uri="{FF2B5EF4-FFF2-40B4-BE49-F238E27FC236}">
                <a16:creationId xmlns:a16="http://schemas.microsoft.com/office/drawing/2014/main" id="{E53D97E2-1DAD-7254-28CA-4F6470FEDD34}"/>
              </a:ext>
            </a:extLst>
          </p:cNvPr>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a:extLst>
              <a:ext uri="{FF2B5EF4-FFF2-40B4-BE49-F238E27FC236}">
                <a16:creationId xmlns:a16="http://schemas.microsoft.com/office/drawing/2014/main" id="{4AFD0E58-D9E1-01A7-9357-B2EB6E966827}"/>
              </a:ext>
            </a:extLst>
          </p:cNvPr>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13" name="TextBox 12">
            <a:extLst>
              <a:ext uri="{FF2B5EF4-FFF2-40B4-BE49-F238E27FC236}">
                <a16:creationId xmlns:a16="http://schemas.microsoft.com/office/drawing/2014/main" id="{019DB2F2-4D11-1B8F-6595-0E518A20FD4C}"/>
              </a:ext>
            </a:extLst>
          </p:cNvPr>
          <p:cNvSpPr txBox="1"/>
          <p:nvPr/>
        </p:nvSpPr>
        <p:spPr>
          <a:xfrm>
            <a:off x="1437374" y="1391920"/>
            <a:ext cx="9941712" cy="4778231"/>
          </a:xfrm>
          <a:prstGeom prst="rect">
            <a:avLst/>
          </a:prstGeom>
          <a:noFill/>
        </p:spPr>
        <p:txBody>
          <a:bodyPr wrap="square">
            <a:spAutoFit/>
          </a:bodyPr>
          <a:lstStyle/>
          <a:p>
            <a:pPr lvl="1">
              <a:spcAft>
                <a:spcPts val="300"/>
              </a:spcAft>
              <a:tabLst>
                <a:tab pos="2743200" algn="ctr"/>
                <a:tab pos="5486400" algn="r"/>
                <a:tab pos="457200" algn="l"/>
              </a:tabLst>
            </a:pPr>
            <a:r>
              <a:rPr lang="pt-BR" sz="2800">
                <a:effectLst/>
                <a:latin typeface="Times New Roman" panose="02020603050405020304" pitchFamily="18" charset="0"/>
                <a:ea typeface="Times New Roman" panose="02020603050405020304" pitchFamily="18" charset="0"/>
              </a:rPr>
              <a:t>BT1: Hãy cho biết số nguyên tử hoặc phân tử có trong lượng chất sau:</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0,25 mol nguyên tử C;</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0,002 mol phân tử I</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c) 2 mol phân tử H</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BT2: Một lượng chất sau đây tương đương bao nhiêu mol nguyên tử hoặc mol phân tử?</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a) 1,2044 .10</a:t>
            </a:r>
            <a:r>
              <a:rPr lang="en-US" sz="2800" baseline="30000">
                <a:solidFill>
                  <a:srgbClr val="000000"/>
                </a:solidFill>
                <a:effectLst/>
                <a:latin typeface="Times New Roman" panose="02020603050405020304" pitchFamily="18" charset="0"/>
                <a:ea typeface="Times New Roman" panose="02020603050405020304" pitchFamily="18" charset="0"/>
              </a:rPr>
              <a:t>22</a:t>
            </a:r>
            <a:r>
              <a:rPr lang="en-US" sz="2800">
                <a:solidFill>
                  <a:srgbClr val="000000"/>
                </a:solidFill>
                <a:effectLst/>
                <a:latin typeface="Times New Roman" panose="02020603050405020304" pitchFamily="18" charset="0"/>
                <a:ea typeface="Times New Roman" panose="02020603050405020304" pitchFamily="18" charset="0"/>
              </a:rPr>
              <a:t> phân tử Fe</a:t>
            </a:r>
            <a:r>
              <a:rPr lang="en-US" sz="2800" baseline="-25000">
                <a:solidFill>
                  <a:srgbClr val="000000"/>
                </a:solidFill>
                <a:effectLst/>
                <a:latin typeface="Times New Roman" panose="02020603050405020304" pitchFamily="18" charset="0"/>
                <a:ea typeface="Times New Roman" panose="02020603050405020304" pitchFamily="18" charset="0"/>
              </a:rPr>
              <a:t>2</a:t>
            </a:r>
            <a:r>
              <a:rPr lang="en-US" sz="2800">
                <a:solidFill>
                  <a:srgbClr val="000000"/>
                </a:solidFill>
                <a:effectLst/>
                <a:latin typeface="Times New Roman" panose="02020603050405020304" pitchFamily="18" charset="0"/>
                <a:ea typeface="Times New Roman" panose="02020603050405020304" pitchFamily="18" charset="0"/>
              </a:rPr>
              <a:t>O</a:t>
            </a:r>
            <a:r>
              <a:rPr lang="en-US" sz="2800" baseline="-25000">
                <a:solidFill>
                  <a:srgbClr val="000000"/>
                </a:solidFill>
                <a:effectLst/>
                <a:latin typeface="Times New Roman" panose="02020603050405020304" pitchFamily="18" charset="0"/>
                <a:ea typeface="Times New Roman" panose="02020603050405020304" pitchFamily="18" charset="0"/>
              </a:rPr>
              <a:t>3</a:t>
            </a:r>
            <a:r>
              <a:rPr lang="en-US" sz="2800">
                <a:solidFill>
                  <a:srgbClr val="000000"/>
                </a:solidFill>
                <a:effectLst/>
                <a:latin typeface="Times New Roman" panose="02020603050405020304" pitchFamily="18" charset="0"/>
                <a:ea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endParaRPr>
          </a:p>
          <a:p>
            <a:pPr marL="487680" marR="30480" lvl="1" algn="just">
              <a:spcAft>
                <a:spcPts val="1200"/>
              </a:spcAft>
            </a:pPr>
            <a:r>
              <a:rPr lang="en-US" sz="2800">
                <a:solidFill>
                  <a:srgbClr val="000000"/>
                </a:solidFill>
                <a:effectLst/>
                <a:latin typeface="Times New Roman" panose="02020603050405020304" pitchFamily="18" charset="0"/>
                <a:ea typeface="Times New Roman" panose="02020603050405020304" pitchFamily="18" charset="0"/>
              </a:rPr>
              <a:t>b) 7,5275.10</a:t>
            </a:r>
            <a:r>
              <a:rPr lang="en-US" sz="2800" baseline="30000">
                <a:solidFill>
                  <a:srgbClr val="000000"/>
                </a:solidFill>
                <a:effectLst/>
                <a:latin typeface="Times New Roman" panose="02020603050405020304" pitchFamily="18" charset="0"/>
                <a:ea typeface="Times New Roman" panose="02020603050405020304" pitchFamily="18" charset="0"/>
              </a:rPr>
              <a:t>24</a:t>
            </a:r>
            <a:r>
              <a:rPr lang="en-US" sz="2800">
                <a:solidFill>
                  <a:srgbClr val="000000"/>
                </a:solidFill>
                <a:effectLst/>
                <a:latin typeface="Times New Roman" panose="02020603050405020304" pitchFamily="18" charset="0"/>
                <a:ea typeface="Times New Roman" panose="02020603050405020304" pitchFamily="18" charset="0"/>
              </a:rPr>
              <a:t> nguyên tử Mg.</a:t>
            </a:r>
            <a:endParaRPr lang="en-US" sz="280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2A9760DA-5931-E2F4-9611-012B7D47319B}"/>
              </a:ext>
            </a:extLst>
          </p:cNvPr>
          <p:cNvSpPr txBox="1"/>
          <p:nvPr/>
        </p:nvSpPr>
        <p:spPr>
          <a:xfrm>
            <a:off x="257544" y="1422400"/>
            <a:ext cx="2359660" cy="523220"/>
          </a:xfrm>
          <a:prstGeom prst="rect">
            <a:avLst/>
          </a:prstGeom>
          <a:noFill/>
        </p:spPr>
        <p:txBody>
          <a:bodyPr wrap="square">
            <a:spAutoFit/>
          </a:bodyPr>
          <a:lstStyle/>
          <a:p>
            <a:r>
              <a:rPr lang="pt-BR" sz="2800" i="1">
                <a:solidFill>
                  <a:srgbClr val="FF0000"/>
                </a:solidFill>
                <a:effectLst/>
                <a:latin typeface="Times New Roman" panose="02020603050405020304" pitchFamily="18" charset="0"/>
                <a:ea typeface="Times New Roman" panose="02020603050405020304" pitchFamily="18" charset="0"/>
              </a:rPr>
              <a:t>Nhóm 1,2:</a:t>
            </a:r>
            <a:r>
              <a:rPr lang="pt-BR"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
        <p:nvSpPr>
          <p:cNvPr id="21" name="TextBox 20">
            <a:extLst>
              <a:ext uri="{FF2B5EF4-FFF2-40B4-BE49-F238E27FC236}">
                <a16:creationId xmlns:a16="http://schemas.microsoft.com/office/drawing/2014/main" id="{1EB999E9-DCD3-5DEE-41AA-4AA9DD738653}"/>
              </a:ext>
            </a:extLst>
          </p:cNvPr>
          <p:cNvSpPr txBox="1"/>
          <p:nvPr/>
        </p:nvSpPr>
        <p:spPr>
          <a:xfrm>
            <a:off x="257544" y="4013406"/>
            <a:ext cx="2065020" cy="523220"/>
          </a:xfrm>
          <a:prstGeom prst="rect">
            <a:avLst/>
          </a:prstGeom>
          <a:noFill/>
        </p:spPr>
        <p:txBody>
          <a:bodyPr wrap="square">
            <a:spAutoFit/>
          </a:bodyPr>
          <a:lstStyle/>
          <a:p>
            <a:r>
              <a:rPr lang="en-US" sz="2800" i="1">
                <a:solidFill>
                  <a:srgbClr val="FF0000"/>
                </a:solidFill>
                <a:effectLst/>
                <a:latin typeface="Times New Roman" panose="02020603050405020304" pitchFamily="18" charset="0"/>
                <a:ea typeface="Times New Roman" panose="02020603050405020304" pitchFamily="18" charset="0"/>
              </a:rPr>
              <a:t>Nhóm 3,4</a:t>
            </a:r>
            <a:r>
              <a:rPr lang="en-US" sz="2800">
                <a:solidFill>
                  <a:srgbClr val="FF0000"/>
                </a:solidFill>
                <a:effectLst/>
                <a:latin typeface="Times New Roman" panose="02020603050405020304" pitchFamily="18" charset="0"/>
                <a:ea typeface="Times New Roman" panose="02020603050405020304" pitchFamily="18" charset="0"/>
              </a:rPr>
              <a:t>: </a:t>
            </a:r>
            <a:endParaRPr lang="en-US" sz="2800">
              <a:solidFill>
                <a:srgbClr val="FF0000"/>
              </a:solidFill>
            </a:endParaRPr>
          </a:p>
        </p:txBody>
      </p:sp>
    </p:spTree>
    <p:extLst>
      <p:ext uri="{BB962C8B-B14F-4D97-AF65-F5344CB8AC3E}">
        <p14:creationId xmlns:p14="http://schemas.microsoft.com/office/powerpoint/2010/main" val="356986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down)">
                                      <p:cBhvr>
                                        <p:cTn id="10" dur="500"/>
                                        <p:tgtEl>
                                          <p:spTgt spid="13">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Effect transition="in" filter="wipe(down)">
                                      <p:cBhvr>
                                        <p:cTn id="13" dur="500"/>
                                        <p:tgtEl>
                                          <p:spTgt spid="13">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wipe(down)">
                                      <p:cBhvr>
                                        <p:cTn id="16" dur="500"/>
                                        <p:tgtEl>
                                          <p:spTgt spid="13">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Effect transition="in" filter="wipe(down)">
                                      <p:cBhvr>
                                        <p:cTn id="19" dur="500"/>
                                        <p:tgtEl>
                                          <p:spTgt spid="1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xEl>
                                              <p:pRg st="4" end="4"/>
                                            </p:txEl>
                                          </p:spTgt>
                                        </p:tgtEl>
                                        <p:attrNameLst>
                                          <p:attrName>style.visibility</p:attrName>
                                        </p:attrNameLst>
                                      </p:cBhvr>
                                      <p:to>
                                        <p:strVal val="visible"/>
                                      </p:to>
                                    </p:set>
                                    <p:animEffect transition="in" filter="wipe(down)">
                                      <p:cBhvr>
                                        <p:cTn id="24" dur="500"/>
                                        <p:tgtEl>
                                          <p:spTgt spid="13">
                                            <p:txEl>
                                              <p:pRg st="4" end="4"/>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xEl>
                                              <p:pRg st="5" end="5"/>
                                            </p:txEl>
                                          </p:spTgt>
                                        </p:tgtEl>
                                        <p:attrNameLst>
                                          <p:attrName>style.visibility</p:attrName>
                                        </p:attrNameLst>
                                      </p:cBhvr>
                                      <p:to>
                                        <p:strVal val="visible"/>
                                      </p:to>
                                    </p:set>
                                    <p:animEffect transition="in" filter="wipe(down)">
                                      <p:cBhvr>
                                        <p:cTn id="30" dur="500"/>
                                        <p:tgtEl>
                                          <p:spTgt spid="13">
                                            <p:txEl>
                                              <p:pRg st="5" end="5"/>
                                            </p:txEl>
                                          </p:spTgt>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wipe(down)">
                                      <p:cBhvr>
                                        <p:cTn id="33"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1</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19DB2F2-4D11-1B8F-6595-0E518A20FD4C}"/>
                  </a:ext>
                </a:extLst>
              </p:cNvPr>
              <p:cNvSpPr txBox="1"/>
              <p:nvPr/>
            </p:nvSpPr>
            <p:spPr>
              <a:xfrm>
                <a:off x="1071614" y="1059474"/>
                <a:ext cx="10744466" cy="5380063"/>
              </a:xfrm>
              <a:prstGeom prst="rect">
                <a:avLst/>
              </a:prstGeom>
              <a:noFill/>
            </p:spPr>
            <p:txBody>
              <a:bodyPr wrap="square">
                <a:spAutoFit/>
              </a:bodyPr>
              <a:lstStyle/>
              <a:p>
                <a:r>
                  <a:rPr lang="pt-BR" sz="2800" dirty="0">
                    <a:solidFill>
                      <a:srgbClr val="FF0000"/>
                    </a:solidFill>
                  </a:rPr>
                  <a:t>BT1: </a:t>
                </a:r>
                <a:endParaRPr lang="en-US" sz="2800" dirty="0">
                  <a:solidFill>
                    <a:srgbClr val="FF0000"/>
                  </a:solidFill>
                </a:endParaRPr>
              </a:p>
              <a:p>
                <a:r>
                  <a:rPr lang="en-US" sz="2800" dirty="0"/>
                  <a:t>Ta </a:t>
                </a:r>
                <a:r>
                  <a:rPr lang="en-US" sz="2800" dirty="0" err="1"/>
                  <a:t>có</a:t>
                </a:r>
                <a:r>
                  <a:rPr lang="en-US" sz="2800" dirty="0"/>
                  <a:t> mol </a:t>
                </a:r>
                <a:r>
                  <a:rPr lang="en-US" sz="2800" dirty="0" err="1"/>
                  <a:t>là</a:t>
                </a:r>
                <a:r>
                  <a:rPr lang="en-US" sz="2800" dirty="0"/>
                  <a:t> </a:t>
                </a:r>
                <a:r>
                  <a:rPr lang="en-US" sz="2800" dirty="0" err="1"/>
                  <a:t>lượng</a:t>
                </a:r>
                <a:r>
                  <a:rPr lang="en-US" sz="2800" dirty="0"/>
                  <a:t> </a:t>
                </a:r>
                <a:r>
                  <a:rPr lang="en-US" sz="2800" dirty="0" err="1"/>
                  <a:t>chất</a:t>
                </a:r>
                <a:r>
                  <a:rPr lang="en-US" sz="2800" dirty="0"/>
                  <a:t> </a:t>
                </a:r>
                <a:r>
                  <a:rPr lang="en-US" sz="2800" dirty="0" err="1"/>
                  <a:t>có</a:t>
                </a:r>
                <a:r>
                  <a:rPr lang="en-US" sz="2800" dirty="0"/>
                  <a:t> </a:t>
                </a:r>
                <a:r>
                  <a:rPr lang="en-US" sz="2800" dirty="0" err="1"/>
                  <a:t>chứa</a:t>
                </a:r>
                <a:r>
                  <a:rPr lang="en-US" sz="2800" dirty="0"/>
                  <a:t> N</a:t>
                </a:r>
                <a:r>
                  <a:rPr lang="en-US" sz="2800" baseline="-25000" dirty="0"/>
                  <a:t>A </a:t>
                </a:r>
                <a:r>
                  <a:rPr lang="en-US" sz="2800" dirty="0"/>
                  <a:t>(6,022 × 10</a:t>
                </a:r>
                <a:r>
                  <a:rPr lang="en-US" sz="2800" baseline="30000" dirty="0"/>
                  <a:t>23</a:t>
                </a:r>
                <a:r>
                  <a:rPr lang="en-US" sz="2800" dirty="0"/>
                  <a:t>) </a:t>
                </a:r>
                <a:r>
                  <a:rPr lang="en-US" sz="2800" dirty="0" err="1"/>
                  <a:t>nguyên</a:t>
                </a:r>
                <a:r>
                  <a:rPr lang="en-US" sz="2800" dirty="0"/>
                  <a:t> </a:t>
                </a:r>
                <a:r>
                  <a:rPr lang="en-US" sz="2800" dirty="0" err="1"/>
                  <a:t>tử</a:t>
                </a:r>
                <a:r>
                  <a:rPr lang="en-US" sz="2800" dirty="0"/>
                  <a:t> </a:t>
                </a:r>
                <a:r>
                  <a:rPr lang="en-US" sz="2800" dirty="0" err="1"/>
                  <a:t>hoặc</a:t>
                </a:r>
                <a:r>
                  <a:rPr lang="en-US" sz="2800" dirty="0"/>
                  <a:t> </a:t>
                </a:r>
                <a:r>
                  <a:rPr lang="en-US" sz="2800" dirty="0" err="1"/>
                  <a:t>phân</a:t>
                </a:r>
                <a:r>
                  <a:rPr lang="en-US" sz="2800" dirty="0"/>
                  <a:t> </a:t>
                </a:r>
                <a:r>
                  <a:rPr lang="en-US" sz="2800" dirty="0" err="1"/>
                  <a:t>tử</a:t>
                </a:r>
                <a:r>
                  <a:rPr lang="en-US" sz="2800" dirty="0"/>
                  <a:t> </a:t>
                </a:r>
                <a:r>
                  <a:rPr lang="en-US" sz="2800" dirty="0" err="1"/>
                  <a:t>của</a:t>
                </a:r>
                <a:r>
                  <a:rPr lang="en-US" sz="2800" dirty="0"/>
                  <a:t> </a:t>
                </a:r>
                <a:r>
                  <a:rPr lang="en-US" sz="2800" dirty="0" err="1"/>
                  <a:t>chất</a:t>
                </a:r>
                <a:r>
                  <a:rPr lang="en-US" sz="2800" dirty="0"/>
                  <a:t> </a:t>
                </a:r>
                <a:r>
                  <a:rPr lang="en-US" sz="2800" dirty="0" err="1"/>
                  <a:t>đó</a:t>
                </a:r>
                <a:r>
                  <a:rPr lang="en-US" sz="2800" dirty="0"/>
                  <a:t>. </a:t>
                </a:r>
                <a:r>
                  <a:rPr lang="en-US" sz="2800" dirty="0" err="1"/>
                  <a:t>Vậy</a:t>
                </a:r>
                <a:r>
                  <a:rPr lang="en-US" sz="2800" dirty="0"/>
                  <a:t>:</a:t>
                </a:r>
              </a:p>
              <a:p>
                <a:r>
                  <a:rPr lang="en-US" sz="2800" dirty="0"/>
                  <a:t>a) 0,25 mol </a:t>
                </a:r>
                <a:r>
                  <a:rPr lang="en-US" sz="2800" dirty="0" err="1"/>
                  <a:t>nguyên</a:t>
                </a:r>
                <a:r>
                  <a:rPr lang="en-US" sz="2800" dirty="0"/>
                  <a:t> </a:t>
                </a:r>
                <a:r>
                  <a:rPr lang="en-US" sz="2800" dirty="0" err="1"/>
                  <a:t>tử</a:t>
                </a:r>
                <a:r>
                  <a:rPr lang="en-US" sz="2800" dirty="0"/>
                  <a:t> C </a:t>
                </a:r>
                <a:r>
                  <a:rPr lang="en-US" sz="2800" dirty="0" err="1"/>
                  <a:t>có</a:t>
                </a:r>
                <a:r>
                  <a:rPr lang="en-US" sz="2800" dirty="0"/>
                  <a:t> 0,25 × 6,022 × 10</a:t>
                </a:r>
                <a:r>
                  <a:rPr lang="en-US" sz="2800" baseline="30000" dirty="0"/>
                  <a:t>23</a:t>
                </a:r>
                <a:r>
                  <a:rPr lang="en-US" sz="2800" dirty="0"/>
                  <a:t> = 1,5055 × 10</a:t>
                </a:r>
                <a:r>
                  <a:rPr lang="en-US" sz="2800" baseline="30000" dirty="0"/>
                  <a:t>23</a:t>
                </a:r>
                <a:r>
                  <a:rPr lang="en-US" sz="2800" dirty="0"/>
                  <a:t> </a:t>
                </a:r>
                <a:r>
                  <a:rPr lang="en-US" sz="2800" dirty="0" err="1"/>
                  <a:t>nguyên</a:t>
                </a:r>
                <a:r>
                  <a:rPr lang="en-US" sz="2800" dirty="0"/>
                  <a:t> </a:t>
                </a:r>
                <a:r>
                  <a:rPr lang="en-US" sz="2800" dirty="0" err="1"/>
                  <a:t>tử</a:t>
                </a:r>
                <a:r>
                  <a:rPr lang="en-US" sz="2800" dirty="0"/>
                  <a:t> C.</a:t>
                </a:r>
              </a:p>
              <a:p>
                <a:r>
                  <a:rPr lang="en-US" sz="2800" dirty="0"/>
                  <a:t>b) 0,002 mol </a:t>
                </a:r>
                <a:r>
                  <a:rPr lang="en-US" sz="2800" dirty="0" err="1"/>
                  <a:t>phân</a:t>
                </a:r>
                <a:r>
                  <a:rPr lang="en-US" sz="2800" dirty="0"/>
                  <a:t> </a:t>
                </a:r>
                <a:r>
                  <a:rPr lang="en-US" sz="2800" dirty="0" err="1"/>
                  <a:t>tử</a:t>
                </a:r>
                <a:r>
                  <a:rPr lang="en-US" sz="2800" dirty="0"/>
                  <a:t> I</a:t>
                </a:r>
                <a:r>
                  <a:rPr lang="en-US" sz="2800" baseline="-25000" dirty="0"/>
                  <a:t>2</a:t>
                </a:r>
                <a:r>
                  <a:rPr lang="en-US" sz="2800" dirty="0"/>
                  <a:t> </a:t>
                </a:r>
                <a:r>
                  <a:rPr lang="en-US" sz="2800" dirty="0" err="1"/>
                  <a:t>có</a:t>
                </a:r>
                <a:r>
                  <a:rPr lang="en-US" sz="2800" dirty="0"/>
                  <a:t> 0,002 × 6,022 × 10</a:t>
                </a:r>
                <a:r>
                  <a:rPr lang="en-US" sz="2800" baseline="30000" dirty="0"/>
                  <a:t>23</a:t>
                </a:r>
                <a:r>
                  <a:rPr lang="en-US" sz="2800" dirty="0"/>
                  <a:t> = 1,2044 × 10</a:t>
                </a:r>
                <a:r>
                  <a:rPr lang="en-US" sz="2800" baseline="30000" dirty="0"/>
                  <a:t>21</a:t>
                </a:r>
                <a:r>
                  <a:rPr lang="en-US" sz="2800" dirty="0"/>
                  <a:t> </a:t>
                </a:r>
                <a:r>
                  <a:rPr lang="en-US" sz="2800" dirty="0" err="1"/>
                  <a:t>phân</a:t>
                </a:r>
                <a:r>
                  <a:rPr lang="en-US" sz="2800" dirty="0"/>
                  <a:t> </a:t>
                </a:r>
                <a:r>
                  <a:rPr lang="en-US" sz="2800" dirty="0" err="1"/>
                  <a:t>tử</a:t>
                </a:r>
                <a:r>
                  <a:rPr lang="en-US" sz="2800" dirty="0"/>
                  <a:t> I</a:t>
                </a:r>
                <a:r>
                  <a:rPr lang="en-US" sz="2800" baseline="-25000" dirty="0"/>
                  <a:t>2</a:t>
                </a:r>
                <a:r>
                  <a:rPr lang="en-US" sz="2800" dirty="0"/>
                  <a:t>.</a:t>
                </a:r>
              </a:p>
              <a:p>
                <a:r>
                  <a:rPr lang="en-US" sz="2800" dirty="0"/>
                  <a:t>c) 2 mol </a:t>
                </a:r>
                <a:r>
                  <a:rPr lang="en-US" sz="2800" dirty="0" err="1"/>
                  <a:t>phân</a:t>
                </a:r>
                <a:r>
                  <a:rPr lang="en-US" sz="2800" dirty="0"/>
                  <a:t> </a:t>
                </a:r>
                <a:r>
                  <a:rPr lang="en-US" sz="2800" dirty="0" err="1"/>
                  <a:t>tử</a:t>
                </a:r>
                <a:r>
                  <a:rPr lang="en-US" sz="2800" dirty="0"/>
                  <a:t> H</a:t>
                </a:r>
                <a:r>
                  <a:rPr lang="en-US" sz="2800" baseline="-25000" dirty="0"/>
                  <a:t>2</a:t>
                </a:r>
                <a:r>
                  <a:rPr lang="en-US" sz="2800" dirty="0"/>
                  <a:t>O </a:t>
                </a:r>
                <a:r>
                  <a:rPr lang="en-US" sz="2800" dirty="0" err="1"/>
                  <a:t>có</a:t>
                </a:r>
                <a:r>
                  <a:rPr lang="en-US" sz="2800" dirty="0"/>
                  <a:t> 2 × 6,022 × 10</a:t>
                </a:r>
                <a:r>
                  <a:rPr lang="en-US" sz="2800" baseline="30000" dirty="0"/>
                  <a:t>23</a:t>
                </a:r>
                <a:r>
                  <a:rPr lang="en-US" sz="2800" dirty="0"/>
                  <a:t> = 1,2044 × 10</a:t>
                </a:r>
                <a:r>
                  <a:rPr lang="en-US" sz="2800" baseline="30000" dirty="0"/>
                  <a:t>24</a:t>
                </a:r>
                <a:r>
                  <a:rPr lang="en-US" sz="2800" dirty="0"/>
                  <a:t> </a:t>
                </a:r>
                <a:r>
                  <a:rPr lang="en-US" sz="2800" dirty="0" err="1"/>
                  <a:t>phân</a:t>
                </a:r>
                <a:r>
                  <a:rPr lang="en-US" sz="2800" dirty="0"/>
                  <a:t> </a:t>
                </a:r>
                <a:r>
                  <a:rPr lang="en-US" sz="2800" dirty="0" err="1"/>
                  <a:t>tử</a:t>
                </a:r>
                <a:r>
                  <a:rPr lang="en-US" sz="2800" dirty="0"/>
                  <a:t> H</a:t>
                </a:r>
                <a:r>
                  <a:rPr lang="en-US" sz="2800" baseline="-25000" dirty="0"/>
                  <a:t>2</a:t>
                </a:r>
                <a:r>
                  <a:rPr lang="en-US" sz="2800" dirty="0"/>
                  <a:t>O.</a:t>
                </a:r>
              </a:p>
              <a:p>
                <a:r>
                  <a:rPr lang="en-US" sz="2800" dirty="0">
                    <a:solidFill>
                      <a:srgbClr val="FF0000"/>
                    </a:solidFill>
                  </a:rPr>
                  <a:t>BT 2:</a:t>
                </a:r>
              </a:p>
              <a:p>
                <a:r>
                  <a:rPr lang="en-US" sz="2800" dirty="0"/>
                  <a:t>a) </a:t>
                </a:r>
                <a:r>
                  <a:rPr lang="en-US" sz="2800" dirty="0" err="1"/>
                  <a:t>Số</a:t>
                </a:r>
                <a:r>
                  <a:rPr lang="en-US" sz="2800" dirty="0"/>
                  <a:t> mol </a:t>
                </a:r>
                <a:r>
                  <a:rPr lang="en-US" sz="2800" dirty="0" err="1"/>
                  <a:t>phân</a:t>
                </a:r>
                <a:r>
                  <a:rPr lang="en-US" sz="2800" dirty="0"/>
                  <a:t> </a:t>
                </a:r>
                <a:r>
                  <a:rPr lang="en-US" sz="2800" dirty="0" err="1"/>
                  <a:t>tử</a:t>
                </a:r>
                <a:r>
                  <a:rPr lang="en-US" sz="2800" dirty="0"/>
                  <a:t> Fe</a:t>
                </a:r>
                <a:r>
                  <a:rPr lang="en-US" sz="2800" baseline="-25000" dirty="0"/>
                  <a:t>2</a:t>
                </a:r>
                <a:r>
                  <a:rPr lang="en-US" sz="2800" dirty="0"/>
                  <a:t>O</a:t>
                </a:r>
                <a:r>
                  <a:rPr lang="en-US" sz="2800" baseline="-25000" dirty="0"/>
                  <a:t>3</a:t>
                </a:r>
                <a:r>
                  <a:rPr lang="en-US" sz="2800" dirty="0"/>
                  <a:t> </a:t>
                </a:r>
                <a:r>
                  <a:rPr lang="en-US" sz="2800" dirty="0" err="1"/>
                  <a:t>là</a:t>
                </a:r>
                <a:r>
                  <a:rPr lang="en-US" sz="2800" dirty="0"/>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1,20</m:t>
                        </m:r>
                        <m:r>
                          <a:rPr lang="en-US" sz="2800" b="0" i="1" smtClean="0">
                            <a:latin typeface="Cambria Math" panose="02040503050406030204" pitchFamily="18" charset="0"/>
                          </a:rPr>
                          <m:t>4</m:t>
                        </m:r>
                        <m:r>
                          <a:rPr lang="en-US" sz="2800" i="1">
                            <a:latin typeface="Cambria Math" panose="02040503050406030204" pitchFamily="18" charset="0"/>
                          </a:rPr>
                          <m:t>4.</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m:t>
                            </m:r>
                            <m:r>
                              <a:rPr lang="en-US" sz="2800" b="0" i="1" smtClean="0">
                                <a:latin typeface="Cambria Math" panose="02040503050406030204" pitchFamily="18" charset="0"/>
                              </a:rPr>
                              <m:t>2</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 0,02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dirty="0"/>
              </a:p>
              <a:p>
                <a:r>
                  <a:rPr lang="en-US" sz="2800" dirty="0"/>
                  <a:t>b) </a:t>
                </a:r>
                <a:r>
                  <a:rPr lang="en-US" sz="2800" dirty="0" err="1"/>
                  <a:t>Số</a:t>
                </a:r>
                <a:r>
                  <a:rPr lang="en-US" sz="2800" dirty="0"/>
                  <a:t> mol </a:t>
                </a:r>
                <a:r>
                  <a:rPr lang="en-US" sz="2800" dirty="0" err="1"/>
                  <a:t>nguyên</a:t>
                </a:r>
                <a:r>
                  <a:rPr lang="en-US" sz="2800" dirty="0"/>
                  <a:t> </a:t>
                </a:r>
                <a:r>
                  <a:rPr lang="en-US" sz="2800" dirty="0" err="1"/>
                  <a:t>tử</a:t>
                </a:r>
                <a:r>
                  <a:rPr lang="en-US" sz="2800" dirty="0"/>
                  <a:t> Mg </a:t>
                </a:r>
                <a:r>
                  <a:rPr lang="en-US" sz="2800" dirty="0" err="1"/>
                  <a:t>là</a:t>
                </a:r>
                <a:r>
                  <a:rPr lang="en-US" sz="2800" dirty="0"/>
                  <a:t> </a:t>
                </a:r>
                <a14:m>
                  <m:oMath xmlns:m="http://schemas.openxmlformats.org/officeDocument/2006/math">
                    <m:f>
                      <m:fPr>
                        <m:ctrlPr>
                          <a:rPr lang="en-US" sz="2800" i="1">
                            <a:latin typeface="Cambria Math" panose="02040503050406030204" pitchFamily="18" charset="0"/>
                          </a:rPr>
                        </m:ctrlPr>
                      </m:fPr>
                      <m:num>
                        <m:r>
                          <a:rPr lang="en-US" sz="2800" i="1">
                            <a:latin typeface="Cambria Math" panose="02040503050406030204" pitchFamily="18" charset="0"/>
                          </a:rPr>
                          <m:t>7,5275.</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m:t>
                            </m:r>
                            <m:r>
                              <a:rPr lang="en-US" sz="2800" b="0" i="1" smtClean="0">
                                <a:latin typeface="Cambria Math" panose="02040503050406030204" pitchFamily="18" charset="0"/>
                              </a:rPr>
                              <m:t>4</m:t>
                            </m:r>
                          </m:sup>
                        </m:sSup>
                      </m:num>
                      <m:den>
                        <m:r>
                          <a:rPr lang="en-US" sz="2800" i="1">
                            <a:latin typeface="Cambria Math" panose="02040503050406030204" pitchFamily="18" charset="0"/>
                          </a:rPr>
                          <m:t>6,022.</m:t>
                        </m:r>
                        <m:sSup>
                          <m:sSupPr>
                            <m:ctrlPr>
                              <a:rPr lang="en-US" sz="2800" i="1">
                                <a:latin typeface="Cambria Math" panose="02040503050406030204" pitchFamily="18" charset="0"/>
                              </a:rPr>
                            </m:ctrlPr>
                          </m:sSupPr>
                          <m:e>
                            <m:r>
                              <a:rPr lang="en-US" sz="2800" i="1">
                                <a:latin typeface="Cambria Math" panose="02040503050406030204" pitchFamily="18" charset="0"/>
                              </a:rPr>
                              <m:t>10</m:t>
                            </m:r>
                          </m:e>
                          <m:sup>
                            <m:r>
                              <a:rPr lang="en-US" sz="2800" i="1">
                                <a:latin typeface="Cambria Math" panose="02040503050406030204" pitchFamily="18" charset="0"/>
                              </a:rPr>
                              <m:t>23</m:t>
                            </m:r>
                          </m:sup>
                        </m:sSup>
                      </m:den>
                    </m:f>
                    <m:r>
                      <a:rPr lang="en-US" sz="2800" i="1">
                        <a:latin typeface="Cambria Math" panose="02040503050406030204" pitchFamily="18" charset="0"/>
                      </a:rPr>
                      <m:t> =1,25 (</m:t>
                    </m:r>
                    <m:r>
                      <a:rPr lang="en-US" sz="2800" i="1">
                        <a:latin typeface="Cambria Math" panose="02040503050406030204" pitchFamily="18" charset="0"/>
                      </a:rPr>
                      <m:t>𝑚𝑜𝑙</m:t>
                    </m:r>
                    <m:r>
                      <a:rPr lang="en-US" sz="2800" i="1">
                        <a:latin typeface="Cambria Math" panose="02040503050406030204" pitchFamily="18" charset="0"/>
                      </a:rPr>
                      <m:t>)</m:t>
                    </m:r>
                  </m:oMath>
                </a14:m>
                <a:endParaRPr lang="en-US" sz="2800" dirty="0"/>
              </a:p>
            </p:txBody>
          </p:sp>
        </mc:Choice>
        <mc:Fallback xmlns="">
          <p:sp>
            <p:nvSpPr>
              <p:cNvPr id="13" name="TextBox 12">
                <a:extLst>
                  <a:ext uri="{FF2B5EF4-FFF2-40B4-BE49-F238E27FC236}">
                    <a16:creationId xmlns:a16="http://schemas.microsoft.com/office/drawing/2014/main" id="{019DB2F2-4D11-1B8F-6595-0E518A20FD4C}"/>
                  </a:ext>
                </a:extLst>
              </p:cNvPr>
              <p:cNvSpPr txBox="1">
                <a:spLocks noRot="1" noChangeAspect="1" noMove="1" noResize="1" noEditPoints="1" noAdjustHandles="1" noChangeArrowheads="1" noChangeShapeType="1" noTextEdit="1"/>
              </p:cNvSpPr>
              <p:nvPr/>
            </p:nvSpPr>
            <p:spPr>
              <a:xfrm>
                <a:off x="1071614" y="1059474"/>
                <a:ext cx="10744466" cy="5380063"/>
              </a:xfrm>
              <a:prstGeom prst="rect">
                <a:avLst/>
              </a:prstGeom>
              <a:blipFill>
                <a:blip r:embed="rId4"/>
                <a:stretch>
                  <a:fillRect l="-1192" t="-1134" r="-624" b="-113"/>
                </a:stretch>
              </a:blipFill>
            </p:spPr>
            <p:txBody>
              <a:bodyPr/>
              <a:lstStyle/>
              <a:p>
                <a:r>
                  <a:rPr lang="en-US">
                    <a:noFill/>
                  </a:rPr>
                  <a:t> </a:t>
                </a:r>
              </a:p>
            </p:txBody>
          </p:sp>
        </mc:Fallback>
      </mc:AlternateContent>
    </p:spTree>
    <p:extLst>
      <p:ext uri="{BB962C8B-B14F-4D97-AF65-F5344CB8AC3E}">
        <p14:creationId xmlns:p14="http://schemas.microsoft.com/office/powerpoint/2010/main" val="404105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down)">
                                      <p:cBhvr>
                                        <p:cTn id="10" dur="500"/>
                                        <p:tgtEl>
                                          <p:spTgt spid="1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down)">
                                      <p:cBhvr>
                                        <p:cTn id="13" dur="500"/>
                                        <p:tgtEl>
                                          <p:spTgt spid="13">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wipe(down)">
                                      <p:cBhvr>
                                        <p:cTn id="16" dur="500"/>
                                        <p:tgtEl>
                                          <p:spTgt spid="13">
                                            <p:txEl>
                                              <p:pRg st="3" end="3"/>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wipe(down)">
                                      <p:cBhvr>
                                        <p:cTn id="19" dur="500"/>
                                        <p:tgtEl>
                                          <p:spTgt spid="13">
                                            <p:txEl>
                                              <p:pRg st="4" end="4"/>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wipe(down)">
                                      <p:cBhvr>
                                        <p:cTn id="22" dur="500"/>
                                        <p:tgtEl>
                                          <p:spTgt spid="13">
                                            <p:txEl>
                                              <p:pRg st="5" end="5"/>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Effect transition="in" filter="wipe(down)">
                                      <p:cBhvr>
                                        <p:cTn id="25" dur="500"/>
                                        <p:tgtEl>
                                          <p:spTgt spid="13">
                                            <p:txEl>
                                              <p:pRg st="6" end="6"/>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xEl>
                                              <p:pRg st="7" end="7"/>
                                            </p:txEl>
                                          </p:spTgt>
                                        </p:tgtEl>
                                        <p:attrNameLst>
                                          <p:attrName>style.visibility</p:attrName>
                                        </p:attrNameLst>
                                      </p:cBhvr>
                                      <p:to>
                                        <p:strVal val="visible"/>
                                      </p:to>
                                    </p:set>
                                    <p:animEffect transition="in" filter="wipe(down)">
                                      <p:cBhvr>
                                        <p:cTn id="28"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6967A8C-67F5-8ECB-4481-32BBD2C356E0}"/>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20486" name="Text Box 6">
            <a:extLst>
              <a:ext uri="{FF2B5EF4-FFF2-40B4-BE49-F238E27FC236}">
                <a16:creationId xmlns:a16="http://schemas.microsoft.com/office/drawing/2014/main" id="{B15F7351-6A74-7F9C-18D8-A582C6B74C94}"/>
              </a:ext>
            </a:extLst>
          </p:cNvPr>
          <p:cNvSpPr txBox="1">
            <a:spLocks noChangeArrowheads="1"/>
          </p:cNvSpPr>
          <p:nvPr/>
        </p:nvSpPr>
        <p:spPr bwMode="auto">
          <a:xfrm>
            <a:off x="2250980" y="1524353"/>
            <a:ext cx="8112414" cy="94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nl-NL" altLang="en-US" sz="2801" dirty="0">
                <a:latin typeface="Times New Roman" panose="02020603050405020304" pitchFamily="18" charset="0"/>
              </a:rPr>
              <a:t>Mol là lượng chất có chứa </a:t>
            </a:r>
            <a:r>
              <a:rPr lang="en-US" altLang="en-US" sz="2801" dirty="0">
                <a:solidFill>
                  <a:srgbClr val="FF0000"/>
                </a:solidFill>
                <a:latin typeface="Times New Roman" panose="02020603050405020304" pitchFamily="18" charset="0"/>
              </a:rPr>
              <a:t>6,002.10</a:t>
            </a:r>
            <a:r>
              <a:rPr lang="en-US" altLang="en-US" sz="2801" baseline="30000" dirty="0">
                <a:solidFill>
                  <a:srgbClr val="FF0000"/>
                </a:solidFill>
                <a:latin typeface="Times New Roman" panose="02020603050405020304" pitchFamily="18" charset="0"/>
              </a:rPr>
              <a:t>23  </a:t>
            </a:r>
            <a:r>
              <a:rPr lang="nl-NL" altLang="en-US" sz="2801" dirty="0">
                <a:latin typeface="Times New Roman" panose="02020603050405020304" pitchFamily="18" charset="0"/>
              </a:rPr>
              <a:t>hay </a:t>
            </a:r>
            <a:r>
              <a:rPr lang="nl-NL" altLang="en-US" sz="2801" dirty="0">
                <a:solidFill>
                  <a:srgbClr val="FF0000"/>
                </a:solidFill>
                <a:latin typeface="Times New Roman" panose="02020603050405020304" pitchFamily="18" charset="0"/>
              </a:rPr>
              <a:t> N</a:t>
            </a:r>
            <a:r>
              <a:rPr lang="nl-NL" altLang="en-US" sz="2801" baseline="-25000" dirty="0">
                <a:solidFill>
                  <a:srgbClr val="FF0000"/>
                </a:solidFill>
                <a:latin typeface="Times New Roman" panose="02020603050405020304" pitchFamily="18" charset="0"/>
              </a:rPr>
              <a:t>A</a:t>
            </a:r>
            <a:r>
              <a:rPr lang="nl-NL" altLang="en-US" sz="2801" dirty="0">
                <a:solidFill>
                  <a:srgbClr val="FF0000"/>
                </a:solidFill>
                <a:latin typeface="Times New Roman" panose="02020603050405020304" pitchFamily="18" charset="0"/>
              </a:rPr>
              <a:t> </a:t>
            </a:r>
            <a:r>
              <a:rPr lang="nl-NL" altLang="en-US" sz="2801" dirty="0">
                <a:latin typeface="Times New Roman" panose="02020603050405020304" pitchFamily="18" charset="0"/>
              </a:rPr>
              <a:t>nguyên tử hay phân tử  chất đó.</a:t>
            </a:r>
            <a:r>
              <a:rPr lang="en-US" altLang="en-US" sz="2801" dirty="0">
                <a:latin typeface="Times New Roman" panose="02020603050405020304" pitchFamily="18" charset="0"/>
              </a:rPr>
              <a:t> </a:t>
            </a:r>
          </a:p>
        </p:txBody>
      </p:sp>
      <p:pic>
        <p:nvPicPr>
          <p:cNvPr id="20487" name="Picture 7">
            <a:extLst>
              <a:ext uri="{FF2B5EF4-FFF2-40B4-BE49-F238E27FC236}">
                <a16:creationId xmlns:a16="http://schemas.microsoft.com/office/drawing/2014/main" id="{2BCA46DF-81F9-4B59-4BE2-AC481975616E}"/>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536439" y="1471954"/>
            <a:ext cx="609741" cy="427136"/>
          </a:xfrm>
          <a:prstGeom prst="rect">
            <a:avLst/>
          </a:prstGeom>
          <a:noFill/>
          <a:extLst>
            <a:ext uri="{909E8E84-426E-40DD-AFC4-6F175D3DCCD1}">
              <a14:hiddenFill xmlns:a14="http://schemas.microsoft.com/office/drawing/2010/main">
                <a:solidFill>
                  <a:srgbClr val="FFFFFF"/>
                </a:solidFill>
              </a14:hiddenFill>
            </a:ext>
          </a:extLst>
        </p:spPr>
      </p:pic>
      <p:sp>
        <p:nvSpPr>
          <p:cNvPr id="20488" name="Text Box 8">
            <a:extLst>
              <a:ext uri="{FF2B5EF4-FFF2-40B4-BE49-F238E27FC236}">
                <a16:creationId xmlns:a16="http://schemas.microsoft.com/office/drawing/2014/main" id="{53F4AAC5-7A26-34FF-1DA6-BBBD125EA552}"/>
              </a:ext>
            </a:extLst>
          </p:cNvPr>
          <p:cNvSpPr txBox="1">
            <a:spLocks noChangeArrowheads="1"/>
          </p:cNvSpPr>
          <p:nvPr/>
        </p:nvSpPr>
        <p:spPr bwMode="auto">
          <a:xfrm>
            <a:off x="3403771" y="2577110"/>
            <a:ext cx="5716323"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dirty="0">
                <a:solidFill>
                  <a:srgbClr val="0000CC"/>
                </a:solidFill>
                <a:latin typeface="Times New Roman" panose="02020603050405020304" pitchFamily="18" charset="0"/>
              </a:rPr>
              <a:t>N</a:t>
            </a:r>
            <a:r>
              <a:rPr lang="en-US" altLang="en-US" sz="2400" baseline="-25000" dirty="0">
                <a:solidFill>
                  <a:srgbClr val="0000CC"/>
                </a:solidFill>
                <a:latin typeface="Times New Roman" panose="02020603050405020304" pitchFamily="18" charset="0"/>
              </a:rPr>
              <a:t>A</a:t>
            </a:r>
            <a:r>
              <a:rPr lang="en-US" altLang="en-US" sz="2400" dirty="0">
                <a:solidFill>
                  <a:srgbClr val="0000CC"/>
                </a:solidFill>
                <a:latin typeface="Times New Roman" panose="02020603050405020304" pitchFamily="18" charset="0"/>
              </a:rPr>
              <a:t> = 6,022.10</a:t>
            </a:r>
            <a:r>
              <a:rPr lang="en-US" altLang="en-US" sz="2400" baseline="30000" dirty="0">
                <a:solidFill>
                  <a:srgbClr val="0000CC"/>
                </a:solidFill>
                <a:latin typeface="Times New Roman" panose="02020603050405020304" pitchFamily="18" charset="0"/>
              </a:rPr>
              <a:t>23    </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số</a:t>
            </a:r>
            <a:r>
              <a:rPr lang="en-US" altLang="en-US" sz="2400" dirty="0">
                <a:solidFill>
                  <a:srgbClr val="0000CC"/>
                </a:solidFill>
                <a:latin typeface="Times New Roman" panose="02020603050405020304" pitchFamily="18" charset="0"/>
              </a:rPr>
              <a:t> </a:t>
            </a:r>
            <a:r>
              <a:rPr lang="en-US" altLang="en-US" sz="2400" dirty="0" err="1">
                <a:solidFill>
                  <a:srgbClr val="0000CC"/>
                </a:solidFill>
                <a:latin typeface="Times New Roman" panose="02020603050405020304" pitchFamily="18" charset="0"/>
              </a:rPr>
              <a:t>Avogađro</a:t>
            </a:r>
            <a:r>
              <a:rPr lang="en-US" altLang="en-US" sz="2400" dirty="0">
                <a:solidFill>
                  <a:srgbClr val="0000CC"/>
                </a:solidFill>
                <a:latin typeface="Times New Roman" panose="02020603050405020304" pitchFamily="18" charset="0"/>
              </a:rPr>
              <a:t>)</a:t>
            </a:r>
            <a:endParaRPr lang="en-US" altLang="en-US" sz="2400" baseline="30000" dirty="0">
              <a:solidFill>
                <a:srgbClr val="0000CC"/>
              </a:solidFill>
              <a:latin typeface="Times New Roman" panose="02020603050405020304" pitchFamily="18" charset="0"/>
            </a:endParaRPr>
          </a:p>
        </p:txBody>
      </p:sp>
      <p:sp>
        <p:nvSpPr>
          <p:cNvPr id="20491" name="Text Box 11">
            <a:extLst>
              <a:ext uri="{FF2B5EF4-FFF2-40B4-BE49-F238E27FC236}">
                <a16:creationId xmlns:a16="http://schemas.microsoft.com/office/drawing/2014/main" id="{2ACACDD1-2980-B7CF-FF23-50BE9C2CBE65}"/>
              </a:ext>
            </a:extLst>
          </p:cNvPr>
          <p:cNvSpPr txBox="1">
            <a:spLocks noChangeArrowheads="1"/>
          </p:cNvSpPr>
          <p:nvPr/>
        </p:nvSpPr>
        <p:spPr bwMode="auto">
          <a:xfrm>
            <a:off x="1536439" y="2786708"/>
            <a:ext cx="16767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FF0000"/>
                </a:solidFill>
                <a:latin typeface="Times New Roman" panose="02020603050405020304" pitchFamily="18" charset="0"/>
              </a:rPr>
              <a:t>* Lưu ý:</a:t>
            </a:r>
            <a:endParaRPr lang="en-US" altLang="en-US" sz="2400" baseline="30000">
              <a:solidFill>
                <a:srgbClr val="FF0000"/>
              </a:solidFill>
              <a:latin typeface="Times New Roman" panose="02020603050405020304" pitchFamily="18" charset="0"/>
            </a:endParaRPr>
          </a:p>
        </p:txBody>
      </p:sp>
      <p:sp>
        <p:nvSpPr>
          <p:cNvPr id="20492" name="Text Box 12">
            <a:extLst>
              <a:ext uri="{FF2B5EF4-FFF2-40B4-BE49-F238E27FC236}">
                <a16:creationId xmlns:a16="http://schemas.microsoft.com/office/drawing/2014/main" id="{94D55E69-90DC-F84C-D11F-B3684EC2E174}"/>
              </a:ext>
            </a:extLst>
          </p:cNvPr>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a:extLst>
              <a:ext uri="{FF2B5EF4-FFF2-40B4-BE49-F238E27FC236}">
                <a16:creationId xmlns:a16="http://schemas.microsoft.com/office/drawing/2014/main" id="{70A44BC3-7AB9-ED78-235A-3A8C1C6FF69D}"/>
              </a:ext>
            </a:extLst>
          </p:cNvPr>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a:extLst>
              <a:ext uri="{FF2B5EF4-FFF2-40B4-BE49-F238E27FC236}">
                <a16:creationId xmlns:a16="http://schemas.microsoft.com/office/drawing/2014/main" id="{2CA9FFAD-D855-3DCB-B37B-D7880B430E0D}"/>
              </a:ext>
            </a:extLst>
          </p:cNvPr>
          <p:cNvSpPr txBox="1">
            <a:spLocks noChangeArrowheads="1"/>
          </p:cNvSpPr>
          <p:nvPr/>
        </p:nvSpPr>
        <p:spPr bwMode="auto">
          <a:xfrm>
            <a:off x="1908000" y="4496841"/>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p>
        </p:txBody>
      </p:sp>
      <p:sp>
        <p:nvSpPr>
          <p:cNvPr id="20515" name="Text Box 35">
            <a:extLst>
              <a:ext uri="{FF2B5EF4-FFF2-40B4-BE49-F238E27FC236}">
                <a16:creationId xmlns:a16="http://schemas.microsoft.com/office/drawing/2014/main" id="{2508C2BA-AB87-E8A3-6EEC-046BDC2C80E9}"/>
              </a:ext>
            </a:extLst>
          </p:cNvPr>
          <p:cNvSpPr txBox="1">
            <a:spLocks noChangeArrowheads="1"/>
          </p:cNvSpPr>
          <p:nvPr/>
        </p:nvSpPr>
        <p:spPr bwMode="auto">
          <a:xfrm>
            <a:off x="1908000" y="496367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p>
        </p:txBody>
      </p:sp>
      <p:sp>
        <p:nvSpPr>
          <p:cNvPr id="20516" name="Text Box 36">
            <a:extLst>
              <a:ext uri="{FF2B5EF4-FFF2-40B4-BE49-F238E27FC236}">
                <a16:creationId xmlns:a16="http://schemas.microsoft.com/office/drawing/2014/main" id="{EFB10C62-1CDC-A6DE-61E8-51BCAA69A77C}"/>
              </a:ext>
            </a:extLst>
          </p:cNvPr>
          <p:cNvSpPr txBox="1">
            <a:spLocks noChangeArrowheads="1"/>
          </p:cNvSpPr>
          <p:nvPr/>
        </p:nvSpPr>
        <p:spPr bwMode="auto">
          <a:xfrm>
            <a:off x="1903236" y="5440035"/>
            <a:ext cx="2073755"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p>
        </p:txBody>
      </p:sp>
      <p:sp>
        <p:nvSpPr>
          <p:cNvPr id="20517" name="Text Box 37">
            <a:extLst>
              <a:ext uri="{FF2B5EF4-FFF2-40B4-BE49-F238E27FC236}">
                <a16:creationId xmlns:a16="http://schemas.microsoft.com/office/drawing/2014/main" id="{E79239D7-4F6A-8112-933F-A6F42DC9AA83}"/>
              </a:ext>
            </a:extLst>
          </p:cNvPr>
          <p:cNvSpPr txBox="1">
            <a:spLocks noChangeArrowheads="1"/>
          </p:cNvSpPr>
          <p:nvPr/>
        </p:nvSpPr>
        <p:spPr bwMode="auto">
          <a:xfrm>
            <a:off x="3970640" y="449684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p>
        </p:txBody>
      </p:sp>
      <p:sp>
        <p:nvSpPr>
          <p:cNvPr id="20518" name="Text Box 38">
            <a:extLst>
              <a:ext uri="{FF2B5EF4-FFF2-40B4-BE49-F238E27FC236}">
                <a16:creationId xmlns:a16="http://schemas.microsoft.com/office/drawing/2014/main" id="{73DA555C-3EF3-1C56-3C5A-9E2554A147B3}"/>
              </a:ext>
            </a:extLst>
          </p:cNvPr>
          <p:cNvSpPr txBox="1">
            <a:spLocks noChangeArrowheads="1"/>
          </p:cNvSpPr>
          <p:nvPr/>
        </p:nvSpPr>
        <p:spPr bwMode="auto">
          <a:xfrm>
            <a:off x="3970640"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p>
        </p:txBody>
      </p:sp>
      <p:sp>
        <p:nvSpPr>
          <p:cNvPr id="20519" name="Text Box 39">
            <a:extLst>
              <a:ext uri="{FF2B5EF4-FFF2-40B4-BE49-F238E27FC236}">
                <a16:creationId xmlns:a16="http://schemas.microsoft.com/office/drawing/2014/main" id="{2F94F36E-91F8-7844-0B83-D00088CE4A94}"/>
              </a:ext>
            </a:extLst>
          </p:cNvPr>
          <p:cNvSpPr txBox="1">
            <a:spLocks noChangeArrowheads="1"/>
          </p:cNvSpPr>
          <p:nvPr/>
        </p:nvSpPr>
        <p:spPr bwMode="auto">
          <a:xfrm>
            <a:off x="3970640"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p>
        </p:txBody>
      </p:sp>
      <p:sp>
        <p:nvSpPr>
          <p:cNvPr id="20520" name="Text Box 40">
            <a:extLst>
              <a:ext uri="{FF2B5EF4-FFF2-40B4-BE49-F238E27FC236}">
                <a16:creationId xmlns:a16="http://schemas.microsoft.com/office/drawing/2014/main" id="{C61C3FC2-CC19-4C51-B85F-13317A404D44}"/>
              </a:ext>
            </a:extLst>
          </p:cNvPr>
          <p:cNvSpPr txBox="1">
            <a:spLocks noChangeArrowheads="1"/>
          </p:cNvSpPr>
          <p:nvPr/>
        </p:nvSpPr>
        <p:spPr bwMode="auto">
          <a:xfrm>
            <a:off x="7167018" y="449207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p>
        </p:txBody>
      </p:sp>
      <p:sp>
        <p:nvSpPr>
          <p:cNvPr id="20521" name="Text Box 41">
            <a:extLst>
              <a:ext uri="{FF2B5EF4-FFF2-40B4-BE49-F238E27FC236}">
                <a16:creationId xmlns:a16="http://schemas.microsoft.com/office/drawing/2014/main" id="{20CDC873-4898-0865-CB19-1733A1982627}"/>
              </a:ext>
            </a:extLst>
          </p:cNvPr>
          <p:cNvSpPr txBox="1">
            <a:spLocks noChangeArrowheads="1"/>
          </p:cNvSpPr>
          <p:nvPr/>
        </p:nvSpPr>
        <p:spPr bwMode="auto">
          <a:xfrm>
            <a:off x="7167018" y="4958911"/>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a:extLst>
              <a:ext uri="{FF2B5EF4-FFF2-40B4-BE49-F238E27FC236}">
                <a16:creationId xmlns:a16="http://schemas.microsoft.com/office/drawing/2014/main" id="{471E4B4F-07D7-74BD-55DE-D26A3FFDF7D6}"/>
              </a:ext>
            </a:extLst>
          </p:cNvPr>
          <p:cNvSpPr txBox="1">
            <a:spLocks noChangeArrowheads="1"/>
          </p:cNvSpPr>
          <p:nvPr/>
        </p:nvSpPr>
        <p:spPr bwMode="auto">
          <a:xfrm>
            <a:off x="7167018" y="5430508"/>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a:extLst>
              <a:ext uri="{FF2B5EF4-FFF2-40B4-BE49-F238E27FC236}">
                <a16:creationId xmlns:a16="http://schemas.microsoft.com/office/drawing/2014/main" id="{A2CD7893-86FD-C87B-6E63-254C4893E6B7}"/>
              </a:ext>
            </a:extLst>
          </p:cNvPr>
          <p:cNvSpPr txBox="1">
            <a:spLocks noChangeArrowheads="1"/>
          </p:cNvSpPr>
          <p:nvPr/>
        </p:nvSpPr>
        <p:spPr bwMode="auto">
          <a:xfrm>
            <a:off x="7176545" y="4963675"/>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p>
        </p:txBody>
      </p:sp>
      <p:sp>
        <p:nvSpPr>
          <p:cNvPr id="20524" name="Text Box 44">
            <a:extLst>
              <a:ext uri="{FF2B5EF4-FFF2-40B4-BE49-F238E27FC236}">
                <a16:creationId xmlns:a16="http://schemas.microsoft.com/office/drawing/2014/main" id="{F67BEF91-D405-2442-2212-A27EB693B527}"/>
              </a:ext>
            </a:extLst>
          </p:cNvPr>
          <p:cNvSpPr txBox="1">
            <a:spLocks noChangeArrowheads="1"/>
          </p:cNvSpPr>
          <p:nvPr/>
        </p:nvSpPr>
        <p:spPr bwMode="auto">
          <a:xfrm>
            <a:off x="7176545" y="5435272"/>
            <a:ext cx="3210668" cy="466833"/>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p>
        </p:txBody>
      </p:sp>
      <p:grpSp>
        <p:nvGrpSpPr>
          <p:cNvPr id="3" name="Group 2">
            <a:extLst>
              <a:ext uri="{FF2B5EF4-FFF2-40B4-BE49-F238E27FC236}">
                <a16:creationId xmlns:a16="http://schemas.microsoft.com/office/drawing/2014/main" id="{0428760C-A5DA-CDDC-FD9F-468D793D45EF}"/>
              </a:ext>
            </a:extLst>
          </p:cNvPr>
          <p:cNvGrpSpPr/>
          <p:nvPr/>
        </p:nvGrpSpPr>
        <p:grpSpPr>
          <a:xfrm>
            <a:off x="1364023" y="22280"/>
            <a:ext cx="4376377" cy="1323439"/>
            <a:chOff x="3251200" y="288894"/>
            <a:chExt cx="5689600" cy="1323439"/>
          </a:xfrm>
        </p:grpSpPr>
        <p:sp>
          <p:nvSpPr>
            <p:cNvPr id="4" name="矩形: 圆角 1">
              <a:extLst>
                <a:ext uri="{FF2B5EF4-FFF2-40B4-BE49-F238E27FC236}">
                  <a16:creationId xmlns:a16="http://schemas.microsoft.com/office/drawing/2014/main" id="{95010932-71F4-6C7A-FB52-D842819E7C5D}"/>
                </a:ext>
              </a:extLst>
            </p:cNvPr>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A2443571-F399-F1AA-0371-698164190928}"/>
                </a:ext>
              </a:extLst>
            </p:cNvPr>
            <p:cNvSpPr txBox="1"/>
            <p:nvPr/>
          </p:nvSpPr>
          <p:spPr>
            <a:xfrm>
              <a:off x="3790413" y="288894"/>
              <a:ext cx="4440291" cy="1323439"/>
            </a:xfrm>
            <a:prstGeom prst="rect">
              <a:avLst/>
            </a:prstGeom>
            <a:noFill/>
          </p:spPr>
          <p:txBody>
            <a:bodyPr wrap="square" rtlCol="0">
              <a:spAutoFit/>
            </a:bodyPr>
            <a:lstStyle/>
            <a:p>
              <a:r>
                <a:rPr lang="en-US" sz="4000" b="1">
                  <a:solidFill>
                    <a:schemeClr val="bg1"/>
                  </a:solidFill>
                </a:rPr>
                <a:t>I. Mol</a:t>
              </a:r>
            </a:p>
            <a:p>
              <a:r>
                <a:rPr lang="en-US" sz="4000" b="1">
                  <a:solidFill>
                    <a:schemeClr val="bg1"/>
                  </a:solidFill>
                </a:rPr>
                <a:t>1. Khái niệm</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487"/>
                                        </p:tgtEl>
                                        <p:attrNameLst>
                                          <p:attrName>style.visibility</p:attrName>
                                        </p:attrNameLst>
                                      </p:cBhvr>
                                      <p:to>
                                        <p:strVal val="visible"/>
                                      </p:to>
                                    </p:set>
                                    <p:animEffect transition="in" filter="box(in)">
                                      <p:cBhvr>
                                        <p:cTn id="7" dur="500"/>
                                        <p:tgtEl>
                                          <p:spTgt spid="204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blinds(horizontal)">
                                      <p:cBhvr>
                                        <p:cTn id="12" dur="500"/>
                                        <p:tgtEl>
                                          <p:spTgt spid="2048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20491"/>
                                        </p:tgtEl>
                                        <p:attrNameLst>
                                          <p:attrName>style.visibility</p:attrName>
                                        </p:attrNameLst>
                                      </p:cBhvr>
                                      <p:to>
                                        <p:strVal val="visible"/>
                                      </p:to>
                                    </p:set>
                                    <p:anim calcmode="lin" valueType="num">
                                      <p:cBhvr additive="base">
                                        <p:cTn id="17" dur="500" fill="hold"/>
                                        <p:tgtEl>
                                          <p:spTgt spid="20491"/>
                                        </p:tgtEl>
                                        <p:attrNameLst>
                                          <p:attrName>ppt_x</p:attrName>
                                        </p:attrNameLst>
                                      </p:cBhvr>
                                      <p:tavLst>
                                        <p:tav tm="0">
                                          <p:val>
                                            <p:strVal val="0-#ppt_w/2"/>
                                          </p:val>
                                        </p:tav>
                                        <p:tav tm="100000">
                                          <p:val>
                                            <p:strVal val="#ppt_x"/>
                                          </p:val>
                                        </p:tav>
                                      </p:tavLst>
                                    </p:anim>
                                    <p:anim calcmode="lin" valueType="num">
                                      <p:cBhvr additive="base">
                                        <p:cTn id="1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20492"/>
                                        </p:tgtEl>
                                        <p:attrNameLst>
                                          <p:attrName>style.visibility</p:attrName>
                                        </p:attrNameLst>
                                      </p:cBhvr>
                                      <p:to>
                                        <p:strVal val="visible"/>
                                      </p:to>
                                    </p:set>
                                    <p:anim calcmode="lin" valueType="num">
                                      <p:cBhvr additive="base">
                                        <p:cTn id="23" dur="500" fill="hold"/>
                                        <p:tgtEl>
                                          <p:spTgt spid="20492"/>
                                        </p:tgtEl>
                                        <p:attrNameLst>
                                          <p:attrName>ppt_x</p:attrName>
                                        </p:attrNameLst>
                                      </p:cBhvr>
                                      <p:tavLst>
                                        <p:tav tm="0">
                                          <p:val>
                                            <p:strVal val="0-#ppt_w/2"/>
                                          </p:val>
                                        </p:tav>
                                        <p:tav tm="100000">
                                          <p:val>
                                            <p:strVal val="#ppt_x"/>
                                          </p:val>
                                        </p:tav>
                                      </p:tavLst>
                                    </p:anim>
                                    <p:anim calcmode="lin" valueType="num">
                                      <p:cBhvr additive="base">
                                        <p:cTn id="2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20493"/>
                                        </p:tgtEl>
                                        <p:attrNameLst>
                                          <p:attrName>style.visibility</p:attrName>
                                        </p:attrNameLst>
                                      </p:cBhvr>
                                      <p:to>
                                        <p:strVal val="visible"/>
                                      </p:to>
                                    </p:set>
                                    <p:anim calcmode="lin" valueType="num">
                                      <p:cBhvr additive="base">
                                        <p:cTn id="29" dur="500" fill="hold"/>
                                        <p:tgtEl>
                                          <p:spTgt spid="20493"/>
                                        </p:tgtEl>
                                        <p:attrNameLst>
                                          <p:attrName>ppt_x</p:attrName>
                                        </p:attrNameLst>
                                      </p:cBhvr>
                                      <p:tavLst>
                                        <p:tav tm="0">
                                          <p:val>
                                            <p:strVal val="0-#ppt_w/2"/>
                                          </p:val>
                                        </p:tav>
                                        <p:tav tm="100000">
                                          <p:val>
                                            <p:strVal val="#ppt_x"/>
                                          </p:val>
                                        </p:tav>
                                      </p:tavLst>
                                    </p:anim>
                                    <p:anim calcmode="lin" valueType="num">
                                      <p:cBhvr additive="base">
                                        <p:cTn id="3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20514"/>
                                        </p:tgtEl>
                                        <p:attrNameLst>
                                          <p:attrName>style.visibility</p:attrName>
                                        </p:attrNameLst>
                                      </p:cBhvr>
                                      <p:to>
                                        <p:strVal val="visible"/>
                                      </p:to>
                                    </p:set>
                                    <p:animEffect transition="in" filter="blinds(horizontal)">
                                      <p:cBhvr>
                                        <p:cTn id="35" dur="500"/>
                                        <p:tgtEl>
                                          <p:spTgt spid="20514"/>
                                        </p:tgtEl>
                                      </p:cBhvr>
                                    </p:animEffect>
                                  </p:childTnLst>
                                </p:cTn>
                              </p:par>
                              <p:par>
                                <p:cTn id="36" presetID="3" presetClass="entr" presetSubtype="10" fill="hold" nodeType="withEffect">
                                  <p:stCondLst>
                                    <p:cond delay="0"/>
                                  </p:stCondLst>
                                  <p:childTnLst>
                                    <p:set>
                                      <p:cBhvr>
                                        <p:cTn id="37" dur="1" fill="hold">
                                          <p:stCondLst>
                                            <p:cond delay="0"/>
                                          </p:stCondLst>
                                        </p:cTn>
                                        <p:tgtEl>
                                          <p:spTgt spid="20515"/>
                                        </p:tgtEl>
                                        <p:attrNameLst>
                                          <p:attrName>style.visibility</p:attrName>
                                        </p:attrNameLst>
                                      </p:cBhvr>
                                      <p:to>
                                        <p:strVal val="visible"/>
                                      </p:to>
                                    </p:set>
                                    <p:animEffect transition="in" filter="blinds(horizontal)">
                                      <p:cBhvr>
                                        <p:cTn id="38" dur="500"/>
                                        <p:tgtEl>
                                          <p:spTgt spid="20515"/>
                                        </p:tgtEl>
                                      </p:cBhvr>
                                    </p:animEffect>
                                  </p:childTnLst>
                                </p:cTn>
                              </p:par>
                              <p:par>
                                <p:cTn id="39" presetID="3" presetClass="entr" presetSubtype="10" fill="hold" nodeType="withEffect">
                                  <p:stCondLst>
                                    <p:cond delay="0"/>
                                  </p:stCondLst>
                                  <p:childTnLst>
                                    <p:set>
                                      <p:cBhvr>
                                        <p:cTn id="40" dur="1" fill="hold">
                                          <p:stCondLst>
                                            <p:cond delay="0"/>
                                          </p:stCondLst>
                                        </p:cTn>
                                        <p:tgtEl>
                                          <p:spTgt spid="20516"/>
                                        </p:tgtEl>
                                        <p:attrNameLst>
                                          <p:attrName>style.visibility</p:attrName>
                                        </p:attrNameLst>
                                      </p:cBhvr>
                                      <p:to>
                                        <p:strVal val="visible"/>
                                      </p:to>
                                    </p:set>
                                    <p:animEffect transition="in" filter="blinds(horizontal)">
                                      <p:cBhvr>
                                        <p:cTn id="41" dur="500"/>
                                        <p:tgtEl>
                                          <p:spTgt spid="20516"/>
                                        </p:tgtEl>
                                      </p:cBhvr>
                                    </p:animEffect>
                                  </p:childTnLst>
                                </p:cTn>
                              </p:par>
                              <p:par>
                                <p:cTn id="42" presetID="3" presetClass="entr" presetSubtype="10" fill="hold" nodeType="withEffect">
                                  <p:stCondLst>
                                    <p:cond delay="0"/>
                                  </p:stCondLst>
                                  <p:childTnLst>
                                    <p:set>
                                      <p:cBhvr>
                                        <p:cTn id="43" dur="1" fill="hold">
                                          <p:stCondLst>
                                            <p:cond delay="0"/>
                                          </p:stCondLst>
                                        </p:cTn>
                                        <p:tgtEl>
                                          <p:spTgt spid="20517"/>
                                        </p:tgtEl>
                                        <p:attrNameLst>
                                          <p:attrName>style.visibility</p:attrName>
                                        </p:attrNameLst>
                                      </p:cBhvr>
                                      <p:to>
                                        <p:strVal val="visible"/>
                                      </p:to>
                                    </p:set>
                                    <p:animEffect transition="in" filter="blinds(horizontal)">
                                      <p:cBhvr>
                                        <p:cTn id="44" dur="500"/>
                                        <p:tgtEl>
                                          <p:spTgt spid="20517"/>
                                        </p:tgtEl>
                                      </p:cBhvr>
                                    </p:animEffect>
                                  </p:childTnLst>
                                </p:cTn>
                              </p:par>
                              <p:par>
                                <p:cTn id="45" presetID="3" presetClass="entr" presetSubtype="10" fill="hold" nodeType="withEffect">
                                  <p:stCondLst>
                                    <p:cond delay="0"/>
                                  </p:stCondLst>
                                  <p:childTnLst>
                                    <p:set>
                                      <p:cBhvr>
                                        <p:cTn id="46" dur="1" fill="hold">
                                          <p:stCondLst>
                                            <p:cond delay="0"/>
                                          </p:stCondLst>
                                        </p:cTn>
                                        <p:tgtEl>
                                          <p:spTgt spid="20518"/>
                                        </p:tgtEl>
                                        <p:attrNameLst>
                                          <p:attrName>style.visibility</p:attrName>
                                        </p:attrNameLst>
                                      </p:cBhvr>
                                      <p:to>
                                        <p:strVal val="visible"/>
                                      </p:to>
                                    </p:set>
                                    <p:animEffect transition="in" filter="blinds(horizontal)">
                                      <p:cBhvr>
                                        <p:cTn id="47" dur="500"/>
                                        <p:tgtEl>
                                          <p:spTgt spid="20518"/>
                                        </p:tgtEl>
                                      </p:cBhvr>
                                    </p:animEffect>
                                  </p:childTnLst>
                                </p:cTn>
                              </p:par>
                              <p:par>
                                <p:cTn id="48" presetID="3" presetClass="entr" presetSubtype="10" fill="hold" nodeType="withEffect">
                                  <p:stCondLst>
                                    <p:cond delay="0"/>
                                  </p:stCondLst>
                                  <p:childTnLst>
                                    <p:set>
                                      <p:cBhvr>
                                        <p:cTn id="49" dur="1" fill="hold">
                                          <p:stCondLst>
                                            <p:cond delay="0"/>
                                          </p:stCondLst>
                                        </p:cTn>
                                        <p:tgtEl>
                                          <p:spTgt spid="20519"/>
                                        </p:tgtEl>
                                        <p:attrNameLst>
                                          <p:attrName>style.visibility</p:attrName>
                                        </p:attrNameLst>
                                      </p:cBhvr>
                                      <p:to>
                                        <p:strVal val="visible"/>
                                      </p:to>
                                    </p:set>
                                    <p:animEffect transition="in" filter="blinds(horizontal)">
                                      <p:cBhvr>
                                        <p:cTn id="50" dur="500"/>
                                        <p:tgtEl>
                                          <p:spTgt spid="20519"/>
                                        </p:tgtEl>
                                      </p:cBhvr>
                                    </p:animEffect>
                                  </p:childTnLst>
                                </p:cTn>
                              </p:par>
                              <p:par>
                                <p:cTn id="51" presetID="3" presetClass="entr" presetSubtype="10" fill="hold" nodeType="withEffect">
                                  <p:stCondLst>
                                    <p:cond delay="0"/>
                                  </p:stCondLst>
                                  <p:childTnLst>
                                    <p:set>
                                      <p:cBhvr>
                                        <p:cTn id="52" dur="1" fill="hold">
                                          <p:stCondLst>
                                            <p:cond delay="0"/>
                                          </p:stCondLst>
                                        </p:cTn>
                                        <p:tgtEl>
                                          <p:spTgt spid="20520"/>
                                        </p:tgtEl>
                                        <p:attrNameLst>
                                          <p:attrName>style.visibility</p:attrName>
                                        </p:attrNameLst>
                                      </p:cBhvr>
                                      <p:to>
                                        <p:strVal val="visible"/>
                                      </p:to>
                                    </p:set>
                                    <p:animEffect transition="in" filter="blinds(horizontal)">
                                      <p:cBhvr>
                                        <p:cTn id="53" dur="500"/>
                                        <p:tgtEl>
                                          <p:spTgt spid="20520"/>
                                        </p:tgtEl>
                                      </p:cBhvr>
                                    </p:animEffect>
                                  </p:childTnLst>
                                </p:cTn>
                              </p:par>
                              <p:par>
                                <p:cTn id="54" presetID="3" presetClass="entr" presetSubtype="10" fill="hold" nodeType="withEffect">
                                  <p:stCondLst>
                                    <p:cond delay="0"/>
                                  </p:stCondLst>
                                  <p:childTnLst>
                                    <p:set>
                                      <p:cBhvr>
                                        <p:cTn id="55" dur="1" fill="hold">
                                          <p:stCondLst>
                                            <p:cond delay="0"/>
                                          </p:stCondLst>
                                        </p:cTn>
                                        <p:tgtEl>
                                          <p:spTgt spid="20521"/>
                                        </p:tgtEl>
                                        <p:attrNameLst>
                                          <p:attrName>style.visibility</p:attrName>
                                        </p:attrNameLst>
                                      </p:cBhvr>
                                      <p:to>
                                        <p:strVal val="visible"/>
                                      </p:to>
                                    </p:set>
                                    <p:animEffect transition="in" filter="blinds(horizontal)">
                                      <p:cBhvr>
                                        <p:cTn id="56" dur="500"/>
                                        <p:tgtEl>
                                          <p:spTgt spid="20521"/>
                                        </p:tgtEl>
                                      </p:cBhvr>
                                    </p:animEffect>
                                  </p:childTnLst>
                                </p:cTn>
                              </p:par>
                              <p:par>
                                <p:cTn id="57" presetID="3" presetClass="entr" presetSubtype="10" fill="hold" nodeType="withEffect">
                                  <p:stCondLst>
                                    <p:cond delay="0"/>
                                  </p:stCondLst>
                                  <p:childTnLst>
                                    <p:set>
                                      <p:cBhvr>
                                        <p:cTn id="58" dur="1" fill="hold">
                                          <p:stCondLst>
                                            <p:cond delay="0"/>
                                          </p:stCondLst>
                                        </p:cTn>
                                        <p:tgtEl>
                                          <p:spTgt spid="20522"/>
                                        </p:tgtEl>
                                        <p:attrNameLst>
                                          <p:attrName>style.visibility</p:attrName>
                                        </p:attrNameLst>
                                      </p:cBhvr>
                                      <p:to>
                                        <p:strVal val="visible"/>
                                      </p:to>
                                    </p:set>
                                    <p:animEffect transition="in" filter="blinds(horizontal)">
                                      <p:cBhvr>
                                        <p:cTn id="59" dur="500"/>
                                        <p:tgtEl>
                                          <p:spTgt spid="205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nodeType="clickEffect">
                                  <p:stCondLst>
                                    <p:cond delay="0"/>
                                  </p:stCondLst>
                                  <p:childTnLst>
                                    <p:set>
                                      <p:cBhvr>
                                        <p:cTn id="63" dur="1" fill="hold">
                                          <p:stCondLst>
                                            <p:cond delay="0"/>
                                          </p:stCondLst>
                                        </p:cTn>
                                        <p:tgtEl>
                                          <p:spTgt spid="20523"/>
                                        </p:tgtEl>
                                        <p:attrNameLst>
                                          <p:attrName>style.visibility</p:attrName>
                                        </p:attrNameLst>
                                      </p:cBhvr>
                                      <p:to>
                                        <p:strVal val="visible"/>
                                      </p:to>
                                    </p:set>
                                    <p:animEffect transition="in" filter="blinds(horizontal)">
                                      <p:cBhvr>
                                        <p:cTn id="64" dur="500"/>
                                        <p:tgtEl>
                                          <p:spTgt spid="20523"/>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20524"/>
                                        </p:tgtEl>
                                        <p:attrNameLst>
                                          <p:attrName>style.visibility</p:attrName>
                                        </p:attrNameLst>
                                      </p:cBhvr>
                                      <p:to>
                                        <p:strVal val="visible"/>
                                      </p:to>
                                    </p:set>
                                    <p:animEffect transition="in" filter="blinds(horizontal)">
                                      <p:cBhvr>
                                        <p:cTn id="6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sp>
        <p:nvSpPr>
          <p:cNvPr id="3" name="TextBox 2">
            <a:extLst>
              <a:ext uri="{FF2B5EF4-FFF2-40B4-BE49-F238E27FC236}">
                <a16:creationId xmlns:a16="http://schemas.microsoft.com/office/drawing/2014/main" id="{51295442-72A5-0D79-44F8-DC7C7F1E51C5}"/>
              </a:ext>
            </a:extLst>
          </p:cNvPr>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351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85961" y="178482"/>
            <a:ext cx="5689600" cy="715217"/>
            <a:chOff x="3251200" y="373355"/>
            <a:chExt cx="5689600" cy="715217"/>
          </a:xfrm>
          <a:solidFill>
            <a:srgbClr val="FF0000"/>
          </a:solidFill>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p>
          </p:txBody>
        </p:sp>
      </p:grpSp>
      <p:pic>
        <p:nvPicPr>
          <p:cNvPr id="7" name="Picture 6">
            <a:extLst>
              <a:ext uri="{FF2B5EF4-FFF2-40B4-BE49-F238E27FC236}">
                <a16:creationId xmlns:a16="http://schemas.microsoft.com/office/drawing/2014/main" id="{BC131EB2-1C8D-F6FD-0D84-1BBCBBD940F1}"/>
              </a:ext>
            </a:extLst>
          </p:cNvPr>
          <p:cNvPicPr>
            <a:picLocks noChangeAspect="1"/>
          </p:cNvPicPr>
          <p:nvPr/>
        </p:nvPicPr>
        <p:blipFill>
          <a:blip r:embed="rId3"/>
          <a:stretch>
            <a:fillRect/>
          </a:stretch>
        </p:blipFill>
        <p:spPr>
          <a:xfrm>
            <a:off x="534912" y="1188244"/>
            <a:ext cx="11361842" cy="3856625"/>
          </a:xfrm>
          <a:prstGeom prst="rect">
            <a:avLst/>
          </a:prstGeom>
        </p:spPr>
      </p:pic>
    </p:spTree>
    <p:extLst>
      <p:ext uri="{BB962C8B-B14F-4D97-AF65-F5344CB8AC3E}">
        <p14:creationId xmlns:p14="http://schemas.microsoft.com/office/powerpoint/2010/main" val="1262902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DB01A-A74E-DCBF-3501-2006EFD46BB1}"/>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4" name="Group 3">
            <a:extLst>
              <a:ext uri="{FF2B5EF4-FFF2-40B4-BE49-F238E27FC236}">
                <a16:creationId xmlns:a16="http://schemas.microsoft.com/office/drawing/2014/main" id="{496368F3-B088-A8D5-3A03-7AFACCA41992}"/>
              </a:ext>
            </a:extLst>
          </p:cNvPr>
          <p:cNvGrpSpPr/>
          <p:nvPr/>
        </p:nvGrpSpPr>
        <p:grpSpPr>
          <a:xfrm>
            <a:off x="265344" y="114946"/>
            <a:ext cx="3584618" cy="461665"/>
            <a:chOff x="3251200" y="320087"/>
            <a:chExt cx="5689600" cy="806838"/>
          </a:xfrm>
        </p:grpSpPr>
        <p:sp>
          <p:nvSpPr>
            <p:cNvPr id="5" name="矩形: 圆角 1">
              <a:extLst>
                <a:ext uri="{FF2B5EF4-FFF2-40B4-BE49-F238E27FC236}">
                  <a16:creationId xmlns:a16="http://schemas.microsoft.com/office/drawing/2014/main" id="{96632E1C-1019-2459-24A7-B9EC1B479325}"/>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4D6BCFBC-A71E-B501-45BD-D2C2AB87CA7D}"/>
                </a:ext>
              </a:extLst>
            </p:cNvPr>
            <p:cNvSpPr txBox="1"/>
            <p:nvPr/>
          </p:nvSpPr>
          <p:spPr>
            <a:xfrm>
              <a:off x="3704205" y="320087"/>
              <a:ext cx="4531360" cy="806838"/>
            </a:xfrm>
            <a:prstGeom prst="rect">
              <a:avLst/>
            </a:prstGeom>
            <a:noFill/>
          </p:spPr>
          <p:txBody>
            <a:bodyPr wrap="square" rtlCol="0">
              <a:spAutoFit/>
            </a:bodyPr>
            <a:lstStyle/>
            <a:p>
              <a:r>
                <a:rPr lang="en-US" sz="2400" b="1">
                  <a:solidFill>
                    <a:schemeClr val="bg1"/>
                  </a:solidFill>
                </a:rPr>
                <a:t>2. Khối lượng mol</a:t>
              </a:r>
            </a:p>
          </p:txBody>
        </p:sp>
      </p:grpSp>
      <p:pic>
        <p:nvPicPr>
          <p:cNvPr id="40964" name="Picture 4" descr="can diên tử">
            <a:extLst>
              <a:ext uri="{FF2B5EF4-FFF2-40B4-BE49-F238E27FC236}">
                <a16:creationId xmlns:a16="http://schemas.microsoft.com/office/drawing/2014/main" id="{EB23E035-393D-9247-9151-5F51665898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a:extLst>
              <a:ext uri="{FF2B5EF4-FFF2-40B4-BE49-F238E27FC236}">
                <a16:creationId xmlns:a16="http://schemas.microsoft.com/office/drawing/2014/main" id="{49606729-44C6-78E3-0E5A-E4367964A356}"/>
              </a:ext>
            </a:extLst>
          </p:cNvPr>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p>
        </p:txBody>
      </p:sp>
      <p:pic>
        <p:nvPicPr>
          <p:cNvPr id="40978" name="Picture 18" descr="can diên tử">
            <a:hlinkClick r:id="" action="ppaction://noaction"/>
            <a:extLst>
              <a:ext uri="{FF2B5EF4-FFF2-40B4-BE49-F238E27FC236}">
                <a16:creationId xmlns:a16="http://schemas.microsoft.com/office/drawing/2014/main" id="{62A731C4-70A2-757A-1EC4-C2560A88C9D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a:extLst>
              <a:ext uri="{FF2B5EF4-FFF2-40B4-BE49-F238E27FC236}">
                <a16:creationId xmlns:a16="http://schemas.microsoft.com/office/drawing/2014/main" id="{AD908D17-AD14-9FB9-6E9F-AE39F6491C06}"/>
              </a:ext>
            </a:extLst>
          </p:cNvPr>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p>
        </p:txBody>
      </p:sp>
      <p:grpSp>
        <p:nvGrpSpPr>
          <p:cNvPr id="40972" name="Group 12">
            <a:extLst>
              <a:ext uri="{FF2B5EF4-FFF2-40B4-BE49-F238E27FC236}">
                <a16:creationId xmlns:a16="http://schemas.microsoft.com/office/drawing/2014/main" id="{60CF4F77-1CFE-238C-3353-D4F20F6190BB}"/>
              </a:ext>
            </a:extLst>
          </p:cNvPr>
          <p:cNvGrpSpPr>
            <a:grpSpLocks/>
          </p:cNvGrpSpPr>
          <p:nvPr/>
        </p:nvGrpSpPr>
        <p:grpSpPr bwMode="auto">
          <a:xfrm>
            <a:off x="4723289" y="1371918"/>
            <a:ext cx="2667617" cy="1981659"/>
            <a:chOff x="2352" y="384"/>
            <a:chExt cx="1632" cy="1248"/>
          </a:xfrm>
        </p:grpSpPr>
        <p:sp>
          <p:nvSpPr>
            <p:cNvPr id="27670" name="AutoShape 6">
              <a:extLst>
                <a:ext uri="{FF2B5EF4-FFF2-40B4-BE49-F238E27FC236}">
                  <a16:creationId xmlns:a16="http://schemas.microsoft.com/office/drawing/2014/main" id="{A943556F-E0E6-ED62-F80B-FDEBE7AC23FF}"/>
                </a:ext>
              </a:extLst>
            </p:cNvPr>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71" name="Text Box 10">
              <a:extLst>
                <a:ext uri="{FF2B5EF4-FFF2-40B4-BE49-F238E27FC236}">
                  <a16:creationId xmlns:a16="http://schemas.microsoft.com/office/drawing/2014/main" id="{AD4033FE-EC2E-0881-222C-72D8CCCA9255}"/>
                </a:ext>
              </a:extLst>
            </p:cNvPr>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00CC00"/>
                  </a:solidFill>
                </a:rPr>
                <a:t>N  nguyên tử Fe</a:t>
              </a:r>
            </a:p>
          </p:txBody>
        </p:sp>
      </p:grpSp>
      <p:sp>
        <p:nvSpPr>
          <p:cNvPr id="40983" name="Text Box 23">
            <a:extLst>
              <a:ext uri="{FF2B5EF4-FFF2-40B4-BE49-F238E27FC236}">
                <a16:creationId xmlns:a16="http://schemas.microsoft.com/office/drawing/2014/main" id="{1B7F1385-EA55-CEE8-9312-0395FFF89FF8}"/>
              </a:ext>
            </a:extLst>
          </p:cNvPr>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nguyên tử Fe</a:t>
            </a:r>
          </a:p>
        </p:txBody>
      </p:sp>
      <p:sp>
        <p:nvSpPr>
          <p:cNvPr id="40985" name="Text Box 25">
            <a:extLst>
              <a:ext uri="{FF2B5EF4-FFF2-40B4-BE49-F238E27FC236}">
                <a16:creationId xmlns:a16="http://schemas.microsoft.com/office/drawing/2014/main" id="{9DFC0C4D-4764-7636-0A18-3013D27EAAF8}"/>
              </a:ext>
            </a:extLst>
          </p:cNvPr>
          <p:cNvSpPr txBox="1">
            <a:spLocks noChangeArrowheads="1"/>
          </p:cNvSpPr>
          <p:nvPr/>
        </p:nvSpPr>
        <p:spPr bwMode="auto">
          <a:xfrm>
            <a:off x="1903236" y="4801712"/>
            <a:ext cx="2438964" cy="4926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M</a:t>
            </a:r>
            <a:r>
              <a:rPr lang="en-US" altLang="en-US" sz="2601" baseline="-25000">
                <a:solidFill>
                  <a:srgbClr val="CC0000"/>
                </a:solidFill>
              </a:rPr>
              <a:t>Fe</a:t>
            </a:r>
            <a:r>
              <a:rPr lang="en-US" altLang="en-US" sz="2601">
                <a:solidFill>
                  <a:srgbClr val="CC0000"/>
                </a:solidFill>
              </a:rPr>
              <a:t>  =  56 g</a:t>
            </a:r>
          </a:p>
        </p:txBody>
      </p:sp>
      <p:sp>
        <p:nvSpPr>
          <p:cNvPr id="27657" name="Rectangle 27">
            <a:extLst>
              <a:ext uri="{FF2B5EF4-FFF2-40B4-BE49-F238E27FC236}">
                <a16:creationId xmlns:a16="http://schemas.microsoft.com/office/drawing/2014/main" id="{F250E819-3BAA-3144-69DB-083D3500C9FA}"/>
              </a:ext>
            </a:extLst>
          </p:cNvPr>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1"/>
          </a:p>
        </p:txBody>
      </p:sp>
      <p:grpSp>
        <p:nvGrpSpPr>
          <p:cNvPr id="40991" name="Group 31">
            <a:extLst>
              <a:ext uri="{FF2B5EF4-FFF2-40B4-BE49-F238E27FC236}">
                <a16:creationId xmlns:a16="http://schemas.microsoft.com/office/drawing/2014/main" id="{72093E40-D274-1283-C3E3-BEA8620AEB0D}"/>
              </a:ext>
            </a:extLst>
          </p:cNvPr>
          <p:cNvGrpSpPr>
            <a:grpSpLocks/>
          </p:cNvGrpSpPr>
          <p:nvPr/>
        </p:nvGrpSpPr>
        <p:grpSpPr bwMode="auto">
          <a:xfrm>
            <a:off x="4723289" y="1219482"/>
            <a:ext cx="2667617" cy="1981659"/>
            <a:chOff x="3792" y="2832"/>
            <a:chExt cx="1728" cy="1248"/>
          </a:xfrm>
        </p:grpSpPr>
        <p:sp>
          <p:nvSpPr>
            <p:cNvPr id="27668" name="AutoShape 32">
              <a:extLst>
                <a:ext uri="{FF2B5EF4-FFF2-40B4-BE49-F238E27FC236}">
                  <a16:creationId xmlns:a16="http://schemas.microsoft.com/office/drawing/2014/main" id="{0DB494C6-3F33-05FC-4DEE-8E10AF3221C9}"/>
                </a:ext>
              </a:extLst>
            </p:cNvPr>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1" i="1"/>
            </a:p>
          </p:txBody>
        </p:sp>
        <p:sp>
          <p:nvSpPr>
            <p:cNvPr id="27669" name="Text Box 33">
              <a:extLst>
                <a:ext uri="{FF2B5EF4-FFF2-40B4-BE49-F238E27FC236}">
                  <a16:creationId xmlns:a16="http://schemas.microsoft.com/office/drawing/2014/main" id="{5B850B85-ADCB-1651-E9B8-DFDE9484A040}"/>
                </a:ext>
              </a:extLst>
            </p:cNvPr>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b="1">
                  <a:solidFill>
                    <a:srgbClr val="6600CC"/>
                  </a:solidFill>
                </a:rPr>
                <a:t>N  phân tử H</a:t>
              </a:r>
              <a:r>
                <a:rPr lang="en-US" altLang="en-US" sz="2601" b="1" baseline="-25000">
                  <a:solidFill>
                    <a:srgbClr val="6600CC"/>
                  </a:solidFill>
                </a:rPr>
                <a:t>2</a:t>
              </a:r>
              <a:r>
                <a:rPr lang="en-US" altLang="en-US" sz="2601" b="1">
                  <a:solidFill>
                    <a:srgbClr val="6600CC"/>
                  </a:solidFill>
                </a:rPr>
                <a:t>O</a:t>
              </a:r>
            </a:p>
          </p:txBody>
        </p:sp>
      </p:grpSp>
      <p:sp>
        <p:nvSpPr>
          <p:cNvPr id="40994" name="Text Box 34">
            <a:extLst>
              <a:ext uri="{FF2B5EF4-FFF2-40B4-BE49-F238E27FC236}">
                <a16:creationId xmlns:a16="http://schemas.microsoft.com/office/drawing/2014/main" id="{B29FCBB2-6077-17D9-9409-299F44B43E54}"/>
              </a:ext>
            </a:extLst>
          </p:cNvPr>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0000FF"/>
                </a:solidFill>
              </a:rPr>
              <a:t>Khối lượng 1 mol                  phân tử H</a:t>
            </a:r>
            <a:r>
              <a:rPr lang="en-US" altLang="en-US" sz="2601" baseline="-25000">
                <a:solidFill>
                  <a:srgbClr val="0000FF"/>
                </a:solidFill>
              </a:rPr>
              <a:t>2</a:t>
            </a:r>
            <a:r>
              <a:rPr lang="en-US" altLang="en-US" sz="2601">
                <a:solidFill>
                  <a:srgbClr val="0000FF"/>
                </a:solidFill>
              </a:rPr>
              <a:t>O</a:t>
            </a:r>
          </a:p>
        </p:txBody>
      </p:sp>
      <p:grpSp>
        <p:nvGrpSpPr>
          <p:cNvPr id="40995" name="Group 35">
            <a:extLst>
              <a:ext uri="{FF2B5EF4-FFF2-40B4-BE49-F238E27FC236}">
                <a16:creationId xmlns:a16="http://schemas.microsoft.com/office/drawing/2014/main" id="{AA8BAE5D-AC64-3BC7-EDB1-6A3CEE347CC0}"/>
              </a:ext>
            </a:extLst>
          </p:cNvPr>
          <p:cNvGrpSpPr>
            <a:grpSpLocks/>
          </p:cNvGrpSpPr>
          <p:nvPr/>
        </p:nvGrpSpPr>
        <p:grpSpPr bwMode="auto">
          <a:xfrm>
            <a:off x="7695777" y="4801712"/>
            <a:ext cx="2473898" cy="527172"/>
            <a:chOff x="3866" y="3028"/>
            <a:chExt cx="1558" cy="332"/>
          </a:xfrm>
        </p:grpSpPr>
        <p:sp>
          <p:nvSpPr>
            <p:cNvPr id="27664" name="Text Box 36">
              <a:extLst>
                <a:ext uri="{FF2B5EF4-FFF2-40B4-BE49-F238E27FC236}">
                  <a16:creationId xmlns:a16="http://schemas.microsoft.com/office/drawing/2014/main" id="{6C8F220F-5C1E-967D-F443-A9FAAA09CA46}"/>
                </a:ext>
              </a:extLst>
            </p:cNvPr>
            <p:cNvSpPr txBox="1">
              <a:spLocks noChangeArrowheads="1"/>
            </p:cNvSpPr>
            <p:nvPr/>
          </p:nvSpPr>
          <p:spPr bwMode="auto">
            <a:xfrm>
              <a:off x="3866" y="3028"/>
              <a:ext cx="1558" cy="310"/>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1">
                  <a:solidFill>
                    <a:srgbClr val="CC0000"/>
                  </a:solidFill>
                </a:rPr>
                <a:t>            = 18g</a:t>
              </a:r>
            </a:p>
          </p:txBody>
        </p:sp>
        <p:grpSp>
          <p:nvGrpSpPr>
            <p:cNvPr id="27665" name="Group 37">
              <a:extLst>
                <a:ext uri="{FF2B5EF4-FFF2-40B4-BE49-F238E27FC236}">
                  <a16:creationId xmlns:a16="http://schemas.microsoft.com/office/drawing/2014/main" id="{0F0EE011-0032-3FBB-FDDE-2A9568E0F6F9}"/>
                </a:ext>
              </a:extLst>
            </p:cNvPr>
            <p:cNvGrpSpPr>
              <a:grpSpLocks/>
            </p:cNvGrpSpPr>
            <p:nvPr/>
          </p:nvGrpSpPr>
          <p:grpSpPr bwMode="auto">
            <a:xfrm>
              <a:off x="4188" y="3100"/>
              <a:ext cx="576" cy="260"/>
              <a:chOff x="2928" y="2544"/>
              <a:chExt cx="576" cy="260"/>
            </a:xfrm>
          </p:grpSpPr>
          <p:sp>
            <p:nvSpPr>
              <p:cNvPr id="27666" name="Text Box 38">
                <a:extLst>
                  <a:ext uri="{FF2B5EF4-FFF2-40B4-BE49-F238E27FC236}">
                    <a16:creationId xmlns:a16="http://schemas.microsoft.com/office/drawing/2014/main" id="{3550784D-E4A0-10B3-F811-57F51C0A2E50}"/>
                  </a:ext>
                </a:extLst>
              </p:cNvPr>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p>
            </p:txBody>
          </p:sp>
          <p:sp>
            <p:nvSpPr>
              <p:cNvPr id="27667" name="WordArt 39">
                <a:extLst>
                  <a:ext uri="{FF2B5EF4-FFF2-40B4-BE49-F238E27FC236}">
                    <a16:creationId xmlns:a16="http://schemas.microsoft.com/office/drawing/2014/main" id="{B8C47CD7-1AB8-052F-2C73-A12CF090F9B9}"/>
                  </a:ext>
                </a:extLst>
              </p:cNvPr>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1" kern="10">
                    <a:solidFill>
                      <a:srgbClr val="CC0000"/>
                    </a:solidFill>
                    <a:effectLst>
                      <a:outerShdw dist="45791" dir="2021404" algn="ctr" rotWithShape="0">
                        <a:srgbClr val="B2B2B2">
                          <a:alpha val="79999"/>
                        </a:srgbClr>
                      </a:outerShdw>
                    </a:effectLst>
                    <a:cs typeface="Times New Roman" panose="02020603050405020304" pitchFamily="18" charset="0"/>
                  </a:rPr>
                  <a:t>M</a:t>
                </a:r>
              </a:p>
            </p:txBody>
          </p:sp>
        </p:grpSp>
      </p:grpSp>
      <p:sp>
        <p:nvSpPr>
          <p:cNvPr id="41001" name="AutoShape 41">
            <a:extLst>
              <a:ext uri="{FF2B5EF4-FFF2-40B4-BE49-F238E27FC236}">
                <a16:creationId xmlns:a16="http://schemas.microsoft.com/office/drawing/2014/main" id="{DB35284F-E1AC-CAD0-D28F-1787735E9D71}"/>
              </a:ext>
            </a:extLst>
          </p:cNvPr>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1"/>
          </a:p>
        </p:txBody>
      </p:sp>
      <p:sp>
        <p:nvSpPr>
          <p:cNvPr id="41002" name="WordArt 42">
            <a:extLst>
              <a:ext uri="{FF2B5EF4-FFF2-40B4-BE49-F238E27FC236}">
                <a16:creationId xmlns:a16="http://schemas.microsoft.com/office/drawing/2014/main" id="{69CF6D4A-53BE-8E69-CAE2-FCAE1957BF9F}"/>
              </a:ext>
            </a:extLst>
          </p:cNvPr>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1" kern="10">
                <a:ln w="9525">
                  <a:solidFill>
                    <a:schemeClr val="tx1"/>
                  </a:solidFill>
                  <a:round/>
                  <a:headEnd/>
                  <a:tailEnd/>
                </a:ln>
                <a:gradFill rotWithShape="1">
                  <a:gsLst>
                    <a:gs pos="0">
                      <a:srgbClr val="0000FF"/>
                    </a:gs>
                    <a:gs pos="100000">
                      <a:srgbClr val="000018">
                        <a:alpha val="6000"/>
                      </a:srgbClr>
                    </a:gs>
                  </a:gsLst>
                  <a:lin ang="5400000" scaled="1"/>
                </a:gradFill>
                <a:cs typeface="Times New Roman" panose="02020603050405020304" pitchFamily="18" charset="0"/>
              </a:rPr>
              <a:t>  Kí hiệu</a:t>
            </a: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C73D8AB6-CADE-1FDC-A16B-42827AB7533D}"/>
                  </a:ext>
                </a:extLst>
              </p14:cNvPr>
              <p14:cNvContentPartPr/>
              <p14:nvPr/>
            </p14:nvContentPartPr>
            <p14:xfrm>
              <a:off x="6194949" y="3575628"/>
              <a:ext cx="1063686" cy="1149386"/>
            </p14:xfrm>
          </p:contentPart>
        </mc:Choice>
        <mc:Fallback xmlns="">
          <p:pic>
            <p:nvPicPr>
              <p:cNvPr id="2" name="Ink 1">
                <a:extLst>
                  <a:ext uri="{FF2B5EF4-FFF2-40B4-BE49-F238E27FC236}">
                    <a16:creationId xmlns:a16="http://schemas.microsoft.com/office/drawing/2014/main" id="{C73D8AB6-CADE-1FDC-A16B-42827AB7533D}"/>
                  </a:ext>
                </a:extLst>
              </p:cNvPr>
              <p:cNvPicPr/>
              <p:nvPr/>
            </p:nvPicPr>
            <p:blipFill>
              <a:blip r:embed="rId5"/>
              <a:stretch>
                <a:fillRect/>
              </a:stretch>
            </p:blipFill>
            <p:spPr>
              <a:xfrm>
                <a:off x="6185947" y="3566266"/>
                <a:ext cx="1082410" cy="116811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nodeType="afterGroup">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nodeType="afterGroup">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nodeType="afterGroup">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nodeType="afterGroup">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822873"/>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mol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một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là</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tính</a:t>
            </a:r>
            <a:r>
              <a:rPr lang="en-US" altLang="en-US" sz="3001" dirty="0">
                <a:latin typeface="Times New Roman" panose="02020603050405020304" pitchFamily="18" charset="0"/>
              </a:rPr>
              <a:t> </a:t>
            </a:r>
          </a:p>
          <a:p>
            <a:pPr algn="l"/>
            <a:r>
              <a:rPr lang="en-US" altLang="en-US" sz="3001" dirty="0" err="1">
                <a:latin typeface="Times New Roman" panose="02020603050405020304" pitchFamily="18" charset="0"/>
              </a:rPr>
              <a:t>bằng</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gam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N</a:t>
            </a:r>
            <a:r>
              <a:rPr lang="en-US" altLang="en-US" sz="3001" baseline="-25000" dirty="0">
                <a:solidFill>
                  <a:srgbClr val="0000CC"/>
                </a:solidFill>
                <a:latin typeface="Times New Roman" panose="02020603050405020304" pitchFamily="18" charset="0"/>
              </a:rPr>
              <a:t>A</a:t>
            </a:r>
            <a:r>
              <a:rPr lang="en-US" altLang="en-US" sz="3001" dirty="0">
                <a:solidFill>
                  <a:srgbClr val="0000CC"/>
                </a:solidFill>
                <a:latin typeface="Times New Roman" panose="02020603050405020304" pitchFamily="18" charset="0"/>
              </a:rPr>
              <a:t> </a:t>
            </a:r>
            <a:r>
              <a:rPr lang="en-US" altLang="en-US" sz="3001" dirty="0" err="1">
                <a:latin typeface="Times New Roman" panose="02020603050405020304" pitchFamily="18" charset="0"/>
              </a:rPr>
              <a:t>nguyên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hay </a:t>
            </a:r>
            <a:r>
              <a:rPr lang="en-US" altLang="en-US" sz="3001" dirty="0" err="1">
                <a:latin typeface="Times New Roman" panose="02020603050405020304" pitchFamily="18" charset="0"/>
              </a:rPr>
              <a:t>phân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đó</a:t>
            </a:r>
            <a:r>
              <a:rPr lang="en-US" altLang="en-US" sz="3001" dirty="0">
                <a:latin typeface="Times New Roman" panose="02020603050405020304" pitchFamily="18" charset="0"/>
              </a:rPr>
              <a:t>.</a:t>
            </a:r>
          </a:p>
        </p:txBody>
      </p:sp>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p:sp>
        <p:nvSpPr>
          <p:cNvPr id="29708" name="Text Box 12">
            <a:extLst>
              <a:ext uri="{FF2B5EF4-FFF2-40B4-BE49-F238E27FC236}">
                <a16:creationId xmlns:a16="http://schemas.microsoft.com/office/drawing/2014/main" id="{83F9DD36-1E80-8702-554F-7E6695FA3B11}"/>
              </a:ext>
            </a:extLst>
          </p:cNvPr>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a:latin typeface="Times New Roman" panose="02020603050405020304" pitchFamily="18" charset="0"/>
              </a:rPr>
              <a:t>Ví dụ:</a:t>
            </a:r>
            <a:endParaRPr lang="en-US" altLang="en-US" sz="3001">
              <a:solidFill>
                <a:schemeClr val="bg1"/>
              </a:solidFill>
              <a:latin typeface="Times New Roman" panose="02020603050405020304" pitchFamily="18" charset="0"/>
            </a:endParaRPr>
          </a:p>
        </p:txBody>
      </p:sp>
      <p:sp>
        <p:nvSpPr>
          <p:cNvPr id="29709" name="Text Box 13">
            <a:extLst>
              <a:ext uri="{FF2B5EF4-FFF2-40B4-BE49-F238E27FC236}">
                <a16:creationId xmlns:a16="http://schemas.microsoft.com/office/drawing/2014/main" id="{D49701EF-AA28-5302-585E-14F66BDED95B}"/>
              </a:ext>
            </a:extLst>
          </p:cNvPr>
          <p:cNvSpPr txBox="1">
            <a:spLocks noChangeArrowheads="1"/>
          </p:cNvSpPr>
          <p:nvPr/>
        </p:nvSpPr>
        <p:spPr bwMode="auto">
          <a:xfrm>
            <a:off x="3427589" y="4191970"/>
            <a:ext cx="2254143" cy="4925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err="1">
                <a:solidFill>
                  <a:srgbClr val="0000CC"/>
                </a:solidFill>
                <a:latin typeface="Times New Roman" panose="02020603050405020304" pitchFamily="18" charset="0"/>
              </a:rPr>
              <a:t>M</a:t>
            </a:r>
            <a:r>
              <a:rPr lang="en-US" altLang="en-US" sz="2601" baseline="-25000" dirty="0" err="1">
                <a:solidFill>
                  <a:srgbClr val="0000CC"/>
                </a:solidFill>
                <a:latin typeface="Times New Roman" panose="02020603050405020304" pitchFamily="18" charset="0"/>
              </a:rPr>
              <a:t>Fe</a:t>
            </a:r>
            <a:r>
              <a:rPr lang="en-US" altLang="en-US" sz="2601" dirty="0">
                <a:solidFill>
                  <a:srgbClr val="0000CC"/>
                </a:solidFill>
                <a:latin typeface="Times New Roman" panose="02020603050405020304" pitchFamily="18" charset="0"/>
              </a:rPr>
              <a:t> = 56 g/mol</a:t>
            </a:r>
          </a:p>
        </p:txBody>
      </p:sp>
      <p:sp>
        <p:nvSpPr>
          <p:cNvPr id="29710" name="Text Box 14">
            <a:extLst>
              <a:ext uri="{FF2B5EF4-FFF2-40B4-BE49-F238E27FC236}">
                <a16:creationId xmlns:a16="http://schemas.microsoft.com/office/drawing/2014/main" id="{9938808D-55B8-44D6-EB15-394114208523}"/>
              </a:ext>
            </a:extLst>
          </p:cNvPr>
          <p:cNvSpPr txBox="1">
            <a:spLocks noChangeArrowheads="1"/>
          </p:cNvSpPr>
          <p:nvPr/>
        </p:nvSpPr>
        <p:spPr bwMode="auto">
          <a:xfrm>
            <a:off x="3521274" y="4874753"/>
            <a:ext cx="2024913" cy="4925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a:solidFill>
                  <a:srgbClr val="0000CC"/>
                </a:solidFill>
                <a:latin typeface="Times New Roman" panose="02020603050405020304" pitchFamily="18" charset="0"/>
              </a:rPr>
              <a:t>M</a:t>
            </a:r>
            <a:r>
              <a:rPr lang="en-US" altLang="en-US" sz="2601" baseline="-25000" dirty="0">
                <a:solidFill>
                  <a:srgbClr val="0000CC"/>
                </a:solidFill>
                <a:latin typeface="Times New Roman" panose="02020603050405020304" pitchFamily="18" charset="0"/>
              </a:rPr>
              <a:t>H</a:t>
            </a:r>
            <a:r>
              <a:rPr lang="en-US" altLang="en-US" sz="2601" dirty="0">
                <a:solidFill>
                  <a:srgbClr val="0000CC"/>
                </a:solidFill>
                <a:latin typeface="Times New Roman" panose="02020603050405020304" pitchFamily="18" charset="0"/>
              </a:rPr>
              <a:t> = 2 g/mol</a:t>
            </a:r>
          </a:p>
        </p:txBody>
      </p:sp>
      <p:sp>
        <p:nvSpPr>
          <p:cNvPr id="29711" name="Text Box 15">
            <a:extLst>
              <a:ext uri="{FF2B5EF4-FFF2-40B4-BE49-F238E27FC236}">
                <a16:creationId xmlns:a16="http://schemas.microsoft.com/office/drawing/2014/main" id="{AFC4C30D-75A0-79E1-9B0A-87F4177B5C91}"/>
              </a:ext>
            </a:extLst>
          </p:cNvPr>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
        <p:nvSpPr>
          <p:cNvPr id="29712" name="Text Box 16">
            <a:extLst>
              <a:ext uri="{FF2B5EF4-FFF2-40B4-BE49-F238E27FC236}">
                <a16:creationId xmlns:a16="http://schemas.microsoft.com/office/drawing/2014/main" id="{1DC9B3C1-B94F-62A2-6853-E58F3EE0AB4F}"/>
              </a:ext>
            </a:extLst>
          </p:cNvPr>
          <p:cNvSpPr txBox="1">
            <a:spLocks noChangeArrowheads="1"/>
          </p:cNvSpPr>
          <p:nvPr/>
        </p:nvSpPr>
        <p:spPr bwMode="auto">
          <a:xfrm>
            <a:off x="3605430" y="5522603"/>
            <a:ext cx="2491388" cy="4925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601" dirty="0">
                <a:solidFill>
                  <a:srgbClr val="0000CC"/>
                </a:solidFill>
                <a:latin typeface="Times New Roman" panose="02020603050405020304" pitchFamily="18" charset="0"/>
              </a:rPr>
              <a:t>M</a:t>
            </a:r>
            <a:r>
              <a:rPr lang="en-US" altLang="en-US" sz="2601" baseline="-25000" dirty="0">
                <a:solidFill>
                  <a:srgbClr val="0000CC"/>
                </a:solidFill>
                <a:latin typeface="Times New Roman" panose="02020603050405020304" pitchFamily="18" charset="0"/>
              </a:rPr>
              <a:t>H O</a:t>
            </a:r>
            <a:r>
              <a:rPr lang="en-US" altLang="en-US" sz="2601" dirty="0">
                <a:solidFill>
                  <a:srgbClr val="0000CC"/>
                </a:solidFill>
                <a:latin typeface="Times New Roman" panose="02020603050405020304" pitchFamily="18" charset="0"/>
              </a:rPr>
              <a:t>  = 18 g/mol</a:t>
            </a:r>
          </a:p>
        </p:txBody>
      </p:sp>
      <p:sp>
        <p:nvSpPr>
          <p:cNvPr id="29713" name="Text Box 17">
            <a:extLst>
              <a:ext uri="{FF2B5EF4-FFF2-40B4-BE49-F238E27FC236}">
                <a16:creationId xmlns:a16="http://schemas.microsoft.com/office/drawing/2014/main" id="{90E3017F-F58C-1A3B-2DC6-0D0030C22C44}"/>
              </a:ext>
            </a:extLst>
          </p:cNvPr>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9709"/>
                                        </p:tgtEl>
                                        <p:attrNameLst>
                                          <p:attrName>style.visibility</p:attrName>
                                        </p:attrNameLst>
                                      </p:cBhvr>
                                      <p:to>
                                        <p:strVal val="visible"/>
                                      </p:to>
                                    </p:set>
                                    <p:animEffect transition="in" filter="blinds(horizontal)">
                                      <p:cBhvr>
                                        <p:cTn id="7" dur="500"/>
                                        <p:tgtEl>
                                          <p:spTgt spid="297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10"/>
                                        </p:tgtEl>
                                        <p:attrNameLst>
                                          <p:attrName>style.visibility</p:attrName>
                                        </p:attrNameLst>
                                      </p:cBhvr>
                                      <p:to>
                                        <p:strVal val="visible"/>
                                      </p:to>
                                    </p:set>
                                    <p:animEffect transition="in" filter="blinds(horizontal)">
                                      <p:cBhvr>
                                        <p:cTn id="12" dur="500"/>
                                        <p:tgtEl>
                                          <p:spTgt spid="29710"/>
                                        </p:tgtEl>
                                      </p:cBhvr>
                                    </p:animEffect>
                                  </p:childTnLst>
                                </p:cTn>
                              </p:par>
                              <p:par>
                                <p:cTn id="13" presetID="3" presetClass="entr" presetSubtype="10" fill="hold" nodeType="withEffect">
                                  <p:stCondLst>
                                    <p:cond delay="0"/>
                                  </p:stCondLst>
                                  <p:childTnLst>
                                    <p:set>
                                      <p:cBhvr>
                                        <p:cTn id="14" dur="1" fill="hold">
                                          <p:stCondLst>
                                            <p:cond delay="0"/>
                                          </p:stCondLst>
                                        </p:cTn>
                                        <p:tgtEl>
                                          <p:spTgt spid="29711"/>
                                        </p:tgtEl>
                                        <p:attrNameLst>
                                          <p:attrName>style.visibility</p:attrName>
                                        </p:attrNameLst>
                                      </p:cBhvr>
                                      <p:to>
                                        <p:strVal val="visible"/>
                                      </p:to>
                                    </p:set>
                                    <p:animEffect transition="in" filter="blinds(horizontal)">
                                      <p:cBhvr>
                                        <p:cTn id="15" dur="500"/>
                                        <p:tgtEl>
                                          <p:spTgt spid="2971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29712"/>
                                        </p:tgtEl>
                                        <p:attrNameLst>
                                          <p:attrName>style.visibility</p:attrName>
                                        </p:attrNameLst>
                                      </p:cBhvr>
                                      <p:to>
                                        <p:strVal val="visible"/>
                                      </p:to>
                                    </p:set>
                                    <p:animEffect transition="in" filter="blinds(horizontal)">
                                      <p:cBhvr>
                                        <p:cTn id="20" dur="500"/>
                                        <p:tgtEl>
                                          <p:spTgt spid="29712"/>
                                        </p:tgtEl>
                                      </p:cBhvr>
                                    </p:animEffect>
                                  </p:childTnLst>
                                </p:cTn>
                              </p:par>
                              <p:par>
                                <p:cTn id="21" presetID="3" presetClass="entr" presetSubtype="10" fill="hold" nodeType="withEffect">
                                  <p:stCondLst>
                                    <p:cond delay="0"/>
                                  </p:stCondLst>
                                  <p:childTnLst>
                                    <p:set>
                                      <p:cBhvr>
                                        <p:cTn id="22" dur="1" fill="hold">
                                          <p:stCondLst>
                                            <p:cond delay="0"/>
                                          </p:stCondLst>
                                        </p:cTn>
                                        <p:tgtEl>
                                          <p:spTgt spid="29713"/>
                                        </p:tgtEl>
                                        <p:attrNameLst>
                                          <p:attrName>style.visibility</p:attrName>
                                        </p:attrNameLst>
                                      </p:cBhvr>
                                      <p:to>
                                        <p:strVal val="visible"/>
                                      </p:to>
                                    </p:set>
                                    <p:animEffect transition="in" filter="blinds(horizontal)">
                                      <p:cBhvr>
                                        <p:cTn id="23" dur="500"/>
                                        <p:tgtEl>
                                          <p:spTgt spid="29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p:bldP spid="29710" grpId="0"/>
      <p:bldP spid="29711" grpId="0"/>
      <p:bldP spid="29712" grpId="0"/>
      <p:bldP spid="297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17D96C-5D7C-9BE5-A547-7655A238CCB4}"/>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30848" name="Text Box 128">
            <a:extLst>
              <a:ext uri="{FF2B5EF4-FFF2-40B4-BE49-F238E27FC236}">
                <a16:creationId xmlns:a16="http://schemas.microsoft.com/office/drawing/2014/main" id="{95771952-F1E2-B559-B024-B5FDB149D89C}"/>
              </a:ext>
            </a:extLst>
          </p:cNvPr>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p>
        </p:txBody>
      </p:sp>
      <p:pic>
        <p:nvPicPr>
          <p:cNvPr id="41992" name="Picture 8" descr="Cau hoi">
            <a:extLst>
              <a:ext uri="{FF2B5EF4-FFF2-40B4-BE49-F238E27FC236}">
                <a16:creationId xmlns:a16="http://schemas.microsoft.com/office/drawing/2014/main" id="{A35C9A4C-8030-FD92-A762-828E21F9E45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061D8-4011-E77F-80DF-8787619C65A3}"/>
              </a:ext>
            </a:extLst>
          </p:cNvPr>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dirty="0" err="1">
                <a:solidFill>
                  <a:srgbClr val="000000"/>
                </a:solidFill>
                <a:effectLst/>
                <a:latin typeface="Times New Roman" panose="02020603050405020304" pitchFamily="18" charset="0"/>
                <a:ea typeface="Calibri" panose="020F0502020204030204" pitchFamily="34" charset="0"/>
              </a:rPr>
              <a:t>Về</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mặt</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trị</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số</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giữa</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khối</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lượng</a:t>
            </a:r>
            <a:r>
              <a:rPr lang="en-US" sz="2800" kern="0" dirty="0">
                <a:solidFill>
                  <a:srgbClr val="000000"/>
                </a:solidFill>
                <a:effectLst/>
                <a:latin typeface="Times New Roman" panose="02020603050405020304" pitchFamily="18" charset="0"/>
                <a:ea typeface="Calibri" panose="020F0502020204030204" pitchFamily="34" charset="0"/>
              </a:rPr>
              <a:t> mol </a:t>
            </a:r>
            <a:r>
              <a:rPr lang="en-US" sz="2800" kern="0" dirty="0" err="1">
                <a:solidFill>
                  <a:srgbClr val="000000"/>
                </a:solidFill>
                <a:effectLst/>
                <a:latin typeface="Times New Roman" panose="02020603050405020304" pitchFamily="18" charset="0"/>
                <a:ea typeface="Calibri" panose="020F0502020204030204" pitchFamily="34" charset="0"/>
              </a:rPr>
              <a:t>của</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một</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chất</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bằng</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khối</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lượng</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nguyên</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tử</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hoặc</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phân</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tử</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của</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chất</a:t>
            </a:r>
            <a:r>
              <a:rPr lang="en-US" sz="2800" kern="0" dirty="0">
                <a:solidFill>
                  <a:srgbClr val="000000"/>
                </a:solidFill>
                <a:effectLst/>
                <a:latin typeface="Times New Roman" panose="02020603050405020304" pitchFamily="18" charset="0"/>
                <a:ea typeface="Calibri" panose="020F0502020204030204" pitchFamily="34" charset="0"/>
              </a:rPr>
              <a:t> </a:t>
            </a:r>
            <a:r>
              <a:rPr lang="en-US" sz="2800" kern="0" dirty="0" err="1">
                <a:solidFill>
                  <a:srgbClr val="000000"/>
                </a:solidFill>
                <a:effectLst/>
                <a:latin typeface="Times New Roman" panose="02020603050405020304" pitchFamily="18" charset="0"/>
                <a:ea typeface="Calibri" panose="020F0502020204030204" pitchFamily="34" charset="0"/>
              </a:rPr>
              <a:t>đó</a:t>
            </a:r>
            <a:r>
              <a:rPr lang="en-US" sz="2800" kern="0" dirty="0">
                <a:solidFill>
                  <a:srgbClr val="000000"/>
                </a:solidFill>
                <a:effectLst/>
                <a:latin typeface="Times New Roman" panose="02020603050405020304" pitchFamily="18" charset="0"/>
                <a:ea typeface="Calibri" panose="020F0502020204030204" pitchFamily="34" charset="0"/>
              </a:rPr>
              <a:t>.</a:t>
            </a:r>
            <a:endParaRPr lang="en-US" sz="2800" dirty="0"/>
          </a:p>
        </p:txBody>
      </p:sp>
      <p:pic>
        <p:nvPicPr>
          <p:cNvPr id="8" name="Picture 7">
            <a:extLst>
              <a:ext uri="{FF2B5EF4-FFF2-40B4-BE49-F238E27FC236}">
                <a16:creationId xmlns:a16="http://schemas.microsoft.com/office/drawing/2014/main" id="{6F67D3C3-5777-B949-F263-8A614AB5AED3}"/>
              </a:ext>
            </a:extLst>
          </p:cNvPr>
          <p:cNvPicPr>
            <a:picLocks noChangeAspect="1"/>
          </p:cNvPicPr>
          <p:nvPr/>
        </p:nvPicPr>
        <p:blipFill>
          <a:blip r:embed="rId5"/>
          <a:stretch>
            <a:fillRect/>
          </a:stretch>
        </p:blipFill>
        <p:spPr>
          <a:xfrm>
            <a:off x="1615680" y="574174"/>
            <a:ext cx="9245360" cy="3997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blinds(horizontal)">
                                      <p:cBhvr>
                                        <p:cTn id="7" dur="500"/>
                                        <p:tgtEl>
                                          <p:spTgt spid="41992"/>
                                        </p:tgtEl>
                                      </p:cBhvr>
                                    </p:animEffect>
                                  </p:childTnLst>
                                </p:cTn>
                              </p:par>
                              <p:par>
                                <p:cTn id="8" presetID="2" presetClass="entr" presetSubtype="8" fill="hold" nodeType="withEffect">
                                  <p:stCondLst>
                                    <p:cond delay="0"/>
                                  </p:stCondLst>
                                  <p:childTnLst>
                                    <p:set>
                                      <p:cBhvr>
                                        <p:cTn id="9" dur="1" fill="hold">
                                          <p:stCondLst>
                                            <p:cond delay="0"/>
                                          </p:stCondLst>
                                        </p:cTn>
                                        <p:tgtEl>
                                          <p:spTgt spid="30848"/>
                                        </p:tgtEl>
                                        <p:attrNameLst>
                                          <p:attrName>style.visibility</p:attrName>
                                        </p:attrNameLst>
                                      </p:cBhvr>
                                      <p:to>
                                        <p:strVal val="visible"/>
                                      </p:to>
                                    </p:set>
                                    <p:anim calcmode="lin" valueType="num">
                                      <p:cBhvr additive="base">
                                        <p:cTn id="10" dur="500" fill="hold"/>
                                        <p:tgtEl>
                                          <p:spTgt spid="30848"/>
                                        </p:tgtEl>
                                        <p:attrNameLst>
                                          <p:attrName>ppt_x</p:attrName>
                                        </p:attrNameLst>
                                      </p:cBhvr>
                                      <p:tavLst>
                                        <p:tav tm="0">
                                          <p:val>
                                            <p:strVal val="0-#ppt_w/2"/>
                                          </p:val>
                                        </p:tav>
                                        <p:tav tm="100000">
                                          <p:val>
                                            <p:strVal val="#ppt_x"/>
                                          </p:val>
                                        </p:tav>
                                      </p:tavLst>
                                    </p:anim>
                                    <p:anim calcmode="lin" valueType="num">
                                      <p:cBhvr additive="base">
                                        <p:cTn id="11" dur="500" fill="hold"/>
                                        <p:tgtEl>
                                          <p:spTgt spid="30848"/>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1992"/>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308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8" grpId="0"/>
      <p:bldP spid="30848" grpId="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1"/>
              </p:custDataLst>
            </p:nvPr>
          </p:nvSpPr>
          <p:spPr bwMode="auto">
            <a:xfrm>
              <a:off x="3111586" y="1934927"/>
              <a:ext cx="6776395" cy="166199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18"/>
            <p:cNvSpPr>
              <a:spLocks noChangeArrowheads="1"/>
            </p:cNvSpPr>
            <p:nvPr>
              <p:custDataLst>
                <p:tags r:id="rId2"/>
              </p:custDataLst>
            </p:nvPr>
          </p:nvSpPr>
          <p:spPr bwMode="auto">
            <a:xfrm>
              <a:off x="3526571" y="543589"/>
              <a:ext cx="4225252"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微软雅黑" panose="020B0503020204020204" pitchFamily="34" charset="-122"/>
                  <a:ea typeface="微软雅黑" panose="020B0503020204020204" pitchFamily="34" charset="-122"/>
                  <a:cs typeface="宋体" pitchFamily="2" charset="-122"/>
                </a:rPr>
                <a:t>Bài 3</a:t>
              </a:r>
              <a:endParaRPr lang="en-US" altLang="zh-CN" sz="4800" b="1" dirty="0">
                <a:solidFill>
                  <a:srgbClr val="33909B"/>
                </a:solidFill>
                <a:latin typeface="微软雅黑" panose="020B0503020204020204" pitchFamily="34" charset="-122"/>
                <a:ea typeface="微软雅黑" panose="020B0503020204020204" pitchFamily="34" charset="-122"/>
                <a:cs typeface="宋体" pitchFamily="2" charset="-122"/>
              </a:endParaRPr>
            </a:p>
          </p:txBody>
        </p:sp>
        <p:pic>
          <p:nvPicPr>
            <p:cNvPr id="18" name="图片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5838" t="12471" r="17806" b="17187"/>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 fill="hold" nodeType="afterEffect" p14:presetBounceEnd="46667">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667">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667">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25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8" fill="hold" nodeType="withEffect">
                                      <p:stCondLst>
                                        <p:cond delay="7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750" fill="hold"/>
                                            <p:tgtEl>
                                              <p:spTgt spid="5"/>
                                            </p:tgtEl>
                                            <p:attrNameLst>
                                              <p:attrName>ppt_x</p:attrName>
                                            </p:attrNameLst>
                                          </p:cBhvr>
                                          <p:tavLst>
                                            <p:tav tm="0">
                                              <p:val>
                                                <p:strVal val="0-#ppt_w/2"/>
                                              </p:val>
                                            </p:tav>
                                            <p:tav tm="100000">
                                              <p:val>
                                                <p:strVal val="#ppt_x"/>
                                              </p:val>
                                            </p:tav>
                                          </p:tavLst>
                                        </p:anim>
                                        <p:anim calcmode="lin" valueType="num">
                                          <p:cBhvr additive="base">
                                            <p:cTn id="15" dur="75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12"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750" fill="hold"/>
                                            <p:tgtEl>
                                              <p:spTgt spid="14"/>
                                            </p:tgtEl>
                                            <p:attrNameLst>
                                              <p:attrName>ppt_x</p:attrName>
                                            </p:attrNameLst>
                                          </p:cBhvr>
                                          <p:tavLst>
                                            <p:tav tm="0">
                                              <p:val>
                                                <p:strVal val="0-#ppt_w/2"/>
                                              </p:val>
                                            </p:tav>
                                            <p:tav tm="100000">
                                              <p:val>
                                                <p:strVal val="#ppt_x"/>
                                              </p:val>
                                            </p:tav>
                                          </p:tavLst>
                                        </p:anim>
                                        <p:anim calcmode="lin" valueType="num">
                                          <p:cBhvr additive="base">
                                            <p:cTn id="19" dur="750" fill="hold"/>
                                            <p:tgtEl>
                                              <p:spTgt spid="14"/>
                                            </p:tgtEl>
                                            <p:attrNameLst>
                                              <p:attrName>ppt_y</p:attrName>
                                            </p:attrNameLst>
                                          </p:cBhvr>
                                          <p:tavLst>
                                            <p:tav tm="0">
                                              <p:val>
                                                <p:strVal val="1+#ppt_h/2"/>
                                              </p:val>
                                            </p:tav>
                                            <p:tav tm="100000">
                                              <p:val>
                                                <p:strVal val="#ppt_y"/>
                                              </p:val>
                                            </p:tav>
                                          </p:tavLst>
                                        </p:anim>
                                      </p:childTnLst>
                                    </p:cTn>
                                  </p:par>
                                </p:childTnLst>
                              </p:cTn>
                            </p:par>
                            <p:par>
                              <p:cTn id="20" fill="hold">
                                <p:stCondLst>
                                  <p:cond delay="183730"/>
                                </p:stCondLst>
                                <p:childTnLst>
                                  <p:par>
                                    <p:cTn id="21" presetID="2" presetClass="entr" presetSubtype="1"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0-#ppt_h/2"/>
                                              </p:val>
                                            </p:tav>
                                            <p:tav tm="100000">
                                              <p:val>
                                                <p:strVal val="#ppt_y"/>
                                              </p:val>
                                            </p:tav>
                                          </p:tavLst>
                                        </p:anim>
                                      </p:childTnLst>
                                    </p:cTn>
                                  </p:par>
                                </p:childTnLst>
                              </p:cTn>
                            </p:par>
                            <p:par>
                              <p:cTn id="25" fill="hold">
                                <p:stCondLst>
                                  <p:cond delay="184480"/>
                                </p:stCondLst>
                                <p:childTnLst>
                                  <p:par>
                                    <p:cTn id="26" presetID="42"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p>
            </p:txBody>
          </p:sp>
        </mc:Choice>
        <mc:Fallback xmlns="">
          <p:sp>
            <p:nvSpPr>
              <p:cNvPr id="13" name="TextBox 12">
                <a:extLst>
                  <a:ext uri="{FF2B5EF4-FFF2-40B4-BE49-F238E27FC236}">
                    <a16:creationId xmlns:a16="http://schemas.microsoft.com/office/drawing/2014/main" id="{9DEE9A8F-235A-6E4F-EB79-AA02507A1AB2}"/>
                  </a:ext>
                </a:extLst>
              </p:cNvPr>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a:blip r:embed="rId4"/>
                <a:stretch>
                  <a:fillRect l="-1506" t="-2451" b="-15196"/>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73075614-9FBE-A234-63A2-90BEA6BB8F0E}"/>
              </a:ext>
            </a:extLst>
          </p:cNvPr>
          <p:cNvGrpSpPr/>
          <p:nvPr/>
        </p:nvGrpSpPr>
        <p:grpSpPr>
          <a:xfrm>
            <a:off x="3251200" y="373355"/>
            <a:ext cx="5689600" cy="715217"/>
            <a:chOff x="3251200" y="373355"/>
            <a:chExt cx="5689600" cy="715217"/>
          </a:xfrm>
        </p:grpSpPr>
        <p:sp>
          <p:nvSpPr>
            <p:cNvPr id="5" name="矩形: 圆角 1">
              <a:extLst>
                <a:ext uri="{FF2B5EF4-FFF2-40B4-BE49-F238E27FC236}">
                  <a16:creationId xmlns:a16="http://schemas.microsoft.com/office/drawing/2014/main" id="{ED652609-4596-5340-38E6-8D380A5F9F58}"/>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C8CB89F-1246-C0C4-6BB0-EE0070A1486A}"/>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23998A-10CB-B96A-0D6D-4F92BF46AFA1}"/>
                  </a:ext>
                </a:extLst>
              </p:cNvPr>
              <p:cNvSpPr txBox="1"/>
              <p:nvPr/>
            </p:nvSpPr>
            <p:spPr>
              <a:xfrm>
                <a:off x="4020820" y="3533658"/>
                <a:ext cx="7084060" cy="2972352"/>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dirty="0">
                    <a:solidFill>
                      <a:srgbClr val="202124"/>
                    </a:solidFill>
                    <a:effectLst/>
                    <a:latin typeface="Times New Roman" panose="02020603050405020304" pitchFamily="18" charset="0"/>
                    <a:ea typeface="Times New Roman" panose="02020603050405020304" pitchFamily="18" charset="0"/>
                  </a:rPr>
                  <a:t>CT:  M </a:t>
                </a:r>
                <a:r>
                  <a:rPr lang="en-US" sz="2800" dirty="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dirty="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mol (g/mol)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mol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(mol)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F23998A-10CB-B96A-0D6D-4F92BF46AFA1}"/>
                  </a:ext>
                </a:extLst>
              </p:cNvPr>
              <p:cNvSpPr txBox="1">
                <a:spLocks noRot="1" noChangeAspect="1" noMove="1" noResize="1" noEditPoints="1" noAdjustHandles="1" noChangeArrowheads="1" noChangeShapeType="1" noTextEdit="1"/>
              </p:cNvSpPr>
              <p:nvPr/>
            </p:nvSpPr>
            <p:spPr>
              <a:xfrm>
                <a:off x="4020820" y="3533658"/>
                <a:ext cx="7084060" cy="2972352"/>
              </a:xfrm>
              <a:prstGeom prst="rect">
                <a:avLst/>
              </a:prstGeom>
              <a:blipFill>
                <a:blip r:embed="rId5"/>
                <a:stretch>
                  <a:fillRect l="-1807" t="-616" r="-516" b="-1848"/>
                </a:stretch>
              </a:blipFill>
            </p:spPr>
            <p:txBody>
              <a:bodyPr/>
              <a:lstStyle/>
              <a:p>
                <a:r>
                  <a:rPr lang="en-US">
                    <a:noFill/>
                  </a:rPr>
                  <a:t> </a:t>
                </a:r>
              </a:p>
            </p:txBody>
          </p:sp>
        </mc:Fallback>
      </mc:AlternateContent>
    </p:spTree>
    <p:extLst>
      <p:ext uri="{BB962C8B-B14F-4D97-AF65-F5344CB8AC3E}">
        <p14:creationId xmlns:p14="http://schemas.microsoft.com/office/powerpoint/2010/main" val="3176213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1152300205"/>
              </p:ext>
            </p:extLst>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 (CO</a:t>
                      </a:r>
                      <a:r>
                        <a:rPr lang="pt-BR" sz="2800" kern="100" baseline="-25000">
                          <a:effectLst/>
                        </a:rPr>
                        <a:t>2</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solidFill>
                            <a:srgbClr val="FF0000"/>
                          </a:solidFill>
                          <a:effectLst/>
                        </a:rPr>
                        <a:t>?</a:t>
                      </a: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205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2</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graphicFrame>
        <p:nvGraphicFramePr>
          <p:cNvPr id="2" name="Table 1">
            <a:extLst>
              <a:ext uri="{FF2B5EF4-FFF2-40B4-BE49-F238E27FC236}">
                <a16:creationId xmlns:a16="http://schemas.microsoft.com/office/drawing/2014/main" id="{DDF35F6D-DE42-1DBA-B642-A0916418D626}"/>
              </a:ext>
            </a:extLst>
          </p:cNvPr>
          <p:cNvGraphicFramePr>
            <a:graphicFrameLocks noGrp="1"/>
          </p:cNvGraphicFramePr>
          <p:nvPr>
            <p:extLst>
              <p:ext uri="{D42A27DB-BD31-4B8C-83A1-F6EECF244321}">
                <p14:modId xmlns:p14="http://schemas.microsoft.com/office/powerpoint/2010/main" val="3228209954"/>
              </p:ext>
            </p:extLst>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extLst>
                    <a:ext uri="{9D8B030D-6E8A-4147-A177-3AD203B41FA5}">
                      <a16:colId xmlns:a16="http://schemas.microsoft.com/office/drawing/2014/main" val="279878576"/>
                    </a:ext>
                  </a:extLst>
                </a:gridCol>
                <a:gridCol w="2590800">
                  <a:extLst>
                    <a:ext uri="{9D8B030D-6E8A-4147-A177-3AD203B41FA5}">
                      <a16:colId xmlns:a16="http://schemas.microsoft.com/office/drawing/2014/main" val="2662996000"/>
                    </a:ext>
                  </a:extLst>
                </a:gridCol>
                <a:gridCol w="2183954">
                  <a:extLst>
                    <a:ext uri="{9D8B030D-6E8A-4147-A177-3AD203B41FA5}">
                      <a16:colId xmlns:a16="http://schemas.microsoft.com/office/drawing/2014/main" val="438624228"/>
                    </a:ext>
                  </a:extLst>
                </a:gridCol>
                <a:gridCol w="1605727">
                  <a:extLst>
                    <a:ext uri="{9D8B030D-6E8A-4147-A177-3AD203B41FA5}">
                      <a16:colId xmlns:a16="http://schemas.microsoft.com/office/drawing/2014/main" val="601276920"/>
                    </a:ext>
                  </a:extLst>
                </a:gridCol>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786032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4026162"/>
                  </a:ext>
                </a:extLst>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3174770"/>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4522409"/>
                  </a:ext>
                </a:extLst>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7593937"/>
                  </a:ext>
                </a:extLst>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endParaRPr 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1132137"/>
                  </a:ext>
                </a:extLst>
              </a:tr>
            </a:tbl>
          </a:graphicData>
        </a:graphic>
      </p:graphicFrame>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C1AA31D9-D369-4AF4-97FB-9F6BF8A98A2E}"/>
              </a:ext>
            </a:extLst>
          </p:cNvPr>
          <p:cNvSpPr txBox="1"/>
          <p:nvPr/>
        </p:nvSpPr>
        <p:spPr>
          <a:xfrm>
            <a:off x="10188446" y="2766116"/>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1,5</a:t>
            </a:r>
            <a:endParaRPr lang="en-US" sz="28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AB76EDC-1315-6EB3-D9FF-9CC8E5B030E7}"/>
              </a:ext>
            </a:extLst>
          </p:cNvPr>
          <p:cNvSpPr txBox="1"/>
          <p:nvPr/>
        </p:nvSpPr>
        <p:spPr>
          <a:xfrm>
            <a:off x="8228770" y="3294698"/>
            <a:ext cx="1138315" cy="523220"/>
          </a:xfrm>
          <a:prstGeom prst="rect">
            <a:avLst/>
          </a:prstGeom>
          <a:noFill/>
        </p:spPr>
        <p:txBody>
          <a:bodyPr wrap="square">
            <a:spAutoFit/>
          </a:bodyPr>
          <a:lstStyle/>
          <a:p>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11,2</a:t>
            </a:r>
            <a:endParaRPr lang="en-US" sz="28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0613E47-B2B0-08DB-0188-0B29F29388C4}"/>
              </a:ext>
            </a:extLst>
          </p:cNvPr>
          <p:cNvSpPr txBox="1"/>
          <p:nvPr/>
        </p:nvSpPr>
        <p:spPr>
          <a:xfrm>
            <a:off x="5709852" y="394122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28</a:t>
            </a:r>
            <a:endParaRPr lang="en-US" sz="2800" b="1">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550204-1DF7-077E-C4DA-56B977614257}"/>
              </a:ext>
            </a:extLst>
          </p:cNvPr>
          <p:cNvSpPr txBox="1"/>
          <p:nvPr/>
        </p:nvSpPr>
        <p:spPr>
          <a:xfrm>
            <a:off x="3080702" y="3690465"/>
            <a:ext cx="1820873"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nitrogen</a:t>
            </a:r>
            <a:endParaRPr lang="en-US" sz="2800" b="1">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E43CEB6-6DB2-5BAE-6361-7DF24ED8A39E}"/>
              </a:ext>
            </a:extLst>
          </p:cNvPr>
          <p:cNvSpPr txBox="1"/>
          <p:nvPr/>
        </p:nvSpPr>
        <p:spPr>
          <a:xfrm>
            <a:off x="5709852" y="4662058"/>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58,5</a:t>
            </a:r>
            <a:endParaRPr lang="en-US" sz="2800" b="1">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B993687-29D6-36CC-5889-B8D48702CEE5}"/>
              </a:ext>
            </a:extLst>
          </p:cNvPr>
          <p:cNvSpPr txBox="1"/>
          <p:nvPr/>
        </p:nvSpPr>
        <p:spPr>
          <a:xfrm>
            <a:off x="5709851" y="5382893"/>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44</a:t>
            </a:r>
            <a:endParaRPr lang="en-US" sz="28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3A82A8F-5028-4077-C7F4-41126F4D180F}"/>
              </a:ext>
            </a:extLst>
          </p:cNvPr>
          <p:cNvSpPr txBox="1"/>
          <p:nvPr/>
        </p:nvSpPr>
        <p:spPr>
          <a:xfrm>
            <a:off x="10060907" y="5338380"/>
            <a:ext cx="1138315" cy="523220"/>
          </a:xfrm>
          <a:prstGeom prst="rect">
            <a:avLst/>
          </a:prstGeom>
          <a:noFill/>
        </p:spPr>
        <p:txBody>
          <a:bodyPr wrap="square">
            <a:spAutoFit/>
          </a:bodyPr>
          <a:lstStyle/>
          <a:p>
            <a:pPr algn="ctr"/>
            <a:r>
              <a:rPr lang="pt-BR" sz="28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0,1</a:t>
            </a:r>
            <a:endParaRPr lang="en-US" sz="28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95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3" name="Group 2">
            <a:extLst>
              <a:ext uri="{FF2B5EF4-FFF2-40B4-BE49-F238E27FC236}">
                <a16:creationId xmlns:a16="http://schemas.microsoft.com/office/drawing/2014/main" id="{ABFF44EB-035A-1409-FA87-60624C8A07CC}"/>
              </a:ext>
            </a:extLst>
          </p:cNvPr>
          <p:cNvGrpSpPr/>
          <p:nvPr/>
        </p:nvGrpSpPr>
        <p:grpSpPr>
          <a:xfrm>
            <a:off x="3251200" y="373355"/>
            <a:ext cx="5689600" cy="715217"/>
            <a:chOff x="3251200" y="373355"/>
            <a:chExt cx="5689600" cy="715217"/>
          </a:xfrm>
        </p:grpSpPr>
        <p:sp>
          <p:nvSpPr>
            <p:cNvPr id="4" name="矩形: 圆角 1">
              <a:extLst>
                <a:ext uri="{FF2B5EF4-FFF2-40B4-BE49-F238E27FC236}">
                  <a16:creationId xmlns:a16="http://schemas.microsoft.com/office/drawing/2014/main" id="{1597A1A9-3BBF-132F-1A85-183875866CE6}"/>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extLst>
                <a:ext uri="{FF2B5EF4-FFF2-40B4-BE49-F238E27FC236}">
                  <a16:creationId xmlns:a16="http://schemas.microsoft.com/office/drawing/2014/main" id="{C3D6B84F-9E46-4857-B9EE-2CCEB155C3A3}"/>
                </a:ext>
              </a:extLst>
            </p:cNvPr>
            <p:cNvSpPr txBox="1"/>
            <p:nvPr/>
          </p:nvSpPr>
          <p:spPr>
            <a:xfrm>
              <a:off x="3688080" y="377020"/>
              <a:ext cx="4531360" cy="707886"/>
            </a:xfrm>
            <a:prstGeom prst="rect">
              <a:avLst/>
            </a:prstGeom>
            <a:noFill/>
          </p:spPr>
          <p:txBody>
            <a:bodyPr wrap="square" rtlCol="0">
              <a:spAutoFit/>
            </a:bodyPr>
            <a:lstStyle/>
            <a:p>
              <a:r>
                <a:rPr lang="en-US" sz="4000" b="1">
                  <a:solidFill>
                    <a:schemeClr val="bg1"/>
                  </a:solidFill>
                </a:rPr>
                <a:t>2. Khối lượng mol</a:t>
              </a:r>
            </a:p>
          </p:txBody>
        </p:sp>
      </p:grpSp>
      <p:sp>
        <p:nvSpPr>
          <p:cNvPr id="29701" name="Text Box 5">
            <a:extLst>
              <a:ext uri="{FF2B5EF4-FFF2-40B4-BE49-F238E27FC236}">
                <a16:creationId xmlns:a16="http://schemas.microsoft.com/office/drawing/2014/main" id="{A54EFCDF-F99F-0FF4-452C-6EB2FA1AE80C}"/>
              </a:ext>
            </a:extLst>
          </p:cNvPr>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mol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một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là</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khối</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lượng</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tính</a:t>
            </a:r>
            <a:r>
              <a:rPr lang="en-US" altLang="en-US" sz="3001" dirty="0">
                <a:latin typeface="Times New Roman" panose="02020603050405020304" pitchFamily="18" charset="0"/>
              </a:rPr>
              <a:t> </a:t>
            </a:r>
          </a:p>
          <a:p>
            <a:pPr algn="l"/>
            <a:r>
              <a:rPr lang="en-US" altLang="en-US" sz="3001" dirty="0" err="1">
                <a:latin typeface="Times New Roman" panose="02020603050405020304" pitchFamily="18" charset="0"/>
              </a:rPr>
              <a:t>bằng</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gam </a:t>
            </a:r>
            <a:r>
              <a:rPr lang="en-US" altLang="en-US" sz="3001" dirty="0" err="1">
                <a:latin typeface="Times New Roman" panose="02020603050405020304" pitchFamily="18" charset="0"/>
              </a:rPr>
              <a:t>của</a:t>
            </a:r>
            <a:r>
              <a:rPr lang="en-US" altLang="en-US" sz="3001" dirty="0">
                <a:latin typeface="Times New Roman" panose="02020603050405020304" pitchFamily="18" charset="0"/>
              </a:rPr>
              <a:t> </a:t>
            </a:r>
            <a:r>
              <a:rPr lang="en-US" altLang="en-US" sz="3001" dirty="0">
                <a:solidFill>
                  <a:srgbClr val="0000CC"/>
                </a:solidFill>
                <a:latin typeface="Times New Roman" panose="02020603050405020304" pitchFamily="18" charset="0"/>
              </a:rPr>
              <a:t>N</a:t>
            </a:r>
            <a:r>
              <a:rPr lang="en-US" altLang="en-US" sz="3001" baseline="-25000" dirty="0">
                <a:solidFill>
                  <a:srgbClr val="0000CC"/>
                </a:solidFill>
                <a:latin typeface="Times New Roman" panose="02020603050405020304" pitchFamily="18" charset="0"/>
              </a:rPr>
              <a:t>A</a:t>
            </a:r>
            <a:r>
              <a:rPr lang="en-US" altLang="en-US" sz="3001" dirty="0">
                <a:solidFill>
                  <a:srgbClr val="0000CC"/>
                </a:solidFill>
                <a:latin typeface="Times New Roman" panose="02020603050405020304" pitchFamily="18" charset="0"/>
              </a:rPr>
              <a:t> </a:t>
            </a:r>
            <a:r>
              <a:rPr lang="en-US" altLang="en-US" sz="3001" dirty="0" err="1">
                <a:latin typeface="Times New Roman" panose="02020603050405020304" pitchFamily="18" charset="0"/>
              </a:rPr>
              <a:t>nguyên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hay </a:t>
            </a:r>
            <a:r>
              <a:rPr lang="en-US" altLang="en-US" sz="3001" dirty="0" err="1">
                <a:latin typeface="Times New Roman" panose="02020603050405020304" pitchFamily="18" charset="0"/>
              </a:rPr>
              <a:t>phân</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tử</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chất</a:t>
            </a:r>
            <a:r>
              <a:rPr lang="en-US" altLang="en-US" sz="3001" dirty="0">
                <a:latin typeface="Times New Roman" panose="02020603050405020304" pitchFamily="18" charset="0"/>
              </a:rPr>
              <a:t> </a:t>
            </a:r>
            <a:r>
              <a:rPr lang="en-US" altLang="en-US" sz="3001" dirty="0" err="1">
                <a:latin typeface="Times New Roman" panose="02020603050405020304" pitchFamily="18" charset="0"/>
              </a:rPr>
              <a:t>đó</a:t>
            </a:r>
            <a:r>
              <a:rPr lang="en-US" altLang="en-US" sz="3001" dirty="0">
                <a:latin typeface="Times New Roman" panose="02020603050405020304" pitchFamily="18" charset="0"/>
              </a:rPr>
              <a:t>.</a:t>
            </a:r>
          </a:p>
        </p:txBody>
      </p:sp>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a:extLst>
              <a:ext uri="{FF2B5EF4-FFF2-40B4-BE49-F238E27FC236}">
                <a16:creationId xmlns:a16="http://schemas.microsoft.com/office/drawing/2014/main" id="{B902B1A6-42BE-68AF-5464-33DB3631A406}"/>
              </a:ext>
            </a:extLst>
          </p:cNvPr>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1">
                <a:latin typeface="Times New Roman" panose="02020603050405020304" pitchFamily="18" charset="0"/>
              </a:rPr>
              <a:t>Kí hiệu: </a:t>
            </a:r>
            <a:r>
              <a:rPr lang="en-US" altLang="en-US" sz="3001">
                <a:solidFill>
                  <a:srgbClr val="0000CC"/>
                </a:solidFill>
                <a:latin typeface="Times New Roman" panose="02020603050405020304" pitchFamily="18" charset="0"/>
              </a:rPr>
              <a:t>M </a:t>
            </a:r>
            <a:r>
              <a:rPr lang="en-US" altLang="en-US" sz="3001">
                <a:latin typeface="Times New Roman" panose="02020603050405020304" pitchFamily="18" charset="0"/>
              </a:rPr>
              <a:t>; Đơn vị: </a:t>
            </a:r>
            <a:r>
              <a:rPr lang="en-US" altLang="en-US" sz="3001" i="1">
                <a:solidFill>
                  <a:srgbClr val="0000CC"/>
                </a:solidFill>
                <a:latin typeface="Times New Roman" panose="02020603050405020304" pitchFamily="18" charset="0"/>
              </a:rPr>
              <a:t>gam/mol</a:t>
            </a:r>
          </a:p>
          <a:p>
            <a:pPr algn="l"/>
            <a:r>
              <a:rPr lang="en-US" altLang="en-US" sz="3001">
                <a:latin typeface="Times New Roman" panose="02020603050405020304" pitchFamily="18" charset="0"/>
              </a:rPr>
              <a:t> </a:t>
            </a:r>
            <a:endParaRPr lang="en-US" altLang="en-US" sz="3001">
              <a:solidFill>
                <a:schemeClr val="bg1"/>
              </a:solidFill>
              <a:latin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71EA40-0B61-BB1B-CDFB-CD26D099030A}"/>
                  </a:ext>
                </a:extLst>
              </p:cNvPr>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dirty="0">
                    <a:solidFill>
                      <a:srgbClr val="202124"/>
                    </a:solidFill>
                    <a:effectLst/>
                    <a:latin typeface="Times New Roman" panose="02020603050405020304" pitchFamily="18" charset="0"/>
                    <a:ea typeface="Times New Roman" panose="02020603050405020304" pitchFamily="18" charset="0"/>
                  </a:rPr>
                  <a:t>CT:  M </a:t>
                </a:r>
                <a:r>
                  <a:rPr lang="en-US" sz="2800" dirty="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dirty="0">
                    <a:effectLst/>
                    <a:latin typeface="Times New Roman" panose="02020603050405020304" pitchFamily="18" charset="0"/>
                    <a:ea typeface="Times New Roman" panose="02020603050405020304" pitchFamily="18" charset="0"/>
                  </a:rPr>
                  <a:t>   </a:t>
                </a:r>
              </a:p>
              <a:p>
                <a:pPr marL="0" marR="0" indent="457200">
                  <a:lnSpc>
                    <a:spcPct val="107000"/>
                  </a:lnSpc>
                  <a:spcBef>
                    <a:spcPts val="0"/>
                  </a:spcBef>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Trong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mol (g/mol)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mol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ạ</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(mol)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m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n.M</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D971EA40-0B61-BB1B-CDFB-CD26D099030A}"/>
                  </a:ext>
                </a:extLst>
              </p:cNvPr>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a:blip r:embed="rId4"/>
                <a:stretch>
                  <a:fillRect l="-1550" t="-410" b="-1639"/>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B5F17175-3C20-BCAE-B337-0DE9A8968FBF}"/>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3"/>
          <a:srcRect b="6729"/>
          <a:stretch/>
        </p:blipFill>
        <p:spPr>
          <a:xfrm>
            <a:off x="5614812" y="4169548"/>
            <a:ext cx="2907842" cy="2652162"/>
          </a:xfrm>
          <a:prstGeom prst="rect">
            <a:avLst/>
          </a:prstGeom>
        </p:spPr>
      </p:pic>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376396" y="1061005"/>
            <a:ext cx="11390574" cy="3108543"/>
          </a:xfrm>
          <a:prstGeom prst="rect">
            <a:avLst/>
          </a:prstGeom>
          <a:noFill/>
        </p:spPr>
        <p:txBody>
          <a:bodyPr wrap="square">
            <a:spAutoFit/>
          </a:bodyPr>
          <a:lstStyle/>
          <a:p>
            <a:r>
              <a:rPr lang="en-US" sz="2800" dirty="0"/>
              <a:t>HS </a:t>
            </a:r>
            <a:r>
              <a:rPr lang="en-US" sz="2800" dirty="0" err="1"/>
              <a:t>nghiên</a:t>
            </a:r>
            <a:r>
              <a:rPr lang="en-US" sz="2800" dirty="0"/>
              <a:t> </a:t>
            </a:r>
            <a:r>
              <a:rPr lang="en-US" sz="2800" dirty="0" err="1"/>
              <a:t>cứu</a:t>
            </a:r>
            <a:r>
              <a:rPr lang="en-US" sz="2800" dirty="0"/>
              <a:t> </a:t>
            </a:r>
            <a:r>
              <a:rPr lang="en-US" sz="2800" dirty="0" err="1"/>
              <a:t>thông</a:t>
            </a:r>
            <a:r>
              <a:rPr lang="en-US" sz="2800" dirty="0"/>
              <a:t> tin SGK </a:t>
            </a:r>
            <a:r>
              <a:rPr lang="en-US" sz="2800" dirty="0" err="1"/>
              <a:t>kết</a:t>
            </a:r>
            <a:r>
              <a:rPr lang="en-US" sz="2800" dirty="0"/>
              <a:t> </a:t>
            </a:r>
            <a:r>
              <a:rPr lang="en-US" sz="2800" dirty="0" err="1"/>
              <a:t>hợp</a:t>
            </a:r>
            <a:r>
              <a:rPr lang="en-US" sz="2800" dirty="0"/>
              <a:t> </a:t>
            </a:r>
            <a:r>
              <a:rPr lang="en-US" sz="2800" dirty="0" err="1"/>
              <a:t>quan</a:t>
            </a:r>
            <a:r>
              <a:rPr lang="en-US" sz="2800" dirty="0"/>
              <a:t> </a:t>
            </a:r>
            <a:r>
              <a:rPr lang="en-US" sz="2800" dirty="0" err="1"/>
              <a:t>sát</a:t>
            </a:r>
            <a:r>
              <a:rPr lang="en-US" sz="2800" dirty="0"/>
              <a:t> </a:t>
            </a:r>
            <a:r>
              <a:rPr lang="en-US" sz="2800" dirty="0" err="1"/>
              <a:t>hình</a:t>
            </a:r>
            <a:r>
              <a:rPr lang="en-US" sz="2800" dirty="0"/>
              <a:t> 3.2 </a:t>
            </a:r>
            <a:r>
              <a:rPr lang="en-US" sz="2800" dirty="0" err="1"/>
              <a:t>trong</a:t>
            </a:r>
            <a:r>
              <a:rPr lang="en-US" sz="2800" dirty="0"/>
              <a:t> SGK </a:t>
            </a:r>
            <a:r>
              <a:rPr lang="en-US" sz="2800" dirty="0" err="1"/>
              <a:t>cho</a:t>
            </a:r>
            <a:r>
              <a:rPr lang="en-US" sz="2800" dirty="0"/>
              <a:t> </a:t>
            </a:r>
            <a:r>
              <a:rPr lang="en-US" sz="2800" dirty="0" err="1"/>
              <a:t>biết</a:t>
            </a:r>
            <a:r>
              <a:rPr lang="en-US" sz="2800" dirty="0"/>
              <a:t>:</a:t>
            </a:r>
          </a:p>
          <a:p>
            <a:pPr fontAlgn="base"/>
            <a:r>
              <a:rPr lang="en-US" sz="2800" b="1" dirty="0"/>
              <a:t>?1. </a:t>
            </a:r>
            <a:r>
              <a:rPr lang="pt-BR" sz="2800" b="1" dirty="0"/>
              <a:t>Thể tích mol của một chất là gì ? Kí hiệu?</a:t>
            </a:r>
            <a:endParaRPr lang="en-US" sz="2800" b="1" dirty="0"/>
          </a:p>
          <a:p>
            <a:pPr fontAlgn="base"/>
            <a:r>
              <a:rPr lang="en-US" sz="2800" b="1" dirty="0"/>
              <a:t>?2. Em </a:t>
            </a:r>
            <a:r>
              <a:rPr lang="en-US" sz="2800" b="1" dirty="0" err="1"/>
              <a:t>có</a:t>
            </a:r>
            <a:r>
              <a:rPr lang="en-US" sz="2800" b="1" dirty="0"/>
              <a:t> </a:t>
            </a:r>
            <a:r>
              <a:rPr lang="en-US" sz="2800" b="1" dirty="0" err="1"/>
              <a:t>nhận</a:t>
            </a:r>
            <a:r>
              <a:rPr lang="en-US" sz="2800" b="1" dirty="0"/>
              <a:t> </a:t>
            </a:r>
            <a:r>
              <a:rPr lang="en-US" sz="2800" b="1" dirty="0" err="1"/>
              <a:t>xét</a:t>
            </a:r>
            <a:r>
              <a:rPr lang="en-US" sz="2800" b="1" dirty="0"/>
              <a:t> </a:t>
            </a:r>
            <a:r>
              <a:rPr lang="en-US" sz="2800" b="1" dirty="0" err="1"/>
              <a:t>gì</a:t>
            </a:r>
            <a:r>
              <a:rPr lang="en-US" sz="2800" b="1" dirty="0"/>
              <a:t> </a:t>
            </a:r>
            <a:r>
              <a:rPr lang="en-US" sz="2800" b="1" dirty="0" err="1"/>
              <a:t>về</a:t>
            </a:r>
            <a:r>
              <a:rPr lang="en-US" sz="2800" b="1" dirty="0"/>
              <a:t> </a:t>
            </a:r>
            <a:r>
              <a:rPr lang="pt-BR" sz="2800" b="1" dirty="0"/>
              <a:t>thể tích mol của các chất khí bất kì ở cùng điều kiện (nhiệt độ, áp suất).</a:t>
            </a:r>
            <a:endParaRPr lang="en-US" sz="2800" b="1" dirty="0"/>
          </a:p>
          <a:p>
            <a:pPr fontAlgn="base"/>
            <a:r>
              <a:rPr lang="en-US" sz="2800" b="1" dirty="0"/>
              <a:t>?3. </a:t>
            </a:r>
            <a:r>
              <a:rPr lang="en-US" sz="2800" b="1" dirty="0" err="1"/>
              <a:t>Thế</a:t>
            </a:r>
            <a:r>
              <a:rPr lang="en-US" sz="2800" b="1" dirty="0"/>
              <a:t> </a:t>
            </a:r>
            <a:r>
              <a:rPr lang="en-US" sz="2800" b="1" dirty="0" err="1"/>
              <a:t>nào</a:t>
            </a:r>
            <a:r>
              <a:rPr lang="en-US" sz="2800" b="1" dirty="0"/>
              <a:t> </a:t>
            </a:r>
            <a:r>
              <a:rPr lang="en-US" sz="2800" b="1" dirty="0" err="1"/>
              <a:t>là</a:t>
            </a:r>
            <a:r>
              <a:rPr lang="en-US" sz="2800" b="1" dirty="0"/>
              <a:t> </a:t>
            </a:r>
            <a:r>
              <a:rPr lang="en-US" sz="2800" b="1" dirty="0" err="1"/>
              <a:t>điều</a:t>
            </a:r>
            <a:r>
              <a:rPr lang="en-US" sz="2800" b="1" dirty="0"/>
              <a:t> </a:t>
            </a:r>
            <a:r>
              <a:rPr lang="en-US" sz="2800" b="1" dirty="0" err="1"/>
              <a:t>kiện</a:t>
            </a:r>
            <a:r>
              <a:rPr lang="en-US" sz="2800" b="1" dirty="0"/>
              <a:t> </a:t>
            </a:r>
            <a:r>
              <a:rPr lang="en-US" sz="2800" b="1" dirty="0" err="1"/>
              <a:t>chuẩn</a:t>
            </a:r>
            <a:r>
              <a:rPr lang="en-US" sz="2800" b="1" dirty="0"/>
              <a:t>? Cho </a:t>
            </a:r>
            <a:r>
              <a:rPr lang="en-US" sz="2800" b="1" dirty="0" err="1"/>
              <a:t>biết</a:t>
            </a:r>
            <a:r>
              <a:rPr lang="en-US" sz="2800" b="1" dirty="0"/>
              <a:t> </a:t>
            </a:r>
            <a:r>
              <a:rPr lang="en-US" sz="2800" b="1" dirty="0" err="1"/>
              <a:t>giá</a:t>
            </a:r>
            <a:r>
              <a:rPr lang="en-US" sz="2800" b="1" dirty="0"/>
              <a:t> </a:t>
            </a:r>
            <a:r>
              <a:rPr lang="en-US" sz="2800" b="1" dirty="0" err="1"/>
              <a:t>trị</a:t>
            </a:r>
            <a:r>
              <a:rPr lang="en-US" sz="2800" b="1" dirty="0"/>
              <a:t> </a:t>
            </a:r>
            <a:r>
              <a:rPr lang="en-US" sz="2800" b="1" dirty="0" err="1"/>
              <a:t>của</a:t>
            </a:r>
            <a:r>
              <a:rPr lang="en-US" sz="2800" b="1" dirty="0"/>
              <a:t> 1 mol </a:t>
            </a:r>
            <a:r>
              <a:rPr lang="en-US" sz="2800" b="1" dirty="0" err="1"/>
              <a:t>chất</a:t>
            </a:r>
            <a:r>
              <a:rPr lang="en-US" sz="2800" b="1" dirty="0"/>
              <a:t> </a:t>
            </a:r>
            <a:r>
              <a:rPr lang="en-US" sz="2800" b="1" dirty="0" err="1"/>
              <a:t>khí</a:t>
            </a:r>
            <a:r>
              <a:rPr lang="en-US" sz="2800" b="1" dirty="0"/>
              <a:t> </a:t>
            </a:r>
            <a:r>
              <a:rPr lang="en-US" sz="2800" b="1" dirty="0" err="1"/>
              <a:t>bất</a:t>
            </a:r>
            <a:r>
              <a:rPr lang="en-US" sz="2800" b="1" dirty="0"/>
              <a:t> </a:t>
            </a:r>
            <a:r>
              <a:rPr lang="en-US" sz="2800" b="1" dirty="0" err="1"/>
              <a:t>kì</a:t>
            </a:r>
            <a:r>
              <a:rPr lang="en-US" sz="2800" b="1" dirty="0"/>
              <a:t> ở </a:t>
            </a:r>
            <a:r>
              <a:rPr lang="en-US" sz="2800" b="1" dirty="0" err="1"/>
              <a:t>đkc</a:t>
            </a:r>
            <a:r>
              <a:rPr lang="en-US" sz="2800" b="1" dirty="0"/>
              <a:t>.</a:t>
            </a:r>
          </a:p>
          <a:p>
            <a:pPr fontAlgn="base"/>
            <a:r>
              <a:rPr lang="en-US" sz="2800" b="1" dirty="0"/>
              <a:t>?4. </a:t>
            </a:r>
            <a:r>
              <a:rPr lang="en-US" sz="2800" b="1" dirty="0" err="1"/>
              <a:t>Xây</a:t>
            </a:r>
            <a:r>
              <a:rPr lang="en-US" sz="2800" b="1" dirty="0"/>
              <a:t> </a:t>
            </a:r>
            <a:r>
              <a:rPr lang="en-US" sz="2800" b="1" dirty="0" err="1"/>
              <a:t>dựng</a:t>
            </a:r>
            <a:r>
              <a:rPr lang="en-US" sz="2800" b="1" dirty="0"/>
              <a:t> </a:t>
            </a:r>
            <a:r>
              <a:rPr lang="en-US" sz="2800" b="1" dirty="0" err="1"/>
              <a:t>và</a:t>
            </a:r>
            <a:r>
              <a:rPr lang="en-US" sz="2800" b="1" dirty="0"/>
              <a:t> </a:t>
            </a:r>
            <a:r>
              <a:rPr lang="en-US" sz="2800" b="1" dirty="0" err="1"/>
              <a:t>giải</a:t>
            </a:r>
            <a:r>
              <a:rPr lang="en-US" sz="2800" b="1" dirty="0"/>
              <a:t> </a:t>
            </a:r>
            <a:r>
              <a:rPr lang="en-US" sz="2800" b="1" dirty="0" err="1"/>
              <a:t>thích</a:t>
            </a:r>
            <a:r>
              <a:rPr lang="en-US" sz="2800" b="1" dirty="0"/>
              <a:t> </a:t>
            </a:r>
            <a:r>
              <a:rPr lang="en-US" sz="2800" b="1" dirty="0" err="1"/>
              <a:t>công</a:t>
            </a:r>
            <a:r>
              <a:rPr lang="en-US" sz="2800" b="1" dirty="0"/>
              <a:t> </a:t>
            </a:r>
            <a:r>
              <a:rPr lang="en-US" sz="2800" b="1" dirty="0" err="1"/>
              <a:t>thức</a:t>
            </a:r>
            <a:r>
              <a:rPr lang="en-US" sz="2800" b="1" dirty="0"/>
              <a:t> </a:t>
            </a:r>
            <a:r>
              <a:rPr lang="en-US" sz="2800" b="1" dirty="0" err="1"/>
              <a:t>tính</a:t>
            </a:r>
            <a:r>
              <a:rPr lang="en-US" sz="2800" b="1" dirty="0"/>
              <a:t> V </a:t>
            </a:r>
            <a:r>
              <a:rPr lang="en-US" sz="2800" b="1" dirty="0" err="1"/>
              <a:t>của</a:t>
            </a:r>
            <a:r>
              <a:rPr lang="en-US" sz="2800" b="1" dirty="0"/>
              <a:t> n </a:t>
            </a:r>
            <a:r>
              <a:rPr lang="en-US" sz="2800" b="1" dirty="0" err="1"/>
              <a:t>số</a:t>
            </a:r>
            <a:r>
              <a:rPr lang="en-US" sz="2800" b="1" dirty="0"/>
              <a:t> mol </a:t>
            </a:r>
            <a:r>
              <a:rPr lang="en-US" sz="2800" b="1" dirty="0" err="1"/>
              <a:t>khí</a:t>
            </a:r>
            <a:r>
              <a:rPr lang="en-US" sz="2800" b="1" dirty="0"/>
              <a:t> </a:t>
            </a:r>
            <a:r>
              <a:rPr lang="en-US" sz="2800" b="1" dirty="0" err="1"/>
              <a:t>hiếm</a:t>
            </a:r>
            <a:r>
              <a:rPr lang="en-US" sz="2800" b="1" dirty="0"/>
              <a:t> (ở </a:t>
            </a:r>
            <a:r>
              <a:rPr lang="en-US" sz="2800" b="1" dirty="0" err="1"/>
              <a:t>đkc</a:t>
            </a:r>
            <a:r>
              <a:rPr lang="en-US" sz="2800" b="1" dirty="0"/>
              <a:t>)</a:t>
            </a:r>
          </a:p>
        </p:txBody>
      </p:sp>
    </p:spTree>
    <p:extLst>
      <p:ext uri="{BB962C8B-B14F-4D97-AF65-F5344CB8AC3E}">
        <p14:creationId xmlns:p14="http://schemas.microsoft.com/office/powerpoint/2010/main" val="216427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2852522" y="144113"/>
            <a:ext cx="6556477" cy="715217"/>
            <a:chOff x="3251199" y="373355"/>
            <a:chExt cx="6556477"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p:pic>
        <p:nvPicPr>
          <p:cNvPr id="7" name="Picture 2">
            <a:extLst>
              <a:ext uri="{FF2B5EF4-FFF2-40B4-BE49-F238E27FC236}">
                <a16:creationId xmlns:a16="http://schemas.microsoft.com/office/drawing/2014/main" id="{F4C1F163-4280-3072-60DE-EFA5E4F953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5EC19B2E-C2FD-76BC-30AD-B4476D7FA556}"/>
              </a:ext>
            </a:extLst>
          </p:cNvPr>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3FB6CD7-1F48-E529-B223-8A0A4CEF722F}"/>
              </a:ext>
            </a:extLst>
          </p:cNvPr>
          <p:cNvSpPr txBox="1"/>
          <p:nvPr/>
        </p:nvSpPr>
        <p:spPr>
          <a:xfrm>
            <a:off x="462306" y="1058149"/>
            <a:ext cx="11496954" cy="353943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a:t>
            </a:r>
            <a:r>
              <a:rPr lang="en-US" sz="2800" baseline="-25000"/>
              <a:t>A</a:t>
            </a:r>
            <a:r>
              <a:rPr lang="en-US" sz="2800"/>
              <a:t>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en-US" sz="2800" b="1">
                <a:solidFill>
                  <a:srgbClr val="0070C0"/>
                </a:solidFill>
              </a:rPr>
              <a:t>?4. </a:t>
            </a:r>
            <a:r>
              <a:rPr lang="en-US" sz="2800"/>
              <a:t>V = 24,79. n (L).</a:t>
            </a:r>
          </a:p>
        </p:txBody>
      </p:sp>
      <p:pic>
        <p:nvPicPr>
          <p:cNvPr id="6" name="Picture 5">
            <a:extLst>
              <a:ext uri="{FF2B5EF4-FFF2-40B4-BE49-F238E27FC236}">
                <a16:creationId xmlns:a16="http://schemas.microsoft.com/office/drawing/2014/main" id="{05F29764-F617-C1C7-04E0-B2E975B96F86}"/>
              </a:ext>
            </a:extLst>
          </p:cNvPr>
          <p:cNvPicPr>
            <a:picLocks noChangeAspect="1"/>
          </p:cNvPicPr>
          <p:nvPr/>
        </p:nvPicPr>
        <p:blipFill rotWithShape="1">
          <a:blip r:embed="rId4"/>
          <a:srcRect b="6729"/>
          <a:stretch/>
        </p:blipFill>
        <p:spPr>
          <a:xfrm>
            <a:off x="8406581" y="3441183"/>
            <a:ext cx="3783832" cy="3451128"/>
          </a:xfrm>
          <a:prstGeom prst="rect">
            <a:avLst/>
          </a:prstGeom>
        </p:spPr>
      </p:pic>
    </p:spTree>
    <p:extLst>
      <p:ext uri="{BB962C8B-B14F-4D97-AF65-F5344CB8AC3E}">
        <p14:creationId xmlns:p14="http://schemas.microsoft.com/office/powerpoint/2010/main" val="103637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877336"/>
            <a:ext cx="11205833" cy="4147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chứa trong bình có thể tích 500 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extLst>
      <p:ext uri="{BB962C8B-B14F-4D97-AF65-F5344CB8AC3E}">
        <p14:creationId xmlns:p14="http://schemas.microsoft.com/office/powerpoint/2010/main" val="702328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3</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51870" y="1952068"/>
                <a:ext cx="11205833" cy="3997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500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0,5</m:t>
                        </m:r>
                      </m:num>
                      <m:den>
                        <m:r>
                          <a:rPr lang="en-US" sz="3200" i="1">
                            <a:effectLst/>
                            <a:latin typeface="Cambria Math" panose="02040503050406030204" pitchFamily="18" charset="0"/>
                            <a:ea typeface="Times New Roman" panose="02020603050405020304" pitchFamily="18" charset="0"/>
                          </a:rPr>
                          <m:t>24,79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14:m>
                  <m:oMath xmlns:m="http://schemas.openxmlformats.org/officeDocument/2006/math">
                    <m:r>
                      <a:rPr lang="en-US" sz="3200" i="1">
                        <a:effectLst/>
                        <a:latin typeface="Cambria Math" panose="02040503050406030204" pitchFamily="18" charset="0"/>
                        <a:ea typeface="Times New Roman" panose="02020603050405020304" pitchFamily="18" charset="0"/>
                      </a:rPr>
                      <m:t>≈</m:t>
                    </m:r>
                  </m:oMath>
                </a14:m>
                <a:r>
                  <a:rPr lang="en-US" sz="3200">
                    <a:effectLst/>
                    <a:ea typeface="Times New Roman" panose="02020603050405020304" pitchFamily="18" charset="0"/>
                    <a:cs typeface="Arial" panose="020B0604020202020204" pitchFamily="34" charset="0"/>
                  </a:rPr>
                  <a:t> 0,02 (mol)</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651870" y="1952068"/>
                <a:ext cx="11205833" cy="3997826"/>
              </a:xfrm>
              <a:prstGeom prst="rect">
                <a:avLst/>
              </a:prstGeom>
              <a:blipFill>
                <a:blip r:embed="rId4"/>
                <a:stretch>
                  <a:fillRect l="-1415" t="-1677" b="-6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46242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132681" y="-144113"/>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71165" y="94160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3. Thể tích mol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738796" y="1261147"/>
                <a:ext cx="10518567" cy="462389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lang="en-US" altLang="en-US" sz="2800" dirty="0">
                    <a:solidFill>
                      <a:srgbClr val="202124"/>
                    </a:solidFill>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Thể</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tích</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mol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của</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chất</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khí</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(V)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là</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thể</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tích</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chiếm</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bởi</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N</a:t>
                </a:r>
                <a:r>
                  <a:rPr kumimoji="0" lang="en-US" altLang="en-US" sz="2800" b="0" i="0" u="none" strike="noStrike" cap="none" normalizeH="0" baseline="-30000" dirty="0">
                    <a:ln>
                      <a:noFill/>
                    </a:ln>
                    <a:solidFill>
                      <a:srgbClr val="202124"/>
                    </a:solidFill>
                    <a:effectLst/>
                    <a:ea typeface="Times New Roman" panose="02020603050405020304" pitchFamily="18" charset="0"/>
                    <a:cs typeface="Arial" panose="020B0604020202020204" pitchFamily="34" charset="0"/>
                  </a:rPr>
                  <a:t>A</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phân</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tử</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của</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chất</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khí</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Times New Roman" panose="02020603050405020304" pitchFamily="18" charset="0"/>
                    <a:cs typeface="Arial" panose="020B0604020202020204" pitchFamily="34" charset="0"/>
                  </a:rPr>
                  <a:t>đó</a:t>
                </a:r>
                <a:r>
                  <a:rPr kumimoji="0" lang="en-US" altLang="en-US" sz="2800" b="0" i="0" u="none" strike="noStrike" cap="none" normalizeH="0" baseline="0" dirty="0">
                    <a:ln>
                      <a:noFill/>
                    </a:ln>
                    <a:solidFill>
                      <a:srgbClr val="202124"/>
                    </a:solidFill>
                    <a:effectLst/>
                    <a:ea typeface="Times New Roman" panose="02020603050405020304" pitchFamily="18" charset="0"/>
                    <a:cs typeface="Arial" panose="020B0604020202020204" pitchFamily="34" charset="0"/>
                  </a:rPr>
                  <a:t>. </a:t>
                </a:r>
                <a:endParaRPr kumimoji="0" lang="en-US" altLang="en-US" sz="2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Thể</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tích</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mol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của</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các</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chất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khí</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bất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kì</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ở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cùng</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điều</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kiện</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nhiệt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độ</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và</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áp</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suất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đều</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bằng</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nhau</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a:t>
                </a:r>
                <a:b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Ở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điều</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kiện</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chuẩn</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(25 °C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và</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1 bar), 1 mol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khí</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bất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kì</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đều</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chiếm</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thể</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tích</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là</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24,79 </a:t>
                </a:r>
                <a:r>
                  <a:rPr kumimoji="0" lang="en-US" altLang="en-US" sz="2800" b="0" i="0" u="none" strike="noStrike" cap="none" normalizeH="0" baseline="0" dirty="0" err="1">
                    <a:ln>
                      <a:noFill/>
                    </a:ln>
                    <a:solidFill>
                      <a:srgbClr val="202124"/>
                    </a:solidFill>
                    <a:effectLst/>
                    <a:ea typeface="Calibri" panose="020F0502020204030204" pitchFamily="34" charset="0"/>
                    <a:cs typeface="Arial" panose="020B0604020202020204" pitchFamily="34" charset="0"/>
                  </a:rPr>
                  <a:t>lít</a:t>
                </a: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a:t>
                </a:r>
                <a:b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br>
                <a:r>
                  <a:rPr kumimoji="0" lang="en-US" altLang="en-US" sz="2800" b="0" i="0" u="none" strike="noStrike" cap="none" normalizeH="0" baseline="0" dirty="0">
                    <a:ln>
                      <a:noFill/>
                    </a:ln>
                    <a:solidFill>
                      <a:srgbClr val="202124"/>
                    </a:solidFill>
                    <a:effectLst/>
                    <a:ea typeface="Calibri" panose="020F0502020204030204" pitchFamily="34" charset="0"/>
                    <a:cs typeface="Arial" panose="020B0604020202020204" pitchFamily="34" charset="0"/>
                  </a:rPr>
                  <a:t>     CT:</a:t>
                </a:r>
                <a:r>
                  <a:rPr kumimoji="0" lang="en-US" altLang="en-US" sz="2800" b="1" i="0" u="none" strike="noStrike" cap="none" normalizeH="0" baseline="0" dirty="0">
                    <a:ln>
                      <a:noFill/>
                    </a:ln>
                    <a:solidFill>
                      <a:srgbClr val="202124"/>
                    </a:solidFill>
                    <a:effectLst/>
                    <a:ea typeface="Calibri" panose="020F0502020204030204" pitchFamily="34" charset="0"/>
                    <a:cs typeface="Arial" panose="020B0604020202020204" pitchFamily="34" charset="0"/>
                  </a:rPr>
                  <a:t> V = 24,79. n </a:t>
                </a:r>
                <a:endParaRPr kumimoji="0" lang="en-US" altLang="en-US" sz="2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Trong </a:t>
                </a:r>
                <a:r>
                  <a:rPr kumimoji="0" lang="en-US" altLang="en-US" sz="2800" b="0" i="0" u="none" strike="noStrike" cap="none" normalizeH="0" baseline="0" dirty="0" err="1">
                    <a:ln>
                      <a:noFill/>
                    </a:ln>
                    <a:solidFill>
                      <a:schemeClr val="tx1"/>
                    </a:solidFill>
                    <a:effectLst/>
                    <a:ea typeface="Times New Roman" panose="02020603050405020304" pitchFamily="18" charset="0"/>
                    <a:cs typeface="Arial" panose="020B0604020202020204" pitchFamily="34" charset="0"/>
                  </a:rPr>
                  <a:t>đó</a:t>
                </a:r>
                <a:r>
                  <a:rPr kumimoji="0" lang="en-US" altLang="en-US" sz="2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 : 	</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V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là</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thể</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tích</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mol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của</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chất</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khí</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ở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đkc</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(L)</a:t>
                </a:r>
                <a:endParaRPr kumimoji="0" lang="en-US" altLang="en-US" sz="2800" b="0" i="0" u="none" strike="noStrike" cap="none" normalizeH="0" baseline="0" dirty="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n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là</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số</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mol </a:t>
                </a:r>
                <a:r>
                  <a:rPr kumimoji="0" lang="en-US" altLang="en-US" sz="2800" b="0" i="0" u="none" strike="noStrike" cap="none" normalizeH="0" baseline="0" dirty="0" err="1">
                    <a:ln>
                      <a:noFill/>
                    </a:ln>
                    <a:solidFill>
                      <a:schemeClr val="tx1"/>
                    </a:solidFill>
                    <a:effectLst/>
                    <a:ea typeface="Calibri" panose="020F0502020204030204" pitchFamily="34" charset="0"/>
                    <a:cs typeface="Arial" panose="020B0604020202020204" pitchFamily="34" charset="0"/>
                  </a:rPr>
                  <a:t>chất</a:t>
                </a:r>
                <a:r>
                  <a:rPr kumimoji="0" lang="en-US" altLang="en-US" sz="2800" b="0" i="0" u="none" strike="noStrike" cap="none" normalizeH="0" baseline="0" dirty="0">
                    <a:ln>
                      <a:noFill/>
                    </a:ln>
                    <a:solidFill>
                      <a:schemeClr val="tx1"/>
                    </a:solidFill>
                    <a:effectLst/>
                    <a:ea typeface="Calibri" panose="020F0502020204030204" pitchFamily="34" charset="0"/>
                    <a:cs typeface="Arial" panose="020B0604020202020204" pitchFamily="34" charset="0"/>
                  </a:rPr>
                  <a:t> (mol)</a:t>
                </a:r>
                <a:endParaRPr kumimoji="0" lang="en-US" altLang="en-US" sz="2800" b="0" i="0" u="none" strike="noStrike" cap="none" normalizeH="0" baseline="0" dirty="0">
                  <a:ln>
                    <a:noFill/>
                  </a:ln>
                  <a:solidFill>
                    <a:schemeClr val="tx1"/>
                  </a:solidFill>
                  <a:effectLst/>
                  <a:cs typeface="Arial" panose="020B0604020202020204" pitchFamily="34" charset="0"/>
                </a:endParaRPr>
              </a:p>
              <a:p>
                <a:pPr lvl="0"/>
                <a:r>
                  <a:rPr kumimoji="0" lang="en-US" altLang="en-US" sz="28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rPr>
                  <a:t>      </a:t>
                </a:r>
                <a:r>
                  <a:rPr kumimoji="0" lang="en-US" altLang="en-US" sz="2800" b="0" i="0" u="none" strike="noStrike" cap="none" normalizeH="0" baseline="0" dirty="0">
                    <a:ln>
                      <a:noFill/>
                    </a:ln>
                    <a:solidFill>
                      <a:srgbClr val="000000"/>
                    </a:solidFill>
                    <a:effectLst/>
                    <a:ea typeface="Times New Roman" panose="02020603050405020304" pitchFamily="18" charset="0"/>
                    <a:cs typeface="Arial" panose="020B0604020202020204" pitchFamily="34" charset="0"/>
                    <a:sym typeface="Wingdings" panose="05000000000000000000" pitchFamily="2" charset="2"/>
                  </a:rPr>
                  <a:t> </a:t>
                </a:r>
                <a14:m>
                  <m:oMath xmlns:m="http://schemas.openxmlformats.org/officeDocument/2006/math">
                    <m:r>
                      <m:rPr>
                        <m:sty m:val="p"/>
                      </m:rPr>
                      <a:rPr lang="en-US" sz="2800" b="0" i="0" smtClean="0">
                        <a:solidFill>
                          <a:srgbClr val="FF0000"/>
                        </a:solidFill>
                        <a:latin typeface="Cambria Math" panose="02040503050406030204" pitchFamily="18" charset="0"/>
                      </a:rPr>
                      <m:t>n</m:t>
                    </m:r>
                    <m:r>
                      <a:rPr lang="en-US" sz="2800" b="0" i="1" smtClean="0">
                        <a:solidFill>
                          <a:srgbClr val="FF0000"/>
                        </a:solidFill>
                        <a:latin typeface="Cambria Math" panose="02040503050406030204" pitchFamily="18" charset="0"/>
                      </a:rPr>
                      <m:t>= </m:t>
                    </m:r>
                    <m:f>
                      <m:fPr>
                        <m:ctrlPr>
                          <a:rPr lang="en-US" sz="2800" i="1">
                            <a:solidFill>
                              <a:srgbClr val="FF0000"/>
                            </a:solidFill>
                            <a:latin typeface="Cambria Math" panose="02040503050406030204" pitchFamily="18" charset="0"/>
                          </a:rPr>
                        </m:ctrlPr>
                      </m:fPr>
                      <m:num>
                        <m:r>
                          <a:rPr lang="en-US" sz="2800" i="1">
                            <a:solidFill>
                              <a:srgbClr val="FF0000"/>
                            </a:solidFill>
                            <a:latin typeface="Cambria Math" panose="02040503050406030204" pitchFamily="18" charset="0"/>
                          </a:rPr>
                          <m:t>𝑉</m:t>
                        </m:r>
                      </m:num>
                      <m:den>
                        <m:r>
                          <a:rPr lang="en-US" sz="2800" i="1">
                            <a:solidFill>
                              <a:srgbClr val="FF0000"/>
                            </a:solidFill>
                            <a:latin typeface="Cambria Math" panose="02040503050406030204" pitchFamily="18" charset="0"/>
                          </a:rPr>
                          <m:t>24,79</m:t>
                        </m:r>
                      </m:den>
                    </m:f>
                    <m:r>
                      <a:rPr lang="en-US" sz="2800" i="1">
                        <a:solidFill>
                          <a:srgbClr val="FF0000"/>
                        </a:solidFill>
                        <a:latin typeface="Cambria Math" panose="02040503050406030204" pitchFamily="18" charset="0"/>
                      </a:rPr>
                      <m:t> </m:t>
                    </m:r>
                  </m:oMath>
                </a14:m>
                <a:endParaRPr kumimoji="0" lang="en-US" altLang="en-US" sz="4000" b="0" i="0" u="none" strike="noStrike" cap="none" normalizeH="0" baseline="0" dirty="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738796" y="1261147"/>
                <a:ext cx="10518567" cy="4623895"/>
              </a:xfrm>
              <a:prstGeom prst="rect">
                <a:avLst/>
              </a:prstGeom>
              <a:blipFill>
                <a:blip r:embed="rId4"/>
                <a:stretch>
                  <a:fillRect l="-1159" t="-792" b="-26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574819548"/>
              </p:ext>
            </p:extLst>
          </p:nvPr>
        </p:nvGraphicFramePr>
        <p:xfrm>
          <a:off x="-3072287" y="1751713"/>
          <a:ext cx="1613057" cy="1450591"/>
        </p:xfrm>
        <a:graphic>
          <a:graphicData uri="http://schemas.openxmlformats.org/presentationml/2006/ole">
            <mc:AlternateContent xmlns:mc="http://schemas.openxmlformats.org/markup-compatibility/2006">
              <mc:Choice xmlns:v="urn:schemas-microsoft-com:vml" Requires="v">
                <p:oleObj r:id="rId5" imgW="444307" imgH="393529" progId="Equation.DSMT4">
                  <p:embed/>
                </p:oleObj>
              </mc:Choice>
              <mc:Fallback>
                <p:oleObj r:id="rId5" imgW="444307" imgH="393529"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2287" y="1751713"/>
                        <a:ext cx="1613057" cy="1450591"/>
                      </a:xfrm>
                      <a:prstGeom prst="rect">
                        <a:avLst/>
                      </a:prstGeom>
                      <a:noFill/>
                    </p:spPr>
                  </p:pic>
                </p:oleObj>
              </mc:Fallback>
            </mc:AlternateContent>
          </a:graphicData>
        </a:graphic>
      </p:graphicFrame>
      <p:sp>
        <p:nvSpPr>
          <p:cNvPr id="16" name="Rectangle 3">
            <a:extLst>
              <a:ext uri="{FF2B5EF4-FFF2-40B4-BE49-F238E27FC236}">
                <a16:creationId xmlns:a16="http://schemas.microsoft.com/office/drawing/2014/main" id="{D504329A-A23A-F53E-AC89-6E88E128AA53}"/>
              </a:ext>
            </a:extLst>
          </p:cNvPr>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2150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3406" y="-19418"/>
            <a:ext cx="12261522" cy="6859588"/>
          </a:xfrm>
          <a:prstGeom prst="rect">
            <a:avLst/>
          </a:prstGeom>
        </p:spPr>
      </p:pic>
      <p:grpSp>
        <p:nvGrpSpPr>
          <p:cNvPr id="8" name="Group 7">
            <a:extLst>
              <a:ext uri="{FF2B5EF4-FFF2-40B4-BE49-F238E27FC236}">
                <a16:creationId xmlns:a16="http://schemas.microsoft.com/office/drawing/2014/main" id="{640369B5-67A2-3BB1-A9BE-414308B0B646}"/>
              </a:ext>
            </a:extLst>
          </p:cNvPr>
          <p:cNvGrpSpPr/>
          <p:nvPr/>
        </p:nvGrpSpPr>
        <p:grpSpPr>
          <a:xfrm>
            <a:off x="4147760" y="54468"/>
            <a:ext cx="3894890"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1" y="1246350"/>
                <a:ext cx="10518567" cy="35654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Nh</m:t>
                      </m:r>
                      <m:r>
                        <m:rPr>
                          <m:nor/>
                        </m:rPr>
                        <a:rPr lang="pt-BR" sz="3200" i="1">
                          <a:cs typeface="Arial" panose="020B0604020202020204" pitchFamily="34" charset="0"/>
                        </a:rPr>
                        <m:t>ữ</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ch</m:t>
                      </m:r>
                      <m:r>
                        <m:rPr>
                          <m:nor/>
                        </m:rPr>
                        <a:rPr lang="pt-BR" sz="3200" i="1">
                          <a:cs typeface="Arial" panose="020B0604020202020204" pitchFamily="34" charset="0"/>
                        </a:rPr>
                        <m:t>ấ</m:t>
                      </m:r>
                      <m:r>
                        <m:rPr>
                          <m:nor/>
                        </m:rPr>
                        <a:rPr lang="pt-BR" sz="3200" i="1">
                          <a:cs typeface="Arial" panose="020B0604020202020204" pitchFamily="34" charset="0"/>
                        </a:rPr>
                        <m:t>t</m:t>
                      </m:r>
                      <m:r>
                        <m:rPr>
                          <m:nor/>
                        </m:rPr>
                        <a:rPr lang="pt-BR" sz="3200" i="1">
                          <a:cs typeface="Arial" panose="020B0604020202020204" pitchFamily="34" charset="0"/>
                        </a:rPr>
                        <m:t> </m:t>
                      </m:r>
                      <m:r>
                        <m:rPr>
                          <m:nor/>
                        </m:rPr>
                        <a:rPr lang="pt-BR" sz="3200" i="1">
                          <a:cs typeface="Arial" panose="020B0604020202020204" pitchFamily="34" charset="0"/>
                        </a:rPr>
                        <m:t>r</m:t>
                      </m:r>
                      <m:r>
                        <m:rPr>
                          <m:nor/>
                        </m:rPr>
                        <a:rPr lang="pt-BR" sz="3200" i="1">
                          <a:cs typeface="Arial" panose="020B0604020202020204" pitchFamily="34" charset="0"/>
                        </a:rPr>
                        <m:t>ắ</m:t>
                      </m:r>
                      <m:r>
                        <m:rPr>
                          <m:nor/>
                        </m:rPr>
                        <a:rPr lang="pt-BR" sz="3200" i="1">
                          <a:cs typeface="Arial" panose="020B0604020202020204" pitchFamily="34" charset="0"/>
                        </a:rPr>
                        <m:t>n</m:t>
                      </m:r>
                      <m:r>
                        <m:rPr>
                          <m:nor/>
                        </m:rPr>
                        <a:rPr lang="en-US" sz="3200" b="0" i="1" smtClean="0">
                          <a:cs typeface="Arial" panose="020B0604020202020204" pitchFamily="34" charset="0"/>
                        </a:rPr>
                        <m:t>, </m:t>
                      </m:r>
                      <m:r>
                        <m:rPr>
                          <m:nor/>
                        </m:rPr>
                        <a:rPr lang="en-US" sz="3200" b="0" i="1" smtClean="0">
                          <a:cs typeface="Arial" panose="020B0604020202020204" pitchFamily="34" charset="0"/>
                        </a:rPr>
                        <m:t>l</m:t>
                      </m:r>
                      <m:r>
                        <m:rPr>
                          <m:nor/>
                        </m:rPr>
                        <a:rPr lang="en-US" sz="3200" b="0" i="1" smtClean="0">
                          <a:cs typeface="Arial" panose="020B0604020202020204" pitchFamily="34" charset="0"/>
                        </a:rPr>
                        <m:t>ỏ</m:t>
                      </m:r>
                      <m:r>
                        <m:rPr>
                          <m:nor/>
                        </m:rPr>
                        <a:rPr lang="en-US" sz="3200" b="0" i="1" smtClean="0">
                          <a:cs typeface="Arial" panose="020B0604020202020204" pitchFamily="34" charset="0"/>
                        </a:rPr>
                        <m:t>ng</m:t>
                      </m:r>
                      <m:r>
                        <m:rPr>
                          <m:nor/>
                        </m:rPr>
                        <a:rPr lang="en-US" sz="3200" b="0" i="1" smtClean="0">
                          <a:cs typeface="Arial" panose="020B0604020202020204" pitchFamily="34" charset="0"/>
                        </a:rPr>
                        <m:t> </m:t>
                      </m:r>
                      <m:r>
                        <m:rPr>
                          <m:nor/>
                        </m:rPr>
                        <a:rPr lang="en-US" sz="3200" b="0" i="1" smtClean="0">
                          <a:cs typeface="Arial" panose="020B0604020202020204" pitchFamily="34" charset="0"/>
                        </a:rPr>
                        <m:t>th</m:t>
                      </m:r>
                      <m:r>
                        <m:rPr>
                          <m:nor/>
                        </m:rPr>
                        <a:rPr lang="en-US" sz="3200" b="0" i="1" smtClean="0">
                          <a:cs typeface="Arial" panose="020B0604020202020204" pitchFamily="34" charset="0"/>
                        </a:rPr>
                        <m:t>ì </m:t>
                      </m:r>
                      <m:r>
                        <m:rPr>
                          <m:nor/>
                        </m:rPr>
                        <a:rPr lang="pt-BR" sz="3200" i="1">
                          <a:cs typeface="Arial" panose="020B0604020202020204" pitchFamily="34" charset="0"/>
                        </a:rPr>
                        <m:t>th</m:t>
                      </m:r>
                      <m:r>
                        <m:rPr>
                          <m:nor/>
                        </m:rPr>
                        <a:rPr lang="pt-BR" sz="3200" i="1">
                          <a:cs typeface="Arial" panose="020B0604020202020204" pitchFamily="34" charset="0"/>
                        </a:rPr>
                        <m:t>ể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ch</m:t>
                      </m:r>
                      <m:r>
                        <m:rPr>
                          <m:nor/>
                        </m:rPr>
                        <a:rPr lang="pt-BR" sz="3200" i="1">
                          <a:cs typeface="Arial" panose="020B0604020202020204" pitchFamily="34" charset="0"/>
                        </a:rPr>
                        <m:t> </m:t>
                      </m:r>
                      <m:r>
                        <m:rPr>
                          <m:nor/>
                        </m:rPr>
                        <a:rPr lang="pt-BR" sz="3200" i="1">
                          <a:cs typeface="Arial" panose="020B0604020202020204" pitchFamily="34" charset="0"/>
                        </a:rPr>
                        <m:t>s</m:t>
                      </m:r>
                      <m:r>
                        <m:rPr>
                          <m:nor/>
                        </m:rPr>
                        <a:rPr lang="pt-BR" sz="3200" i="1">
                          <a:cs typeface="Arial" panose="020B0604020202020204" pitchFamily="34" charset="0"/>
                        </a:rPr>
                        <m:t>ẽ </m:t>
                      </m:r>
                      <m:r>
                        <m:rPr>
                          <m:nor/>
                        </m:rPr>
                        <a:rPr lang="pt-BR" sz="3200" i="1">
                          <a:cs typeface="Arial" panose="020B0604020202020204" pitchFamily="34" charset="0"/>
                        </a:rPr>
                        <m:t>t</m:t>
                      </m:r>
                      <m:r>
                        <m:rPr>
                          <m:nor/>
                        </m:rPr>
                        <a:rPr lang="pt-BR" sz="3200" i="1">
                          <a:cs typeface="Arial" panose="020B0604020202020204" pitchFamily="34" charset="0"/>
                        </a:rPr>
                        <m:t>í</m:t>
                      </m:r>
                      <m:r>
                        <m:rPr>
                          <m:nor/>
                        </m:rPr>
                        <a:rPr lang="pt-BR" sz="3200" i="1">
                          <a:cs typeface="Arial" panose="020B0604020202020204" pitchFamily="34" charset="0"/>
                        </a:rPr>
                        <m:t>nh</m:t>
                      </m:r>
                      <m:r>
                        <m:rPr>
                          <m:nor/>
                        </m:rPr>
                        <a:rPr lang="pt-BR" sz="3200" i="1">
                          <a:cs typeface="Arial" panose="020B0604020202020204" pitchFamily="34" charset="0"/>
                        </a:rPr>
                        <m:t> </m:t>
                      </m:r>
                      <m:r>
                        <m:rPr>
                          <m:nor/>
                        </m:rPr>
                        <a:rPr lang="pt-BR" sz="3200" i="1">
                          <a:cs typeface="Arial" panose="020B0604020202020204" pitchFamily="34" charset="0"/>
                        </a:rPr>
                        <m:t>b</m:t>
                      </m:r>
                      <m:r>
                        <m:rPr>
                          <m:nor/>
                        </m:rPr>
                        <a:rPr lang="pt-BR" sz="3200" i="1">
                          <a:cs typeface="Arial" panose="020B0604020202020204" pitchFamily="34" charset="0"/>
                        </a:rPr>
                        <m:t>ằ</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c</m:t>
                      </m:r>
                      <m:r>
                        <m:rPr>
                          <m:nor/>
                        </m:rPr>
                        <a:rPr lang="pt-BR" sz="3200" i="1">
                          <a:cs typeface="Arial" panose="020B0604020202020204" pitchFamily="34" charset="0"/>
                        </a:rPr>
                        <m:t>ô</m:t>
                      </m:r>
                      <m:r>
                        <m:rPr>
                          <m:nor/>
                        </m:rPr>
                        <a:rPr lang="pt-BR" sz="3200" i="1">
                          <a:cs typeface="Arial" panose="020B0604020202020204" pitchFamily="34" charset="0"/>
                        </a:rPr>
                        <m:t>ng</m:t>
                      </m:r>
                      <m:r>
                        <m:rPr>
                          <m:nor/>
                        </m:rPr>
                        <a:rPr lang="pt-BR" sz="3200" i="1">
                          <a:cs typeface="Arial" panose="020B0604020202020204" pitchFamily="34" charset="0"/>
                        </a:rPr>
                        <m:t> </m:t>
                      </m:r>
                      <m:r>
                        <m:rPr>
                          <m:nor/>
                        </m:rPr>
                        <a:rPr lang="pt-BR" sz="3200" i="1">
                          <a:cs typeface="Arial" panose="020B0604020202020204" pitchFamily="34" charset="0"/>
                        </a:rPr>
                        <m:t>th</m:t>
                      </m:r>
                      <m:r>
                        <m:rPr>
                          <m:nor/>
                        </m:rPr>
                        <a:rPr lang="pt-BR" sz="3200" i="1">
                          <a:cs typeface="Arial" panose="020B0604020202020204" pitchFamily="34" charset="0"/>
                        </a:rPr>
                        <m:t>ứ</m:t>
                      </m:r>
                      <m:r>
                        <m:rPr>
                          <m:nor/>
                        </m:rPr>
                        <a:rPr lang="pt-BR" sz="3200" i="1">
                          <a:cs typeface="Arial" panose="020B0604020202020204" pitchFamily="34" charset="0"/>
                        </a:rPr>
                        <m:t>c</m:t>
                      </m:r>
                    </m:oMath>
                  </m:oMathPara>
                </a14:m>
                <a:endParaRPr lang="en-US" sz="3200" i="1" dirty="0">
                  <a:cs typeface="Arial" panose="020B0604020202020204" pitchFamily="34" charset="0"/>
                </a:endParaRPr>
              </a:p>
              <a:p>
                <a:pPr lvl="0"/>
                <a:endParaRPr lang="pt-BR" sz="3200" i="1" dirty="0">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nor/>
                        </m:rPr>
                        <a:rPr lang="pt-BR" sz="3200" i="1">
                          <a:cs typeface="Arial" panose="020B0604020202020204" pitchFamily="34" charset="0"/>
                        </a:rPr>
                        <m:t> </m:t>
                      </m:r>
                    </m:oMath>
                  </m:oMathPara>
                </a14:m>
                <a:endParaRPr kumimoji="0" lang="en-US" altLang="en-US" sz="3200" b="0" i="0" u="none" strike="noStrike" cap="none" normalizeH="0" baseline="0" dirty="0">
                  <a:ln>
                    <a:noFill/>
                  </a:ln>
                  <a:solidFill>
                    <a:srgbClr val="FF0000"/>
                  </a:solidFill>
                  <a:effectLst/>
                  <a:cs typeface="Arial" panose="020B0604020202020204" pitchFamily="34" charset="0"/>
                </a:endParaRPr>
              </a:p>
              <a:p>
                <a:pPr lvl="0"/>
                <a:endParaRPr lang="en-US" altLang="en-US" sz="3200" dirty="0">
                  <a:solidFill>
                    <a:srgbClr val="FF0000"/>
                  </a:solidFill>
                  <a:cs typeface="Arial" panose="020B0604020202020204" pitchFamily="34" charset="0"/>
                </a:endParaRPr>
              </a:p>
              <a:p>
                <a:r>
                  <a:rPr kumimoji="0" lang="pt-BR" altLang="en-US" sz="3200" b="0"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dirty="0">
                    <a:ln>
                      <a:noFill/>
                    </a:ln>
                    <a:solidFill>
                      <a:schemeClr val="tx1"/>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dirty="0">
                    <a:ln>
                      <a:noFill/>
                    </a:ln>
                    <a:solidFill>
                      <a:schemeClr val="tx1"/>
                    </a:solidFill>
                    <a:effectLst/>
                    <a:ea typeface="Times New Roman" panose="02020603050405020304" pitchFamily="18" charset="0"/>
                    <a:cs typeface="Arial" panose="020B0604020202020204" pitchFamily="34" charset="0"/>
                  </a:rPr>
                  <a:t>C, 1 atm (được gọi là điều kiện tiêu chuẩn, viết tắt đktc ) Thể tích mol các chất khí  đều bằng 22,4 lít.</a:t>
                </a:r>
                <a:endParaRPr kumimoji="0" lang="pt-BR" altLang="en-US" sz="3200" b="0" i="0" u="none" strike="noStrike" cap="none" normalizeH="0" baseline="0" dirty="0">
                  <a:ln>
                    <a:noFill/>
                  </a:ln>
                  <a:solidFill>
                    <a:schemeClr val="tx1"/>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1" y="1246350"/>
                <a:ext cx="10518567" cy="3565400"/>
              </a:xfrm>
              <a:prstGeom prst="rect">
                <a:avLst/>
              </a:prstGeom>
              <a:blipFill>
                <a:blip r:embed="rId3"/>
                <a:stretch>
                  <a:fillRect l="-1448" r="-985" b="-512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F5781AD9-43C1-58D2-8641-23F9EE651545}"/>
              </a:ext>
            </a:extLst>
          </p:cNvPr>
          <p:cNvGraphicFramePr>
            <a:graphicFrameLocks noChangeAspect="1"/>
          </p:cNvGraphicFramePr>
          <p:nvPr>
            <p:extLst>
              <p:ext uri="{D42A27DB-BD31-4B8C-83A1-F6EECF244321}">
                <p14:modId xmlns:p14="http://schemas.microsoft.com/office/powerpoint/2010/main" val="1409513541"/>
              </p:ext>
            </p:extLst>
          </p:nvPr>
        </p:nvGraphicFramePr>
        <p:xfrm>
          <a:off x="5191550" y="1835090"/>
          <a:ext cx="1613057" cy="1450591"/>
        </p:xfrm>
        <a:graphic>
          <a:graphicData uri="http://schemas.openxmlformats.org/presentationml/2006/ole">
            <mc:AlternateContent xmlns:mc="http://schemas.openxmlformats.org/markup-compatibility/2006">
              <mc:Choice xmlns:v="urn:schemas-microsoft-com:vml" Requires="v">
                <p:oleObj r:id="rId4" imgW="444307" imgH="393529" progId="Equation.DSMT4">
                  <p:embed/>
                </p:oleObj>
              </mc:Choice>
              <mc:Fallback>
                <p:oleObj r:id="rId4" imgW="444307" imgH="393529" progId="Equation.DSMT4">
                  <p:embed/>
                  <p:pic>
                    <p:nvPicPr>
                      <p:cNvPr id="15" name="Object 14">
                        <a:extLst>
                          <a:ext uri="{FF2B5EF4-FFF2-40B4-BE49-F238E27FC236}">
                            <a16:creationId xmlns:a16="http://schemas.microsoft.com/office/drawing/2014/main" id="{F5781AD9-43C1-58D2-8641-23F9EE6515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1550" y="1835090"/>
                        <a:ext cx="1613057" cy="1450591"/>
                      </a:xfrm>
                      <a:prstGeom prst="rect">
                        <a:avLst/>
                      </a:prstGeom>
                      <a:noFill/>
                    </p:spPr>
                  </p:pic>
                </p:oleObj>
              </mc:Fallback>
            </mc:AlternateContent>
          </a:graphicData>
        </a:graphic>
      </p:graphicFrame>
    </p:spTree>
    <p:extLst>
      <p:ext uri="{BB962C8B-B14F-4D97-AF65-F5344CB8AC3E}">
        <p14:creationId xmlns:p14="http://schemas.microsoft.com/office/powerpoint/2010/main" val="227431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2" end="2"/>
                                            </p:txEl>
                                          </p:spTgt>
                                        </p:tgtEl>
                                        <p:attrNameLst>
                                          <p:attrName>style.visibility</p:attrName>
                                        </p:attrNameLst>
                                      </p:cBhvr>
                                      <p:to>
                                        <p:strVal val="visible"/>
                                      </p:to>
                                    </p:set>
                                    <p:animEffect transition="in" filter="fade">
                                      <p:cBhvr>
                                        <p:cTn id="10" dur="500"/>
                                        <p:tgtEl>
                                          <p:spTgt spid="14">
                                            <p:txEl>
                                              <p:pRg st="2" end="2"/>
                                            </p:txEl>
                                          </p:spTgt>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animEffect transition="in" filter="fade">
                                      <p:cBhvr>
                                        <p:cTn id="1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1"/>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p>
        </p:txBody>
      </p:sp>
      <p:pic>
        <p:nvPicPr>
          <p:cNvPr id="15" name="图片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55466" y="3446704"/>
            <a:ext cx="2491098" cy="3522569"/>
          </a:xfrm>
          <a:prstGeom prst="rect">
            <a:avLst/>
          </a:prstGeom>
        </p:spPr>
      </p:pic>
      <p:sp>
        <p:nvSpPr>
          <p:cNvPr id="36" name="MH_Number_1"/>
          <p:cNvSpPr/>
          <p:nvPr>
            <p:custDataLst>
              <p:tags r:id="rId2"/>
            </p:custDataLst>
          </p:nvPr>
        </p:nvSpPr>
        <p:spPr>
          <a:xfrm>
            <a:off x="5086306" y="34207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3"/>
            </p:custDataLst>
          </p:nvPr>
        </p:nvSpPr>
        <p:spPr>
          <a:xfrm>
            <a:off x="5673553" y="3401206"/>
            <a:ext cx="2466975"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Mol</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MH_Number_2"/>
          <p:cNvSpPr/>
          <p:nvPr>
            <p:custDataLst>
              <p:tags r:id="rId4"/>
            </p:custDataLst>
          </p:nvPr>
        </p:nvSpPr>
        <p:spPr>
          <a:xfrm>
            <a:off x="5086306" y="4680623"/>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5"/>
            </p:custDataLst>
          </p:nvPr>
        </p:nvSpPr>
        <p:spPr>
          <a:xfrm>
            <a:off x="5673553" y="4660813"/>
            <a:ext cx="3450603" cy="55399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3600" b="1" noProof="1">
                <a:solidFill>
                  <a:srgbClr val="33909B"/>
                </a:solidFill>
                <a:latin typeface="Arial" panose="020B0604020202020204" pitchFamily="34" charset="0"/>
                <a:ea typeface="微软雅黑" panose="020B0503020204020204" pitchFamily="34" charset="-122"/>
                <a:sym typeface="Arial" panose="020B0604020202020204" pitchFamily="34" charset="0"/>
              </a:rPr>
              <a:t>Tỉ khối chất khí</a:t>
            </a:r>
            <a:endParaRPr lang="zh-CN" altLang="en-US" sz="3600" b="1" noProof="1">
              <a:solidFill>
                <a:srgbClr val="33909B"/>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 name="Picture 2">
            <a:extLst>
              <a:ext uri="{FF2B5EF4-FFF2-40B4-BE49-F238E27FC236}">
                <a16:creationId xmlns:a16="http://schemas.microsoft.com/office/drawing/2014/main" id="{577D36FD-4FF0-489B-951F-58084B9A052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58217"/>
      </p:ext>
    </p:extLst>
  </p:cSld>
  <p:clrMapOvr>
    <a:masterClrMapping/>
  </p:clrMapOvr>
  <mc:AlternateContent xmlns:mc="http://schemas.openxmlformats.org/markup-compatibility/2006" xmlns:p15="http://schemas.microsoft.com/office/powerpoint/2012/main">
    <mc:Choice Requires="p15">
      <p:transition spd="slow">
        <p15:prstTrans prst="curtains"/>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50000">
                                          <p:cBhvr additive="base">
                                            <p:cTn id="26"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0-#ppt_h/2"/>
                                              </p:val>
                                            </p:tav>
                                            <p:tav tm="100000">
                                              <p:val>
                                                <p:strVal val="#ppt_y"/>
                                              </p:val>
                                            </p:tav>
                                          </p:tavLst>
                                        </p:anim>
                                      </p:childTnLst>
                                    </p:cTn>
                                  </p:par>
                                </p:childTnLst>
                              </p:cTn>
                            </p:par>
                            <p:par>
                              <p:cTn id="28" fill="hold">
                                <p:stCondLst>
                                  <p:cond delay="2500"/>
                                </p:stCondLst>
                                <p:childTnLst>
                                  <p:par>
                                    <p:cTn id="29" presetID="42" presetClass="entr" presetSubtype="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p:cTn id="37" dur="500" fill="hold"/>
                                            <p:tgtEl>
                                              <p:spTgt spid="36"/>
                                            </p:tgtEl>
                                            <p:attrNameLst>
                                              <p:attrName>ppt_w</p:attrName>
                                            </p:attrNameLst>
                                          </p:cBhvr>
                                          <p:tavLst>
                                            <p:tav tm="0">
                                              <p:val>
                                                <p:fltVal val="0"/>
                                              </p:val>
                                            </p:tav>
                                            <p:tav tm="100000">
                                              <p:val>
                                                <p:strVal val="#ppt_w"/>
                                              </p:val>
                                            </p:tav>
                                          </p:tavLst>
                                        </p:anim>
                                        <p:anim calcmode="lin" valueType="num">
                                          <p:cBhvr>
                                            <p:cTn id="38" dur="500" fill="hold"/>
                                            <p:tgtEl>
                                              <p:spTgt spid="36"/>
                                            </p:tgtEl>
                                            <p:attrNameLst>
                                              <p:attrName>ppt_h</p:attrName>
                                            </p:attrNameLst>
                                          </p:cBhvr>
                                          <p:tavLst>
                                            <p:tav tm="0">
                                              <p:val>
                                                <p:fltVal val="0"/>
                                              </p:val>
                                            </p:tav>
                                            <p:tav tm="100000">
                                              <p:val>
                                                <p:strVal val="#ppt_h"/>
                                              </p:val>
                                            </p:tav>
                                          </p:tavLst>
                                        </p:anim>
                                        <p:animEffect transition="in" filter="fade">
                                          <p:cBhvr>
                                            <p:cTn id="39" dur="500"/>
                                            <p:tgtEl>
                                              <p:spTgt spid="36"/>
                                            </p:tgtEl>
                                          </p:cBhvr>
                                        </p:animEffect>
                                      </p:childTnLst>
                                    </p:cTn>
                                  </p:par>
                                </p:childTnLst>
                              </p:cTn>
                            </p:par>
                            <p:par>
                              <p:cTn id="40" fill="hold">
                                <p:stCondLst>
                                  <p:cond delay="40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500"/>
                                </p:stCondLst>
                                <p:childTnLst>
                                  <p:par>
                                    <p:cTn id="45" presetID="53" presetClass="entr" presetSubtype="16"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fltVal val="0"/>
                                              </p:val>
                                            </p:tav>
                                            <p:tav tm="100000">
                                              <p:val>
                                                <p:strVal val="#ppt_w"/>
                                              </p:val>
                                            </p:tav>
                                          </p:tavLst>
                                        </p:anim>
                                        <p:anim calcmode="lin" valueType="num">
                                          <p:cBhvr>
                                            <p:cTn id="48" dur="500" fill="hold"/>
                                            <p:tgtEl>
                                              <p:spTgt spid="20"/>
                                            </p:tgtEl>
                                            <p:attrNameLst>
                                              <p:attrName>ppt_h</p:attrName>
                                            </p:attrNameLst>
                                          </p:cBhvr>
                                          <p:tavLst>
                                            <p:tav tm="0">
                                              <p:val>
                                                <p:fltVal val="0"/>
                                              </p:val>
                                            </p:tav>
                                            <p:tav tm="100000">
                                              <p:val>
                                                <p:strVal val="#ppt_h"/>
                                              </p:val>
                                            </p:tav>
                                          </p:tavLst>
                                        </p:anim>
                                        <p:animEffect transition="in" filter="fade">
                                          <p:cBhvr>
                                            <p:cTn id="49" dur="500"/>
                                            <p:tgtEl>
                                              <p:spTgt spid="20"/>
                                            </p:tgtEl>
                                          </p:cBhvr>
                                        </p:animEffect>
                                      </p:childTnLst>
                                    </p:cTn>
                                  </p:par>
                                </p:childTnLst>
                              </p:cTn>
                            </p:par>
                            <p:par>
                              <p:cTn id="50" fill="hold">
                                <p:stCondLst>
                                  <p:cond delay="5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p:bldP spid="20" grpId="0" animBg="1"/>
          <p:bldP spid="21"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2733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9" name="Group 8">
            <a:extLst>
              <a:ext uri="{FF2B5EF4-FFF2-40B4-BE49-F238E27FC236}">
                <a16:creationId xmlns:a16="http://schemas.microsoft.com/office/drawing/2014/main" id="{79C5F9D1-C390-0463-8CD9-A51E994EAEFB}"/>
              </a:ext>
            </a:extLst>
          </p:cNvPr>
          <p:cNvGrpSpPr/>
          <p:nvPr/>
        </p:nvGrpSpPr>
        <p:grpSpPr>
          <a:xfrm>
            <a:off x="2798618" y="2244436"/>
            <a:ext cx="1759527" cy="3477491"/>
            <a:chOff x="2798618" y="2244436"/>
            <a:chExt cx="1759527" cy="3477491"/>
          </a:xfrm>
        </p:grpSpPr>
        <p:pic>
          <p:nvPicPr>
            <p:cNvPr id="18438" name="Picture 6">
              <a:extLst>
                <a:ext uri="{FF2B5EF4-FFF2-40B4-BE49-F238E27FC236}">
                  <a16:creationId xmlns:a16="http://schemas.microsoft.com/office/drawing/2014/main" id="{F4A0B5CC-F171-BD54-B5F1-B00F49EEA0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900" t="8890" r="26883" b="5696"/>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BD86373-8870-3F17-2DB9-D3B345C9E010}"/>
                </a:ext>
              </a:extLst>
            </p:cNvPr>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a:extLst>
              <a:ext uri="{FF2B5EF4-FFF2-40B4-BE49-F238E27FC236}">
                <a16:creationId xmlns:a16="http://schemas.microsoft.com/office/drawing/2014/main" id="{2D9916D9-1286-4B98-CA8E-F8D6C97D8704}"/>
              </a:ext>
            </a:extLst>
          </p:cNvPr>
          <p:cNvGrpSpPr/>
          <p:nvPr/>
        </p:nvGrpSpPr>
        <p:grpSpPr>
          <a:xfrm>
            <a:off x="7051170" y="2244436"/>
            <a:ext cx="1759527" cy="3477491"/>
            <a:chOff x="7051170" y="2105891"/>
            <a:chExt cx="1759527" cy="3477491"/>
          </a:xfrm>
        </p:grpSpPr>
        <p:pic>
          <p:nvPicPr>
            <p:cNvPr id="3" name="Picture 6">
              <a:extLst>
                <a:ext uri="{FF2B5EF4-FFF2-40B4-BE49-F238E27FC236}">
                  <a16:creationId xmlns:a16="http://schemas.microsoft.com/office/drawing/2014/main" id="{7BCECA48-53B9-801E-BE5E-3CF933FA4C3D}"/>
                </a:ext>
              </a:extLst>
            </p:cNvPr>
            <p:cNvPicPr>
              <a:picLocks noChangeAspect="1" noChangeArrowheads="1"/>
            </p:cNvPicPr>
            <p:nvPr/>
          </p:nvPicPr>
          <p:blipFill rotWithShape="1">
            <a:blip r:embed="rId4">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29BA210-E262-8488-6FFE-5622E2AF4791}"/>
                </a:ext>
              </a:extLst>
            </p:cNvPr>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a:extLst>
              <a:ext uri="{FF2B5EF4-FFF2-40B4-BE49-F238E27FC236}">
                <a16:creationId xmlns:a16="http://schemas.microsoft.com/office/drawing/2014/main" id="{E585B62F-2D4A-588C-515B-CE7A67D9E7EA}"/>
              </a:ext>
            </a:extLst>
          </p:cNvPr>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73F5BAA7-D872-E007-B1FE-1FE9B160F84D}"/>
              </a:ext>
            </a:extLst>
          </p:cNvPr>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2438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85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831056" y="1665439"/>
            <a:ext cx="10528300" cy="2062103"/>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nl-NL" sz="3200" b="1" i="1" baseline="-25000"/>
              <a:t>A</a:t>
            </a:r>
            <a:r>
              <a:rPr lang="nl-NL" sz="3200" b="1" i="1"/>
              <a:t>)</a:t>
            </a:r>
            <a:r>
              <a:rPr lang="nl-NL" sz="3200" i="1"/>
              <a:t>. Tỉ số này được gọi là </a:t>
            </a:r>
            <a:r>
              <a:rPr lang="nl-NL" sz="3200" b="1" i="1">
                <a:solidFill>
                  <a:srgbClr val="FF0000"/>
                </a:solidFill>
              </a:rPr>
              <a:t>tỉ khối của khí A đối với khí B</a:t>
            </a:r>
            <a:r>
              <a:rPr lang="nl-NL" sz="3200" i="1"/>
              <a:t>.</a:t>
            </a:r>
            <a:endParaRPr lang="en-US" sz="3200"/>
          </a:p>
        </p:txBody>
      </p:sp>
    </p:spTree>
    <p:extLst>
      <p:ext uri="{BB962C8B-B14F-4D97-AF65-F5344CB8AC3E}">
        <p14:creationId xmlns:p14="http://schemas.microsoft.com/office/powerpoint/2010/main" val="3725897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18D0A6B-1B2A-3C34-2122-ED77036EEB0D}"/>
                  </a:ext>
                </a:extLst>
              </p:cNvPr>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A18D0A6B-1B2A-3C34-2122-ED77036EEB0D}"/>
                  </a:ext>
                </a:extLst>
              </p:cNvPr>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a:blip r:embed="rId4"/>
                <a:stretch>
                  <a:fillRect l="-8426" b="-4583"/>
                </a:stretch>
              </a:blipFill>
            </p:spPr>
            <p:txBody>
              <a:bodyPr/>
              <a:lstStyle/>
              <a:p>
                <a:r>
                  <a:rPr lang="en-US">
                    <a:noFill/>
                  </a:rPr>
                  <a:t> </a:t>
                </a:r>
              </a:p>
            </p:txBody>
          </p:sp>
        </mc:Fallback>
      </mc:AlternateContent>
    </p:spTree>
    <p:extLst>
      <p:ext uri="{BB962C8B-B14F-4D97-AF65-F5344CB8AC3E}">
        <p14:creationId xmlns:p14="http://schemas.microsoft.com/office/powerpoint/2010/main" val="209833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66D295-3DB7-B938-C0CA-308B95E890EE}"/>
              </a:ext>
            </a:extLst>
          </p:cNvPr>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D7DB9B9-1467-17C5-4736-AEF87E5AF0C9}"/>
              </a:ext>
            </a:extLst>
          </p:cNvPr>
          <p:cNvPicPr>
            <a:picLocks noChangeAspect="1"/>
          </p:cNvPicPr>
          <p:nvPr/>
        </p:nvPicPr>
        <p:blipFill>
          <a:blip r:embed="rId5"/>
          <a:stretch>
            <a:fillRect/>
          </a:stretch>
        </p:blipFill>
        <p:spPr>
          <a:xfrm>
            <a:off x="6593606" y="3429794"/>
            <a:ext cx="2614487" cy="3857674"/>
          </a:xfrm>
          <a:prstGeom prst="rect">
            <a:avLst/>
          </a:prstGeom>
        </p:spPr>
      </p:pic>
    </p:spTree>
    <p:extLst>
      <p:ext uri="{BB962C8B-B14F-4D97-AF65-F5344CB8AC3E}">
        <p14:creationId xmlns:p14="http://schemas.microsoft.com/office/powerpoint/2010/main" val="230346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EB647C3-6583-DED2-9FFA-84FCA4F817D4}"/>
                  </a:ext>
                </a:extLst>
              </p:cNvPr>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CEB647C3-6583-DED2-9FFA-84FCA4F817D4}"/>
                  </a:ext>
                </a:extLst>
              </p:cNvPr>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a:blip r:embed="rId5"/>
                <a:stretch>
                  <a:fillRect t="-3759" r="-1058"/>
                </a:stretch>
              </a:blipFill>
            </p:spPr>
            <p:txBody>
              <a:bodyPr/>
              <a:lstStyle/>
              <a:p>
                <a:r>
                  <a:rPr lang="en-US">
                    <a:noFill/>
                  </a:rPr>
                  <a:t> </a:t>
                </a:r>
              </a:p>
            </p:txBody>
          </p:sp>
        </mc:Fallback>
      </mc:AlternateContent>
    </p:spTree>
    <p:extLst>
      <p:ext uri="{BB962C8B-B14F-4D97-AF65-F5344CB8AC3E}">
        <p14:creationId xmlns:p14="http://schemas.microsoft.com/office/powerpoint/2010/main" val="3825686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Khí carbon dioxide (CO</a:t>
            </a:r>
            <a:r>
              <a:rPr lang="en-US" sz="2800" baseline="-25000"/>
              <a:t>2</a:t>
            </a:r>
            <a:r>
              <a:rPr lang="en-US" sz="2800"/>
              <a:t>) nặng hay nhẹ hơn không khí bao nhiêu lần?</a:t>
            </a:r>
          </a:p>
          <a:p>
            <a:r>
              <a:rPr lang="en-US" sz="2800"/>
              <a:t>b) Trong lòng hang sâu thường xảy ra quá trình phân huỷ chất vô cơ hoặc hữu cơ, sinh ra khí carbon dioxide. Hãy cho biết khí carbon dioxide tích tụ ở trên nền hang hay bị không khí đẩy bay lên trên.</a:t>
            </a:r>
          </a:p>
          <a:p>
            <a:r>
              <a:rPr lang="pt-BR" sz="2800" b="1"/>
              <a:t>Bài 2</a:t>
            </a:r>
            <a:r>
              <a:rPr lang="pt-BR" sz="2800"/>
              <a:t>.</a:t>
            </a:r>
            <a:r>
              <a:rPr lang="en-US" sz="2800"/>
              <a:t> </a:t>
            </a:r>
          </a:p>
          <a:p>
            <a:r>
              <a:rPr lang="en-US" sz="2800"/>
              <a:t>a) Khí Hydrogen nặng hơn hay nhẹ hơn không khí bao nhiêu lần?</a:t>
            </a:r>
          </a:p>
          <a:p>
            <a:r>
              <a:rPr lang="en-US" sz="2800"/>
              <a:t>b) Khí hydrogen là một nhiên liệu sạch, chống phát thải khí nhà kính. Hãy cho biết khí hydrogen tích tụ dưới đáy giếng hay bị không khí đẩy bay lên trên.</a:t>
            </a:r>
          </a:p>
        </p:txBody>
      </p:sp>
    </p:spTree>
    <p:extLst>
      <p:ext uri="{BB962C8B-B14F-4D97-AF65-F5344CB8AC3E}">
        <p14:creationId xmlns:p14="http://schemas.microsoft.com/office/powerpoint/2010/main" val="20536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635496"/>
                <a:ext cx="11880333" cy="400250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p>
              <a:p>
                <a:r>
                  <a:rPr lang="en-US" sz="2800"/>
                  <a:t>a) Khối lượng phân tử CO</a:t>
                </a:r>
                <a:r>
                  <a:rPr lang="en-US" sz="2800" baseline="-25000"/>
                  <a:t>2</a:t>
                </a:r>
                <a:r>
                  <a:rPr lang="en-US" sz="2800"/>
                  <a:t>: 12 + 16 . 2 = 44 (amu).</a:t>
                </a:r>
              </a:p>
              <a:p>
                <a:r>
                  <a:rPr lang="en-US" sz="2800"/>
                  <a:t>Tỉ khối của khí carbon dioxide so với không khí:</a:t>
                </a:r>
              </a:p>
              <a:p>
                <a:pPr/>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1,52</m:t>
                      </m:r>
                    </m:oMath>
                  </m:oMathPara>
                </a14:m>
                <a:endParaRPr lang="en-US" sz="2800"/>
              </a:p>
              <a:p>
                <a:r>
                  <a:rPr lang="en-US" sz="2800"/>
                  <a:t>Vậy khí carbon dioxide nặng hơn không khí khoảng 1,52 lần.</a:t>
                </a:r>
              </a:p>
              <a:p>
                <a:r>
                  <a:rPr lang="en-US" sz="2800"/>
                  <a:t>b) Trong lòng hang sâu thường xảy ra quá trình phân huỷ chất vô cơ hoặc hữu cơ, sinh ra khí carbon dioxide. Do nặng hơn không khí khoảng 1,52 lần nên khí carbon dioxide tích tụ ở trên nền hang.</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a:blip r:embed="rId4"/>
                <a:stretch>
                  <a:fillRect l="-1077" t="-1065" r="-1847" b="-365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143030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p>
          <a:p>
            <a:pPr algn="ctr"/>
            <a:r>
              <a:rPr lang="en-US" sz="3200">
                <a:solidFill>
                  <a:schemeClr val="bg1"/>
                </a:solidFill>
                <a:latin typeface="Arial" panose="020B0604020202020204" pitchFamily="34" charset="0"/>
                <a:cs typeface="Arial" panose="020B0604020202020204" pitchFamily="34" charset="0"/>
              </a:rPr>
              <a:t>Hoàn thành phiếu học tập số 4</a:t>
            </a:r>
          </a:p>
        </p:txBody>
      </p:sp>
      <p:pic>
        <p:nvPicPr>
          <p:cNvPr id="6" name="Picture 5">
            <a:extLst>
              <a:ext uri="{FF2B5EF4-FFF2-40B4-BE49-F238E27FC236}">
                <a16:creationId xmlns:a16="http://schemas.microsoft.com/office/drawing/2014/main" id="{B6EC7EE1-DE46-19F6-0E65-DA2B7DB2D125}"/>
              </a:ext>
            </a:extLst>
          </p:cNvPr>
          <p:cNvPicPr>
            <a:picLocks noChangeAspect="1"/>
          </p:cNvPicPr>
          <p:nvPr/>
        </p:nvPicPr>
        <p:blipFill rotWithShape="1">
          <a:blip r:embed="rId3"/>
          <a:srcRect l="-3420" t="25984" r="-1106" b="9163"/>
          <a:stretch/>
        </p:blipFill>
        <p:spPr>
          <a:xfrm>
            <a:off x="9386773" y="0"/>
            <a:ext cx="2656581" cy="1651588"/>
          </a:xfrm>
          <a:prstGeom prst="rect">
            <a:avLst/>
          </a:prstGeom>
        </p:spPr>
      </p:pic>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310080" y="1879345"/>
                <a:ext cx="11880333" cy="351480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p>
              <a:p>
                <a:r>
                  <a:rPr lang="en-US" sz="3200"/>
                  <a:t>a) Tỉ khối của khí hydrogen so với không khí:</a:t>
                </a:r>
              </a:p>
              <a:p>
                <a:pPr/>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0.07</m:t>
                      </m:r>
                    </m:oMath>
                  </m:oMathPara>
                </a14:m>
                <a:endParaRPr lang="en-US" sz="3200"/>
              </a:p>
              <a:p>
                <a:r>
                  <a:rPr lang="en-US" sz="3200"/>
                  <a:t>Vậy khí hydrogen nhẹ hơn không khí khoảng 0,07 lần.</a:t>
                </a:r>
              </a:p>
              <a:p>
                <a:r>
                  <a:rPr lang="en-US" sz="3200"/>
                  <a:t>b) Do nhẹ hơn không khí nên khí hydrogen sẽ bị không khí đẩy bay lên trên.</a:t>
                </a:r>
                <a:endParaRPr lang="en-US" sz="2800"/>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a:blip r:embed="rId4"/>
                <a:stretch>
                  <a:fillRect l="-1334" t="-1213" b="-519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extLst>
      <p:ext uri="{BB962C8B-B14F-4D97-AF65-F5344CB8AC3E}">
        <p14:creationId xmlns:p14="http://schemas.microsoft.com/office/powerpoint/2010/main" val="3049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1" y="2925957"/>
            <a:ext cx="3930789" cy="878430"/>
            <a:chOff x="932703" y="3354661"/>
            <a:chExt cx="3240000" cy="724056"/>
          </a:xfrm>
        </p:grpSpPr>
        <p:sp>
          <p:nvSpPr>
            <p:cNvPr id="20" name="文本框 19"/>
            <p:cNvSpPr txBox="1"/>
            <p:nvPr/>
          </p:nvSpPr>
          <p:spPr>
            <a:xfrm>
              <a:off x="1891927" y="3354661"/>
              <a:ext cx="1321559" cy="684959"/>
            </a:xfrm>
            <a:prstGeom prst="rect">
              <a:avLst/>
            </a:prstGeom>
            <a:noFill/>
          </p:spPr>
          <p:txBody>
            <a:bodyPr wrap="none" rtlCol="0">
              <a:spAutoFit/>
            </a:bodyPr>
            <a:lstStyle/>
            <a:p>
              <a:pPr algn="ctr"/>
              <a:r>
                <a:rPr lang="en-US" altLang="zh-CN" sz="480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rPr>
                <a:t>MOL</a:t>
              </a:r>
              <a:endParaRPr lang="zh-CN" altLang="en-US" sz="4800" dirty="0">
                <a:solidFill>
                  <a:srgbClr val="33909B"/>
                </a:solidFill>
                <a:latin typeface="微软雅黑" panose="020B0503020204020204" pitchFamily="34" charset="-122"/>
                <a:ea typeface="微软雅黑"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777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95A86-7B77-87DD-7414-DF17EB3A53E6}"/>
              </a:ext>
            </a:extLst>
          </p:cNvPr>
          <p:cNvPicPr>
            <a:picLocks noChangeAspect="1"/>
          </p:cNvPicPr>
          <p:nvPr/>
        </p:nvPicPr>
        <p:blipFill rotWithShape="1">
          <a:blip r:embed="rId2"/>
          <a:srcRect r="878" b="1505"/>
          <a:stretch/>
        </p:blipFill>
        <p:spPr>
          <a:xfrm>
            <a:off x="6556" y="0"/>
            <a:ext cx="12261522" cy="6859588"/>
          </a:xfrm>
          <a:prstGeom prst="rect">
            <a:avLst/>
          </a:prstGeom>
        </p:spPr>
      </p:pic>
      <p:pic>
        <p:nvPicPr>
          <p:cNvPr id="29702" name="Picture 6">
            <a:extLst>
              <a:ext uri="{FF2B5EF4-FFF2-40B4-BE49-F238E27FC236}">
                <a16:creationId xmlns:a16="http://schemas.microsoft.com/office/drawing/2014/main" id="{1487B75C-3857-549A-E199-A11C4A826FBC}"/>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40369B5-67A2-3BB1-A9BE-414308B0B646}"/>
              </a:ext>
            </a:extLst>
          </p:cNvPr>
          <p:cNvGrpSpPr/>
          <p:nvPr/>
        </p:nvGrpSpPr>
        <p:grpSpPr>
          <a:xfrm>
            <a:off x="2852522" y="144113"/>
            <a:ext cx="6556477" cy="715217"/>
            <a:chOff x="3251199" y="373355"/>
            <a:chExt cx="6556477" cy="715217"/>
          </a:xfrm>
        </p:grpSpPr>
        <p:sp>
          <p:nvSpPr>
            <p:cNvPr id="9" name="矩形: 圆角 1">
              <a:extLst>
                <a:ext uri="{FF2B5EF4-FFF2-40B4-BE49-F238E27FC236}">
                  <a16:creationId xmlns:a16="http://schemas.microsoft.com/office/drawing/2014/main" id="{A5B2595C-2371-1052-FFFD-C8DC638B1AFA}"/>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1DD6716A-00B0-D592-68B7-93B3D6B4991E}"/>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II. Tỉ khối của chất khí</a:t>
              </a:r>
            </a:p>
          </p:txBody>
        </p:sp>
      </p:grpSp>
      <mc:AlternateContent xmlns:mc="http://schemas.openxmlformats.org/markup-compatibility/2006" xmlns:a14="http://schemas.microsoft.com/office/drawing/2010/main">
        <mc:Choice Requires="a14">
          <p:sp>
            <p:nvSpPr>
              <p:cNvPr id="14" name="Rectangle 2">
                <a:extLst>
                  <a:ext uri="{FF2B5EF4-FFF2-40B4-BE49-F238E27FC236}">
                    <a16:creationId xmlns:a16="http://schemas.microsoft.com/office/drawing/2014/main" id="{0B160093-20A9-FF59-BD7D-A2EA8FA7B081}"/>
                  </a:ext>
                </a:extLst>
              </p:cNvPr>
              <p:cNvSpPr>
                <a:spLocks noChangeArrowheads="1"/>
              </p:cNvSpPr>
              <p:nvPr/>
            </p:nvSpPr>
            <p:spPr bwMode="auto">
              <a:xfrm>
                <a:off x="835922" y="875292"/>
                <a:ext cx="10518567" cy="554119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ea typeface="Calibri" panose="020F0502020204030204" pitchFamily="34" charset="0"/>
                            <a:cs typeface="Arial" panose="020B0604020202020204" pitchFamily="34" charset="0"/>
                          </a:rPr>
                          <m:t>d</m:t>
                        </m:r>
                        <m:r>
                          <m:rPr>
                            <m:nor/>
                          </m:rPr>
                          <a:rPr lang="en-US" sz="3200" baseline="-25000">
                            <a:ea typeface="Calibri" panose="020F0502020204030204" pitchFamily="34" charset="0"/>
                            <a:cs typeface="Arial" panose="020B0604020202020204" pitchFamily="34" charset="0"/>
                          </a:rPr>
                          <m:t>A</m:t>
                        </m:r>
                        <m:r>
                          <m:rPr>
                            <m:nor/>
                          </m:rPr>
                          <a:rPr lang="en-US" sz="3200" baseline="-25000">
                            <a:ea typeface="Calibri" panose="020F0502020204030204" pitchFamily="34" charset="0"/>
                            <a:cs typeface="Arial" panose="020B0604020202020204" pitchFamily="34" charset="0"/>
                          </a:rPr>
                          <m:t> /</m:t>
                        </m:r>
                        <m:r>
                          <m:rPr>
                            <m:nor/>
                          </m:rPr>
                          <a:rPr lang="en-US" sz="3200" baseline="-2500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xmlns="">
          <p:sp>
            <p:nvSpPr>
              <p:cNvPr id="14" name="Rectangle 2">
                <a:extLst>
                  <a:ext uri="{FF2B5EF4-FFF2-40B4-BE49-F238E27FC236}">
                    <a16:creationId xmlns:a16="http://schemas.microsoft.com/office/drawing/2014/main" id="{0B160093-20A9-FF59-BD7D-A2EA8FA7B081}"/>
                  </a:ext>
                </a:extLst>
              </p:cNvPr>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a:blip r:embed="rId4"/>
                <a:stretch>
                  <a:fillRect l="-1448" t="-9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1" name="TextBox 16">
            <a:extLst>
              <a:ext uri="{FF2B5EF4-FFF2-40B4-BE49-F238E27FC236}">
                <a16:creationId xmlns:a16="http://schemas.microsoft.com/office/drawing/2014/main" id="{053355F0-3C87-826D-83CF-67DAC4F37800}"/>
              </a:ext>
            </a:extLst>
          </p:cNvPr>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824B9EF4-CB88-4B99-EA2F-63F8C49F96F0}"/>
              </a:ext>
            </a:extLst>
          </p:cNvPr>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98E493D-BDBF-4FE5-F351-CF4AAA0A46CD}"/>
              </a:ext>
            </a:extLst>
          </p:cNvPr>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66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176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3208551998"/>
              </p:ext>
            </p:extLst>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Tree>
    <p:extLst>
      <p:ext uri="{BB962C8B-B14F-4D97-AF65-F5344CB8AC3E}">
        <p14:creationId xmlns:p14="http://schemas.microsoft.com/office/powerpoint/2010/main" val="24085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0"/>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mc:AlternateContent xmlns:mc="http://schemas.openxmlformats.org/markup-compatibility/2006" xmlns:a14="http://schemas.microsoft.com/office/drawing/2010/main">
        <mc:Choice Requires="a14">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510865" y="1491955"/>
                <a:ext cx="11239792" cy="282327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4,958</m:t>
                        </m:r>
                      </m:num>
                      <m:den>
                        <m:r>
                          <a:rPr lang="en-US" sz="4000" i="1">
                            <a:latin typeface="Cambria Math" panose="02040503050406030204" pitchFamily="18" charset="0"/>
                          </a:rPr>
                          <m:t>24,79</m:t>
                        </m:r>
                      </m:den>
                    </m:f>
                    <m:r>
                      <a:rPr lang="en-US" sz="4000" i="1">
                        <a:latin typeface="Cambria Math" panose="02040503050406030204" pitchFamily="18" charset="0"/>
                      </a:rPr>
                      <m:t>= 0,2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p>
            </p:txBody>
          </p:sp>
        </mc:Choice>
        <mc:Fallback xmlns="">
          <p:sp>
            <p:nvSpPr>
              <p:cNvPr id="3" name="Rectangle 1">
                <a:extLst>
                  <a:ext uri="{FF2B5EF4-FFF2-40B4-BE49-F238E27FC236}">
                    <a16:creationId xmlns:a16="http://schemas.microsoft.com/office/drawing/2014/main" id="{EFAE3329-3648-B65E-ADF9-240EFFC3BCF6}"/>
                  </a:ext>
                </a:extLst>
              </p:cNvPr>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a:blip r:embed="rId3"/>
                <a:stretch>
                  <a:fillRect l="-1952" t="-3240" b="-885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8" name="Rectangle 4">
            <a:extLst>
              <a:ext uri="{FF2B5EF4-FFF2-40B4-BE49-F238E27FC236}">
                <a16:creationId xmlns:a16="http://schemas.microsoft.com/office/drawing/2014/main" id="{ABB9402D-BF08-EABB-66D7-12CEEC291CC1}"/>
              </a:ext>
            </a:extLst>
          </p:cNvPr>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256AF578-678A-2178-8B9F-C860517BDA30}"/>
              </a:ext>
            </a:extLst>
          </p:cNvPr>
          <p:cNvGraphicFramePr>
            <a:graphicFrameLocks noChangeAspect="1"/>
          </p:cNvGraphicFramePr>
          <p:nvPr>
            <p:extLst>
              <p:ext uri="{D42A27DB-BD31-4B8C-83A1-F6EECF244321}">
                <p14:modId xmlns:p14="http://schemas.microsoft.com/office/powerpoint/2010/main" val="3956400123"/>
              </p:ext>
            </p:extLst>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r:id="rId4" imgW="1688367" imgH="393529" progId="Equation.DSMT4">
                  <p:embed/>
                </p:oleObj>
              </mc:Choice>
              <mc:Fallback>
                <p:oleObj r:id="rId4" imgW="1688367" imgH="393529"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extLst>
      <p:ext uri="{BB962C8B-B14F-4D97-AF65-F5344CB8AC3E}">
        <p14:creationId xmlns:p14="http://schemas.microsoft.com/office/powerpoint/2010/main" val="2246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1B90DC-BCE7-B26A-A99A-4549643A15E5}"/>
              </a:ext>
            </a:extLst>
          </p:cNvPr>
          <p:cNvPicPr>
            <a:picLocks noChangeAspect="1"/>
          </p:cNvPicPr>
          <p:nvPr/>
        </p:nvPicPr>
        <p:blipFill rotWithShape="1">
          <a:blip r:embed="rId2"/>
          <a:srcRect r="878" b="1505"/>
          <a:stretch/>
        </p:blipFill>
        <p:spPr>
          <a:xfrm>
            <a:off x="0" y="-40377"/>
            <a:ext cx="12261522" cy="6859588"/>
          </a:xfrm>
          <a:prstGeom prst="rect">
            <a:avLst/>
          </a:prstGeom>
        </p:spPr>
      </p:pic>
      <p:sp>
        <p:nvSpPr>
          <p:cNvPr id="5" name="Rectangle: Rounded Corners 4">
            <a:extLst>
              <a:ext uri="{FF2B5EF4-FFF2-40B4-BE49-F238E27FC236}">
                <a16:creationId xmlns:a16="http://schemas.microsoft.com/office/drawing/2014/main" id="{2D1549D1-93E8-B547-028C-3DF1E9B91903}"/>
              </a:ext>
            </a:extLst>
          </p:cNvPr>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p>
          <a:p>
            <a:pPr algn="ctr"/>
            <a:r>
              <a:rPr lang="en-US" sz="3200">
                <a:solidFill>
                  <a:schemeClr val="bg1"/>
                </a:solidFill>
                <a:latin typeface="Arial" panose="020B0604020202020204" pitchFamily="34" charset="0"/>
                <a:cs typeface="Arial" panose="020B0604020202020204" pitchFamily="34" charset="0"/>
              </a:rPr>
              <a:t>Hoàn thành phiếu học tập số 5</a:t>
            </a:r>
          </a:p>
        </p:txBody>
      </p:sp>
      <p:sp>
        <p:nvSpPr>
          <p:cNvPr id="3" name="Rectangle 1">
            <a:extLst>
              <a:ext uri="{FF2B5EF4-FFF2-40B4-BE49-F238E27FC236}">
                <a16:creationId xmlns:a16="http://schemas.microsoft.com/office/drawing/2014/main" id="{EFAE3329-3648-B65E-ADF9-240EFFC3BCF6}"/>
              </a:ext>
            </a:extLst>
          </p:cNvPr>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403C2610-6F81-0291-5FB8-354D5B2445AA}"/>
              </a:ext>
            </a:extLst>
          </p:cNvPr>
          <p:cNvGraphicFramePr>
            <a:graphicFrameLocks noGrp="1"/>
          </p:cNvGraphicFramePr>
          <p:nvPr>
            <p:extLst>
              <p:ext uri="{D42A27DB-BD31-4B8C-83A1-F6EECF244321}">
                <p14:modId xmlns:p14="http://schemas.microsoft.com/office/powerpoint/2010/main" val="4219085912"/>
              </p:ext>
            </p:extLst>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extLst>
                    <a:ext uri="{9D8B030D-6E8A-4147-A177-3AD203B41FA5}">
                      <a16:colId xmlns:a16="http://schemas.microsoft.com/office/drawing/2014/main" val="1309484666"/>
                    </a:ext>
                  </a:extLst>
                </a:gridCol>
                <a:gridCol w="1363667">
                  <a:extLst>
                    <a:ext uri="{9D8B030D-6E8A-4147-A177-3AD203B41FA5}">
                      <a16:colId xmlns:a16="http://schemas.microsoft.com/office/drawing/2014/main" val="464488353"/>
                    </a:ext>
                  </a:extLst>
                </a:gridCol>
                <a:gridCol w="1363667">
                  <a:extLst>
                    <a:ext uri="{9D8B030D-6E8A-4147-A177-3AD203B41FA5}">
                      <a16:colId xmlns:a16="http://schemas.microsoft.com/office/drawing/2014/main" val="368580540"/>
                    </a:ext>
                  </a:extLst>
                </a:gridCol>
                <a:gridCol w="1363667">
                  <a:extLst>
                    <a:ext uri="{9D8B030D-6E8A-4147-A177-3AD203B41FA5}">
                      <a16:colId xmlns:a16="http://schemas.microsoft.com/office/drawing/2014/main" val="1877149354"/>
                    </a:ext>
                  </a:extLst>
                </a:gridCol>
                <a:gridCol w="1363667">
                  <a:extLst>
                    <a:ext uri="{9D8B030D-6E8A-4147-A177-3AD203B41FA5}">
                      <a16:colId xmlns:a16="http://schemas.microsoft.com/office/drawing/2014/main" val="296000950"/>
                    </a:ext>
                  </a:extLst>
                </a:gridCol>
                <a:gridCol w="1363667">
                  <a:extLst>
                    <a:ext uri="{9D8B030D-6E8A-4147-A177-3AD203B41FA5}">
                      <a16:colId xmlns:a16="http://schemas.microsoft.com/office/drawing/2014/main" val="382161565"/>
                    </a:ext>
                  </a:extLst>
                </a:gridCol>
                <a:gridCol w="1703980">
                  <a:extLst>
                    <a:ext uri="{9D8B030D-6E8A-4147-A177-3AD203B41FA5}">
                      <a16:colId xmlns:a16="http://schemas.microsoft.com/office/drawing/2014/main" val="348209129"/>
                    </a:ext>
                  </a:extLst>
                </a:gridCol>
                <a:gridCol w="1363667">
                  <a:extLst>
                    <a:ext uri="{9D8B030D-6E8A-4147-A177-3AD203B41FA5}">
                      <a16:colId xmlns:a16="http://schemas.microsoft.com/office/drawing/2014/main" val="1193503739"/>
                    </a:ext>
                  </a:extLst>
                </a:gridCol>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84936785"/>
                  </a:ext>
                </a:extLst>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39473836"/>
                  </a:ext>
                </a:extLst>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40799765"/>
                  </a:ext>
                </a:extLst>
              </a:tr>
            </a:tbl>
          </a:graphicData>
        </a:graphic>
      </p:graphicFrame>
      <p:sp>
        <p:nvSpPr>
          <p:cNvPr id="6" name="TextBox 5">
            <a:extLst>
              <a:ext uri="{FF2B5EF4-FFF2-40B4-BE49-F238E27FC236}">
                <a16:creationId xmlns:a16="http://schemas.microsoft.com/office/drawing/2014/main" id="{2F900968-924F-37B8-8CAD-1BE4461D3921}"/>
              </a:ext>
            </a:extLst>
          </p:cNvPr>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p>
        </p:txBody>
      </p:sp>
      <p:sp>
        <p:nvSpPr>
          <p:cNvPr id="7" name="TextBox 6">
            <a:extLst>
              <a:ext uri="{FF2B5EF4-FFF2-40B4-BE49-F238E27FC236}">
                <a16:creationId xmlns:a16="http://schemas.microsoft.com/office/drawing/2014/main" id="{4D298ED9-1B80-1212-020B-0EE6E3A1A3A2}"/>
              </a:ext>
            </a:extLst>
          </p:cNvPr>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p>
        </p:txBody>
      </p:sp>
      <p:sp>
        <p:nvSpPr>
          <p:cNvPr id="8" name="TextBox 7">
            <a:extLst>
              <a:ext uri="{FF2B5EF4-FFF2-40B4-BE49-F238E27FC236}">
                <a16:creationId xmlns:a16="http://schemas.microsoft.com/office/drawing/2014/main" id="{4F53C344-63D1-4F41-ABED-548D984314DB}"/>
              </a:ext>
            </a:extLst>
          </p:cNvPr>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9" name="TextBox 8">
            <a:extLst>
              <a:ext uri="{FF2B5EF4-FFF2-40B4-BE49-F238E27FC236}">
                <a16:creationId xmlns:a16="http://schemas.microsoft.com/office/drawing/2014/main" id="{269DEA65-58D9-2958-4048-DB6064F7ADB6}"/>
              </a:ext>
            </a:extLst>
          </p:cNvPr>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A1687E38-26E1-CF6B-D0FB-70CE6EA5980F}"/>
              </a:ext>
            </a:extLst>
          </p:cNvPr>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p>
        </p:txBody>
      </p:sp>
      <p:sp>
        <p:nvSpPr>
          <p:cNvPr id="11" name="TextBox 10">
            <a:extLst>
              <a:ext uri="{FF2B5EF4-FFF2-40B4-BE49-F238E27FC236}">
                <a16:creationId xmlns:a16="http://schemas.microsoft.com/office/drawing/2014/main" id="{8378DFE4-96FB-830F-6502-2AC45BE5E9E6}"/>
              </a:ext>
            </a:extLst>
          </p:cNvPr>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p>
        </p:txBody>
      </p:sp>
      <p:sp>
        <p:nvSpPr>
          <p:cNvPr id="12" name="TextBox 11">
            <a:extLst>
              <a:ext uri="{FF2B5EF4-FFF2-40B4-BE49-F238E27FC236}">
                <a16:creationId xmlns:a16="http://schemas.microsoft.com/office/drawing/2014/main" id="{85F9F1C3-25D9-338B-B0C1-2549CFE7D0D1}"/>
              </a:ext>
            </a:extLst>
          </p:cNvPr>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p>
        </p:txBody>
      </p:sp>
      <p:sp>
        <p:nvSpPr>
          <p:cNvPr id="13" name="TextBox 12">
            <a:extLst>
              <a:ext uri="{FF2B5EF4-FFF2-40B4-BE49-F238E27FC236}">
                <a16:creationId xmlns:a16="http://schemas.microsoft.com/office/drawing/2014/main" id="{94CEC6F4-3C9F-2A77-8726-FA66D3C88BA6}"/>
              </a:ext>
            </a:extLst>
          </p:cNvPr>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0511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微软雅黑" panose="020B0503020204020204" pitchFamily="34" charset="-122"/>
                <a:ea typeface="微软雅黑" panose="020B0503020204020204" pitchFamily="34" charset="-122"/>
              </a:endParaRPr>
            </a:p>
          </p:txBody>
        </p:sp>
      </p:grpSp>
      <p:sp>
        <p:nvSpPr>
          <p:cNvPr id="22" name="MH_Number_1"/>
          <p:cNvSpPr/>
          <p:nvPr>
            <p:custDataLst>
              <p:tags r:id="rId1"/>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a:extLst>
              <a:ext uri="{FF2B5EF4-FFF2-40B4-BE49-F238E27FC236}">
                <a16:creationId xmlns:a16="http://schemas.microsoft.com/office/drawing/2014/main" id="{FCC31A37-E883-D9EB-41B1-9D616DB2F4E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68208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667">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667">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667">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667">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667">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667">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667">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30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5743E-87F9-4111-3352-E38B8174CBBA}"/>
              </a:ext>
            </a:extLst>
          </p:cNvPr>
          <p:cNvPicPr>
            <a:picLocks noChangeAspect="1"/>
          </p:cNvPicPr>
          <p:nvPr/>
        </p:nvPicPr>
        <p:blipFill>
          <a:blip r:embed="rId6"/>
          <a:stretch>
            <a:fillRect/>
          </a:stretch>
        </p:blipFill>
        <p:spPr>
          <a:xfrm>
            <a:off x="-12703" y="0"/>
            <a:ext cx="12192000" cy="6804465"/>
          </a:xfrm>
          <a:prstGeom prst="rect">
            <a:avLst/>
          </a:prstGeom>
        </p:spPr>
      </p:pic>
      <p:pic>
        <p:nvPicPr>
          <p:cNvPr id="1026" name="Picture 2">
            <a:extLst>
              <a:ext uri="{FF2B5EF4-FFF2-40B4-BE49-F238E27FC236}">
                <a16:creationId xmlns:a16="http://schemas.microsoft.com/office/drawing/2014/main" id="{199962E3-C8DD-E946-420F-CFB66C92F8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31DDAD9-6270-7CFC-A209-4DDE6DC495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a:extLst>
              <a:ext uri="{FF2B5EF4-FFF2-40B4-BE49-F238E27FC236}">
                <a16:creationId xmlns:a16="http://schemas.microsoft.com/office/drawing/2014/main" id="{D1FFEF51-1218-EB78-D1F8-CD49A8E587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a:extLst>
              <a:ext uri="{FF2B5EF4-FFF2-40B4-BE49-F238E27FC236}">
                <a16:creationId xmlns:a16="http://schemas.microsoft.com/office/drawing/2014/main" id="{77E868D9-0442-E888-F364-F93B807FA4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a:extLst>
              <a:ext uri="{FF2B5EF4-FFF2-40B4-BE49-F238E27FC236}">
                <a16:creationId xmlns:a16="http://schemas.microsoft.com/office/drawing/2014/main" id="{CF536455-8035-07AF-AEC6-F5A489A811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a:extLst>
              <a:ext uri="{FF2B5EF4-FFF2-40B4-BE49-F238E27FC236}">
                <a16:creationId xmlns:a16="http://schemas.microsoft.com/office/drawing/2014/main" id="{46119E29-7F74-803B-E1E5-97F26789BED5}"/>
              </a:ext>
            </a:extLst>
          </p:cNvPr>
          <p:cNvPicPr>
            <a:picLocks noChangeAspect="1"/>
          </p:cNvPicPr>
          <p:nvPr>
            <a:videoFile r:link="rId1"/>
            <p:extLst>
              <p:ext uri="{DAA4B4D4-6D71-4841-9C94-3DE7FCFB9230}">
                <p14:media xmlns:p14="http://schemas.microsoft.com/office/powerpoint/2010/main" r:embed="rId2">
                  <p14:trim st="13816" end="39265"/>
                </p14:media>
              </p:ext>
            </p:extLst>
          </p:nvPr>
        </p:nvPicPr>
        <p:blipFill>
          <a:blip r:embed="rId12"/>
          <a:stretch>
            <a:fillRect/>
          </a:stretch>
        </p:blipFill>
        <p:spPr>
          <a:xfrm>
            <a:off x="4265128" y="1218664"/>
            <a:ext cx="7554117" cy="4572000"/>
          </a:xfrm>
          <a:prstGeom prst="rect">
            <a:avLst/>
          </a:prstGeom>
        </p:spPr>
      </p:pic>
      <p:sp>
        <p:nvSpPr>
          <p:cNvPr id="29" name="TextBox 28">
            <a:extLst>
              <a:ext uri="{FF2B5EF4-FFF2-40B4-BE49-F238E27FC236}">
                <a16:creationId xmlns:a16="http://schemas.microsoft.com/office/drawing/2014/main" id="{815971A2-3CD2-E1A4-93E6-22FCBCDCC3F0}"/>
              </a:ext>
            </a:extLst>
          </p:cNvPr>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p>
          <a:p>
            <a:pPr algn="ctr"/>
            <a:r>
              <a:rPr lang="en-US" sz="4800">
                <a:highlight>
                  <a:srgbClr val="FEF303"/>
                </a:highlight>
              </a:rPr>
              <a:t>hiện tượng trên ?</a:t>
            </a:r>
          </a:p>
        </p:txBody>
      </p:sp>
      <p:sp>
        <p:nvSpPr>
          <p:cNvPr id="30" name="Rectangle 29">
            <a:extLst>
              <a:ext uri="{FF2B5EF4-FFF2-40B4-BE49-F238E27FC236}">
                <a16:creationId xmlns:a16="http://schemas.microsoft.com/office/drawing/2014/main" id="{B4DCB145-AEB7-B999-DBF4-7EF7C634F3A1}"/>
              </a:ext>
            </a:extLst>
          </p:cNvPr>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3" action="ppaction://hlinksldjump"/>
            <a:extLst>
              <a:ext uri="{FF2B5EF4-FFF2-40B4-BE49-F238E27FC236}">
                <a16:creationId xmlns:a16="http://schemas.microsoft.com/office/drawing/2014/main" id="{CD25A294-6CFD-819A-0D11-32C891B92947}"/>
              </a:ext>
            </a:extLst>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p>
        </p:txBody>
      </p:sp>
      <p:pic>
        <p:nvPicPr>
          <p:cNvPr id="27" name="latmanhghep">
            <a:hlinkClick r:id="" action="ppaction://media"/>
            <a:extLst>
              <a:ext uri="{FF2B5EF4-FFF2-40B4-BE49-F238E27FC236}">
                <a16:creationId xmlns:a16="http://schemas.microsoft.com/office/drawing/2014/main" id="{60E6D336-B411-A880-D44E-798554628279}"/>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2435269" y="2301953"/>
            <a:ext cx="609600" cy="609600"/>
          </a:xfrm>
          <a:prstGeom prst="rect">
            <a:avLst/>
          </a:prstGeom>
        </p:spPr>
      </p:pic>
      <p:sp>
        <p:nvSpPr>
          <p:cNvPr id="41" name="Rectangle 40">
            <a:extLst>
              <a:ext uri="{FF2B5EF4-FFF2-40B4-BE49-F238E27FC236}">
                <a16:creationId xmlns:a16="http://schemas.microsoft.com/office/drawing/2014/main" id="{4EF1D03A-72A3-2275-688D-60CBD49C2C81}"/>
              </a:ext>
            </a:extLst>
          </p:cNvPr>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5" action="ppaction://hlinksldjump"/>
            <a:extLst>
              <a:ext uri="{FF2B5EF4-FFF2-40B4-BE49-F238E27FC236}">
                <a16:creationId xmlns:a16="http://schemas.microsoft.com/office/drawing/2014/main" id="{8E4E0ECF-EABE-7DEF-7F91-CB86AEE953D9}"/>
              </a:ext>
            </a:extLst>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p>
        </p:txBody>
      </p:sp>
      <p:sp>
        <p:nvSpPr>
          <p:cNvPr id="43" name="Rectangle 42">
            <a:extLst>
              <a:ext uri="{FF2B5EF4-FFF2-40B4-BE49-F238E27FC236}">
                <a16:creationId xmlns:a16="http://schemas.microsoft.com/office/drawing/2014/main" id="{D2196382-C7F8-5EAA-F0C3-20569C2BC52F}"/>
              </a:ext>
            </a:extLst>
          </p:cNvPr>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6" action="ppaction://hlinksldjump"/>
            <a:extLst>
              <a:ext uri="{FF2B5EF4-FFF2-40B4-BE49-F238E27FC236}">
                <a16:creationId xmlns:a16="http://schemas.microsoft.com/office/drawing/2014/main" id="{7BAB3AC9-B045-7FB5-3D4A-177EEFB1B7A0}"/>
              </a:ext>
            </a:extLst>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p>
        </p:txBody>
      </p:sp>
      <p:sp>
        <p:nvSpPr>
          <p:cNvPr id="45" name="Rectangle 44">
            <a:extLst>
              <a:ext uri="{FF2B5EF4-FFF2-40B4-BE49-F238E27FC236}">
                <a16:creationId xmlns:a16="http://schemas.microsoft.com/office/drawing/2014/main" id="{372E7751-5998-8F4F-5892-06D9CA6EFDD0}"/>
              </a:ext>
            </a:extLst>
          </p:cNvPr>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7" action="ppaction://hlinksldjump"/>
            <a:extLst>
              <a:ext uri="{FF2B5EF4-FFF2-40B4-BE49-F238E27FC236}">
                <a16:creationId xmlns:a16="http://schemas.microsoft.com/office/drawing/2014/main" id="{D24140BE-EFE2-D5E1-A126-DE35EAC9E448}"/>
              </a:ext>
            </a:extLst>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p>
        </p:txBody>
      </p:sp>
      <p:pic>
        <p:nvPicPr>
          <p:cNvPr id="47" name="Picture 46">
            <a:extLst>
              <a:ext uri="{FF2B5EF4-FFF2-40B4-BE49-F238E27FC236}">
                <a16:creationId xmlns:a16="http://schemas.microsoft.com/office/drawing/2014/main" id="{9800825A-DE8F-D21D-319A-166DBE0E91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9" action="ppaction://hlinksldjump"/>
            <a:extLst>
              <a:ext uri="{FF2B5EF4-FFF2-40B4-BE49-F238E27FC236}">
                <a16:creationId xmlns:a16="http://schemas.microsoft.com/office/drawing/2014/main" id="{51E3965E-29E6-6089-4DF8-AE3A44154EEC}"/>
              </a:ext>
            </a:extLst>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9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05F176E4-248C-C2FB-ED7E-36FB71E41F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a:extLst>
              <a:ext uri="{FF2B5EF4-FFF2-40B4-BE49-F238E27FC236}">
                <a16:creationId xmlns:a16="http://schemas.microsoft.com/office/drawing/2014/main" id="{7A52D5E8-946C-633A-14D5-97F96B343E16}"/>
              </a:ext>
            </a:extLst>
          </p:cNvPr>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E26A8AE3-7389-DEF0-56A4-5945E0FB573D}"/>
              </a:ext>
            </a:extLst>
          </p:cNvPr>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4" action="ppaction://hlinksldjump"/>
            <a:extLst>
              <a:ext uri="{FF2B5EF4-FFF2-40B4-BE49-F238E27FC236}">
                <a16:creationId xmlns:a16="http://schemas.microsoft.com/office/drawing/2014/main" id="{29191B6D-4B3B-49B3-9624-5555A3CCA667}"/>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900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p>
          <a:p>
            <a:pPr lvl="0">
              <a:lnSpc>
                <a:spcPct val="150000"/>
              </a:lnSpc>
            </a:pPr>
            <a:r>
              <a:rPr lang="en-US" sz="4000"/>
              <a:t>	A. 44			B. 71			</a:t>
            </a:r>
          </a:p>
          <a:p>
            <a:pPr lvl="0">
              <a:lnSpc>
                <a:spcPct val="150000"/>
              </a:lnSpc>
            </a:pPr>
            <a:r>
              <a:rPr lang="en-US" sz="4000"/>
              <a:t>	C. 64			D. 58</a:t>
            </a:r>
          </a:p>
        </p:txBody>
      </p:sp>
      <p:sp>
        <p:nvSpPr>
          <p:cNvPr id="15" name="Oval 14">
            <a:extLst>
              <a:ext uri="{FF2B5EF4-FFF2-40B4-BE49-F238E27FC236}">
                <a16:creationId xmlns:a16="http://schemas.microsoft.com/office/drawing/2014/main" id="{E26A8AE3-7389-DEF0-56A4-5945E0FB573D}"/>
              </a:ext>
            </a:extLst>
          </p:cNvPr>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5E29BAC2-1619-453D-1072-7B84E73EDCE3}"/>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5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2"/>
          <a:srcRect r="878" b="1505"/>
          <a:stretch/>
        </p:blipFill>
        <p:spPr>
          <a:xfrm>
            <a:off x="37689" y="-30357"/>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p>
        </p:txBody>
      </p:sp>
      <p:sp>
        <p:nvSpPr>
          <p:cNvPr id="15" name="Oval 14">
            <a:extLst>
              <a:ext uri="{FF2B5EF4-FFF2-40B4-BE49-F238E27FC236}">
                <a16:creationId xmlns:a16="http://schemas.microsoft.com/office/drawing/2014/main" id="{E26A8AE3-7389-DEF0-56A4-5945E0FB573D}"/>
              </a:ext>
            </a:extLst>
          </p:cNvPr>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a:extLst>
              <a:ext uri="{FF2B5EF4-FFF2-40B4-BE49-F238E27FC236}">
                <a16:creationId xmlns:a16="http://schemas.microsoft.com/office/drawing/2014/main" id="{EC32027A-2FEB-9EB1-C2BD-A2E6099DC051}"/>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54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841466"/>
          </a:xfrm>
          <a:prstGeom prst="rect">
            <a:avLst/>
          </a:prstGeom>
          <a:noFill/>
        </p:spPr>
        <p:txBody>
          <a:bodyPr wrap="square">
            <a:spAutoFit/>
          </a:bodyPr>
          <a:lstStyle/>
          <a:p>
            <a:pPr marL="0" marR="45720" algn="just" fontAlgn="base">
              <a:lnSpc>
                <a:spcPct val="107000"/>
              </a:lnSpc>
              <a:spcBef>
                <a:spcPts val="0"/>
              </a:spcBef>
              <a:spcAft>
                <a:spcPts val="0"/>
              </a:spcAft>
            </a:pPr>
            <a:r>
              <a:rPr 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HS đọc thông tin SGK và quan sát hình 3.1 cho biết: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Thế nào </a:t>
            </a:r>
            <a:r>
              <a:rPr lang="en-US" sz="3600" b="1"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là đơn vị khối lượng nguyên tử (amu)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36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Nêu khái niệm mol.</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30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63396" y="2159500"/>
            <a:ext cx="8263619" cy="4648286"/>
          </a:xfrm>
          <a:prstGeom prst="rect">
            <a:avLst/>
          </a:prstGeom>
        </p:spPr>
      </p:pic>
      <p:sp>
        <p:nvSpPr>
          <p:cNvPr id="3" name="Arrow: Right 2">
            <a:hlinkClick r:id="rId7" action="ppaction://hlinksldjump"/>
            <a:extLst>
              <a:ext uri="{FF2B5EF4-FFF2-40B4-BE49-F238E27FC236}">
                <a16:creationId xmlns:a16="http://schemas.microsoft.com/office/drawing/2014/main" id="{899B61D1-C096-6B22-CA9B-1C474F8B982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59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5"/>
          <a:srcRect r="878" b="1505"/>
          <a:stretch/>
        </p:blipFill>
        <p:spPr>
          <a:xfrm>
            <a:off x="0" y="0"/>
            <a:ext cx="12261522" cy="6859588"/>
          </a:xfrm>
          <a:prstGeom prst="rect">
            <a:avLst/>
          </a:prstGeom>
        </p:spPr>
      </p:pic>
      <p:grpSp>
        <p:nvGrpSpPr>
          <p:cNvPr id="7" name="Group 6">
            <a:extLst>
              <a:ext uri="{FF2B5EF4-FFF2-40B4-BE49-F238E27FC236}">
                <a16:creationId xmlns:a16="http://schemas.microsoft.com/office/drawing/2014/main" id="{28A6515E-20A0-FC6D-1038-9732DA93EFE7}"/>
              </a:ext>
            </a:extLst>
          </p:cNvPr>
          <p:cNvGrpSpPr/>
          <p:nvPr/>
        </p:nvGrpSpPr>
        <p:grpSpPr>
          <a:xfrm>
            <a:off x="5002710" y="459996"/>
            <a:ext cx="2184991" cy="715217"/>
            <a:chOff x="3251199" y="373355"/>
            <a:chExt cx="6556477" cy="715217"/>
          </a:xfrm>
        </p:grpSpPr>
        <p:sp>
          <p:nvSpPr>
            <p:cNvPr id="8" name="矩形: 圆角 1">
              <a:extLst>
                <a:ext uri="{FF2B5EF4-FFF2-40B4-BE49-F238E27FC236}">
                  <a16:creationId xmlns:a16="http://schemas.microsoft.com/office/drawing/2014/main" id="{DD4A0ECB-4870-6485-5CA5-68A63982F500}"/>
                </a:ext>
              </a:extLst>
            </p:cNvPr>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32204D61-67D6-9C6F-DAFD-12748BF32D26}"/>
                </a:ext>
              </a:extLst>
            </p:cNvPr>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p>
          </p:txBody>
        </p:sp>
      </p:grpSp>
      <p:sp>
        <p:nvSpPr>
          <p:cNvPr id="11" name="TextBox 10">
            <a:extLst>
              <a:ext uri="{FF2B5EF4-FFF2-40B4-BE49-F238E27FC236}">
                <a16:creationId xmlns:a16="http://schemas.microsoft.com/office/drawing/2014/main" id="{201A5000-31D9-DF33-E43E-954C752D974D}"/>
              </a:ext>
            </a:extLst>
          </p:cNvPr>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a:extLst>
              <a:ext uri="{FF2B5EF4-FFF2-40B4-BE49-F238E27FC236}">
                <a16:creationId xmlns:a16="http://schemas.microsoft.com/office/drawing/2014/main" id="{F5D49FBC-62FD-F9AB-B540-DFA7E20923B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30643" y="4471222"/>
            <a:ext cx="4045518" cy="2275604"/>
          </a:xfrm>
          <a:prstGeom prst="rect">
            <a:avLst/>
          </a:prstGeom>
        </p:spPr>
      </p:pic>
      <p:sp>
        <p:nvSpPr>
          <p:cNvPr id="3" name="Arrow: Right 2">
            <a:hlinkClick r:id="rId7" action="ppaction://hlinksldjump"/>
            <a:extLst>
              <a:ext uri="{FF2B5EF4-FFF2-40B4-BE49-F238E27FC236}">
                <a16:creationId xmlns:a16="http://schemas.microsoft.com/office/drawing/2014/main" id="{32293837-5F5D-33D2-7D22-4FD878C41230}"/>
              </a:ext>
            </a:extLst>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0754"/>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9FD80-59AC-59A9-6763-E4CD7AB1BDDC}"/>
              </a:ext>
            </a:extLst>
          </p:cNvPr>
          <p:cNvPicPr>
            <a:picLocks noChangeAspect="1"/>
          </p:cNvPicPr>
          <p:nvPr/>
        </p:nvPicPr>
        <p:blipFill rotWithShape="1">
          <a:blip r:embed="rId3"/>
          <a:srcRect r="878" b="1505"/>
          <a:stretch/>
        </p:blipFill>
        <p:spPr>
          <a:xfrm>
            <a:off x="0" y="0"/>
            <a:ext cx="12261522" cy="6859588"/>
          </a:xfrm>
          <a:prstGeom prst="rect">
            <a:avLst/>
          </a:prstGeom>
        </p:spPr>
      </p:pic>
      <p:sp>
        <p:nvSpPr>
          <p:cNvPr id="11" name="TextBox 10">
            <a:extLst>
              <a:ext uri="{FF2B5EF4-FFF2-40B4-BE49-F238E27FC236}">
                <a16:creationId xmlns:a16="http://schemas.microsoft.com/office/drawing/2014/main" id="{201A5000-31D9-DF33-E43E-954C752D974D}"/>
              </a:ext>
            </a:extLst>
          </p:cNvPr>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a:extLst>
              <a:ext uri="{FF2B5EF4-FFF2-40B4-BE49-F238E27FC236}">
                <a16:creationId xmlns:a16="http://schemas.microsoft.com/office/drawing/2014/main" id="{23735A91-C246-4C9A-F472-8F6FAE7D8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5583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7"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4"/>
            </p:custDataLst>
          </p:nvPr>
        </p:nvSpPr>
        <p:spPr bwMode="auto">
          <a:xfrm>
            <a:off x="2707008" y="2853364"/>
            <a:ext cx="6776395" cy="110799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26" name="Picture 2">
            <a:extLst>
              <a:ext uri="{FF2B5EF4-FFF2-40B4-BE49-F238E27FC236}">
                <a16:creationId xmlns:a16="http://schemas.microsoft.com/office/drawing/2014/main" id="{1EB2A9A2-3D7A-D6FF-2E4D-9906745E2E5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a:extLst>
              <a:ext uri="{FF2B5EF4-FFF2-40B4-BE49-F238E27FC236}">
                <a16:creationId xmlns:a16="http://schemas.microsoft.com/office/drawing/2014/main" id="{9E1D2BAF-265B-FE61-1A14-CD114C2338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10978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14:presetBounceEnd="46667">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667">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667">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667">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667">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667">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23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48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47AF0D-8A35-7B8F-0714-04069B2C82E6}"/>
              </a:ext>
            </a:extLst>
          </p:cNvPr>
          <p:cNvPicPr>
            <a:picLocks noChangeAspect="1"/>
          </p:cNvPicPr>
          <p:nvPr/>
        </p:nvPicPr>
        <p:blipFill rotWithShape="1">
          <a:blip r:embed="rId3"/>
          <a:srcRect r="878" b="1505"/>
          <a:stretch/>
        </p:blipFill>
        <p:spPr>
          <a:xfrm>
            <a:off x="0" y="0"/>
            <a:ext cx="12261522" cy="6859588"/>
          </a:xfrm>
          <a:prstGeom prst="rect">
            <a:avLst/>
          </a:prstGeom>
        </p:spPr>
      </p:pic>
      <p:grpSp>
        <p:nvGrpSpPr>
          <p:cNvPr id="11" name="Group 10">
            <a:extLst>
              <a:ext uri="{FF2B5EF4-FFF2-40B4-BE49-F238E27FC236}">
                <a16:creationId xmlns:a16="http://schemas.microsoft.com/office/drawing/2014/main" id="{FEEA00CE-43DC-3C6A-967F-342F0E39689A}"/>
              </a:ext>
            </a:extLst>
          </p:cNvPr>
          <p:cNvGrpSpPr/>
          <p:nvPr/>
        </p:nvGrpSpPr>
        <p:grpSpPr>
          <a:xfrm>
            <a:off x="3251200" y="373355"/>
            <a:ext cx="5689600" cy="715217"/>
            <a:chOff x="3251200" y="373355"/>
            <a:chExt cx="5689600" cy="715217"/>
          </a:xfrm>
        </p:grpSpPr>
        <p:sp>
          <p:nvSpPr>
            <p:cNvPr id="8" name="矩形: 圆角 1">
              <a:extLst>
                <a:ext uri="{FF2B5EF4-FFF2-40B4-BE49-F238E27FC236}">
                  <a16:creationId xmlns:a16="http://schemas.microsoft.com/office/drawing/2014/main" id="{BFC240CC-8B24-2D2D-AA1E-CFE2B752A47C}"/>
                </a:ext>
              </a:extLst>
            </p:cNvPr>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a:extLst>
                <a:ext uri="{FF2B5EF4-FFF2-40B4-BE49-F238E27FC236}">
                  <a16:creationId xmlns:a16="http://schemas.microsoft.com/office/drawing/2014/main" id="{B7FFC0D4-56DC-6F5D-15C7-191F922B1A93}"/>
                </a:ext>
              </a:extLst>
            </p:cNvPr>
            <p:cNvSpPr txBox="1"/>
            <p:nvPr/>
          </p:nvSpPr>
          <p:spPr>
            <a:xfrm>
              <a:off x="4724400" y="377020"/>
              <a:ext cx="3495040" cy="707886"/>
            </a:xfrm>
            <a:prstGeom prst="rect">
              <a:avLst/>
            </a:prstGeom>
            <a:noFill/>
          </p:spPr>
          <p:txBody>
            <a:bodyPr wrap="square" rtlCol="0">
              <a:spAutoFit/>
            </a:bodyPr>
            <a:lstStyle/>
            <a:p>
              <a:r>
                <a:rPr lang="en-US" sz="4000" b="1">
                  <a:solidFill>
                    <a:schemeClr val="bg1"/>
                  </a:solidFill>
                </a:rPr>
                <a:t>1. Khái niệm</a:t>
              </a:r>
            </a:p>
          </p:txBody>
        </p:sp>
      </p:grpSp>
      <p:pic>
        <p:nvPicPr>
          <p:cNvPr id="6146" name="Picture 2">
            <a:extLst>
              <a:ext uri="{FF2B5EF4-FFF2-40B4-BE49-F238E27FC236}">
                <a16:creationId xmlns:a16="http://schemas.microsoft.com/office/drawing/2014/main" id="{0EDBE0BE-0AEE-58C2-B91E-D0FA918F65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7EC16F5D-54FE-1DE7-844C-1DF2E2C34658}"/>
              </a:ext>
            </a:extLst>
          </p:cNvPr>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DEE9A8F-235A-6E4F-EB79-AA02507A1AB2}"/>
              </a:ext>
            </a:extLst>
          </p:cNvPr>
          <p:cNvSpPr txBox="1"/>
          <p:nvPr/>
        </p:nvSpPr>
        <p:spPr>
          <a:xfrm>
            <a:off x="962660" y="1767039"/>
            <a:ext cx="10528300" cy="1569660"/>
          </a:xfrm>
          <a:prstGeom prst="rect">
            <a:avLst/>
          </a:prstGeom>
          <a:noFill/>
        </p:spPr>
        <p:txBody>
          <a:bodyPr wrap="square">
            <a:spAutoFit/>
          </a:bodyPr>
          <a:lstStyle/>
          <a:p>
            <a:pPr fontAlgn="base"/>
            <a:r>
              <a:rPr lang="en-US" sz="3200"/>
              <a:t> ?1. Trong khoa học, 1/12 khối lượng nguyên tử carbon được quy ước là đơn vị khối lượng nguyên tử (amu).</a:t>
            </a:r>
          </a:p>
          <a:p>
            <a:pPr fontAlgn="base"/>
            <a:endParaRPr lang="en-US" sz="3200"/>
          </a:p>
        </p:txBody>
      </p:sp>
      <p:sp>
        <p:nvSpPr>
          <p:cNvPr id="3" name="TextBox 2">
            <a:extLst>
              <a:ext uri="{FF2B5EF4-FFF2-40B4-BE49-F238E27FC236}">
                <a16:creationId xmlns:a16="http://schemas.microsoft.com/office/drawing/2014/main" id="{08CA6D02-9A5A-0F31-878D-5A3CDEA41794}"/>
              </a:ext>
            </a:extLst>
          </p:cNvPr>
          <p:cNvSpPr txBox="1"/>
          <p:nvPr/>
        </p:nvSpPr>
        <p:spPr>
          <a:xfrm>
            <a:off x="699453" y="1282151"/>
            <a:ext cx="10790872" cy="3108543"/>
          </a:xfrm>
          <a:prstGeom prst="rect">
            <a:avLst/>
          </a:prstGeom>
          <a:noFill/>
        </p:spPr>
        <p:txBody>
          <a:bodyPr wrap="square">
            <a:spAutoFit/>
          </a:bodyPr>
          <a:lstStyle/>
          <a:p>
            <a:pPr fontAlgn="base"/>
            <a:r>
              <a:rPr lang="en-US" sz="2800" i="1">
                <a:latin typeface="Arial" panose="020B0604020202020204" pitchFamily="34" charset="0"/>
                <a:cs typeface="Arial" panose="020B0604020202020204" pitchFamily="34" charset="0"/>
              </a:rPr>
              <a:t>Như vậy: khối lượng 1 nguyên tử carbon là 12 amu. Khối lượng này </a:t>
            </a:r>
            <a:r>
              <a:rPr lang="en-US" sz="2800" i="1">
                <a:solidFill>
                  <a:srgbClr val="FF0000"/>
                </a:solidFill>
                <a:latin typeface="Arial" panose="020B0604020202020204" pitchFamily="34" charset="0"/>
                <a:cs typeface="Arial" panose="020B0604020202020204" pitchFamily="34" charset="0"/>
              </a:rPr>
              <a:t>vô cùng nhỏ bé</a:t>
            </a:r>
            <a:r>
              <a:rPr lang="en-US" sz="2800" i="1">
                <a:latin typeface="Arial" panose="020B0604020202020204" pitchFamily="34" charset="0"/>
                <a:cs typeface="Arial" panose="020B0604020202020204" pitchFamily="34" charset="0"/>
              </a:rPr>
              <a:t>, </a:t>
            </a:r>
            <a:r>
              <a:rPr lang="en-US" sz="2800" i="1" u="sng">
                <a:solidFill>
                  <a:srgbClr val="0070C0"/>
                </a:solidFill>
                <a:latin typeface="Arial" panose="020B0604020202020204" pitchFamily="34" charset="0"/>
                <a:cs typeface="Arial" panose="020B0604020202020204" pitchFamily="34" charset="0"/>
              </a:rPr>
              <a:t>không thể </a:t>
            </a:r>
            <a:r>
              <a:rPr lang="en-US" sz="2800" i="1">
                <a:solidFill>
                  <a:srgbClr val="FF0000"/>
                </a:solidFill>
                <a:latin typeface="Arial" panose="020B0604020202020204" pitchFamily="34" charset="0"/>
                <a:cs typeface="Arial" panose="020B0604020202020204" pitchFamily="34" charset="0"/>
              </a:rPr>
              <a:t>cân bằng các dụng cụ thông thường</a:t>
            </a:r>
            <a:r>
              <a:rPr lang="en-US" sz="2800" i="1">
                <a:latin typeface="Arial" panose="020B0604020202020204" pitchFamily="34" charset="0"/>
                <a:cs typeface="Arial" panose="020B0604020202020204" pitchFamily="34" charset="0"/>
              </a:rPr>
              <a:t> (khối lượng của 1 nguyên tử carbon tính theo đơn vị gam là 1,9916.10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gam).</a:t>
            </a:r>
            <a:endParaRPr lang="en-US" sz="2800">
              <a:latin typeface="Arial" panose="020B0604020202020204" pitchFamily="34" charset="0"/>
              <a:cs typeface="Arial" panose="020B0604020202020204" pitchFamily="34" charset="0"/>
            </a:endParaRPr>
          </a:p>
          <a:p>
            <a:pPr fontAlgn="base"/>
            <a:r>
              <a:rPr lang="en-US" sz="2800" i="1">
                <a:latin typeface="Arial" panose="020B0604020202020204" pitchFamily="34" charset="0"/>
                <a:cs typeface="Arial" panose="020B0604020202020204" pitchFamily="34" charset="0"/>
              </a:rPr>
              <a:t>	Nhưng ta dễ dàng cân được 12 gam carbon. Các nhà khoa học đã tìm ra 12 gam carbon có chứa số nguyên tử là 6,022.10</a:t>
            </a:r>
            <a:r>
              <a:rPr lang="en-US" sz="2800" i="1" baseline="30000">
                <a:latin typeface="Arial" panose="020B0604020202020204" pitchFamily="34" charset="0"/>
                <a:cs typeface="Arial" panose="020B0604020202020204" pitchFamily="34" charset="0"/>
              </a:rPr>
              <a:t>23</a:t>
            </a:r>
            <a:r>
              <a:rPr lang="en-US" sz="2800" i="1">
                <a:latin typeface="Arial" panose="020B0604020202020204" pitchFamily="34" charset="0"/>
                <a:cs typeface="Arial" panose="020B0604020202020204" pitchFamily="34" charset="0"/>
              </a:rPr>
              <a:t>. </a:t>
            </a:r>
            <a:r>
              <a:rPr lang="en-US" sz="2800" i="1">
                <a:solidFill>
                  <a:srgbClr val="FF0000"/>
                </a:solidFill>
                <a:latin typeface="Arial" panose="020B0604020202020204" pitchFamily="34" charset="0"/>
                <a:cs typeface="Arial" panose="020B0604020202020204" pitchFamily="34" charset="0"/>
              </a:rPr>
              <a:t>Số 6,022.10</a:t>
            </a:r>
            <a:r>
              <a:rPr lang="en-US" sz="2800" i="1" baseline="30000">
                <a:solidFill>
                  <a:srgbClr val="FF0000"/>
                </a:solidFill>
                <a:latin typeface="Arial" panose="020B0604020202020204" pitchFamily="34" charset="0"/>
                <a:cs typeface="Arial" panose="020B0604020202020204" pitchFamily="34" charset="0"/>
              </a:rPr>
              <a:t>23 </a:t>
            </a:r>
            <a:r>
              <a:rPr lang="en-US" sz="2800" i="1">
                <a:solidFill>
                  <a:srgbClr val="FF0000"/>
                </a:solidFill>
                <a:latin typeface="Arial" panose="020B0604020202020204" pitchFamily="34" charset="0"/>
                <a:cs typeface="Arial" panose="020B0604020202020204" pitchFamily="34" charset="0"/>
              </a:rPr>
              <a:t>được gọi là số Avogadro</a:t>
            </a:r>
            <a:r>
              <a:rPr lang="en-US" sz="2800" i="1">
                <a:latin typeface="Arial" panose="020B0604020202020204" pitchFamily="34" charset="0"/>
                <a:cs typeface="Arial" panose="020B0604020202020204" pitchFamily="34" charset="0"/>
              </a:rPr>
              <a:t>, được kí hiệu là </a:t>
            </a:r>
            <a:r>
              <a:rPr lang="en-US" sz="2800" i="1">
                <a:solidFill>
                  <a:srgbClr val="FF0000"/>
                </a:solidFill>
                <a:latin typeface="Arial" panose="020B0604020202020204" pitchFamily="34" charset="0"/>
                <a:cs typeface="Arial" panose="020B0604020202020204" pitchFamily="34" charset="0"/>
              </a:rPr>
              <a:t>N</a:t>
            </a:r>
            <a:r>
              <a:rPr lang="en-US" sz="2800" i="1" baseline="-25000">
                <a:solidFill>
                  <a:srgbClr val="FF0000"/>
                </a:solidFill>
                <a:latin typeface="Arial" panose="020B0604020202020204" pitchFamily="34" charset="0"/>
                <a:cs typeface="Arial" panose="020B0604020202020204" pitchFamily="34" charset="0"/>
              </a:rPr>
              <a:t>A</a:t>
            </a:r>
            <a:r>
              <a:rPr lang="en-US" sz="2800" i="1">
                <a:latin typeface="Arial" panose="020B0604020202020204" pitchFamily="34" charset="0"/>
                <a:cs typeface="Arial" panose="020B0604020202020204" pitchFamily="34" charset="0"/>
              </a:rPr>
              <a:t>.</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853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3" grpId="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pic>
        <p:nvPicPr>
          <p:cNvPr id="7170" name="Picture 2" descr="Những con số kỳ diệu? Số Avogadro">
            <a:extLst>
              <a:ext uri="{FF2B5EF4-FFF2-40B4-BE49-F238E27FC236}">
                <a16:creationId xmlns:a16="http://schemas.microsoft.com/office/drawing/2014/main" id="{D9352301-28A8-966E-87D9-E3AEEE1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B89C54CC-EF47-6037-ED77-DD38DC85145A}"/>
              </a:ext>
            </a:extLst>
          </p:cNvPr>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7DBF569-15EE-8A00-3B72-F1692E41BB8A}"/>
              </a:ext>
            </a:extLst>
          </p:cNvPr>
          <p:cNvSpPr txBox="1"/>
          <p:nvPr/>
        </p:nvSpPr>
        <p:spPr>
          <a:xfrm>
            <a:off x="4884430" y="582860"/>
            <a:ext cx="6657330" cy="5693866"/>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rgbClr val="FF0000"/>
                </a:solidFill>
                <a:effectLst/>
                <a:latin typeface="Arial" panose="020B0604020202020204" pitchFamily="34" charset="0"/>
                <a:cs typeface="Arial" panose="020B0604020202020204" pitchFamily="34" charset="0"/>
                <a:hlinkClick r:id="rId4" tooltip="Nhà hóa học">
                  <a:extLst>
                    <a:ext uri="{A12FA001-AC4F-418D-AE19-62706E023703}">
                      <ahyp:hlinkClr xmlns:ahyp="http://schemas.microsoft.com/office/drawing/2018/hyperlinkcolor" val="tx"/>
                    </a:ext>
                  </a:extLst>
                </a:hlinkClick>
              </a:rPr>
              <a:t>nhà hóa học</a:t>
            </a:r>
            <a:r>
              <a:rPr lang="vi-VN" sz="2800" b="0" i="0">
                <a:solidFill>
                  <a:srgbClr val="FF0000"/>
                </a:solidFill>
                <a:effectLst/>
                <a:latin typeface="Arial" panose="020B0604020202020204" pitchFamily="34" charset="0"/>
                <a:cs typeface="Arial" panose="020B0604020202020204" pitchFamily="34" charset="0"/>
              </a:rPr>
              <a:t>, </a:t>
            </a:r>
            <a:r>
              <a:rPr lang="vi-VN" sz="2800" b="0" i="0" u="none" strike="noStrike">
                <a:solidFill>
                  <a:srgbClr val="FF0000"/>
                </a:solidFill>
                <a:effectLst/>
                <a:latin typeface="Arial" panose="020B0604020202020204" pitchFamily="34" charset="0"/>
                <a:cs typeface="Arial" panose="020B0604020202020204" pitchFamily="34" charset="0"/>
                <a:hlinkClick r:id="rId5" tooltip="Nhà vật lý">
                  <a:extLst>
                    <a:ext uri="{A12FA001-AC4F-418D-AE19-62706E023703}">
                      <ahyp:hlinkClr xmlns:ahyp="http://schemas.microsoft.com/office/drawing/2018/hyperlinkcolor" val="tx"/>
                    </a:ext>
                  </a:extLst>
                </a:hlinkClick>
              </a:rPr>
              <a:t>nhà vật lý</a:t>
            </a:r>
            <a:r>
              <a:rPr lang="vi-VN" sz="2800" b="0" i="0">
                <a:solidFill>
                  <a:srgbClr val="FF0000"/>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6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5AA458-D7BE-C81E-D862-F2628DED636D}"/>
              </a:ext>
            </a:extLst>
          </p:cNvPr>
          <p:cNvPicPr>
            <a:picLocks noChangeAspect="1"/>
          </p:cNvPicPr>
          <p:nvPr/>
        </p:nvPicPr>
        <p:blipFill>
          <a:blip r:embed="rId2"/>
          <a:stretch>
            <a:fillRect/>
          </a:stretch>
        </p:blipFill>
        <p:spPr>
          <a:xfrm>
            <a:off x="-1" y="1240"/>
            <a:ext cx="12190413" cy="6857107"/>
          </a:xfrm>
          <a:prstGeom prst="rect">
            <a:avLst/>
          </a:prstGeom>
        </p:spPr>
      </p:pic>
      <p:sp>
        <p:nvSpPr>
          <p:cNvPr id="6" name="TextBox 5">
            <a:extLst>
              <a:ext uri="{FF2B5EF4-FFF2-40B4-BE49-F238E27FC236}">
                <a16:creationId xmlns:a16="http://schemas.microsoft.com/office/drawing/2014/main" id="{07DBF569-15EE-8A00-3B72-F1692E41BB8A}"/>
              </a:ext>
            </a:extLst>
          </p:cNvPr>
          <p:cNvSpPr txBox="1"/>
          <p:nvPr/>
        </p:nvSpPr>
        <p:spPr>
          <a:xfrm>
            <a:off x="1445740" y="3838500"/>
            <a:ext cx="10024900" cy="2246769"/>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4C5AB85-B009-1866-8559-C909CCC6A3DE}"/>
              </a:ext>
            </a:extLst>
          </p:cNvPr>
          <p:cNvPicPr>
            <a:picLocks noChangeAspect="1"/>
          </p:cNvPicPr>
          <p:nvPr/>
        </p:nvPicPr>
        <p:blipFill>
          <a:blip r:embed="rId3"/>
          <a:stretch>
            <a:fillRect/>
          </a:stretch>
        </p:blipFill>
        <p:spPr>
          <a:xfrm>
            <a:off x="445453" y="411110"/>
            <a:ext cx="5429250" cy="3195302"/>
          </a:xfrm>
          <a:prstGeom prst="rect">
            <a:avLst/>
          </a:prstGeom>
        </p:spPr>
      </p:pic>
      <p:pic>
        <p:nvPicPr>
          <p:cNvPr id="7" name="Picture 6">
            <a:extLst>
              <a:ext uri="{FF2B5EF4-FFF2-40B4-BE49-F238E27FC236}">
                <a16:creationId xmlns:a16="http://schemas.microsoft.com/office/drawing/2014/main" id="{1EB14504-5288-0413-B09A-F3375E469210}"/>
              </a:ext>
            </a:extLst>
          </p:cNvPr>
          <p:cNvPicPr>
            <a:picLocks noChangeAspect="1"/>
          </p:cNvPicPr>
          <p:nvPr/>
        </p:nvPicPr>
        <p:blipFill>
          <a:blip r:embed="rId4"/>
          <a:stretch>
            <a:fillRect/>
          </a:stretch>
        </p:blipFill>
        <p:spPr>
          <a:xfrm>
            <a:off x="6116956" y="411110"/>
            <a:ext cx="5069203" cy="3195302"/>
          </a:xfrm>
          <a:prstGeom prst="rect">
            <a:avLst/>
          </a:prstGeom>
        </p:spPr>
      </p:pic>
    </p:spTree>
    <p:extLst>
      <p:ext uri="{BB962C8B-B14F-4D97-AF65-F5344CB8AC3E}">
        <p14:creationId xmlns:p14="http://schemas.microsoft.com/office/powerpoint/2010/main" val="7097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B3D061-BF53-DBEA-56BC-CB366CBAB753}"/>
              </a:ext>
            </a:extLst>
          </p:cNvPr>
          <p:cNvPicPr>
            <a:picLocks noChangeAspect="1"/>
          </p:cNvPicPr>
          <p:nvPr/>
        </p:nvPicPr>
        <p:blipFill rotWithShape="1">
          <a:blip r:embed="rId2"/>
          <a:srcRect r="878" b="1505"/>
          <a:stretch/>
        </p:blipFill>
        <p:spPr>
          <a:xfrm>
            <a:off x="0" y="0"/>
            <a:ext cx="12261522" cy="6859588"/>
          </a:xfrm>
          <a:prstGeom prst="rect">
            <a:avLst/>
          </a:prstGeom>
        </p:spPr>
      </p:pic>
      <p:grpSp>
        <p:nvGrpSpPr>
          <p:cNvPr id="13357" name="Group 45">
            <a:extLst>
              <a:ext uri="{FF2B5EF4-FFF2-40B4-BE49-F238E27FC236}">
                <a16:creationId xmlns:a16="http://schemas.microsoft.com/office/drawing/2014/main" id="{502D5101-FE67-B614-CD20-121A33883833}"/>
              </a:ext>
            </a:extLst>
          </p:cNvPr>
          <p:cNvGrpSpPr>
            <a:grpSpLocks/>
          </p:cNvGrpSpPr>
          <p:nvPr/>
        </p:nvGrpSpPr>
        <p:grpSpPr bwMode="auto">
          <a:xfrm>
            <a:off x="1750800" y="3477430"/>
            <a:ext cx="4115753" cy="584335"/>
            <a:chOff x="144" y="2112"/>
            <a:chExt cx="2592" cy="368"/>
          </a:xfrm>
        </p:grpSpPr>
        <p:sp>
          <p:nvSpPr>
            <p:cNvPr id="19473" name="Text Box 21">
              <a:extLst>
                <a:ext uri="{FF2B5EF4-FFF2-40B4-BE49-F238E27FC236}">
                  <a16:creationId xmlns:a16="http://schemas.microsoft.com/office/drawing/2014/main" id="{20B4232C-1A02-B2D3-99CC-D833BF9F04C1}"/>
                </a:ext>
              </a:extLst>
            </p:cNvPr>
            <p:cNvSpPr txBox="1">
              <a:spLocks noChangeArrowheads="1"/>
            </p:cNvSpPr>
            <p:nvPr/>
          </p:nvSpPr>
          <p:spPr bwMode="auto">
            <a:xfrm>
              <a:off x="144" y="2112"/>
              <a:ext cx="25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i="1" u="sng"/>
                <a:t>Hay</a:t>
              </a:r>
              <a:r>
                <a:rPr lang="en-US" altLang="en-US" sz="3201"/>
                <a:t>:    </a:t>
              </a:r>
              <a:r>
                <a:rPr lang="en-US" altLang="en-US" sz="3201" b="1">
                  <a:solidFill>
                    <a:srgbClr val="6600CC"/>
                  </a:solidFill>
                </a:rPr>
                <a:t>1 mol</a:t>
              </a:r>
              <a:r>
                <a:rPr lang="en-US" altLang="en-US" sz="3201"/>
                <a:t> chất</a:t>
              </a:r>
            </a:p>
          </p:txBody>
        </p:sp>
        <p:sp>
          <p:nvSpPr>
            <p:cNvPr id="19474" name="Line 22">
              <a:extLst>
                <a:ext uri="{FF2B5EF4-FFF2-40B4-BE49-F238E27FC236}">
                  <a16:creationId xmlns:a16="http://schemas.microsoft.com/office/drawing/2014/main" id="{380B2ABE-35B7-07C8-AA0B-BBDF4BB6C2F3}"/>
                </a:ext>
              </a:extLst>
            </p:cNvPr>
            <p:cNvSpPr>
              <a:spLocks noChangeShapeType="1"/>
            </p:cNvSpPr>
            <p:nvPr/>
          </p:nvSpPr>
          <p:spPr bwMode="auto">
            <a:xfrm>
              <a:off x="2189" y="2296"/>
              <a:ext cx="5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40" name="Group 28">
            <a:extLst>
              <a:ext uri="{FF2B5EF4-FFF2-40B4-BE49-F238E27FC236}">
                <a16:creationId xmlns:a16="http://schemas.microsoft.com/office/drawing/2014/main" id="{AEBB686B-9B52-A607-F81B-CAEA6D0C4BB6}"/>
              </a:ext>
            </a:extLst>
          </p:cNvPr>
          <p:cNvGrpSpPr>
            <a:grpSpLocks/>
          </p:cNvGrpSpPr>
          <p:nvPr/>
        </p:nvGrpSpPr>
        <p:grpSpPr bwMode="auto">
          <a:xfrm>
            <a:off x="2970283" y="1194077"/>
            <a:ext cx="3201141" cy="584335"/>
            <a:chOff x="1824" y="3824"/>
            <a:chExt cx="2016" cy="368"/>
          </a:xfrm>
        </p:grpSpPr>
        <p:sp>
          <p:nvSpPr>
            <p:cNvPr id="19471" name="Line 7">
              <a:extLst>
                <a:ext uri="{FF2B5EF4-FFF2-40B4-BE49-F238E27FC236}">
                  <a16:creationId xmlns:a16="http://schemas.microsoft.com/office/drawing/2014/main" id="{3EC38B50-6000-5AF4-5DD4-3270BFAC7BA1}"/>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Text Box 26">
              <a:extLst>
                <a:ext uri="{FF2B5EF4-FFF2-40B4-BE49-F238E27FC236}">
                  <a16:creationId xmlns:a16="http://schemas.microsoft.com/office/drawing/2014/main" id="{9DFA0226-ADF8-F206-A173-37851B8F9651}"/>
                </a:ext>
              </a:extLst>
            </p:cNvPr>
            <p:cNvSpPr txBox="1">
              <a:spLocks noChangeArrowheads="1"/>
            </p:cNvSpPr>
            <p:nvPr/>
          </p:nvSpPr>
          <p:spPr bwMode="auto">
            <a:xfrm>
              <a:off x="1824" y="3824"/>
              <a:ext cx="163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 </a:t>
              </a:r>
              <a:r>
                <a:rPr lang="vi-VN" altLang="en-US" sz="3201" b="1">
                  <a:solidFill>
                    <a:srgbClr val="0000FF"/>
                  </a:solidFill>
                </a:rPr>
                <a:t>yến </a:t>
              </a:r>
              <a:r>
                <a:rPr lang="vi-VN" altLang="en-US" sz="3201" b="1"/>
                <a:t>gạo</a:t>
              </a:r>
              <a:endParaRPr lang="en-US" altLang="en-US" sz="3201"/>
            </a:p>
          </p:txBody>
        </p:sp>
      </p:grpSp>
      <p:sp>
        <p:nvSpPr>
          <p:cNvPr id="13344" name="Text Box 32">
            <a:extLst>
              <a:ext uri="{FF2B5EF4-FFF2-40B4-BE49-F238E27FC236}">
                <a16:creationId xmlns:a16="http://schemas.microsoft.com/office/drawing/2014/main" id="{BFA2867D-C616-3DA5-D760-F54686E87375}"/>
              </a:ext>
            </a:extLst>
          </p:cNvPr>
          <p:cNvSpPr txBox="1">
            <a:spLocks noChangeArrowheads="1"/>
          </p:cNvSpPr>
          <p:nvPr/>
        </p:nvSpPr>
        <p:spPr bwMode="auto">
          <a:xfrm>
            <a:off x="6400077" y="1187725"/>
            <a:ext cx="3810882"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a:t>
            </a:r>
            <a:r>
              <a:rPr lang="en-US" altLang="en-US" sz="3201" b="1">
                <a:solidFill>
                  <a:srgbClr val="0000FF"/>
                </a:solidFill>
              </a:rPr>
              <a:t>10</a:t>
            </a:r>
            <a:r>
              <a:rPr lang="en-US" altLang="en-US" sz="3201"/>
              <a:t> </a:t>
            </a:r>
            <a:r>
              <a:rPr lang="vi-VN" altLang="en-US" sz="3201"/>
              <a:t>kg</a:t>
            </a:r>
            <a:endParaRPr lang="en-US" altLang="en-US" sz="3201"/>
          </a:p>
        </p:txBody>
      </p:sp>
      <p:grpSp>
        <p:nvGrpSpPr>
          <p:cNvPr id="13345" name="Group 33">
            <a:extLst>
              <a:ext uri="{FF2B5EF4-FFF2-40B4-BE49-F238E27FC236}">
                <a16:creationId xmlns:a16="http://schemas.microsoft.com/office/drawing/2014/main" id="{E2341193-C270-6736-C987-19C823C81843}"/>
              </a:ext>
            </a:extLst>
          </p:cNvPr>
          <p:cNvGrpSpPr>
            <a:grpSpLocks/>
          </p:cNvGrpSpPr>
          <p:nvPr/>
        </p:nvGrpSpPr>
        <p:grpSpPr bwMode="auto">
          <a:xfrm>
            <a:off x="2970283" y="609741"/>
            <a:ext cx="3429794" cy="584335"/>
            <a:chOff x="1728" y="3840"/>
            <a:chExt cx="2496" cy="368"/>
          </a:xfrm>
        </p:grpSpPr>
        <p:sp>
          <p:nvSpPr>
            <p:cNvPr id="19469" name="Line 34">
              <a:extLst>
                <a:ext uri="{FF2B5EF4-FFF2-40B4-BE49-F238E27FC236}">
                  <a16:creationId xmlns:a16="http://schemas.microsoft.com/office/drawing/2014/main" id="{E4093A6C-B0C7-8A39-00A6-721066F631E8}"/>
                </a:ext>
              </a:extLst>
            </p:cNvPr>
            <p:cNvSpPr>
              <a:spLocks noChangeShapeType="1"/>
            </p:cNvSpPr>
            <p:nvPr/>
          </p:nvSpPr>
          <p:spPr bwMode="auto">
            <a:xfrm>
              <a:off x="3293" y="4018"/>
              <a:ext cx="54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Text Box 35">
              <a:extLst>
                <a:ext uri="{FF2B5EF4-FFF2-40B4-BE49-F238E27FC236}">
                  <a16:creationId xmlns:a16="http://schemas.microsoft.com/office/drawing/2014/main" id="{894DA31E-A0E7-ADBC-E6E9-0AC162650F58}"/>
                </a:ext>
              </a:extLst>
            </p:cNvPr>
            <p:cNvSpPr txBox="1">
              <a:spLocks noChangeArrowheads="1"/>
            </p:cNvSpPr>
            <p:nvPr/>
          </p:nvSpPr>
          <p:spPr bwMode="auto">
            <a:xfrm>
              <a:off x="1728" y="3840"/>
              <a:ext cx="249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0000FF"/>
                  </a:solidFill>
                </a:rPr>
                <a:t>1</a:t>
              </a:r>
              <a:r>
                <a:rPr lang="en-US" altLang="en-US" sz="3201" b="1">
                  <a:solidFill>
                    <a:schemeClr val="accent2"/>
                  </a:solidFill>
                </a:rPr>
                <a:t> </a:t>
              </a:r>
              <a:r>
                <a:rPr lang="en-US" altLang="en-US" sz="3201" b="1">
                  <a:solidFill>
                    <a:srgbClr val="0000FF"/>
                  </a:solidFill>
                </a:rPr>
                <a:t>gam</a:t>
              </a:r>
              <a:r>
                <a:rPr lang="en-US" altLang="en-US" sz="3201"/>
                <a:t> giấy</a:t>
              </a:r>
            </a:p>
          </p:txBody>
        </p:sp>
      </p:grpSp>
      <p:sp>
        <p:nvSpPr>
          <p:cNvPr id="13348" name="Text Box 36">
            <a:extLst>
              <a:ext uri="{FF2B5EF4-FFF2-40B4-BE49-F238E27FC236}">
                <a16:creationId xmlns:a16="http://schemas.microsoft.com/office/drawing/2014/main" id="{A0E4E549-B3AA-8F4E-D34F-F4641AC68C4A}"/>
              </a:ext>
            </a:extLst>
          </p:cNvPr>
          <p:cNvSpPr txBox="1">
            <a:spLocks noChangeArrowheads="1"/>
          </p:cNvSpPr>
          <p:nvPr/>
        </p:nvSpPr>
        <p:spPr bwMode="auto">
          <a:xfrm>
            <a:off x="6171423" y="587511"/>
            <a:ext cx="3887100" cy="58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gồm có </a:t>
            </a:r>
            <a:r>
              <a:rPr lang="en-US" altLang="en-US" sz="3201" b="1">
                <a:solidFill>
                  <a:srgbClr val="0000FF"/>
                </a:solidFill>
              </a:rPr>
              <a:t>500 </a:t>
            </a:r>
            <a:r>
              <a:rPr lang="vi-VN" altLang="en-US" sz="3201" b="1">
                <a:solidFill>
                  <a:srgbClr val="0000FF"/>
                </a:solidFill>
              </a:rPr>
              <a:t>tờ</a:t>
            </a:r>
            <a:endParaRPr lang="en-US" altLang="en-US" sz="3201"/>
          </a:p>
        </p:txBody>
      </p:sp>
      <p:sp>
        <p:nvSpPr>
          <p:cNvPr id="13349" name="Text Box 37">
            <a:extLst>
              <a:ext uri="{FF2B5EF4-FFF2-40B4-BE49-F238E27FC236}">
                <a16:creationId xmlns:a16="http://schemas.microsoft.com/office/drawing/2014/main" id="{82BC2996-F428-96B6-4457-41F1D834C91A}"/>
              </a:ext>
            </a:extLst>
          </p:cNvPr>
          <p:cNvSpPr txBox="1">
            <a:spLocks noChangeArrowheads="1"/>
          </p:cNvSpPr>
          <p:nvPr/>
        </p:nvSpPr>
        <p:spPr bwMode="auto">
          <a:xfrm>
            <a:off x="6095206" y="2748600"/>
            <a:ext cx="4199500" cy="584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2250" indent="-222250">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dirty="0" err="1"/>
              <a:t>có</a:t>
            </a:r>
            <a:r>
              <a:rPr lang="en-US" altLang="en-US" sz="3201" dirty="0"/>
              <a:t> </a:t>
            </a:r>
            <a:r>
              <a:rPr lang="en-US" altLang="en-US" sz="3201" dirty="0" err="1"/>
              <a:t>chứa</a:t>
            </a:r>
            <a:r>
              <a:rPr lang="en-US" altLang="en-US" sz="3201" dirty="0"/>
              <a:t>  </a:t>
            </a:r>
            <a:r>
              <a:rPr lang="en-US" altLang="en-US" sz="3201" b="1" dirty="0">
                <a:solidFill>
                  <a:srgbClr val="6600CC"/>
                </a:solidFill>
              </a:rPr>
              <a:t>6,022.10</a:t>
            </a:r>
            <a:r>
              <a:rPr lang="en-US" altLang="en-US" sz="3201" b="1" baseline="30000" dirty="0">
                <a:solidFill>
                  <a:srgbClr val="6600CC"/>
                </a:solidFill>
              </a:rPr>
              <a:t>23 </a:t>
            </a:r>
            <a:r>
              <a:rPr lang="en-US" altLang="en-US" sz="3201" b="1" dirty="0" err="1"/>
              <a:t>hạt</a:t>
            </a:r>
            <a:endParaRPr lang="en-US" altLang="en-US" sz="3201" dirty="0"/>
          </a:p>
        </p:txBody>
      </p:sp>
      <p:grpSp>
        <p:nvGrpSpPr>
          <p:cNvPr id="13355" name="Group 43">
            <a:extLst>
              <a:ext uri="{FF2B5EF4-FFF2-40B4-BE49-F238E27FC236}">
                <a16:creationId xmlns:a16="http://schemas.microsoft.com/office/drawing/2014/main" id="{A6A6BB24-634D-5F43-908F-CB8159A19C5E}"/>
              </a:ext>
            </a:extLst>
          </p:cNvPr>
          <p:cNvGrpSpPr>
            <a:grpSpLocks/>
          </p:cNvGrpSpPr>
          <p:nvPr/>
        </p:nvGrpSpPr>
        <p:grpSpPr bwMode="auto">
          <a:xfrm>
            <a:off x="2385947" y="2010241"/>
            <a:ext cx="3887100" cy="1324281"/>
            <a:chOff x="528" y="1152"/>
            <a:chExt cx="2448" cy="834"/>
          </a:xfrm>
        </p:grpSpPr>
        <p:sp>
          <p:nvSpPr>
            <p:cNvPr id="19467" name="Text Box 18">
              <a:extLst>
                <a:ext uri="{FF2B5EF4-FFF2-40B4-BE49-F238E27FC236}">
                  <a16:creationId xmlns:a16="http://schemas.microsoft.com/office/drawing/2014/main" id="{86F8A139-5BF7-0325-E856-B9A0A2B99390}"/>
                </a:ext>
              </a:extLst>
            </p:cNvPr>
            <p:cNvSpPr txBox="1">
              <a:spLocks noChangeArrowheads="1"/>
            </p:cNvSpPr>
            <p:nvPr/>
          </p:nvSpPr>
          <p:spPr bwMode="auto">
            <a:xfrm>
              <a:off x="528" y="1152"/>
              <a:ext cx="2448" cy="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b="1">
                  <a:solidFill>
                    <a:srgbClr val="FF3300"/>
                  </a:solidFill>
                </a:rPr>
                <a:t> Vậy trong Hoá Học</a:t>
              </a:r>
            </a:p>
            <a:p>
              <a:pPr>
                <a:spcBef>
                  <a:spcPct val="50000"/>
                </a:spcBef>
              </a:pPr>
              <a:r>
                <a:rPr lang="en-US" altLang="en-US" sz="3201" b="1">
                  <a:solidFill>
                    <a:srgbClr val="6600CC"/>
                  </a:solidFill>
                </a:rPr>
                <a:t>     1 mol</a:t>
              </a:r>
              <a:r>
                <a:rPr lang="en-US" altLang="en-US" sz="3201"/>
                <a:t> chất</a:t>
              </a:r>
            </a:p>
          </p:txBody>
        </p:sp>
        <p:sp>
          <p:nvSpPr>
            <p:cNvPr id="19468" name="Line 42">
              <a:extLst>
                <a:ext uri="{FF2B5EF4-FFF2-40B4-BE49-F238E27FC236}">
                  <a16:creationId xmlns:a16="http://schemas.microsoft.com/office/drawing/2014/main" id="{7CD4CD30-23B8-5DED-2DE4-E5D098D0AA8D}"/>
                </a:ext>
              </a:extLst>
            </p:cNvPr>
            <p:cNvSpPr>
              <a:spLocks noChangeShapeType="1"/>
            </p:cNvSpPr>
            <p:nvPr/>
          </p:nvSpPr>
          <p:spPr bwMode="auto">
            <a:xfrm>
              <a:off x="2199" y="1806"/>
              <a:ext cx="46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356" name="Text Box 44">
            <a:extLst>
              <a:ext uri="{FF2B5EF4-FFF2-40B4-BE49-F238E27FC236}">
                <a16:creationId xmlns:a16="http://schemas.microsoft.com/office/drawing/2014/main" id="{23210A8B-C18B-5B1E-6175-EAAC9FFF7EAD}"/>
              </a:ext>
            </a:extLst>
          </p:cNvPr>
          <p:cNvSpPr txBox="1">
            <a:spLocks noChangeArrowheads="1"/>
          </p:cNvSpPr>
          <p:nvPr/>
        </p:nvSpPr>
        <p:spPr bwMode="auto">
          <a:xfrm>
            <a:off x="6133315" y="3455200"/>
            <a:ext cx="3124923" cy="585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623888" indent="-623888">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3201"/>
              <a:t>có chứa </a:t>
            </a:r>
            <a:r>
              <a:rPr lang="en-US" altLang="en-US" sz="3201" b="1">
                <a:solidFill>
                  <a:srgbClr val="6600CC"/>
                </a:solidFill>
              </a:rPr>
              <a:t>N</a:t>
            </a:r>
            <a:r>
              <a:rPr lang="en-US" altLang="en-US" sz="3201" b="1" baseline="-25000">
                <a:solidFill>
                  <a:srgbClr val="6600CC"/>
                </a:solidFill>
              </a:rPr>
              <a:t>A</a:t>
            </a:r>
            <a:r>
              <a:rPr lang="en-US" altLang="en-US" sz="3201">
                <a:solidFill>
                  <a:srgbClr val="6600CC"/>
                </a:solidFill>
              </a:rPr>
              <a:t> </a:t>
            </a:r>
            <a:r>
              <a:rPr lang="en-US" altLang="en-US" sz="3201" b="1"/>
              <a:t>hạt</a:t>
            </a:r>
          </a:p>
        </p:txBody>
      </p:sp>
      <p:sp>
        <p:nvSpPr>
          <p:cNvPr id="21" name="Text Box 19">
            <a:extLst>
              <a:ext uri="{FF2B5EF4-FFF2-40B4-BE49-F238E27FC236}">
                <a16:creationId xmlns:a16="http://schemas.microsoft.com/office/drawing/2014/main" id="{6C8CD0E0-F4C5-4369-8BEC-ACA0C1F3D8D5}"/>
              </a:ext>
            </a:extLst>
          </p:cNvPr>
          <p:cNvSpPr txBox="1">
            <a:spLocks noChangeArrowheads="1"/>
          </p:cNvSpPr>
          <p:nvPr/>
        </p:nvSpPr>
        <p:spPr bwMode="auto">
          <a:xfrm>
            <a:off x="1407560" y="4725494"/>
            <a:ext cx="8395318" cy="1077485"/>
          </a:xfrm>
          <a:prstGeom prst="rect">
            <a:avLst/>
          </a:prstGeom>
          <a:noFill/>
          <a:ln w="38100" cmpd="dbl">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7" tIns="45725" rIns="91447" bIns="45725">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r>
              <a:rPr lang="en-US" altLang="en-US" sz="3201" b="1" dirty="0"/>
              <a:t>        N</a:t>
            </a:r>
            <a:r>
              <a:rPr lang="en-US" altLang="en-US" sz="3201" b="1" baseline="-25000" dirty="0"/>
              <a:t>A</a:t>
            </a:r>
            <a:r>
              <a:rPr lang="en-US" altLang="en-US" sz="3201" b="1" dirty="0"/>
              <a:t> = 6,022.10</a:t>
            </a:r>
            <a:r>
              <a:rPr lang="en-US" altLang="en-US" sz="3201" b="1" baseline="30000" dirty="0"/>
              <a:t>23 </a:t>
            </a:r>
            <a:r>
              <a:rPr lang="en-US" altLang="en-US" sz="3201" i="1" dirty="0" err="1"/>
              <a:t>hạt</a:t>
            </a:r>
            <a:r>
              <a:rPr lang="en-US" altLang="en-US" sz="3201" i="1" dirty="0"/>
              <a:t> </a:t>
            </a:r>
            <a:r>
              <a:rPr lang="en-US" altLang="en-US" sz="3201" i="1" dirty="0" err="1"/>
              <a:t>nguyên</a:t>
            </a:r>
            <a:r>
              <a:rPr lang="en-US" altLang="en-US" sz="3201" i="1" dirty="0"/>
              <a:t> </a:t>
            </a:r>
            <a:r>
              <a:rPr lang="en-US" altLang="en-US" sz="3201" i="1" dirty="0" err="1"/>
              <a:t>tử</a:t>
            </a:r>
            <a:r>
              <a:rPr lang="en-US" altLang="en-US" sz="3201" i="1" dirty="0"/>
              <a:t> hay </a:t>
            </a:r>
            <a:r>
              <a:rPr lang="en-US" altLang="en-US" sz="3201" i="1" dirty="0" err="1"/>
              <a:t>phân</a:t>
            </a:r>
            <a:r>
              <a:rPr lang="en-US" altLang="en-US" sz="3201" i="1" dirty="0"/>
              <a:t> </a:t>
            </a:r>
            <a:r>
              <a:rPr lang="en-US" altLang="en-US" sz="3201" i="1" dirty="0" err="1"/>
              <a:t>tử</a:t>
            </a:r>
            <a:endParaRPr lang="en-US" altLang="en-US" sz="3201" i="1" dirty="0">
              <a:solidFill>
                <a:schemeClr val="accent2"/>
              </a:solidFill>
            </a:endParaRPr>
          </a:p>
          <a:p>
            <a:r>
              <a:rPr lang="en-US" altLang="en-US" sz="3201" i="1" dirty="0"/>
              <a:t>(</a:t>
            </a:r>
            <a:r>
              <a:rPr lang="en-US" altLang="en-US" sz="3201" i="1" dirty="0" err="1"/>
              <a:t>số</a:t>
            </a:r>
            <a:r>
              <a:rPr lang="en-US" altLang="en-US" sz="3201" i="1" dirty="0"/>
              <a:t> </a:t>
            </a:r>
            <a:r>
              <a:rPr lang="en-US" altLang="en-US" sz="3201" i="1" dirty="0" err="1"/>
              <a:t>Avogađro</a:t>
            </a:r>
            <a:r>
              <a:rPr lang="en-US" altLang="en-US" sz="3201" i="1" dirty="0"/>
              <a:t>) </a:t>
            </a:r>
            <a:endParaRPr lang="en-US" altLang="en-US" sz="3201" b="1" i="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0">
                                          <p:val>
                                            <p:fltVal val="0"/>
                                          </p:val>
                                        </p:tav>
                                        <p:tav tm="100000">
                                          <p:val>
                                            <p:strVal val="#ppt_w"/>
                                          </p:val>
                                        </p:tav>
                                      </p:tavLst>
                                    </p:anim>
                                    <p:anim calcmode="lin" valueType="num">
                                      <p:cBhvr>
                                        <p:cTn id="8" dur="500" fill="hold"/>
                                        <p:tgtEl>
                                          <p:spTgt spid="13345"/>
                                        </p:tgtEl>
                                        <p:attrNameLst>
                                          <p:attrName>ppt_h</p:attrName>
                                        </p:attrNameLst>
                                      </p:cBhvr>
                                      <p:tavLst>
                                        <p:tav tm="0">
                                          <p:val>
                                            <p:fltVal val="0"/>
                                          </p:val>
                                        </p:tav>
                                        <p:tav tm="100000">
                                          <p:val>
                                            <p:strVal val="#ppt_h"/>
                                          </p:val>
                                        </p:tav>
                                      </p:tavLst>
                                    </p:anim>
                                    <p:animEffect transition="in" filter="fade">
                                      <p:cBhvr>
                                        <p:cTn id="9" dur="500"/>
                                        <p:tgtEl>
                                          <p:spTgt spid="13345"/>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40"/>
                                        </p:tgtEl>
                                        <p:attrNameLst>
                                          <p:attrName>style.visibility</p:attrName>
                                        </p:attrNameLst>
                                      </p:cBhvr>
                                      <p:to>
                                        <p:strVal val="visible"/>
                                      </p:to>
                                    </p:set>
                                    <p:anim calcmode="lin" valueType="num">
                                      <p:cBhvr>
                                        <p:cTn id="13" dur="1000" fill="hold"/>
                                        <p:tgtEl>
                                          <p:spTgt spid="13340"/>
                                        </p:tgtEl>
                                        <p:attrNameLst>
                                          <p:attrName>ppt_w</p:attrName>
                                        </p:attrNameLst>
                                      </p:cBhvr>
                                      <p:tavLst>
                                        <p:tav tm="0">
                                          <p:val>
                                            <p:strVal val="#ppt_w*0.70"/>
                                          </p:val>
                                        </p:tav>
                                        <p:tav tm="100000">
                                          <p:val>
                                            <p:strVal val="#ppt_w"/>
                                          </p:val>
                                        </p:tav>
                                      </p:tavLst>
                                    </p:anim>
                                    <p:anim calcmode="lin" valueType="num">
                                      <p:cBhvr>
                                        <p:cTn id="14" dur="1000" fill="hold"/>
                                        <p:tgtEl>
                                          <p:spTgt spid="13340"/>
                                        </p:tgtEl>
                                        <p:attrNameLst>
                                          <p:attrName>ppt_h</p:attrName>
                                        </p:attrNameLst>
                                      </p:cBhvr>
                                      <p:tavLst>
                                        <p:tav tm="0">
                                          <p:val>
                                            <p:strVal val="#ppt_h"/>
                                          </p:val>
                                        </p:tav>
                                        <p:tav tm="100000">
                                          <p:val>
                                            <p:strVal val="#ppt_h"/>
                                          </p:val>
                                        </p:tav>
                                      </p:tavLst>
                                    </p:anim>
                                    <p:animEffect transition="in" filter="fade">
                                      <p:cBhvr>
                                        <p:cTn id="15" dur="1000"/>
                                        <p:tgtEl>
                                          <p:spTgt spid="1334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7" presetClass="entr" presetSubtype="0" fill="hold" nodeType="clickEffect">
                                  <p:stCondLst>
                                    <p:cond delay="0"/>
                                  </p:stCondLst>
                                  <p:childTnLst>
                                    <p:set>
                                      <p:cBhvr>
                                        <p:cTn id="19" dur="1" fill="hold">
                                          <p:stCondLst>
                                            <p:cond delay="0"/>
                                          </p:stCondLst>
                                        </p:cTn>
                                        <p:tgtEl>
                                          <p:spTgt spid="13348"/>
                                        </p:tgtEl>
                                        <p:attrNameLst>
                                          <p:attrName>style.visibility</p:attrName>
                                        </p:attrNameLst>
                                      </p:cBhvr>
                                      <p:to>
                                        <p:strVal val="visible"/>
                                      </p:to>
                                    </p:set>
                                    <p:animEffect transition="in" filter="fade">
                                      <p:cBhvr>
                                        <p:cTn id="20" dur="1000"/>
                                        <p:tgtEl>
                                          <p:spTgt spid="13348"/>
                                        </p:tgtEl>
                                      </p:cBhvr>
                                    </p:animEffect>
                                    <p:anim calcmode="lin" valueType="num">
                                      <p:cBhvr>
                                        <p:cTn id="21" dur="1000" fill="hold"/>
                                        <p:tgtEl>
                                          <p:spTgt spid="13348"/>
                                        </p:tgtEl>
                                        <p:attrNameLst>
                                          <p:attrName>ppt_x</p:attrName>
                                        </p:attrNameLst>
                                      </p:cBhvr>
                                      <p:tavLst>
                                        <p:tav tm="0">
                                          <p:val>
                                            <p:strVal val="#ppt_x"/>
                                          </p:val>
                                        </p:tav>
                                        <p:tav tm="100000">
                                          <p:val>
                                            <p:strVal val="#ppt_x"/>
                                          </p:val>
                                        </p:tav>
                                      </p:tavLst>
                                    </p:anim>
                                    <p:anim calcmode="lin" valueType="num">
                                      <p:cBhvr>
                                        <p:cTn id="22" dur="1000" fill="hold"/>
                                        <p:tgtEl>
                                          <p:spTgt spid="13348"/>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000"/>
                            </p:stCondLst>
                            <p:childTnLst>
                              <p:par>
                                <p:cTn id="24" presetID="23" presetClass="entr" presetSubtype="16" fill="hold" nodeType="afterEffect">
                                  <p:stCondLst>
                                    <p:cond delay="0"/>
                                  </p:stCondLst>
                                  <p:childTnLst>
                                    <p:set>
                                      <p:cBhvr>
                                        <p:cTn id="25" dur="1" fill="hold">
                                          <p:stCondLst>
                                            <p:cond delay="0"/>
                                          </p:stCondLst>
                                        </p:cTn>
                                        <p:tgtEl>
                                          <p:spTgt spid="13344"/>
                                        </p:tgtEl>
                                        <p:attrNameLst>
                                          <p:attrName>style.visibility</p:attrName>
                                        </p:attrNameLst>
                                      </p:cBhvr>
                                      <p:to>
                                        <p:strVal val="visible"/>
                                      </p:to>
                                    </p:set>
                                    <p:anim calcmode="lin" valueType="num">
                                      <p:cBhvr>
                                        <p:cTn id="26" dur="500" fill="hold"/>
                                        <p:tgtEl>
                                          <p:spTgt spid="13344"/>
                                        </p:tgtEl>
                                        <p:attrNameLst>
                                          <p:attrName>ppt_w</p:attrName>
                                        </p:attrNameLst>
                                      </p:cBhvr>
                                      <p:tavLst>
                                        <p:tav tm="0">
                                          <p:val>
                                            <p:fltVal val="0"/>
                                          </p:val>
                                        </p:tav>
                                        <p:tav tm="100000">
                                          <p:val>
                                            <p:strVal val="#ppt_w"/>
                                          </p:val>
                                        </p:tav>
                                      </p:tavLst>
                                    </p:anim>
                                    <p:anim calcmode="lin" valueType="num">
                                      <p:cBhvr>
                                        <p:cTn id="27" dur="500" fill="hold"/>
                                        <p:tgtEl>
                                          <p:spTgt spid="13344"/>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13355"/>
                                        </p:tgtEl>
                                        <p:attrNameLst>
                                          <p:attrName>style.visibility</p:attrName>
                                        </p:attrNameLst>
                                      </p:cBhvr>
                                      <p:to>
                                        <p:strVal val="visible"/>
                                      </p:to>
                                    </p:set>
                                    <p:anim calcmode="lin" valueType="num">
                                      <p:cBhvr>
                                        <p:cTn id="32" dur="1000" fill="hold"/>
                                        <p:tgtEl>
                                          <p:spTgt spid="13355"/>
                                        </p:tgtEl>
                                        <p:attrNameLst>
                                          <p:attrName>ppt_w</p:attrName>
                                        </p:attrNameLst>
                                      </p:cBhvr>
                                      <p:tavLst>
                                        <p:tav tm="0">
                                          <p:val>
                                            <p:strVal val="#ppt_w+.3"/>
                                          </p:val>
                                        </p:tav>
                                        <p:tav tm="100000">
                                          <p:val>
                                            <p:strVal val="#ppt_w"/>
                                          </p:val>
                                        </p:tav>
                                      </p:tavLst>
                                    </p:anim>
                                    <p:anim calcmode="lin" valueType="num">
                                      <p:cBhvr>
                                        <p:cTn id="33" dur="1000" fill="hold"/>
                                        <p:tgtEl>
                                          <p:spTgt spid="13355"/>
                                        </p:tgtEl>
                                        <p:attrNameLst>
                                          <p:attrName>ppt_h</p:attrName>
                                        </p:attrNameLst>
                                      </p:cBhvr>
                                      <p:tavLst>
                                        <p:tav tm="0">
                                          <p:val>
                                            <p:strVal val="#ppt_h"/>
                                          </p:val>
                                        </p:tav>
                                        <p:tav tm="100000">
                                          <p:val>
                                            <p:strVal val="#ppt_h"/>
                                          </p:val>
                                        </p:tav>
                                      </p:tavLst>
                                    </p:anim>
                                    <p:animEffect transition="in" filter="fade">
                                      <p:cBhvr>
                                        <p:cTn id="34" dur="1000"/>
                                        <p:tgtEl>
                                          <p:spTgt spid="1335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10" fill="hold" nodeType="clickEffect">
                                  <p:stCondLst>
                                    <p:cond delay="0"/>
                                  </p:stCondLst>
                                  <p:childTnLst>
                                    <p:set>
                                      <p:cBhvr>
                                        <p:cTn id="38" dur="1" fill="hold">
                                          <p:stCondLst>
                                            <p:cond delay="0"/>
                                          </p:stCondLst>
                                        </p:cTn>
                                        <p:tgtEl>
                                          <p:spTgt spid="13349"/>
                                        </p:tgtEl>
                                        <p:attrNameLst>
                                          <p:attrName>style.visibility</p:attrName>
                                        </p:attrNameLst>
                                      </p:cBhvr>
                                      <p:to>
                                        <p:strVal val="visible"/>
                                      </p:to>
                                    </p:set>
                                    <p:anim calcmode="lin" valueType="num">
                                      <p:cBhvr>
                                        <p:cTn id="39" dur="500" fill="hold"/>
                                        <p:tgtEl>
                                          <p:spTgt spid="13349"/>
                                        </p:tgtEl>
                                        <p:attrNameLst>
                                          <p:attrName>ppt_w</p:attrName>
                                        </p:attrNameLst>
                                      </p:cBhvr>
                                      <p:tavLst>
                                        <p:tav tm="0">
                                          <p:val>
                                            <p:fltVal val="0"/>
                                          </p:val>
                                        </p:tav>
                                        <p:tav tm="100000">
                                          <p:val>
                                            <p:strVal val="#ppt_w"/>
                                          </p:val>
                                        </p:tav>
                                      </p:tavLst>
                                    </p:anim>
                                    <p:anim calcmode="lin" valueType="num">
                                      <p:cBhvr>
                                        <p:cTn id="40" dur="500" fill="hold"/>
                                        <p:tgtEl>
                                          <p:spTgt spid="13349"/>
                                        </p:tgtEl>
                                        <p:attrNameLst>
                                          <p:attrName>ppt_h</p:attrName>
                                        </p:attrNameLst>
                                      </p:cBhvr>
                                      <p:tavLst>
                                        <p:tav tm="0">
                                          <p:val>
                                            <p:strVal val="#ppt_h"/>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13357"/>
                                        </p:tgtEl>
                                        <p:attrNameLst>
                                          <p:attrName>style.visibility</p:attrName>
                                        </p:attrNameLst>
                                      </p:cBhvr>
                                      <p:to>
                                        <p:strVal val="visible"/>
                                      </p:to>
                                    </p:set>
                                    <p:anim calcmode="lin" valueType="num">
                                      <p:cBhvr>
                                        <p:cTn id="45" dur="500" fill="hold"/>
                                        <p:tgtEl>
                                          <p:spTgt spid="13357"/>
                                        </p:tgtEl>
                                        <p:attrNameLst>
                                          <p:attrName>ppt_w</p:attrName>
                                        </p:attrNameLst>
                                      </p:cBhvr>
                                      <p:tavLst>
                                        <p:tav tm="0">
                                          <p:val>
                                            <p:fltVal val="0"/>
                                          </p:val>
                                        </p:tav>
                                        <p:tav tm="100000">
                                          <p:val>
                                            <p:strVal val="#ppt_w"/>
                                          </p:val>
                                        </p:tav>
                                      </p:tavLst>
                                    </p:anim>
                                    <p:anim calcmode="lin" valueType="num">
                                      <p:cBhvr>
                                        <p:cTn id="46" dur="500" fill="hold"/>
                                        <p:tgtEl>
                                          <p:spTgt spid="13357"/>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3356"/>
                                        </p:tgtEl>
                                        <p:attrNameLst>
                                          <p:attrName>style.visibility</p:attrName>
                                        </p:attrNameLst>
                                      </p:cBhvr>
                                      <p:to>
                                        <p:strVal val="visible"/>
                                      </p:to>
                                    </p:set>
                                    <p:anim calcmode="lin" valueType="num">
                                      <p:cBhvr>
                                        <p:cTn id="51" dur="500" fill="hold"/>
                                        <p:tgtEl>
                                          <p:spTgt spid="13356"/>
                                        </p:tgtEl>
                                        <p:attrNameLst>
                                          <p:attrName>ppt_w</p:attrName>
                                        </p:attrNameLst>
                                      </p:cBhvr>
                                      <p:tavLst>
                                        <p:tav tm="0">
                                          <p:val>
                                            <p:fltVal val="0"/>
                                          </p:val>
                                        </p:tav>
                                        <p:tav tm="100000">
                                          <p:val>
                                            <p:strVal val="#ppt_w"/>
                                          </p:val>
                                        </p:tav>
                                      </p:tavLst>
                                    </p:anim>
                                    <p:anim calcmode="lin" valueType="num">
                                      <p:cBhvr>
                                        <p:cTn id="52" dur="500" fill="hold"/>
                                        <p:tgtEl>
                                          <p:spTgt spid="1335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fltVal val="0"/>
                                          </p:val>
                                        </p:tav>
                                        <p:tav tm="100000">
                                          <p:val>
                                            <p:strVal val="#ppt_w"/>
                                          </p:val>
                                        </p:tav>
                                      </p:tavLst>
                                    </p:anim>
                                    <p:anim calcmode="lin" valueType="num">
                                      <p:cBhvr>
                                        <p:cTn id="58" dur="500" fill="hold"/>
                                        <p:tgtEl>
                                          <p:spTgt spid="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4" grpId="0"/>
      <p:bldP spid="13348" grpId="0"/>
      <p:bldP spid="13349" grpId="0"/>
      <p:bldP spid="13356" grpId="0"/>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蓝色卡通安全用电教育主题班会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6908</TotalTime>
  <Words>4185</Words>
  <Application>Microsoft Office PowerPoint</Application>
  <PresentationFormat>Custom</PresentationFormat>
  <Paragraphs>440</Paragraphs>
  <Slides>53</Slides>
  <Notes>17</Notes>
  <HiddenSlides>0</HiddenSlides>
  <MMClips>5</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3" baseType="lpstr">
      <vt:lpstr>等线</vt:lpstr>
      <vt:lpstr>微软雅黑</vt:lpstr>
      <vt:lpstr>Arial</vt:lpstr>
      <vt:lpstr>Calibri</vt:lpstr>
      <vt:lpstr>Cambria Math</vt:lpstr>
      <vt:lpstr>ITC Avant Garde Std Bk</vt:lpstr>
      <vt:lpstr>Times New Roman</vt:lpstr>
      <vt:lpstr>Wingdings</vt:lpstr>
      <vt:lpstr>Office Theme</vt:lpstr>
      <vt:lpstr>Equation.DSMT4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Tạ Thị Tuyết Sơn</cp:lastModifiedBy>
  <cp:revision>3452</cp:revision>
  <dcterms:created xsi:type="dcterms:W3CDTF">2015-12-01T09:06:39Z</dcterms:created>
  <dcterms:modified xsi:type="dcterms:W3CDTF">2023-09-18T05:31:32Z</dcterms:modified>
</cp:coreProperties>
</file>