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83" r:id="rId2"/>
    <p:sldId id="284" r:id="rId3"/>
    <p:sldId id="257" r:id="rId4"/>
    <p:sldId id="258" r:id="rId5"/>
    <p:sldId id="285" r:id="rId6"/>
    <p:sldId id="376" r:id="rId7"/>
    <p:sldId id="379" r:id="rId8"/>
    <p:sldId id="377" r:id="rId9"/>
    <p:sldId id="378" r:id="rId10"/>
    <p:sldId id="401" r:id="rId11"/>
    <p:sldId id="405" r:id="rId12"/>
    <p:sldId id="402" r:id="rId13"/>
    <p:sldId id="429" r:id="rId14"/>
    <p:sldId id="430" r:id="rId15"/>
    <p:sldId id="407" r:id="rId16"/>
    <p:sldId id="432" r:id="rId17"/>
    <p:sldId id="408" r:id="rId18"/>
    <p:sldId id="288" r:id="rId19"/>
    <p:sldId id="434" r:id="rId20"/>
    <p:sldId id="435" r:id="rId21"/>
    <p:sldId id="436" r:id="rId22"/>
    <p:sldId id="437" r:id="rId23"/>
    <p:sldId id="438" r:id="rId24"/>
    <p:sldId id="478" r:id="rId25"/>
    <p:sldId id="459" r:id="rId26"/>
    <p:sldId id="289" r:id="rId27"/>
    <p:sldId id="499" r:id="rId28"/>
    <p:sldId id="502" r:id="rId29"/>
    <p:sldId id="500" r:id="rId30"/>
    <p:sldId id="503" r:id="rId31"/>
    <p:sldId id="504" r:id="rId32"/>
    <p:sldId id="525" r:id="rId33"/>
    <p:sldId id="526" r:id="rId34"/>
    <p:sldId id="527" r:id="rId35"/>
    <p:sldId id="529" r:id="rId36"/>
    <p:sldId id="322" r:id="rId37"/>
    <p:sldId id="323" r:id="rId38"/>
    <p:sldId id="531" r:id="rId39"/>
    <p:sldId id="530" r:id="rId40"/>
    <p:sldId id="532" r:id="rId41"/>
    <p:sldId id="533" r:id="rId42"/>
    <p:sldId id="544" r:id="rId43"/>
    <p:sldId id="545" r:id="rId44"/>
    <p:sldId id="546" r:id="rId45"/>
    <p:sldId id="548" r:id="rId46"/>
    <p:sldId id="549" r:id="rId47"/>
    <p:sldId id="550" r:id="rId48"/>
    <p:sldId id="551" r:id="rId49"/>
    <p:sldId id="552" r:id="rId50"/>
    <p:sldId id="553" r:id="rId51"/>
    <p:sldId id="561" r:id="rId52"/>
    <p:sldId id="562" r:id="rId53"/>
    <p:sldId id="563" r:id="rId54"/>
    <p:sldId id="327" r:id="rId55"/>
    <p:sldId id="564" r:id="rId56"/>
    <p:sldId id="565" r:id="rId57"/>
    <p:sldId id="567" r:id="rId58"/>
    <p:sldId id="568" r:id="rId59"/>
    <p:sldId id="569" r:id="rId60"/>
    <p:sldId id="570" r:id="rId61"/>
    <p:sldId id="355" r:id="rId62"/>
    <p:sldId id="282" r:id="rId63"/>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6" d="100"/>
          <a:sy n="66" d="100"/>
        </p:scale>
        <p:origin x="6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9/14/2023</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60</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922020"/>
          </a:xfrm>
          <a:prstGeom prst="rect">
            <a:avLst/>
          </a:prstGeom>
          <a:noFill/>
        </p:spPr>
        <p:txBody>
          <a:bodyPr wrap="square" rtlCol="0">
            <a:spAutoFit/>
          </a:bodyPr>
          <a:lstStyle/>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15" name="圆角矩形 14"/>
          <p:cNvSpPr/>
          <p:nvPr/>
        </p:nvSpPr>
        <p:spPr bwMode="auto">
          <a:xfrm>
            <a:off x="63500" y="1298575"/>
            <a:ext cx="6614160" cy="5346065"/>
          </a:xfrm>
          <a:prstGeom prst="roundRect">
            <a:avLst>
              <a:gd name="adj" fmla="val 50000"/>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08816" tIns="54408" rIns="108816" bIns="54408" numCol="1" rtlCol="0" anchor="t" anchorCtr="0" compatLnSpc="1"/>
          <a:lstStyle/>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Lớp chia thành 3 góc,</a:t>
            </a:r>
          </a:p>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 mỗi nhóm được chọn góc xuất phát. Khi hết thời gian 8’ tại mỗi góc thì phải chuyển sang góc khác. Mỗi nhóm sẽ có nhóm trưởng chỉ đạo cách thực làm việc nhóm và có 1 thư kí ghi lại hoạt động nhóm.</a:t>
            </a:r>
          </a:p>
        </p:txBody>
      </p:sp>
      <p:sp>
        <p:nvSpPr>
          <p:cNvPr id="4" name="椭圆 3"/>
          <p:cNvSpPr/>
          <p:nvPr/>
        </p:nvSpPr>
        <p:spPr>
          <a:xfrm>
            <a:off x="8446968" y="924457"/>
            <a:ext cx="2046514" cy="204651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8596102" y="1127657"/>
            <a:ext cx="18433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phân tích</a:t>
            </a:r>
          </a:p>
        </p:txBody>
      </p:sp>
      <p:sp>
        <p:nvSpPr>
          <p:cNvPr id="6" name="椭圆 3"/>
          <p:cNvSpPr/>
          <p:nvPr/>
        </p:nvSpPr>
        <p:spPr>
          <a:xfrm>
            <a:off x="10054788" y="3226967"/>
            <a:ext cx="2046514" cy="204651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6752788" y="3226967"/>
            <a:ext cx="2046514" cy="20465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6824313" y="3430167"/>
            <a:ext cx="1974988"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áp d</a:t>
            </a:r>
            <a:r>
              <a:rPr lang="en-US" altLang="zh-CN" sz="3200" b="1" dirty="0">
                <a:solidFill>
                  <a:schemeClr val="accent1"/>
                </a:solidFill>
                <a:latin typeface="Aharoni" panose="02010803020104030203" pitchFamily="2" charset="-79"/>
                <a:cs typeface="Aharoni" panose="02010803020104030203" pitchFamily="2" charset="-79"/>
              </a:rPr>
              <a:t>ụ</a:t>
            </a:r>
            <a:r>
              <a:rPr lang="en-US" altLang="zh-CN" sz="3200" dirty="0">
                <a:solidFill>
                  <a:schemeClr val="accent1"/>
                </a:solidFill>
                <a:latin typeface="Aharoni" panose="02010803020104030203" pitchFamily="2" charset="-79"/>
                <a:cs typeface="Aharoni" panose="02010803020104030203" pitchFamily="2" charset="-79"/>
              </a:rPr>
              <a:t>ng</a:t>
            </a:r>
          </a:p>
        </p:txBody>
      </p:sp>
      <p:sp>
        <p:nvSpPr>
          <p:cNvPr id="9" name="椭圆 14"/>
          <p:cNvSpPr/>
          <p:nvPr/>
        </p:nvSpPr>
        <p:spPr>
          <a:xfrm>
            <a:off x="10054484" y="3430167"/>
            <a:ext cx="2046818"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quan sát</a:t>
            </a:r>
          </a:p>
        </p:txBody>
      </p:sp>
      <p:sp>
        <p:nvSpPr>
          <p:cNvPr id="11" name="Right Arrow 10"/>
          <p:cNvSpPr/>
          <p:nvPr/>
        </p:nvSpPr>
        <p:spPr>
          <a:xfrm rot="2880000">
            <a:off x="10372090" y="2524125"/>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8874760" y="420624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7432675" y="247777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45" grpId="0" animBg="1"/>
      <p:bldP spid="15" grpId="0" bldLvl="0" animBg="1"/>
      <p:bldP spid="4" grpId="0" animBg="1"/>
      <p:bldP spid="5" grpId="0" animBg="1"/>
      <p:bldP spid="6" grpId="0" animBg="1"/>
      <p:bldP spid="7" grpId="0" animBg="1"/>
      <p:bldP spid="8"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247515" y="93345"/>
            <a:ext cx="3940810" cy="341566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4420235" y="314325"/>
            <a:ext cx="3577590" cy="295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accent1"/>
                </a:solidFill>
                <a:latin typeface="Aharoni" panose="02010803020104030203" pitchFamily="2" charset="-79"/>
                <a:cs typeface="Aharoni" panose="02010803020104030203" pitchFamily="2" charset="-79"/>
              </a:rPr>
              <a:t>Góc phân tích:</a:t>
            </a:r>
          </a:p>
          <a:p>
            <a:pPr algn="ctr"/>
            <a:r>
              <a:rPr lang="en-US" altLang="zh-CN" sz="2600" dirty="0">
                <a:solidFill>
                  <a:schemeClr val="accent5">
                    <a:lumMod val="75000"/>
                  </a:schemeClr>
                </a:solidFill>
                <a:latin typeface="Aharoni" panose="02010803020104030203" pitchFamily="2" charset="-79"/>
                <a:cs typeface="Aharoni" panose="02010803020104030203" pitchFamily="2" charset="-79"/>
              </a:rPr>
              <a:t>Nghiên cứu thông tin SGK, hoàn thành nội dung 1 trong phiếu học tập số 2</a:t>
            </a:r>
          </a:p>
        </p:txBody>
      </p:sp>
      <p:sp>
        <p:nvSpPr>
          <p:cNvPr id="6" name="椭圆 3"/>
          <p:cNvSpPr/>
          <p:nvPr/>
        </p:nvSpPr>
        <p:spPr>
          <a:xfrm>
            <a:off x="7854315" y="2777490"/>
            <a:ext cx="4267200" cy="3528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182245" y="2883535"/>
            <a:ext cx="4065270" cy="37801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434340" y="3101975"/>
            <a:ext cx="3556000" cy="3343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áp dụng:</a:t>
            </a:r>
          </a:p>
          <a:p>
            <a:pPr algn="ctr"/>
            <a:r>
              <a:rPr lang="en-US" altLang="zh-CN" sz="2800" dirty="0">
                <a:solidFill>
                  <a:schemeClr val="accent5">
                    <a:lumMod val="75000"/>
                  </a:schemeClr>
                </a:solidFill>
                <a:latin typeface="Aharoni" panose="02010803020104030203" pitchFamily="2" charset="-79"/>
                <a:cs typeface="Aharoni" panose="02010803020104030203" pitchFamily="2" charset="-79"/>
              </a:rPr>
              <a:t>Tiến hành thí nghiệm,</a:t>
            </a:r>
            <a:r>
              <a:rPr lang="en-US" altLang="zh-CN" sz="2800" dirty="0">
                <a:solidFill>
                  <a:schemeClr val="accent5">
                    <a:lumMod val="75000"/>
                  </a:schemeClr>
                </a:solidFill>
                <a:latin typeface="Aharoni" panose="02010803020104030203" pitchFamily="2" charset="-79"/>
                <a:cs typeface="Aharoni" panose="02010803020104030203" pitchFamily="2" charset="-79"/>
                <a:sym typeface="+mn-ea"/>
              </a:rPr>
              <a:t>hoàn thành nội dung 3- Phiếu học tập 2</a:t>
            </a:r>
            <a:endParaRPr lang="en-US" altLang="zh-CN" sz="2800" dirty="0">
              <a:solidFill>
                <a:schemeClr val="accent5">
                  <a:lumMod val="75000"/>
                </a:schemeClr>
              </a:solidFill>
              <a:latin typeface="Aharoni" panose="02010803020104030203" pitchFamily="2" charset="-79"/>
              <a:cs typeface="Aharoni" panose="02010803020104030203" pitchFamily="2" charset="-79"/>
            </a:endParaRPr>
          </a:p>
          <a:p>
            <a:pPr algn="ctr"/>
            <a:r>
              <a:rPr lang="en-US" altLang="zh-CN" sz="2800" dirty="0">
                <a:solidFill>
                  <a:schemeClr val="accent1"/>
                </a:solidFill>
                <a:latin typeface="Aharoni" panose="02010803020104030203" pitchFamily="2" charset="-79"/>
                <a:cs typeface="Aharoni" panose="02010803020104030203" pitchFamily="2" charset="-79"/>
              </a:rPr>
              <a:t> </a:t>
            </a:r>
          </a:p>
        </p:txBody>
      </p:sp>
      <p:sp>
        <p:nvSpPr>
          <p:cNvPr id="9" name="椭圆 14"/>
          <p:cNvSpPr/>
          <p:nvPr/>
        </p:nvSpPr>
        <p:spPr>
          <a:xfrm>
            <a:off x="8084820" y="3042285"/>
            <a:ext cx="3806190" cy="2998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quan sát: </a:t>
            </a:r>
            <a:r>
              <a:rPr lang="en-US" altLang="zh-CN" sz="2800" dirty="0">
                <a:solidFill>
                  <a:schemeClr val="accent5">
                    <a:lumMod val="75000"/>
                  </a:schemeClr>
                </a:solidFill>
                <a:latin typeface="Aharoni" panose="02010803020104030203" pitchFamily="2" charset="-79"/>
                <a:cs typeface="Aharoni" panose="02010803020104030203" pitchFamily="2" charset="-79"/>
              </a:rPr>
              <a:t>Quan sát video thí nghiệm, hoàn thành nội dung 2- Phiếu học tập 2</a:t>
            </a:r>
          </a:p>
        </p:txBody>
      </p:sp>
      <p:sp>
        <p:nvSpPr>
          <p:cNvPr id="11" name="Right Arrow 10"/>
          <p:cNvSpPr/>
          <p:nvPr/>
        </p:nvSpPr>
        <p:spPr>
          <a:xfrm rot="2880000">
            <a:off x="8241665" y="1925955"/>
            <a:ext cx="1275715" cy="69596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5223510" y="4591685"/>
            <a:ext cx="1743075" cy="812165"/>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2853055" y="1926590"/>
            <a:ext cx="1320165" cy="69342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pic>
        <p:nvPicPr>
          <p:cNvPr id="6" name="video sát bột tác dụng với lưu huỳnh bột - Tìm với Cốc Cốc">
            <a:hlinkClick r:id="" action="ppaction://media"/>
            <a:extLst>
              <a:ext uri="{FF2B5EF4-FFF2-40B4-BE49-F238E27FC236}">
                <a16:creationId xmlns:a16="http://schemas.microsoft.com/office/drawing/2014/main" id="{6A961241-D398-C53B-576D-846A4A5E93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367790"/>
            <a:ext cx="11154878" cy="502221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Lần lượt cho vào 2 ống nghiệm (1) và (2) mỗi ống 3 thìa hỗn hợp</a:t>
            </a:r>
          </a:p>
          <a:p>
            <a:pPr marL="0" indent="0">
              <a:buNone/>
            </a:pPr>
            <a:r>
              <a:rPr lang="en-US" sz="3000"/>
              <a:t>- Đưa nam châm lại gần ống  nghiệm (1)</a:t>
            </a:r>
          </a:p>
          <a:p>
            <a:pPr marL="0" indent="0">
              <a:buNone/>
            </a:pPr>
            <a:r>
              <a:rPr lang="en-US" sz="3000"/>
              <a:t>- Đun nóng mạnh đáy ống nghiệm (2)  khoảng 30 giây rồi ngừng đun. Để nguội rồi đưa nam châm lại gần ống nghiệm (2) </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p>
        </p:txBody>
      </p:sp>
      <p:sp>
        <p:nvSpPr>
          <p:cNvPr id="3" name="Text Box 2"/>
          <p:cNvSpPr txBox="1"/>
          <p:nvPr/>
        </p:nvSpPr>
        <p:spPr>
          <a:xfrm>
            <a:off x="5814695" y="1713230"/>
            <a:ext cx="6378575" cy="1938020"/>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p>
        </p:txBody>
      </p:sp>
      <p:sp>
        <p:nvSpPr>
          <p:cNvPr id="5" name="Text Box 4"/>
          <p:cNvSpPr txBox="1"/>
          <p:nvPr/>
        </p:nvSpPr>
        <p:spPr>
          <a:xfrm>
            <a:off x="5813425" y="3698240"/>
            <a:ext cx="6360160" cy="3169285"/>
          </a:xfrm>
          <a:prstGeom prst="rect">
            <a:avLst/>
          </a:prstGeom>
          <a:noFill/>
        </p:spPr>
        <p:txBody>
          <a:bodyPr wrap="square" rtlCol="0">
            <a:spAutoFit/>
          </a:bodyPr>
          <a:lstStyle/>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1. Khi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trộn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phẩn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phần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này</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2.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trong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ống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nghiệm</a:t>
            </a:r>
            <a:r>
              <a:rPr lang="en-US" sz="2000" dirty="0">
                <a:solidFill>
                  <a:schemeClr val="accent6">
                    <a:lumMod val="50000"/>
                  </a:schemeClr>
                </a:solidFill>
                <a:latin typeface="Arial" panose="020B0604020202020204" pitchFamily="34" charset="0"/>
                <a:cs typeface="Arial" panose="020B0604020202020204" pitchFamily="34" charset="0"/>
                <a:sym typeface="+mn-ea"/>
              </a:rPr>
              <a:t> (2)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sau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đun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nóng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để</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nguội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3. Sau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trộn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tạo</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thành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vì</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tách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ra</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khỏi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ta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lại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các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ban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đầu</a:t>
            </a:r>
            <a:r>
              <a:rPr lang="en-US" sz="2000" dirty="0">
                <a:solidFill>
                  <a:schemeClr val="accent6">
                    <a:lumMod val="50000"/>
                  </a:schemeClr>
                </a:solidFill>
                <a:latin typeface="Arial" panose="020B0604020202020204" pitchFamily="34" charset="0"/>
                <a:cs typeface="Arial" panose="020B0604020202020204" pitchFamily="34" charset="0"/>
                <a:sym typeface="+mn-ea"/>
              </a:rPr>
              <a:t> (H).</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4. Sau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đun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nóng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tạo</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thành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sản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phẩm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màu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xám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 (H).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6126480" y="-111760"/>
            <a:ext cx="6280150" cy="6793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7074535"/>
        </p:xfrm>
        <a:graphic>
          <a:graphicData uri="http://schemas.openxmlformats.org/drawingml/2006/table">
            <a:tbl>
              <a:tblPr firstRow="1" bandRow="1">
                <a:tableStyleId>{5940675A-B579-460E-94D1-54222C63F5DA}</a:tableStyleId>
              </a:tblPr>
              <a:tblGrid>
                <a:gridCol w="5041900">
                  <a:extLst>
                    <a:ext uri="{9D8B030D-6E8A-4147-A177-3AD203B41FA5}">
                      <a16:colId xmlns:a16="http://schemas.microsoft.com/office/drawing/2014/main" val="20000"/>
                    </a:ext>
                  </a:extLst>
                </a:gridCol>
                <a:gridCol w="7150100">
                  <a:extLst>
                    <a:ext uri="{9D8B030D-6E8A-4147-A177-3AD203B41FA5}">
                      <a16:colId xmlns:a16="http://schemas.microsoft.com/office/drawing/2014/main" val="20001"/>
                    </a:ext>
                  </a:extLst>
                </a:gridCol>
              </a:tblGrid>
              <a:tr h="443230">
                <a:tc gridSpan="2">
                  <a:txBody>
                    <a:bodyPr/>
                    <a:lstStyle/>
                    <a:p>
                      <a:pPr indent="0" algn="ctr">
                        <a:buNone/>
                      </a:pPr>
                      <a:r>
                        <a:rPr lang="en-US" sz="2800" b="1">
                          <a:solidFill>
                            <a:srgbClr val="000000"/>
                          </a:solidFill>
                          <a:latin typeface="Arial" panose="020B0604020202020204" pitchFamily="34" charset="0"/>
                          <a:cs typeface="Arial" panose="020B0604020202020204" pitchFamily="34" charset="0"/>
                        </a:rPr>
                        <a:t>PHIẾU HỌC TẬP SỐ 3</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2418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1865">
                <a:tc>
                  <a:txBody>
                    <a:bodyPr/>
                    <a:lstStyle/>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768725">
                <a:tc>
                  <a:txBody>
                    <a:bodyPr/>
                    <a:lstStyle/>
                    <a:p>
                      <a:pPr indent="0">
                        <a:buNone/>
                      </a:pPr>
                      <a:r>
                        <a:rPr lang="en-US" sz="20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a:p>
            <a:pPr algn="l"/>
            <a:endParaRPr lang="en-US" sz="2800">
              <a:solidFill>
                <a:schemeClr val="accent6">
                  <a:lumMod val="50000"/>
                </a:schemeClr>
              </a:solidFill>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5" y="2888615"/>
            <a:ext cx="3441700" cy="3441700"/>
          </a:xfrm>
          <a:prstGeom prst="rect">
            <a:avLst/>
          </a:prstGeom>
        </p:spPr>
      </p:pic>
      <p:sp>
        <p:nvSpPr>
          <p:cNvPr id="3084" name="Text Box 12"/>
          <p:cNvSpPr txBox="1"/>
          <p:nvPr/>
        </p:nvSpPr>
        <p:spPr>
          <a:xfrm>
            <a:off x="170180" y="4324985"/>
            <a:ext cx="2416175" cy="1814830"/>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additive="base">
                                        <p:cTn id="43" dur="500" fill="hold"/>
                                        <p:tgtEl>
                                          <p:spTgt spid="3084"/>
                                        </p:tgtEl>
                                        <p:attrNameLst>
                                          <p:attrName>ppt_x</p:attrName>
                                        </p:attrNameLst>
                                      </p:cBhvr>
                                      <p:tavLst>
                                        <p:tav tm="0">
                                          <p:val>
                                            <p:strVal val="#ppt_x"/>
                                          </p:val>
                                        </p:tav>
                                        <p:tav tm="100000">
                                          <p:val>
                                            <p:strVal val="#ppt_x"/>
                                          </p:val>
                                        </p:tav>
                                      </p:tavLst>
                                    </p:anim>
                                    <p:anim calcmode="lin" valueType="num">
                                      <p:cBhvr additive="base">
                                        <p:cTn id="44"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084"/>
                                        </p:tgtEl>
                                      </p:cBhvr>
                                    </p:animEffect>
                                    <p:set>
                                      <p:cBhvr>
                                        <p:cTn id="49" dur="1" fill="hold">
                                          <p:stCondLst>
                                            <p:cond delay="499"/>
                                          </p:stCondLst>
                                        </p:cTn>
                                        <p:tgtEl>
                                          <p:spTgt spid="308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 presetClass="exit" presetSubtype="32" fill="hold" nodeType="clickEffect">
                                  <p:stCondLst>
                                    <p:cond delay="0"/>
                                  </p:stCondLst>
                                  <p:childTnLst>
                                    <p:animEffect transition="out" filter="box(out)">
                                      <p:cBhvr>
                                        <p:cTn id="53" dur="2000"/>
                                        <p:tgtEl>
                                          <p:spTgt spid="2"/>
                                        </p:tgtEl>
                                      </p:cBhvr>
                                    </p:animEffect>
                                    <p:set>
                                      <p:cBhvr>
                                        <p:cTn id="54" dur="1" fill="hold">
                                          <p:stCondLst>
                                            <p:cond delay="1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2"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1" animBg="1"/>
      <p:bldP spid="33" grpId="4" bldLvl="0" animBg="1"/>
      <p:bldP spid="33" grpId="5" animBg="1"/>
      <p:bldP spid="34" grpId="1" animBg="1"/>
      <p:bldP spid="34" grpId="2" bldLvl="0" animBg="1"/>
      <p:bldP spid="3084" grpId="0"/>
      <p:bldP spid="308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lstStyle/>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 xảy ra khi có chất mới được tạo thành với những tính chất mới, khác biệt với chất ban đầu. </a:t>
            </a:r>
          </a:p>
          <a:p>
            <a:r>
              <a:rPr lang="en-US" sz="2800" b="1">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a:solidFill>
                  <a:schemeClr val="accent4">
                    <a:lumMod val="50000"/>
                  </a:schemeClr>
                </a:solidFill>
              </a:rPr>
              <a:t>tỏa nhiệt và phát sáng</a:t>
            </a: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lstStyle/>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a:t>
            </a:r>
            <a:r>
              <a:rPr lang="en-US" altLang="zh-CN" sz="2800" b="1" dirty="0" err="1">
                <a:solidFill>
                  <a:schemeClr val="accent6">
                    <a:lumMod val="50000"/>
                  </a:schemeClr>
                </a:solidFill>
                <a:latin typeface="Microsoft YaHei" panose="020B0503020204020204" charset="-122"/>
                <a:ea typeface="Microsoft YaHei" panose="020B0503020204020204" charset="-122"/>
                <a:sym typeface="+mn-ea"/>
              </a:rPr>
              <a:t>thu</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 </a:t>
            </a:r>
            <a:r>
              <a:rPr lang="en-US" altLang="zh-CN" sz="2800" b="1" dirty="0" err="1">
                <a:solidFill>
                  <a:schemeClr val="accent6">
                    <a:lumMod val="50000"/>
                  </a:schemeClr>
                </a:solidFill>
                <a:latin typeface="Microsoft YaHei" panose="020B0503020204020204" charset="-122"/>
                <a:ea typeface="Microsoft YaHei" panose="020B0503020204020204" charset="-122"/>
                <a:sym typeface="+mn-ea"/>
              </a:rPr>
              <a:t>nhiệt</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lstStyle/>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lstStyle/>
          <a:p>
            <a:r>
              <a:rPr lang="en-US"/>
              <a:t>NHÓM XUẤT PHÁT </a:t>
            </a:r>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lstStyle/>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lstStyle/>
          <a:p>
            <a:r>
              <a:rPr lang="en-US" sz="2800" b="1">
                <a:solidFill>
                  <a:schemeClr val="accent5">
                    <a:lumMod val="75000"/>
                  </a:schemeClr>
                </a:solidFill>
              </a:rPr>
              <a:t>- Phần luyện tập có 05 câu hỏi.</a:t>
            </a: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p>
          <a:p>
            <a:pPr algn="l"/>
            <a:r>
              <a:rPr lang="zh-CN" altLang="en-US" sz="2000" b="1">
                <a:solidFill>
                  <a:schemeClr val="bg1"/>
                </a:solidFill>
                <a:sym typeface="+mn-ea"/>
              </a:rPr>
              <a:t>Trong quá trình phản ứng, số nguyên tử H và số nguyên tử O có thay đổi không?</a:t>
            </a: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p>
          <a:p>
            <a:pPr algn="l"/>
            <a:r>
              <a:rPr lang="zh-CN" altLang="en-US" sz="2000" b="1">
                <a:solidFill>
                  <a:schemeClr val="tx1"/>
                </a:solidFill>
                <a:sym typeface="+mn-ea"/>
              </a:rPr>
              <a:t>C. Không thay đổi. 				D. H tăng còn O giảm. </a:t>
            </a: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p>
          <a:p>
            <a:pPr algn="l"/>
            <a:r>
              <a:rPr lang="zh-CN" altLang="en-US" sz="2000" b="1">
                <a:solidFill>
                  <a:schemeClr val="tx1"/>
                </a:solidFill>
                <a:sym typeface="+mn-ea"/>
              </a:rPr>
              <a:t>C. Có sự thay đổi màu sắc. 			D. Một trong số các dấu hiệu trên.</a:t>
            </a: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p>
          <a:p>
            <a:pPr algn="l"/>
            <a:r>
              <a:rPr lang="zh-CN" altLang="en-US" sz="2000" b="1">
                <a:solidFill>
                  <a:schemeClr val="tx1"/>
                </a:solidFill>
                <a:sym typeface="+mn-ea"/>
              </a:rPr>
              <a:t> (1) Điểu chế oxygen bằng cách đun nóng thuốc tím (KMnO4), ngừng cung cấp nhiệt, phản ứng dừng lại; </a:t>
            </a:r>
          </a:p>
          <a:p>
            <a:pPr algn="l"/>
            <a:r>
              <a:rPr lang="zh-CN" altLang="en-US" sz="2000" b="1">
                <a:solidFill>
                  <a:schemeClr val="tx1"/>
                </a:solidFill>
                <a:sym typeface="+mn-ea"/>
              </a:rPr>
              <a:t>(2) Nung đá vôi (CaCO3); </a:t>
            </a:r>
          </a:p>
          <a:p>
            <a:pPr algn="l"/>
            <a:r>
              <a:rPr lang="zh-CN" altLang="en-US" sz="2000" b="1">
                <a:solidFill>
                  <a:schemeClr val="tx1"/>
                </a:solidFill>
                <a:sym typeface="+mn-ea"/>
              </a:rPr>
              <a:t>(3) Tôi vôi (CaO với nước); </a:t>
            </a: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p>
          <a:p>
            <a:pPr algn="l"/>
            <a:r>
              <a:rPr lang="zh-CN" altLang="en-US" sz="2000" b="1">
                <a:solidFill>
                  <a:schemeClr val="tx1"/>
                </a:solidFill>
                <a:sym typeface="+mn-ea"/>
              </a:rPr>
              <a:t>(5) Quang hợp của cây xanh.</a:t>
            </a:r>
          </a:p>
          <a:p>
            <a:pPr algn="l"/>
            <a:r>
              <a:rPr lang="zh-CN" altLang="en-US" sz="2000" b="1">
                <a:solidFill>
                  <a:schemeClr val="tx1"/>
                </a:solidFill>
                <a:sym typeface="+mn-ea"/>
              </a:rPr>
              <a:t>Các phản ứng thu nhiệt là</a:t>
            </a: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38475">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a:solidFill>
                  <a:schemeClr val="accent6"/>
                </a:solidFill>
                <a:latin typeface="+mj-lt"/>
                <a:cs typeface="+mj-l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7637</Words>
  <Application>Microsoft Office PowerPoint</Application>
  <PresentationFormat>Widescreen</PresentationFormat>
  <Paragraphs>408</Paragraphs>
  <Slides>62</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Microsoft YaHei</vt:lpstr>
      <vt:lpstr>Aharoni</vt:lpstr>
      <vt:lpstr>Arial</vt:lpstr>
      <vt:lpstr>Bahnschrift Light</vt:lpstr>
      <vt:lpstr>Calibri</vt:lpstr>
      <vt:lpstr>Calibri Light</vt:lpstr>
      <vt:lpstr>Impact</vt:lpstr>
      <vt:lpstr>Impact MT Std</vt:lpstr>
      <vt:lpstr>Sitka Text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Tạ Thị Tuyết Sơn</cp:lastModifiedBy>
  <cp:revision>63</cp:revision>
  <dcterms:created xsi:type="dcterms:W3CDTF">2017-05-28T12:28:00Z</dcterms:created>
  <dcterms:modified xsi:type="dcterms:W3CDTF">2023-09-14T13:26:27Z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