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  <p:sldId id="259" r:id="rId5"/>
    <p:sldId id="263" r:id="rId6"/>
    <p:sldId id="262" r:id="rId7"/>
    <p:sldId id="258" r:id="rId8"/>
    <p:sldId id="266" r:id="rId9"/>
    <p:sldId id="265" r:id="rId10"/>
    <p:sldId id="264" r:id="rId11"/>
    <p:sldId id="267" r:id="rId12"/>
    <p:sldId id="271" r:id="rId13"/>
    <p:sldId id="270" r:id="rId14"/>
    <p:sldId id="272" r:id="rId15"/>
    <p:sldId id="268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39"/>
    <a:srgbClr val="A5002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268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7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17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2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85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22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374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258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44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520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54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CB9B4-8C87-49DC-BB9F-9DE4241A00D2}" type="datetimeFigureOut">
              <a:rPr lang="en-US" smtClean="0"/>
              <a:t>1/10/2022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79613-4BB6-4789-A9F9-A0B97E0B49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4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image" Target="../media/image14.png"/><Relationship Id="rId16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4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6480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763000" cy="6096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600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dirty="0">
              <a:solidFill>
                <a:srgbClr val="007E39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phòng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chùi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tốt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799" y="1828800"/>
            <a:ext cx="4716703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 descr="Kết quả hình ảnh cho CHiếu sang bang den huỳnh qua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94164"/>
            <a:ext cx="4184073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188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365730"/>
            <a:ext cx="8610600" cy="6248400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IV.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compac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quang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45820"/>
            <a:ext cx="4419600" cy="5919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14800" y="1295400"/>
            <a:ext cx="487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ưu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compac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667000" y="2865060"/>
            <a:ext cx="1905000" cy="1249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514600" y="5943600"/>
            <a:ext cx="1905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86200" y="3906784"/>
            <a:ext cx="23310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19600" y="5704467"/>
            <a:ext cx="15103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Đuôi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đèn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22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4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172200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V.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quang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cụm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(…)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39.1</a:t>
            </a:r>
          </a:p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thấp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728122"/>
              </p:ext>
            </p:extLst>
          </p:nvPr>
        </p:nvGraphicFramePr>
        <p:xfrm>
          <a:off x="762000" y="4495800"/>
          <a:ext cx="7620000" cy="2103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4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42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đèn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Ưu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Nhược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24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Đèn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sợi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đốt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1)</a:t>
                      </a:r>
                    </a:p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1)</a:t>
                      </a:r>
                    </a:p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824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Đèn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huỳnh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quang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1)</a:t>
                      </a:r>
                    </a:p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1)</a:t>
                      </a:r>
                    </a:p>
                    <a:p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974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901295"/>
              </p:ext>
            </p:extLst>
          </p:nvPr>
        </p:nvGraphicFramePr>
        <p:xfrm>
          <a:off x="152400" y="1143000"/>
          <a:ext cx="8915400" cy="50292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67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3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840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330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đèn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Ưu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Nhược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điểm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9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Đèn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sợi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đốt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1)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2) 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1) </a:t>
                      </a:r>
                    </a:p>
                    <a:p>
                      <a:pPr algn="l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94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/>
                        <a:t>Đèn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huỳnh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quang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1)</a:t>
                      </a:r>
                    </a:p>
                    <a:p>
                      <a:pPr algn="l"/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1)</a:t>
                      </a:r>
                      <a:endParaRPr lang="en-US" sz="24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indent="0" algn="l">
                        <a:buNone/>
                      </a:pP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2)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971800" y="2563091"/>
            <a:ext cx="2872902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lưu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59746" y="3352800"/>
            <a:ext cx="252665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48401" y="2536448"/>
            <a:ext cx="2819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48401" y="3317557"/>
            <a:ext cx="19698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thấp</a:t>
            </a:r>
            <a:endParaRPr lang="en-US" sz="2600" dirty="0"/>
          </a:p>
        </p:txBody>
      </p:sp>
      <p:sp>
        <p:nvSpPr>
          <p:cNvPr id="11" name="Rectangle 10"/>
          <p:cNvSpPr/>
          <p:nvPr/>
        </p:nvSpPr>
        <p:spPr>
          <a:xfrm>
            <a:off x="2971800" y="4567535"/>
            <a:ext cx="2639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kiệm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năng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71800" y="5298757"/>
            <a:ext cx="185768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cao</a:t>
            </a:r>
            <a:endParaRPr lang="en-US" sz="2600" dirty="0"/>
          </a:p>
        </p:txBody>
      </p:sp>
      <p:sp>
        <p:nvSpPr>
          <p:cNvPr id="13" name="Rectangle 12"/>
          <p:cNvSpPr/>
          <p:nvPr/>
        </p:nvSpPr>
        <p:spPr>
          <a:xfrm>
            <a:off x="6262256" y="4536757"/>
            <a:ext cx="204094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48402" y="5257800"/>
            <a:ext cx="2819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tục</a:t>
            </a:r>
            <a:endParaRPr lang="en-US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11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25" name="Picture 21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" y="3454400"/>
            <a:ext cx="2600325" cy="183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4" name="Picture 20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2619375" cy="161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3" name="Picture 19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2522538"/>
            <a:ext cx="2006600" cy="251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2" name="Picture 18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4222750"/>
            <a:ext cx="1584325" cy="52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1" name="Picture 17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4060825"/>
            <a:ext cx="14795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0" name="Picture 16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2522538"/>
            <a:ext cx="1897062" cy="191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025" y="3414713"/>
            <a:ext cx="1563688" cy="86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025" y="3395663"/>
            <a:ext cx="1433513" cy="534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025" y="3265488"/>
            <a:ext cx="1785938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1388" y="2919413"/>
            <a:ext cx="1825625" cy="684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2503488"/>
            <a:ext cx="2176462" cy="110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2274888"/>
            <a:ext cx="4079875" cy="827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2509838"/>
            <a:ext cx="1257300" cy="56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088" y="1851025"/>
            <a:ext cx="1479550" cy="585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557338"/>
            <a:ext cx="1511300" cy="56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1450" y="1758950"/>
            <a:ext cx="950913" cy="938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0" y="2392363"/>
            <a:ext cx="2058988" cy="1433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38" y="3114675"/>
            <a:ext cx="1746250" cy="1030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61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prstTxWarp prst="textInflate">
              <a:avLst/>
            </a:prstTxWarp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Hướng</a:t>
            </a:r>
            <a:r>
              <a:rPr lang="en-US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dẫn</a:t>
            </a:r>
            <a:r>
              <a:rPr lang="en-US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về</a:t>
            </a:r>
            <a:r>
              <a:rPr lang="en-US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nhà</a:t>
            </a:r>
            <a:endParaRPr lang="en-U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>
              <a:buFont typeface="Wingdings"/>
              <a:buChar char="&amp;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/>
              <a:buChar char="&amp;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>
              <a:buFont typeface="Wingdings"/>
              <a:buChar char="&amp;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40</a:t>
            </a:r>
          </a:p>
        </p:txBody>
      </p:sp>
    </p:spTree>
    <p:extLst>
      <p:ext uri="{BB962C8B-B14F-4D97-AF65-F5344CB8AC3E}">
        <p14:creationId xmlns:p14="http://schemas.microsoft.com/office/powerpoint/2010/main" val="149964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Kết quả hình ảnh cho slide powerpoint đẹp đơn giả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60"/>
            <a:ext cx="9144000" cy="6862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61038" y="543028"/>
            <a:ext cx="5621924" cy="769441"/>
          </a:xfrm>
          <a:prstGeom prst="rect">
            <a:avLst/>
          </a:prstGeom>
          <a:noFill/>
        </p:spPr>
        <p:txBody>
          <a:bodyPr wrap="none" rtlCol="0">
            <a:prstTxWarp prst="textWave1">
              <a:avLst/>
            </a:prstTxWarp>
            <a:spAutoFit/>
          </a:bodyPr>
          <a:lstStyle/>
          <a:p>
            <a:r>
              <a:rPr lang="en-US" sz="4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Times New Roman" pitchFamily="18" charset="0"/>
                <a:cs typeface="Times New Roman" pitchFamily="18" charset="0"/>
              </a:rPr>
              <a:t>TIẾT HỌC KẾT THÚC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362200"/>
            <a:ext cx="9027886" cy="2554545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1633325"/>
              </a:avLst>
            </a:prstTxWarp>
            <a:spAutoFit/>
          </a:bodyPr>
          <a:lstStyle/>
          <a:p>
            <a:r>
              <a:rPr lang="en-US" sz="80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CHÚC CÁC EM HỌC TỐT</a:t>
            </a:r>
          </a:p>
        </p:txBody>
      </p:sp>
    </p:spTree>
    <p:extLst>
      <p:ext uri="{BB962C8B-B14F-4D97-AF65-F5344CB8AC3E}">
        <p14:creationId xmlns:p14="http://schemas.microsoft.com/office/powerpoint/2010/main" val="3620851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"/>
            <a:ext cx="9164782" cy="6851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87583" y="2590800"/>
            <a:ext cx="6858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sợi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đốt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7657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2" name="Picture 4" descr="Kết quả hình ảnh cho đèn huỳnh qua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871" y="0"/>
            <a:ext cx="91768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32871" y="2057400"/>
            <a:ext cx="9176871" cy="1143000"/>
          </a:xfrm>
          <a:prstGeom prst="rect">
            <a:avLst/>
          </a:prstGeom>
          <a:noFill/>
        </p:spPr>
        <p:txBody>
          <a:bodyPr wrap="none" rtlCol="0">
            <a:prstTxWarp prst="textWave2">
              <a:avLst>
                <a:gd name="adj1" fmla="val 11192"/>
                <a:gd name="adj2" fmla="val 0"/>
              </a:avLst>
            </a:prstTxWarp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34: ĐỒ DÙNG ĐIỆN - QUANG (TIẾT 2)</a:t>
            </a:r>
          </a:p>
        </p:txBody>
      </p:sp>
    </p:spTree>
    <p:extLst>
      <p:ext uri="{BB962C8B-B14F-4D97-AF65-F5344CB8AC3E}">
        <p14:creationId xmlns:p14="http://schemas.microsoft.com/office/powerpoint/2010/main" val="2244966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81000"/>
            <a:ext cx="8839200" cy="632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3600" b="1" dirty="0" err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6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36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endParaRPr lang="en-US" sz="36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>
              <a:buAutoNum type="arabicPeriod"/>
            </a:pPr>
            <a:r>
              <a:rPr lang="en-US" sz="3400" b="1" dirty="0" err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400" b="1" dirty="0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endParaRPr lang="en-US" sz="34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600" b="1" dirty="0">
              <a:solidFill>
                <a:srgbClr val="A5002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NE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36" y="1996498"/>
            <a:ext cx="42672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DH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72" y="2743200"/>
            <a:ext cx="5036127" cy="17013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4606636" y="364548"/>
            <a:ext cx="3962400" cy="2133600"/>
          </a:xfrm>
          <a:prstGeom prst="cloudCallout">
            <a:avLst>
              <a:gd name="adj1" fmla="val -32852"/>
              <a:gd name="adj2" fmla="val 69634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8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Nªu</a:t>
            </a:r>
            <a:r>
              <a:rPr lang="en-US" sz="28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c¸c</a:t>
            </a:r>
            <a:r>
              <a:rPr lang="en-US" sz="28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bé</a:t>
            </a:r>
            <a:r>
              <a:rPr lang="en-US" sz="28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phËn</a:t>
            </a:r>
            <a:r>
              <a:rPr lang="en-US" sz="28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cña</a:t>
            </a:r>
            <a:r>
              <a:rPr lang="en-US" sz="28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®</a:t>
            </a:r>
            <a:r>
              <a:rPr lang="en-US" sz="28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Ìn</a:t>
            </a:r>
            <a:r>
              <a:rPr lang="en-US" sz="28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èng</a:t>
            </a:r>
            <a:r>
              <a:rPr lang="en-US" sz="28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huúnh</a:t>
            </a:r>
            <a:r>
              <a:rPr lang="en-US" sz="28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8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quang</a:t>
            </a:r>
            <a:r>
              <a:rPr lang="en-US" sz="28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?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304800" y="4724400"/>
            <a:ext cx="3962400" cy="2133600"/>
          </a:xfrm>
          <a:prstGeom prst="cloudCallout">
            <a:avLst>
              <a:gd name="adj1" fmla="val 67962"/>
              <a:gd name="adj2" fmla="val -57772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80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Bé phËn </a:t>
            </a:r>
            <a:r>
              <a:rPr lang="en-US" sz="28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chính </a:t>
            </a:r>
            <a:r>
              <a:rPr lang="en-US" sz="280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cña ®Ìn èng huúnh quang?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486400" y="3048000"/>
            <a:ext cx="3505200" cy="222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342900" indent="-342900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tinh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huỳnh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167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3" y="107950"/>
            <a:ext cx="8763000" cy="6445250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Ống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thủy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ONGO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3181" y="2558329"/>
            <a:ext cx="4724400" cy="457200"/>
          </a:xfrm>
          <a:prstGeom prst="rect">
            <a:avLst/>
          </a:prstGeom>
          <a:solidFill>
            <a:srgbClr val="808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NE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401343"/>
            <a:ext cx="10668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 descr="NE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834370"/>
            <a:ext cx="19288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667500" y="4343400"/>
            <a:ext cx="647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b="0" dirty="0">
                <a:latin typeface="Times New Roman" pitchFamily="18" charset="0"/>
              </a:rPr>
              <a:t>0,3 m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768181" y="4780395"/>
            <a:ext cx="647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b="0" dirty="0">
                <a:latin typeface="Times New Roman" pitchFamily="18" charset="0"/>
              </a:rPr>
              <a:t>0,6 m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080164" y="5202382"/>
            <a:ext cx="930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b="0" dirty="0">
                <a:latin typeface="Times New Roman" pitchFamily="18" charset="0"/>
              </a:rPr>
              <a:t>1,2 m</a:t>
            </a:r>
          </a:p>
        </p:txBody>
      </p:sp>
      <p:pic>
        <p:nvPicPr>
          <p:cNvPr id="11" name="Picture 8" descr="NE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0612" y="5692775"/>
            <a:ext cx="49228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NE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812" y="6073775"/>
            <a:ext cx="6751638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643981" y="5638800"/>
            <a:ext cx="647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b="0">
                <a:latin typeface="Times New Roman" pitchFamily="18" charset="0"/>
              </a:rPr>
              <a:t>1,5 m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815181" y="6019800"/>
            <a:ext cx="647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600" b="0">
                <a:latin typeface="Times New Roman" pitchFamily="18" charset="0"/>
              </a:rPr>
              <a:t>2.4 m</a:t>
            </a:r>
          </a:p>
        </p:txBody>
      </p:sp>
      <p:pic>
        <p:nvPicPr>
          <p:cNvPr id="15" name="Picture 20" descr="NEO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6012" y="5294457"/>
            <a:ext cx="36274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4698132" y="3565601"/>
            <a:ext cx="1463675" cy="376238"/>
          </a:xfrm>
          <a:prstGeom prst="rect">
            <a:avLst/>
          </a:prstGeom>
          <a:noFill/>
          <a:ln w="9525">
            <a:solidFill>
              <a:srgbClr val="CC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000066"/>
                </a:solidFill>
                <a:latin typeface=".VnTimeH" pitchFamily="34" charset="0"/>
                <a:cs typeface="Arial" charset="0"/>
              </a:rPr>
              <a:t>è</a:t>
            </a:r>
            <a:r>
              <a:rPr lang="en-US" sz="1800" dirty="0" err="1">
                <a:solidFill>
                  <a:srgbClr val="000066"/>
                </a:solidFill>
                <a:latin typeface=".VnTime" pitchFamily="34" charset="0"/>
                <a:cs typeface="Arial" charset="0"/>
              </a:rPr>
              <a:t>ng</a:t>
            </a:r>
            <a:r>
              <a:rPr lang="en-US" sz="1800" dirty="0">
                <a:solidFill>
                  <a:srgbClr val="000066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1800" dirty="0" err="1">
                <a:solidFill>
                  <a:srgbClr val="000066"/>
                </a:solidFill>
                <a:latin typeface=".VnTime" pitchFamily="34" charset="0"/>
                <a:cs typeface="Arial" charset="0"/>
              </a:rPr>
              <a:t>thñy</a:t>
            </a:r>
            <a:r>
              <a:rPr lang="en-US" sz="1800" dirty="0">
                <a:solidFill>
                  <a:srgbClr val="000066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1800" dirty="0" err="1">
                <a:solidFill>
                  <a:srgbClr val="000066"/>
                </a:solidFill>
                <a:latin typeface=".VnTime" pitchFamily="34" charset="0"/>
                <a:cs typeface="Arial" charset="0"/>
              </a:rPr>
              <a:t>tinh</a:t>
            </a:r>
            <a:endParaRPr lang="en-US" sz="1800" dirty="0">
              <a:solidFill>
                <a:srgbClr val="00006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 flipV="1">
            <a:off x="5423041" y="3015527"/>
            <a:ext cx="6927" cy="550073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6905986" y="3433762"/>
            <a:ext cx="2286000" cy="376238"/>
          </a:xfrm>
          <a:prstGeom prst="rect">
            <a:avLst/>
          </a:prstGeom>
          <a:noFill/>
          <a:ln w="9525">
            <a:solidFill>
              <a:srgbClr val="CC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800" dirty="0" err="1">
                <a:solidFill>
                  <a:srgbClr val="000066"/>
                </a:solidFill>
                <a:latin typeface=".VnTime" pitchFamily="34" charset="0"/>
                <a:cs typeface="Arial" charset="0"/>
              </a:rPr>
              <a:t>Bét</a:t>
            </a:r>
            <a:r>
              <a:rPr lang="en-US" sz="1800" dirty="0">
                <a:solidFill>
                  <a:srgbClr val="000066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1800" dirty="0" err="1">
                <a:solidFill>
                  <a:srgbClr val="000066"/>
                </a:solidFill>
                <a:latin typeface=".VnTime" pitchFamily="34" charset="0"/>
                <a:cs typeface="Arial" charset="0"/>
              </a:rPr>
              <a:t>huúnh</a:t>
            </a:r>
            <a:r>
              <a:rPr lang="en-US" sz="1800" dirty="0">
                <a:solidFill>
                  <a:srgbClr val="000066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1800" dirty="0" err="1">
                <a:solidFill>
                  <a:srgbClr val="000066"/>
                </a:solidFill>
                <a:latin typeface=".VnTime" pitchFamily="34" charset="0"/>
                <a:cs typeface="Arial" charset="0"/>
              </a:rPr>
              <a:t>quang</a:t>
            </a:r>
            <a:endParaRPr lang="en-US" sz="1800" dirty="0">
              <a:solidFill>
                <a:srgbClr val="000066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19" name="Line 14"/>
          <p:cNvSpPr>
            <a:spLocks noChangeShapeType="1"/>
          </p:cNvSpPr>
          <p:nvPr/>
        </p:nvSpPr>
        <p:spPr bwMode="auto">
          <a:xfrm flipV="1">
            <a:off x="8243455" y="2786928"/>
            <a:ext cx="0" cy="646833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AutoShape 18"/>
          <p:cNvSpPr>
            <a:spLocks noChangeArrowheads="1"/>
          </p:cNvSpPr>
          <p:nvPr/>
        </p:nvSpPr>
        <p:spPr bwMode="auto">
          <a:xfrm>
            <a:off x="3334471" y="228600"/>
            <a:ext cx="4122738" cy="1509715"/>
          </a:xfrm>
          <a:prstGeom prst="cloudCallout">
            <a:avLst>
              <a:gd name="adj1" fmla="val 40718"/>
              <a:gd name="adj2" fmla="val 71464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Líp</a:t>
            </a:r>
            <a:r>
              <a:rPr lang="en-US" sz="24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bét</a:t>
            </a:r>
            <a:r>
              <a:rPr lang="en-US" sz="24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huúnh</a:t>
            </a:r>
            <a:r>
              <a:rPr lang="en-US" sz="24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quang</a:t>
            </a:r>
            <a:r>
              <a:rPr lang="en-US" sz="24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cã</a:t>
            </a:r>
            <a:r>
              <a:rPr lang="en-US" sz="24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t¸c</a:t>
            </a:r>
            <a:r>
              <a:rPr lang="en-US" sz="24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dông</a:t>
            </a:r>
            <a:r>
              <a:rPr lang="en-US" sz="24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400" dirty="0" err="1">
                <a:solidFill>
                  <a:schemeClr val="hlink"/>
                </a:solidFill>
                <a:latin typeface=".VnTime" pitchFamily="34" charset="0"/>
                <a:cs typeface="Arial" charset="0"/>
              </a:rPr>
              <a:t>g</a:t>
            </a:r>
            <a:r>
              <a:rPr lang="en-US" sz="24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ì</a:t>
            </a:r>
            <a:r>
              <a:rPr lang="en-US" sz="2400" dirty="0">
                <a:solidFill>
                  <a:schemeClr val="hlink"/>
                </a:solidFill>
                <a:latin typeface=".VnTime" pitchFamily="34" charset="0"/>
                <a:cs typeface="Arial" charset="0"/>
              </a:rPr>
              <a:t>?</a:t>
            </a: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1093390" y="1972043"/>
            <a:ext cx="683141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Líp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bét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huúnh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quang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cã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t¸c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dông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 t¹o </a:t>
            </a:r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ra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 ¸</a:t>
            </a:r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nh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 </a:t>
            </a:r>
            <a:r>
              <a:rPr lang="en-US" sz="2200" dirty="0" err="1">
                <a:solidFill>
                  <a:srgbClr val="CC00FF"/>
                </a:solidFill>
                <a:latin typeface=".VnTime" pitchFamily="34" charset="0"/>
                <a:cs typeface="Arial" charset="0"/>
              </a:rPr>
              <a:t>s¸ng</a:t>
            </a:r>
            <a:r>
              <a:rPr lang="en-US" sz="2200" dirty="0">
                <a:solidFill>
                  <a:srgbClr val="CC00FF"/>
                </a:solidFill>
                <a:latin typeface=".VnTime" pitchFamily="34" charset="0"/>
                <a:cs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4382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3" grpId="0"/>
      <p:bldP spid="14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096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cực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DUIH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100" y="2209800"/>
            <a:ext cx="20574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4191000" y="4724400"/>
            <a:ext cx="4495800" cy="1219200"/>
          </a:xfrm>
          <a:prstGeom prst="cloudCallout">
            <a:avLst>
              <a:gd name="adj1" fmla="val -31319"/>
              <a:gd name="adj2" fmla="val -161090"/>
            </a:avLst>
          </a:prstGeom>
          <a:solidFill>
            <a:srgbClr val="F997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cực</a:t>
            </a: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533400" y="2471160"/>
            <a:ext cx="2286000" cy="805440"/>
          </a:xfrm>
          <a:prstGeom prst="wedgeEllipseCallout">
            <a:avLst>
              <a:gd name="adj1" fmla="val 61761"/>
              <a:gd name="adj2" fmla="val 74566"/>
            </a:avLst>
          </a:prstGeom>
          <a:solidFill>
            <a:srgbClr val="C1FEB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400" dirty="0" err="1">
                <a:solidFill>
                  <a:schemeClr val="accent2"/>
                </a:solidFill>
                <a:latin typeface="VNI-Times" pitchFamily="2" charset="0"/>
              </a:rPr>
              <a:t>Chaân</a:t>
            </a:r>
            <a:r>
              <a:rPr lang="en-US" sz="2400" dirty="0">
                <a:solidFill>
                  <a:schemeClr val="accent2"/>
                </a:solidFill>
                <a:latin typeface="VNI-Times" pitchFamily="2" charset="0"/>
              </a:rPr>
              <a:t> </a:t>
            </a:r>
            <a:r>
              <a:rPr lang="en-US" sz="2400" dirty="0" err="1">
                <a:solidFill>
                  <a:schemeClr val="accent2"/>
                </a:solidFill>
                <a:latin typeface="VNI-Times" pitchFamily="2" charset="0"/>
              </a:rPr>
              <a:t>ñeøn</a:t>
            </a:r>
            <a:endParaRPr lang="en-US" sz="2400" dirty="0">
              <a:solidFill>
                <a:schemeClr val="accent2"/>
              </a:solidFill>
              <a:latin typeface="VNI-Times" pitchFamily="2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3893127" y="4267200"/>
            <a:ext cx="4953000" cy="2438400"/>
          </a:xfrm>
          <a:prstGeom prst="cloudCallout">
            <a:avLst>
              <a:gd name="adj1" fmla="val -28802"/>
              <a:gd name="adj2" fmla="val -96561"/>
            </a:avLst>
          </a:prstGeom>
          <a:solidFill>
            <a:srgbClr val="F997F7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Vonfram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lò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xo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xoắn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tráng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bari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oxit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bạ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20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việc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Group 20"/>
          <p:cNvGrpSpPr>
            <a:grpSpLocks/>
          </p:cNvGrpSpPr>
          <p:nvPr/>
        </p:nvGrpSpPr>
        <p:grpSpPr bwMode="auto">
          <a:xfrm>
            <a:off x="685800" y="2819400"/>
            <a:ext cx="7467600" cy="762000"/>
            <a:chOff x="528" y="3312"/>
            <a:chExt cx="4704" cy="480"/>
          </a:xfrm>
        </p:grpSpPr>
        <p:sp>
          <p:nvSpPr>
            <p:cNvPr id="21" name="AutoShape 21"/>
            <p:cNvSpPr>
              <a:spLocks noChangeArrowheads="1"/>
            </p:cNvSpPr>
            <p:nvPr/>
          </p:nvSpPr>
          <p:spPr bwMode="auto">
            <a:xfrm>
              <a:off x="1008" y="3312"/>
              <a:ext cx="3696" cy="480"/>
            </a:xfrm>
            <a:prstGeom prst="flowChartAlternateProcess">
              <a:avLst/>
            </a:prstGeom>
            <a:solidFill>
              <a:srgbClr val="FFFF99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2400" b="0">
                <a:solidFill>
                  <a:srgbClr val="0000FF"/>
                </a:solidFill>
                <a:latin typeface="VNI-Times" pitchFamily="2" charset="0"/>
                <a:cs typeface="Arial" charset="0"/>
              </a:endParaRPr>
            </a:p>
          </p:txBody>
        </p:sp>
        <p:sp>
          <p:nvSpPr>
            <p:cNvPr id="22" name="AutoShape 22"/>
            <p:cNvSpPr>
              <a:spLocks/>
            </p:cNvSpPr>
            <p:nvPr/>
          </p:nvSpPr>
          <p:spPr bwMode="auto">
            <a:xfrm>
              <a:off x="699" y="3334"/>
              <a:ext cx="384" cy="436"/>
            </a:xfrm>
            <a:prstGeom prst="leftBracket">
              <a:avLst>
                <a:gd name="adj" fmla="val 9462"/>
              </a:avLst>
            </a:prstGeom>
            <a:gradFill rotWithShape="1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C99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 b="0">
                <a:solidFill>
                  <a:srgbClr val="0000FF"/>
                </a:solidFill>
                <a:latin typeface="VNI-Times" pitchFamily="2" charset="0"/>
                <a:cs typeface="Arial" pitchFamily="34" charset="0"/>
              </a:endParaRPr>
            </a:p>
          </p:txBody>
        </p:sp>
        <p:sp>
          <p:nvSpPr>
            <p:cNvPr id="23" name="AutoShape 23"/>
            <p:cNvSpPr>
              <a:spLocks/>
            </p:cNvSpPr>
            <p:nvPr/>
          </p:nvSpPr>
          <p:spPr bwMode="auto">
            <a:xfrm rot="10800000">
              <a:off x="4586" y="3334"/>
              <a:ext cx="384" cy="436"/>
            </a:xfrm>
            <a:prstGeom prst="leftBracket">
              <a:avLst>
                <a:gd name="adj" fmla="val 9462"/>
              </a:avLst>
            </a:prstGeom>
            <a:gradFill rotWithShape="1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CC9900"/>
              </a:solidFill>
              <a:round/>
              <a:headEnd/>
              <a:tailEnd/>
            </a:ln>
          </p:spPr>
          <p:txBody>
            <a:bodyPr rot="10800000" wrap="none" anchor="ctr"/>
            <a:lstStyle/>
            <a:p>
              <a:pPr algn="ctr">
                <a:defRPr/>
              </a:pPr>
              <a:endParaRPr lang="en-US" sz="2400" b="0">
                <a:solidFill>
                  <a:srgbClr val="0000FF"/>
                </a:solidFill>
                <a:latin typeface="VNI-Times" pitchFamily="2" charset="0"/>
                <a:cs typeface="Arial" pitchFamily="34" charset="0"/>
              </a:endParaRPr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528" y="3421"/>
              <a:ext cx="812" cy="0"/>
            </a:xfrm>
            <a:prstGeom prst="line">
              <a:avLst/>
            </a:prstGeom>
            <a:noFill/>
            <a:ln w="76200">
              <a:solidFill>
                <a:srgbClr val="CC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528" y="3661"/>
              <a:ext cx="812" cy="0"/>
            </a:xfrm>
            <a:prstGeom prst="line">
              <a:avLst/>
            </a:prstGeom>
            <a:noFill/>
            <a:ln w="76200">
              <a:solidFill>
                <a:srgbClr val="CC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 flipV="1">
              <a:off x="4372" y="3421"/>
              <a:ext cx="860" cy="0"/>
            </a:xfrm>
            <a:prstGeom prst="line">
              <a:avLst/>
            </a:prstGeom>
            <a:noFill/>
            <a:ln w="76200">
              <a:solidFill>
                <a:srgbClr val="CC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>
              <a:off x="4372" y="3661"/>
              <a:ext cx="860" cy="0"/>
            </a:xfrm>
            <a:prstGeom prst="line">
              <a:avLst/>
            </a:prstGeom>
            <a:noFill/>
            <a:ln w="76200">
              <a:solidFill>
                <a:srgbClr val="CC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8"/>
            <p:cNvSpPr>
              <a:spLocks/>
            </p:cNvSpPr>
            <p:nvPr/>
          </p:nvSpPr>
          <p:spPr bwMode="auto">
            <a:xfrm>
              <a:off x="1309" y="3407"/>
              <a:ext cx="328" cy="276"/>
            </a:xfrm>
            <a:custGeom>
              <a:avLst/>
              <a:gdLst>
                <a:gd name="T0" fmla="*/ 29 w 369"/>
                <a:gd name="T1" fmla="*/ 5 h 608"/>
                <a:gd name="T2" fmla="*/ 118 w 369"/>
                <a:gd name="T3" fmla="*/ 0 h 608"/>
                <a:gd name="T4" fmla="*/ 276 w 369"/>
                <a:gd name="T5" fmla="*/ 10 h 608"/>
                <a:gd name="T6" fmla="*/ 118 w 369"/>
                <a:gd name="T7" fmla="*/ 34 h 608"/>
                <a:gd name="T8" fmla="*/ 237 w 369"/>
                <a:gd name="T9" fmla="*/ 20 h 608"/>
                <a:gd name="T10" fmla="*/ 287 w 369"/>
                <a:gd name="T11" fmla="*/ 34 h 608"/>
                <a:gd name="T12" fmla="*/ 237 w 369"/>
                <a:gd name="T13" fmla="*/ 67 h 608"/>
                <a:gd name="T14" fmla="*/ 118 w 369"/>
                <a:gd name="T15" fmla="*/ 49 h 608"/>
                <a:gd name="T16" fmla="*/ 276 w 369"/>
                <a:gd name="T17" fmla="*/ 67 h 608"/>
                <a:gd name="T18" fmla="*/ 217 w 369"/>
                <a:gd name="T19" fmla="*/ 93 h 608"/>
                <a:gd name="T20" fmla="*/ 118 w 369"/>
                <a:gd name="T21" fmla="*/ 90 h 608"/>
                <a:gd name="T22" fmla="*/ 108 w 369"/>
                <a:gd name="T23" fmla="*/ 83 h 608"/>
                <a:gd name="T24" fmla="*/ 139 w 369"/>
                <a:gd name="T25" fmla="*/ 80 h 608"/>
                <a:gd name="T26" fmla="*/ 247 w 369"/>
                <a:gd name="T27" fmla="*/ 83 h 608"/>
                <a:gd name="T28" fmla="*/ 257 w 369"/>
                <a:gd name="T29" fmla="*/ 90 h 608"/>
                <a:gd name="T30" fmla="*/ 247 w 369"/>
                <a:gd name="T31" fmla="*/ 113 h 608"/>
                <a:gd name="T32" fmla="*/ 68 w 369"/>
                <a:gd name="T33" fmla="*/ 118 h 608"/>
                <a:gd name="T34" fmla="*/ 0 w 369"/>
                <a:gd name="T35" fmla="*/ 116 h 60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69"/>
                <a:gd name="T55" fmla="*/ 0 h 608"/>
                <a:gd name="T56" fmla="*/ 369 w 369"/>
                <a:gd name="T57" fmla="*/ 608 h 60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69" h="608">
                  <a:moveTo>
                    <a:pt x="37" y="25"/>
                  </a:moveTo>
                  <a:cubicBezTo>
                    <a:pt x="75" y="18"/>
                    <a:pt x="111" y="0"/>
                    <a:pt x="150" y="0"/>
                  </a:cubicBezTo>
                  <a:cubicBezTo>
                    <a:pt x="201" y="0"/>
                    <a:pt x="302" y="33"/>
                    <a:pt x="350" y="50"/>
                  </a:cubicBezTo>
                  <a:cubicBezTo>
                    <a:pt x="330" y="216"/>
                    <a:pt x="329" y="178"/>
                    <a:pt x="150" y="162"/>
                  </a:cubicBezTo>
                  <a:cubicBezTo>
                    <a:pt x="109" y="44"/>
                    <a:pt x="217" y="92"/>
                    <a:pt x="300" y="100"/>
                  </a:cubicBezTo>
                  <a:cubicBezTo>
                    <a:pt x="319" y="112"/>
                    <a:pt x="360" y="133"/>
                    <a:pt x="363" y="162"/>
                  </a:cubicBezTo>
                  <a:cubicBezTo>
                    <a:pt x="369" y="236"/>
                    <a:pt x="356" y="288"/>
                    <a:pt x="300" y="325"/>
                  </a:cubicBezTo>
                  <a:cubicBezTo>
                    <a:pt x="186" y="316"/>
                    <a:pt x="110" y="352"/>
                    <a:pt x="150" y="238"/>
                  </a:cubicBezTo>
                  <a:cubicBezTo>
                    <a:pt x="297" y="249"/>
                    <a:pt x="314" y="214"/>
                    <a:pt x="350" y="325"/>
                  </a:cubicBezTo>
                  <a:cubicBezTo>
                    <a:pt x="338" y="400"/>
                    <a:pt x="349" y="427"/>
                    <a:pt x="275" y="450"/>
                  </a:cubicBezTo>
                  <a:cubicBezTo>
                    <a:pt x="233" y="446"/>
                    <a:pt x="189" y="452"/>
                    <a:pt x="150" y="438"/>
                  </a:cubicBezTo>
                  <a:cubicBezTo>
                    <a:pt x="137" y="433"/>
                    <a:pt x="131" y="412"/>
                    <a:pt x="137" y="400"/>
                  </a:cubicBezTo>
                  <a:cubicBezTo>
                    <a:pt x="143" y="388"/>
                    <a:pt x="162" y="392"/>
                    <a:pt x="175" y="388"/>
                  </a:cubicBezTo>
                  <a:cubicBezTo>
                    <a:pt x="221" y="392"/>
                    <a:pt x="269" y="385"/>
                    <a:pt x="313" y="400"/>
                  </a:cubicBezTo>
                  <a:cubicBezTo>
                    <a:pt x="326" y="404"/>
                    <a:pt x="325" y="425"/>
                    <a:pt x="325" y="438"/>
                  </a:cubicBezTo>
                  <a:cubicBezTo>
                    <a:pt x="325" y="476"/>
                    <a:pt x="346" y="532"/>
                    <a:pt x="313" y="551"/>
                  </a:cubicBezTo>
                  <a:cubicBezTo>
                    <a:pt x="247" y="589"/>
                    <a:pt x="87" y="576"/>
                    <a:pt x="87" y="576"/>
                  </a:cubicBezTo>
                  <a:cubicBezTo>
                    <a:pt x="65" y="583"/>
                    <a:pt x="0" y="608"/>
                    <a:pt x="0" y="563"/>
                  </a:cubicBezTo>
                </a:path>
              </a:pathLst>
            </a:custGeom>
            <a:noFill/>
            <a:ln w="38100">
              <a:solidFill>
                <a:srgbClr val="CC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US" sz="2400" b="0">
                <a:solidFill>
                  <a:srgbClr val="0000FF"/>
                </a:solidFill>
                <a:latin typeface="VNI-Times" pitchFamily="2" charset="0"/>
                <a:cs typeface="Arial" charset="0"/>
              </a:endParaRPr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 rot="10800000">
              <a:off x="4030" y="3400"/>
              <a:ext cx="384" cy="283"/>
            </a:xfrm>
            <a:custGeom>
              <a:avLst/>
              <a:gdLst>
                <a:gd name="T0" fmla="*/ 41 w 369"/>
                <a:gd name="T1" fmla="*/ 6 h 608"/>
                <a:gd name="T2" fmla="*/ 162 w 369"/>
                <a:gd name="T3" fmla="*/ 0 h 608"/>
                <a:gd name="T4" fmla="*/ 379 w 369"/>
                <a:gd name="T5" fmla="*/ 11 h 608"/>
                <a:gd name="T6" fmla="*/ 162 w 369"/>
                <a:gd name="T7" fmla="*/ 35 h 608"/>
                <a:gd name="T8" fmla="*/ 325 w 369"/>
                <a:gd name="T9" fmla="*/ 22 h 608"/>
                <a:gd name="T10" fmla="*/ 393 w 369"/>
                <a:gd name="T11" fmla="*/ 35 h 608"/>
                <a:gd name="T12" fmla="*/ 325 w 369"/>
                <a:gd name="T13" fmla="*/ 70 h 608"/>
                <a:gd name="T14" fmla="*/ 162 w 369"/>
                <a:gd name="T15" fmla="*/ 52 h 608"/>
                <a:gd name="T16" fmla="*/ 379 w 369"/>
                <a:gd name="T17" fmla="*/ 70 h 608"/>
                <a:gd name="T18" fmla="*/ 298 w 369"/>
                <a:gd name="T19" fmla="*/ 97 h 608"/>
                <a:gd name="T20" fmla="*/ 162 w 369"/>
                <a:gd name="T21" fmla="*/ 95 h 608"/>
                <a:gd name="T22" fmla="*/ 149 w 369"/>
                <a:gd name="T23" fmla="*/ 87 h 608"/>
                <a:gd name="T24" fmla="*/ 189 w 369"/>
                <a:gd name="T25" fmla="*/ 84 h 608"/>
                <a:gd name="T26" fmla="*/ 339 w 369"/>
                <a:gd name="T27" fmla="*/ 87 h 608"/>
                <a:gd name="T28" fmla="*/ 352 w 369"/>
                <a:gd name="T29" fmla="*/ 95 h 608"/>
                <a:gd name="T30" fmla="*/ 339 w 369"/>
                <a:gd name="T31" fmla="*/ 119 h 608"/>
                <a:gd name="T32" fmla="*/ 95 w 369"/>
                <a:gd name="T33" fmla="*/ 125 h 608"/>
                <a:gd name="T34" fmla="*/ 0 w 369"/>
                <a:gd name="T35" fmla="*/ 122 h 608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69"/>
                <a:gd name="T55" fmla="*/ 0 h 608"/>
                <a:gd name="T56" fmla="*/ 369 w 369"/>
                <a:gd name="T57" fmla="*/ 608 h 608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69" h="608">
                  <a:moveTo>
                    <a:pt x="37" y="25"/>
                  </a:moveTo>
                  <a:cubicBezTo>
                    <a:pt x="75" y="18"/>
                    <a:pt x="111" y="0"/>
                    <a:pt x="150" y="0"/>
                  </a:cubicBezTo>
                  <a:cubicBezTo>
                    <a:pt x="201" y="0"/>
                    <a:pt x="302" y="33"/>
                    <a:pt x="350" y="50"/>
                  </a:cubicBezTo>
                  <a:cubicBezTo>
                    <a:pt x="330" y="216"/>
                    <a:pt x="329" y="178"/>
                    <a:pt x="150" y="162"/>
                  </a:cubicBezTo>
                  <a:cubicBezTo>
                    <a:pt x="109" y="44"/>
                    <a:pt x="217" y="92"/>
                    <a:pt x="300" y="100"/>
                  </a:cubicBezTo>
                  <a:cubicBezTo>
                    <a:pt x="319" y="112"/>
                    <a:pt x="360" y="133"/>
                    <a:pt x="363" y="162"/>
                  </a:cubicBezTo>
                  <a:cubicBezTo>
                    <a:pt x="369" y="236"/>
                    <a:pt x="356" y="288"/>
                    <a:pt x="300" y="325"/>
                  </a:cubicBezTo>
                  <a:cubicBezTo>
                    <a:pt x="186" y="316"/>
                    <a:pt x="110" y="352"/>
                    <a:pt x="150" y="238"/>
                  </a:cubicBezTo>
                  <a:cubicBezTo>
                    <a:pt x="297" y="249"/>
                    <a:pt x="314" y="214"/>
                    <a:pt x="350" y="325"/>
                  </a:cubicBezTo>
                  <a:cubicBezTo>
                    <a:pt x="338" y="400"/>
                    <a:pt x="349" y="427"/>
                    <a:pt x="275" y="450"/>
                  </a:cubicBezTo>
                  <a:cubicBezTo>
                    <a:pt x="233" y="446"/>
                    <a:pt x="189" y="452"/>
                    <a:pt x="150" y="438"/>
                  </a:cubicBezTo>
                  <a:cubicBezTo>
                    <a:pt x="137" y="433"/>
                    <a:pt x="131" y="412"/>
                    <a:pt x="137" y="400"/>
                  </a:cubicBezTo>
                  <a:cubicBezTo>
                    <a:pt x="143" y="388"/>
                    <a:pt x="162" y="392"/>
                    <a:pt x="175" y="388"/>
                  </a:cubicBezTo>
                  <a:cubicBezTo>
                    <a:pt x="221" y="392"/>
                    <a:pt x="269" y="385"/>
                    <a:pt x="313" y="400"/>
                  </a:cubicBezTo>
                  <a:cubicBezTo>
                    <a:pt x="326" y="404"/>
                    <a:pt x="325" y="425"/>
                    <a:pt x="325" y="438"/>
                  </a:cubicBezTo>
                  <a:cubicBezTo>
                    <a:pt x="325" y="476"/>
                    <a:pt x="346" y="532"/>
                    <a:pt x="313" y="551"/>
                  </a:cubicBezTo>
                  <a:cubicBezTo>
                    <a:pt x="247" y="589"/>
                    <a:pt x="87" y="576"/>
                    <a:pt x="87" y="576"/>
                  </a:cubicBezTo>
                  <a:cubicBezTo>
                    <a:pt x="65" y="583"/>
                    <a:pt x="0" y="608"/>
                    <a:pt x="0" y="563"/>
                  </a:cubicBezTo>
                </a:path>
              </a:pathLst>
            </a:custGeom>
            <a:noFill/>
            <a:ln w="38100">
              <a:solidFill>
                <a:srgbClr val="CC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/>
            <a:lstStyle/>
            <a:p>
              <a:pPr algn="ctr"/>
              <a:endParaRPr lang="en-US" sz="2400" b="0">
                <a:solidFill>
                  <a:srgbClr val="0000FF"/>
                </a:solidFill>
                <a:latin typeface="VNI-Times" pitchFamily="2" charset="0"/>
                <a:cs typeface="Arial" charset="0"/>
              </a:endParaRPr>
            </a:p>
          </p:txBody>
        </p:sp>
      </p:grpSp>
      <p:sp>
        <p:nvSpPr>
          <p:cNvPr id="30" name="Line 30"/>
          <p:cNvSpPr>
            <a:spLocks noChangeShapeType="1"/>
          </p:cNvSpPr>
          <p:nvPr/>
        </p:nvSpPr>
        <p:spPr bwMode="auto">
          <a:xfrm flipV="1">
            <a:off x="2484437" y="3197621"/>
            <a:ext cx="868362" cy="555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1"/>
          <p:cNvSpPr>
            <a:spLocks noChangeShapeType="1"/>
          </p:cNvSpPr>
          <p:nvPr/>
        </p:nvSpPr>
        <p:spPr bwMode="auto">
          <a:xfrm flipH="1" flipV="1">
            <a:off x="5296044" y="3183729"/>
            <a:ext cx="94932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2"/>
          <p:cNvGrpSpPr>
            <a:grpSpLocks/>
          </p:cNvGrpSpPr>
          <p:nvPr/>
        </p:nvGrpSpPr>
        <p:grpSpPr bwMode="auto">
          <a:xfrm>
            <a:off x="3352800" y="2806700"/>
            <a:ext cx="1905000" cy="304800"/>
            <a:chOff x="480" y="3744"/>
            <a:chExt cx="1200" cy="192"/>
          </a:xfrm>
        </p:grpSpPr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V="1">
              <a:off x="48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4"/>
            <p:cNvSpPr>
              <a:spLocks noChangeShapeType="1"/>
            </p:cNvSpPr>
            <p:nvPr/>
          </p:nvSpPr>
          <p:spPr bwMode="auto">
            <a:xfrm flipV="1">
              <a:off x="72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Line 35"/>
            <p:cNvSpPr>
              <a:spLocks noChangeShapeType="1"/>
            </p:cNvSpPr>
            <p:nvPr/>
          </p:nvSpPr>
          <p:spPr bwMode="auto">
            <a:xfrm flipV="1">
              <a:off x="96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 flipV="1">
              <a:off x="120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 flipV="1">
              <a:off x="144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 flipV="1">
              <a:off x="168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9" name="Group 39"/>
          <p:cNvGrpSpPr>
            <a:grpSpLocks/>
          </p:cNvGrpSpPr>
          <p:nvPr/>
        </p:nvGrpSpPr>
        <p:grpSpPr bwMode="auto">
          <a:xfrm rot="10800000">
            <a:off x="3352800" y="3276599"/>
            <a:ext cx="1905000" cy="304800"/>
            <a:chOff x="480" y="3744"/>
            <a:chExt cx="1200" cy="192"/>
          </a:xfrm>
        </p:grpSpPr>
        <p:sp>
          <p:nvSpPr>
            <p:cNvPr id="40" name="Line 40"/>
            <p:cNvSpPr>
              <a:spLocks noChangeShapeType="1"/>
            </p:cNvSpPr>
            <p:nvPr/>
          </p:nvSpPr>
          <p:spPr bwMode="auto">
            <a:xfrm flipV="1">
              <a:off x="48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 flipV="1">
              <a:off x="72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 flipV="1">
              <a:off x="96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43"/>
            <p:cNvSpPr>
              <a:spLocks noChangeShapeType="1"/>
            </p:cNvSpPr>
            <p:nvPr/>
          </p:nvSpPr>
          <p:spPr bwMode="auto">
            <a:xfrm flipV="1">
              <a:off x="120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 flipV="1">
              <a:off x="144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 flipV="1">
              <a:off x="1680" y="3744"/>
              <a:ext cx="0" cy="19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08901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1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00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dirty="0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7E39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3600" dirty="0">
              <a:solidFill>
                <a:srgbClr val="007E39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nhấp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nháy</a:t>
            </a:r>
            <a:endParaRPr lang="en-US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mắt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20% - 25%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năng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 startAt="3"/>
            </a:pP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thọ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8000h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d) 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Mồi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phóng</a:t>
            </a:r>
            <a:r>
              <a:rPr lang="en-US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điện</a:t>
            </a:r>
            <a:endParaRPr lang="en-US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chấn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tử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4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610600" cy="6324600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thuật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695041"/>
            <a:ext cx="579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127V, 220V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763" y="2653383"/>
            <a:ext cx="37379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mức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865846"/>
              </p:ext>
            </p:extLst>
          </p:nvPr>
        </p:nvGraphicFramePr>
        <p:xfrm>
          <a:off x="228600" y="3810000"/>
          <a:ext cx="3886200" cy="15378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3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suất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30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0,6m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18W, 20W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30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1,2m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itchFamily="18" charset="0"/>
                          <a:cs typeface="Times New Roman" pitchFamily="18" charset="0"/>
                        </a:rPr>
                        <a:t>36W, 40W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7" name="Picture 4" descr="NE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988" y="3715038"/>
            <a:ext cx="1928813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0" descr="NE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175125"/>
            <a:ext cx="36274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568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529</Words>
  <Application>Microsoft Office PowerPoint</Application>
  <PresentationFormat>On-screen Show (4:3)</PresentationFormat>
  <Paragraphs>107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.VnTime</vt:lpstr>
      <vt:lpstr>.VnTimeH</vt:lpstr>
      <vt:lpstr>Arial</vt:lpstr>
      <vt:lpstr>Calibri</vt:lpstr>
      <vt:lpstr>Times New Roman</vt:lpstr>
      <vt:lpstr>VNI-Times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Tạ Thị Tuyết Sơn</cp:lastModifiedBy>
  <cp:revision>37</cp:revision>
  <dcterms:created xsi:type="dcterms:W3CDTF">2018-03-13T15:56:11Z</dcterms:created>
  <dcterms:modified xsi:type="dcterms:W3CDTF">2022-01-10T01:53:58Z</dcterms:modified>
</cp:coreProperties>
</file>