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300" r:id="rId9"/>
    <p:sldId id="264" r:id="rId10"/>
    <p:sldId id="284" r:id="rId11"/>
    <p:sldId id="285" r:id="rId12"/>
    <p:sldId id="301" r:id="rId13"/>
    <p:sldId id="302" r:id="rId14"/>
    <p:sldId id="303" r:id="rId15"/>
    <p:sldId id="304" r:id="rId16"/>
    <p:sldId id="305" r:id="rId17"/>
    <p:sldId id="291" r:id="rId18"/>
    <p:sldId id="299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0D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4C92604-DE1A-487C-AEBC-CBE545CB071B}" type="datetimeFigureOut">
              <a:rPr lang="vi-VN"/>
              <a:pPr>
                <a:defRPr/>
              </a:pPr>
              <a:t>08/11/2022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vi-V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FDF101-87C3-4DDD-BE72-9B46B7828B7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57061AF-7AF6-4181-8B57-5DD671301C3D}" type="slidenum">
              <a:rPr lang="vi-VN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vi-VN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FDF101-87C3-4DDD-BE72-9B46B7828B7C}" type="slidenum">
              <a:rPr lang="vi-VN" smtClean="0"/>
              <a:pPr>
                <a:defRPr/>
              </a:pPr>
              <a:t>12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96956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6AA571-4316-44C9-8266-DA5D025A9792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8156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BF7E7-62E7-44C6-BCB5-F035107A182D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A7B8A-FD74-446E-880F-4640EAF0F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EEFAC-489E-44A6-99C9-B315B6602518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84E0F-031E-4181-BF01-4E63BD30DF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6EFAE-3EE7-4DF7-AF54-E4FEAD09C757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C0D75-D5FC-4F0B-8532-257ED50007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F5EA3-58AF-4E04-944D-5BD7AC256B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0700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F4F32-6518-456E-9968-2AB6B8963A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161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C27B7-FBD5-4D14-9C2E-683AD6F309E9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2646A-67CD-464E-8003-66C6E1C44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BE8B6-6116-4425-9D55-BF1CAAFDA0CC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E7925-2ED7-42EB-99B6-C62FF1898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B3E37-E63A-4349-B05F-6BF431A66460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97E22-69DB-481E-A59B-5C50312AE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26095-8291-42A0-8C0C-6A8231068420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A165C-75F9-4D2F-AE46-6A8DF8ABF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24429-316E-4514-A9BA-D9AB3F9062C3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61D28-8E55-4CF2-9A87-795467164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6988A-99EA-4700-AA4E-41CE9E30FD00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0C0AE-D34B-4039-A1B2-0CFCAA1CC1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36755-F87A-4D36-A884-4548A05FE292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5316A-A7AB-4071-BE44-08EB1DF78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890F7-619B-4796-93EE-30B03439FFD8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EBFC9-185E-49DC-8AE5-CE227FB21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DAC4E6-19EF-4DE8-8130-052FA34C186C}" type="datetimeFigureOut">
              <a:rPr lang="en-US"/>
              <a:pPr>
                <a:defRPr/>
              </a:pPr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23468A-114C-4C56-9A95-7B3E294C8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18 - LUYỆN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CHƯƠNG I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CÁC LOẠI HỢP CHẤT VÔ CƠ</a:t>
            </a:r>
          </a:p>
        </p:txBody>
      </p:sp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838200"/>
            <a:ext cx="502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KIẾN THỨC CẦN NHỚ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447800" y="2238375"/>
            <a:ext cx="65532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CÁC LOẠI  HỢP CHẤT VÔ CƠ</a:t>
            </a: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838200" y="2619375"/>
            <a:ext cx="7239000" cy="650875"/>
            <a:chOff x="768" y="1763"/>
            <a:chExt cx="4224" cy="410"/>
          </a:xfrm>
        </p:grpSpPr>
        <p:sp>
          <p:nvSpPr>
            <p:cNvPr id="15403" name="Line 7"/>
            <p:cNvSpPr>
              <a:spLocks noChangeShapeType="1"/>
            </p:cNvSpPr>
            <p:nvPr/>
          </p:nvSpPr>
          <p:spPr bwMode="auto">
            <a:xfrm>
              <a:off x="2880" y="1763"/>
              <a:ext cx="0" cy="19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Line 8"/>
            <p:cNvSpPr>
              <a:spLocks noChangeShapeType="1"/>
            </p:cNvSpPr>
            <p:nvPr/>
          </p:nvSpPr>
          <p:spPr bwMode="auto">
            <a:xfrm>
              <a:off x="768" y="1955"/>
              <a:ext cx="4224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5" name="Line 9"/>
            <p:cNvSpPr>
              <a:spLocks noChangeShapeType="1"/>
            </p:cNvSpPr>
            <p:nvPr/>
          </p:nvSpPr>
          <p:spPr bwMode="auto">
            <a:xfrm>
              <a:off x="768" y="1968"/>
              <a:ext cx="0" cy="19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6" name="Line 10"/>
            <p:cNvSpPr>
              <a:spLocks noChangeShapeType="1"/>
            </p:cNvSpPr>
            <p:nvPr/>
          </p:nvSpPr>
          <p:spPr bwMode="auto">
            <a:xfrm>
              <a:off x="2112" y="1968"/>
              <a:ext cx="0" cy="19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7" name="Line 11"/>
            <p:cNvSpPr>
              <a:spLocks noChangeShapeType="1"/>
            </p:cNvSpPr>
            <p:nvPr/>
          </p:nvSpPr>
          <p:spPr bwMode="auto">
            <a:xfrm>
              <a:off x="3552" y="1981"/>
              <a:ext cx="0" cy="19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Line 12"/>
            <p:cNvSpPr>
              <a:spLocks noChangeShapeType="1"/>
            </p:cNvSpPr>
            <p:nvPr/>
          </p:nvSpPr>
          <p:spPr bwMode="auto">
            <a:xfrm>
              <a:off x="4992" y="1977"/>
              <a:ext cx="0" cy="19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228600" y="3305175"/>
            <a:ext cx="11430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OXIT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590800" y="3228975"/>
            <a:ext cx="1120775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AXIT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5080000" y="3228975"/>
            <a:ext cx="1092200" cy="46196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BAZƠ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7467600" y="3228975"/>
            <a:ext cx="116205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MUỐI </a:t>
            </a:r>
          </a:p>
        </p:txBody>
      </p: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-119063" y="3838575"/>
            <a:ext cx="2209801" cy="1304925"/>
            <a:chOff x="48" y="2496"/>
            <a:chExt cx="1304" cy="1096"/>
          </a:xfrm>
        </p:grpSpPr>
        <p:sp>
          <p:nvSpPr>
            <p:cNvPr id="15396" name="Text Box 18"/>
            <p:cNvSpPr txBox="1">
              <a:spLocks noChangeArrowheads="1"/>
            </p:cNvSpPr>
            <p:nvPr/>
          </p:nvSpPr>
          <p:spPr bwMode="auto">
            <a:xfrm>
              <a:off x="48" y="2791"/>
              <a:ext cx="575" cy="5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Oxit bazơ</a:t>
              </a:r>
            </a:p>
          </p:txBody>
        </p:sp>
        <p:sp>
          <p:nvSpPr>
            <p:cNvPr id="15397" name="Text Box 19"/>
            <p:cNvSpPr txBox="1">
              <a:spLocks noChangeArrowheads="1"/>
            </p:cNvSpPr>
            <p:nvPr/>
          </p:nvSpPr>
          <p:spPr bwMode="auto">
            <a:xfrm>
              <a:off x="777" y="2791"/>
              <a:ext cx="575" cy="8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Oxit axit</a:t>
              </a:r>
            </a:p>
          </p:txBody>
        </p:sp>
        <p:grpSp>
          <p:nvGrpSpPr>
            <p:cNvPr id="15398" name="Group 20"/>
            <p:cNvGrpSpPr>
              <a:grpSpLocks/>
            </p:cNvGrpSpPr>
            <p:nvPr/>
          </p:nvGrpSpPr>
          <p:grpSpPr bwMode="auto">
            <a:xfrm>
              <a:off x="336" y="2496"/>
              <a:ext cx="720" cy="336"/>
              <a:chOff x="336" y="2496"/>
              <a:chExt cx="720" cy="336"/>
            </a:xfrm>
          </p:grpSpPr>
          <p:sp>
            <p:nvSpPr>
              <p:cNvPr id="15399" name="Line 21"/>
              <p:cNvSpPr>
                <a:spLocks noChangeShapeType="1"/>
              </p:cNvSpPr>
              <p:nvPr/>
            </p:nvSpPr>
            <p:spPr bwMode="auto">
              <a:xfrm>
                <a:off x="689" y="249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0" name="Line 22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72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1" name="Line 23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2" name="Line 24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5" name="Group 25"/>
          <p:cNvGrpSpPr>
            <a:grpSpLocks/>
          </p:cNvGrpSpPr>
          <p:nvPr/>
        </p:nvGrpSpPr>
        <p:grpSpPr bwMode="auto">
          <a:xfrm>
            <a:off x="2209800" y="3733800"/>
            <a:ext cx="1981200" cy="1720850"/>
            <a:chOff x="1392" y="2501"/>
            <a:chExt cx="1419" cy="1545"/>
          </a:xfrm>
        </p:grpSpPr>
        <p:sp>
          <p:nvSpPr>
            <p:cNvPr id="15389" name="Text Box 26"/>
            <p:cNvSpPr txBox="1">
              <a:spLocks noChangeArrowheads="1"/>
            </p:cNvSpPr>
            <p:nvPr/>
          </p:nvSpPr>
          <p:spPr bwMode="auto">
            <a:xfrm>
              <a:off x="1392" y="2803"/>
              <a:ext cx="624" cy="1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Axit có oxi</a:t>
              </a:r>
            </a:p>
          </p:txBody>
        </p:sp>
        <p:sp>
          <p:nvSpPr>
            <p:cNvPr id="15390" name="Text Box 27"/>
            <p:cNvSpPr txBox="1">
              <a:spLocks noChangeArrowheads="1"/>
            </p:cNvSpPr>
            <p:nvPr/>
          </p:nvSpPr>
          <p:spPr bwMode="auto">
            <a:xfrm>
              <a:off x="1997" y="2803"/>
              <a:ext cx="814" cy="1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Axit không có oxi</a:t>
              </a:r>
            </a:p>
          </p:txBody>
        </p:sp>
        <p:grpSp>
          <p:nvGrpSpPr>
            <p:cNvPr id="15391" name="Group 28"/>
            <p:cNvGrpSpPr>
              <a:grpSpLocks/>
            </p:cNvGrpSpPr>
            <p:nvPr/>
          </p:nvGrpSpPr>
          <p:grpSpPr bwMode="auto">
            <a:xfrm>
              <a:off x="1728" y="2501"/>
              <a:ext cx="720" cy="336"/>
              <a:chOff x="336" y="2496"/>
              <a:chExt cx="720" cy="336"/>
            </a:xfrm>
          </p:grpSpPr>
          <p:sp>
            <p:nvSpPr>
              <p:cNvPr id="15392" name="Line 29"/>
              <p:cNvSpPr>
                <a:spLocks noChangeShapeType="1"/>
              </p:cNvSpPr>
              <p:nvPr/>
            </p:nvSpPr>
            <p:spPr bwMode="auto">
              <a:xfrm>
                <a:off x="689" y="249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3" name="Line 30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72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4" name="Line 31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5" name="Line 32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3" name="Group 33"/>
          <p:cNvGrpSpPr>
            <a:grpSpLocks/>
          </p:cNvGrpSpPr>
          <p:nvPr/>
        </p:nvGrpSpPr>
        <p:grpSpPr bwMode="auto">
          <a:xfrm>
            <a:off x="4267200" y="3686175"/>
            <a:ext cx="2438400" cy="1793875"/>
            <a:chOff x="2688" y="2531"/>
            <a:chExt cx="1494" cy="1192"/>
          </a:xfrm>
        </p:grpSpPr>
        <p:sp>
          <p:nvSpPr>
            <p:cNvPr id="15382" name="Text Box 34"/>
            <p:cNvSpPr txBox="1">
              <a:spLocks noChangeArrowheads="1"/>
            </p:cNvSpPr>
            <p:nvPr/>
          </p:nvSpPr>
          <p:spPr bwMode="auto">
            <a:xfrm>
              <a:off x="2688" y="2804"/>
              <a:ext cx="672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Bazơ tan</a:t>
              </a:r>
            </a:p>
          </p:txBody>
        </p:sp>
        <p:sp>
          <p:nvSpPr>
            <p:cNvPr id="15383" name="Text Box 35"/>
            <p:cNvSpPr txBox="1">
              <a:spLocks noChangeArrowheads="1"/>
            </p:cNvSpPr>
            <p:nvPr/>
          </p:nvSpPr>
          <p:spPr bwMode="auto">
            <a:xfrm>
              <a:off x="3462" y="2803"/>
              <a:ext cx="720" cy="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Bazơ không  tan</a:t>
              </a:r>
            </a:p>
          </p:txBody>
        </p:sp>
        <p:grpSp>
          <p:nvGrpSpPr>
            <p:cNvPr id="15384" name="Group 36"/>
            <p:cNvGrpSpPr>
              <a:grpSpLocks/>
            </p:cNvGrpSpPr>
            <p:nvPr/>
          </p:nvGrpSpPr>
          <p:grpSpPr bwMode="auto">
            <a:xfrm>
              <a:off x="3155" y="2531"/>
              <a:ext cx="720" cy="336"/>
              <a:chOff x="336" y="2496"/>
              <a:chExt cx="720" cy="336"/>
            </a:xfrm>
          </p:grpSpPr>
          <p:sp>
            <p:nvSpPr>
              <p:cNvPr id="15385" name="Line 37"/>
              <p:cNvSpPr>
                <a:spLocks noChangeShapeType="1"/>
              </p:cNvSpPr>
              <p:nvPr/>
            </p:nvSpPr>
            <p:spPr bwMode="auto">
              <a:xfrm>
                <a:off x="689" y="249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6" name="Line 38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72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7" name="Line 39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8" name="Line 40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1" name="Group 41"/>
          <p:cNvGrpSpPr>
            <a:grpSpLocks/>
          </p:cNvGrpSpPr>
          <p:nvPr/>
        </p:nvGrpSpPr>
        <p:grpSpPr bwMode="auto">
          <a:xfrm>
            <a:off x="7010400" y="3686175"/>
            <a:ext cx="2133600" cy="1693863"/>
            <a:chOff x="4273" y="2531"/>
            <a:chExt cx="1357" cy="1498"/>
          </a:xfrm>
        </p:grpSpPr>
        <p:sp>
          <p:nvSpPr>
            <p:cNvPr id="15375" name="Text Box 42"/>
            <p:cNvSpPr txBox="1">
              <a:spLocks noChangeArrowheads="1"/>
            </p:cNvSpPr>
            <p:nvPr/>
          </p:nvSpPr>
          <p:spPr bwMode="auto">
            <a:xfrm>
              <a:off x="4273" y="2804"/>
              <a:ext cx="672" cy="8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Muối axit</a:t>
              </a:r>
            </a:p>
          </p:txBody>
        </p:sp>
        <p:sp>
          <p:nvSpPr>
            <p:cNvPr id="15376" name="Text Box 43"/>
            <p:cNvSpPr txBox="1">
              <a:spLocks noChangeArrowheads="1"/>
            </p:cNvSpPr>
            <p:nvPr/>
          </p:nvSpPr>
          <p:spPr bwMode="auto">
            <a:xfrm>
              <a:off x="4958" y="2804"/>
              <a:ext cx="672" cy="1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Muối trung hòa</a:t>
              </a:r>
            </a:p>
          </p:txBody>
        </p:sp>
        <p:grpSp>
          <p:nvGrpSpPr>
            <p:cNvPr id="15377" name="Group 44"/>
            <p:cNvGrpSpPr>
              <a:grpSpLocks/>
            </p:cNvGrpSpPr>
            <p:nvPr/>
          </p:nvGrpSpPr>
          <p:grpSpPr bwMode="auto">
            <a:xfrm>
              <a:off x="4573" y="2531"/>
              <a:ext cx="720" cy="336"/>
              <a:chOff x="336" y="2496"/>
              <a:chExt cx="720" cy="336"/>
            </a:xfrm>
          </p:grpSpPr>
          <p:sp>
            <p:nvSpPr>
              <p:cNvPr id="15378" name="Line 45"/>
              <p:cNvSpPr>
                <a:spLocks noChangeShapeType="1"/>
              </p:cNvSpPr>
              <p:nvPr/>
            </p:nvSpPr>
            <p:spPr bwMode="auto">
              <a:xfrm>
                <a:off x="689" y="249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9" name="Line 46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72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0" name="Line 47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1" name="Line 48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5373" name="Text Box 49"/>
          <p:cNvSpPr txBox="1">
            <a:spLocks noChangeArrowheads="1"/>
          </p:cNvSpPr>
          <p:nvPr/>
        </p:nvSpPr>
        <p:spPr bwMode="auto">
          <a:xfrm>
            <a:off x="0" y="1304925"/>
            <a:ext cx="46180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Phân loại các chất vô cơ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15374" name="Picture 50" descr="XMASCA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60960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8"/>
          <p:cNvSpPr txBox="1">
            <a:spLocks noChangeArrowheads="1"/>
          </p:cNvSpPr>
          <p:nvPr/>
        </p:nvSpPr>
        <p:spPr bwMode="auto">
          <a:xfrm>
            <a:off x="76200" y="7620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Text Box 9"/>
          <p:cNvSpPr txBox="1">
            <a:spLocks noChangeArrowheads="1"/>
          </p:cNvSpPr>
          <p:nvPr/>
        </p:nvSpPr>
        <p:spPr bwMode="auto">
          <a:xfrm>
            <a:off x="0" y="1249363"/>
            <a:ext cx="4953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Bằng phương pháp hóa học nhận biết 4 dung dịch: HCl, MgSO</a:t>
            </a:r>
            <a:r>
              <a:rPr lang="en-US" sz="2400" b="1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, MgCl</a:t>
            </a:r>
            <a:r>
              <a:rPr lang="en-US" sz="2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, NaOH chứa trong 4 lọ mất nhãn.</a:t>
            </a:r>
          </a:p>
        </p:txBody>
      </p:sp>
      <p:grpSp>
        <p:nvGrpSpPr>
          <p:cNvPr id="24579" name="Group 10"/>
          <p:cNvGrpSpPr>
            <a:grpSpLocks/>
          </p:cNvGrpSpPr>
          <p:nvPr/>
        </p:nvGrpSpPr>
        <p:grpSpPr bwMode="auto">
          <a:xfrm>
            <a:off x="228600" y="4749800"/>
            <a:ext cx="990600" cy="2032000"/>
            <a:chOff x="2856" y="1580"/>
            <a:chExt cx="1924" cy="3558"/>
          </a:xfrm>
        </p:grpSpPr>
        <p:sp>
          <p:nvSpPr>
            <p:cNvPr id="24670" name="Arc 11"/>
            <p:cNvSpPr>
              <a:spLocks/>
            </p:cNvSpPr>
            <p:nvPr/>
          </p:nvSpPr>
          <p:spPr bwMode="auto">
            <a:xfrm>
              <a:off x="4470" y="1580"/>
              <a:ext cx="196" cy="149"/>
            </a:xfrm>
            <a:custGeom>
              <a:avLst/>
              <a:gdLst>
                <a:gd name="T0" fmla="*/ 0 w 28307"/>
                <a:gd name="T1" fmla="*/ 0 h 21600"/>
                <a:gd name="T2" fmla="*/ 0 w 28307"/>
                <a:gd name="T3" fmla="*/ 0 h 21600"/>
                <a:gd name="T4" fmla="*/ 0 w 28307"/>
                <a:gd name="T5" fmla="*/ 0 h 21600"/>
                <a:gd name="T6" fmla="*/ 0 60000 65536"/>
                <a:gd name="T7" fmla="*/ 0 60000 65536"/>
                <a:gd name="T8" fmla="*/ 0 60000 65536"/>
                <a:gd name="T9" fmla="*/ 0 w 28307"/>
                <a:gd name="T10" fmla="*/ 0 h 21600"/>
                <a:gd name="T11" fmla="*/ 28307 w 2830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07" h="21600" fill="none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</a:path>
                <a:path w="28307" h="21600" stroke="0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71" name="Arc 12"/>
            <p:cNvSpPr>
              <a:spLocks/>
            </p:cNvSpPr>
            <p:nvPr/>
          </p:nvSpPr>
          <p:spPr bwMode="auto">
            <a:xfrm>
              <a:off x="3012" y="1587"/>
              <a:ext cx="176" cy="156"/>
            </a:xfrm>
            <a:custGeom>
              <a:avLst/>
              <a:gdLst>
                <a:gd name="T0" fmla="*/ 0 w 27303"/>
                <a:gd name="T1" fmla="*/ 0 h 24296"/>
                <a:gd name="T2" fmla="*/ 0 w 27303"/>
                <a:gd name="T3" fmla="*/ 0 h 24296"/>
                <a:gd name="T4" fmla="*/ 0 w 27303"/>
                <a:gd name="T5" fmla="*/ 0 h 24296"/>
                <a:gd name="T6" fmla="*/ 0 60000 65536"/>
                <a:gd name="T7" fmla="*/ 0 60000 65536"/>
                <a:gd name="T8" fmla="*/ 0 60000 65536"/>
                <a:gd name="T9" fmla="*/ 0 w 27303"/>
                <a:gd name="T10" fmla="*/ 0 h 24296"/>
                <a:gd name="T11" fmla="*/ 27303 w 27303"/>
                <a:gd name="T12" fmla="*/ 24296 h 24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03" h="24296" fill="none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</a:path>
                <a:path w="27303" h="24296" stroke="0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  <a:lnTo>
                    <a:pt x="5703" y="21600"/>
                  </a:lnTo>
                  <a:lnTo>
                    <a:pt x="0" y="766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72" name="Arc 13"/>
            <p:cNvSpPr>
              <a:spLocks/>
            </p:cNvSpPr>
            <p:nvPr/>
          </p:nvSpPr>
          <p:spPr bwMode="auto">
            <a:xfrm>
              <a:off x="4512" y="4910"/>
              <a:ext cx="265" cy="228"/>
            </a:xfrm>
            <a:custGeom>
              <a:avLst/>
              <a:gdLst>
                <a:gd name="T0" fmla="*/ 0 w 25013"/>
                <a:gd name="T1" fmla="*/ 0 h 21600"/>
                <a:gd name="T2" fmla="*/ 0 w 25013"/>
                <a:gd name="T3" fmla="*/ 0 h 21600"/>
                <a:gd name="T4" fmla="*/ 0 w 250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5013"/>
                <a:gd name="T10" fmla="*/ 0 h 21600"/>
                <a:gd name="T11" fmla="*/ 25013 w 250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13" h="21600" fill="none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</a:path>
                <a:path w="25013" h="21600" stroke="0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  <a:lnTo>
                    <a:pt x="3572" y="0"/>
                  </a:lnTo>
                  <a:lnTo>
                    <a:pt x="25012" y="2618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73" name="Arc 14"/>
            <p:cNvSpPr>
              <a:spLocks/>
            </p:cNvSpPr>
            <p:nvPr/>
          </p:nvSpPr>
          <p:spPr bwMode="auto">
            <a:xfrm>
              <a:off x="2858" y="2244"/>
              <a:ext cx="418" cy="407"/>
            </a:xfrm>
            <a:custGeom>
              <a:avLst/>
              <a:gdLst>
                <a:gd name="T0" fmla="*/ 0 w 21600"/>
                <a:gd name="T1" fmla="*/ 0 h 21094"/>
                <a:gd name="T2" fmla="*/ 0 w 21600"/>
                <a:gd name="T3" fmla="*/ 0 h 21094"/>
                <a:gd name="T4" fmla="*/ 0 w 21600"/>
                <a:gd name="T5" fmla="*/ 0 h 2109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094"/>
                <a:gd name="T11" fmla="*/ 21600 w 21600"/>
                <a:gd name="T12" fmla="*/ 21094 h 210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094" fill="none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</a:path>
                <a:path w="21600" h="21094" stroke="0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  <a:lnTo>
                    <a:pt x="21600" y="21094"/>
                  </a:lnTo>
                  <a:lnTo>
                    <a:pt x="0" y="21042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74" name="Arc 15"/>
            <p:cNvSpPr>
              <a:spLocks/>
            </p:cNvSpPr>
            <p:nvPr/>
          </p:nvSpPr>
          <p:spPr bwMode="auto">
            <a:xfrm>
              <a:off x="2856" y="4865"/>
              <a:ext cx="261" cy="273"/>
            </a:xfrm>
            <a:custGeom>
              <a:avLst/>
              <a:gdLst>
                <a:gd name="T0" fmla="*/ 0 w 20987"/>
                <a:gd name="T1" fmla="*/ 0 h 21600"/>
                <a:gd name="T2" fmla="*/ 0 w 20987"/>
                <a:gd name="T3" fmla="*/ 0 h 21600"/>
                <a:gd name="T4" fmla="*/ 0 w 20987"/>
                <a:gd name="T5" fmla="*/ 0 h 21600"/>
                <a:gd name="T6" fmla="*/ 0 60000 65536"/>
                <a:gd name="T7" fmla="*/ 0 60000 65536"/>
                <a:gd name="T8" fmla="*/ 0 60000 65536"/>
                <a:gd name="T9" fmla="*/ 0 w 20987"/>
                <a:gd name="T10" fmla="*/ 0 h 21600"/>
                <a:gd name="T11" fmla="*/ 20987 w 2098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987" h="21600" fill="none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</a:path>
                <a:path w="20987" h="21600" stroke="0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  <a:lnTo>
                    <a:pt x="20987" y="0"/>
                  </a:lnTo>
                  <a:lnTo>
                    <a:pt x="20909" y="21599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75" name="Arc 16"/>
            <p:cNvSpPr>
              <a:spLocks/>
            </p:cNvSpPr>
            <p:nvPr/>
          </p:nvSpPr>
          <p:spPr bwMode="auto">
            <a:xfrm>
              <a:off x="4361" y="2238"/>
              <a:ext cx="418" cy="402"/>
            </a:xfrm>
            <a:custGeom>
              <a:avLst/>
              <a:gdLst>
                <a:gd name="T0" fmla="*/ 0 w 21600"/>
                <a:gd name="T1" fmla="*/ 0 h 20868"/>
                <a:gd name="T2" fmla="*/ 0 w 21600"/>
                <a:gd name="T3" fmla="*/ 0 h 20868"/>
                <a:gd name="T4" fmla="*/ 0 w 21600"/>
                <a:gd name="T5" fmla="*/ 0 h 2086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68"/>
                <a:gd name="T11" fmla="*/ 21600 w 21600"/>
                <a:gd name="T12" fmla="*/ 20868 h 208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68" fill="none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</a:path>
                <a:path w="21600" h="20868" stroke="0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  <a:lnTo>
                    <a:pt x="0" y="20868"/>
                  </a:lnTo>
                  <a:lnTo>
                    <a:pt x="5575" y="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76" name="Line 17"/>
            <p:cNvSpPr>
              <a:spLocks noChangeShapeType="1"/>
            </p:cNvSpPr>
            <p:nvPr/>
          </p:nvSpPr>
          <p:spPr bwMode="auto">
            <a:xfrm>
              <a:off x="3116" y="5137"/>
              <a:ext cx="1394" cy="1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77" name="Line 18"/>
            <p:cNvSpPr>
              <a:spLocks noChangeShapeType="1"/>
            </p:cNvSpPr>
            <p:nvPr/>
          </p:nvSpPr>
          <p:spPr bwMode="auto">
            <a:xfrm>
              <a:off x="2858" y="2640"/>
              <a:ext cx="1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78" name="Line 19"/>
            <p:cNvSpPr>
              <a:spLocks noChangeShapeType="1"/>
            </p:cNvSpPr>
            <p:nvPr/>
          </p:nvSpPr>
          <p:spPr bwMode="auto">
            <a:xfrm>
              <a:off x="4779" y="2640"/>
              <a:ext cx="1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79" name="Line 20"/>
            <p:cNvSpPr>
              <a:spLocks noChangeShapeType="1"/>
            </p:cNvSpPr>
            <p:nvPr/>
          </p:nvSpPr>
          <p:spPr bwMode="auto">
            <a:xfrm>
              <a:off x="3186" y="1739"/>
              <a:ext cx="1" cy="52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80" name="Line 21"/>
            <p:cNvSpPr>
              <a:spLocks noChangeShapeType="1"/>
            </p:cNvSpPr>
            <p:nvPr/>
          </p:nvSpPr>
          <p:spPr bwMode="auto">
            <a:xfrm>
              <a:off x="4470" y="1726"/>
              <a:ext cx="1" cy="52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1" name="AutoShape 22"/>
          <p:cNvSpPr>
            <a:spLocks noChangeArrowheads="1"/>
          </p:cNvSpPr>
          <p:nvPr/>
        </p:nvSpPr>
        <p:spPr bwMode="auto">
          <a:xfrm rot="-3505789">
            <a:off x="1119982" y="3756818"/>
            <a:ext cx="1143000" cy="182563"/>
          </a:xfrm>
          <a:prstGeom prst="wave">
            <a:avLst>
              <a:gd name="adj1" fmla="val 13005"/>
              <a:gd name="adj2" fmla="val 0"/>
            </a:avLst>
          </a:prstGeom>
          <a:solidFill>
            <a:srgbClr val="CC00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581" name="Group 23"/>
          <p:cNvGrpSpPr>
            <a:grpSpLocks/>
          </p:cNvGrpSpPr>
          <p:nvPr/>
        </p:nvGrpSpPr>
        <p:grpSpPr bwMode="auto">
          <a:xfrm>
            <a:off x="228600" y="5757863"/>
            <a:ext cx="990600" cy="1023937"/>
            <a:chOff x="1980" y="2946"/>
            <a:chExt cx="742" cy="357"/>
          </a:xfrm>
        </p:grpSpPr>
        <p:sp>
          <p:nvSpPr>
            <p:cNvPr id="24668" name="AutoShape 24"/>
            <p:cNvSpPr>
              <a:spLocks noChangeArrowheads="1"/>
            </p:cNvSpPr>
            <p:nvPr/>
          </p:nvSpPr>
          <p:spPr bwMode="auto">
            <a:xfrm>
              <a:off x="1980" y="2958"/>
              <a:ext cx="742" cy="345"/>
            </a:xfrm>
            <a:prstGeom prst="flowChartAlternate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69" name="Freeform 25"/>
            <p:cNvSpPr>
              <a:spLocks/>
            </p:cNvSpPr>
            <p:nvPr/>
          </p:nvSpPr>
          <p:spPr bwMode="auto">
            <a:xfrm>
              <a:off x="1997" y="2946"/>
              <a:ext cx="709" cy="17"/>
            </a:xfrm>
            <a:custGeom>
              <a:avLst/>
              <a:gdLst>
                <a:gd name="T0" fmla="*/ 0 w 720"/>
                <a:gd name="T1" fmla="*/ 2 h 56"/>
                <a:gd name="T2" fmla="*/ 138 w 720"/>
                <a:gd name="T3" fmla="*/ 0 h 56"/>
                <a:gd name="T4" fmla="*/ 228 w 720"/>
                <a:gd name="T5" fmla="*/ 2 h 56"/>
                <a:gd name="T6" fmla="*/ 366 w 720"/>
                <a:gd name="T7" fmla="*/ 2 h 56"/>
                <a:gd name="T8" fmla="*/ 459 w 720"/>
                <a:gd name="T9" fmla="*/ 0 h 56"/>
                <a:gd name="T10" fmla="*/ 596 w 720"/>
                <a:gd name="T11" fmla="*/ 2 h 56"/>
                <a:gd name="T12" fmla="*/ 687 w 720"/>
                <a:gd name="T13" fmla="*/ 2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0"/>
                <a:gd name="T22" fmla="*/ 0 h 56"/>
                <a:gd name="T23" fmla="*/ 720 w 720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0" h="56">
                  <a:moveTo>
                    <a:pt x="0" y="48"/>
                  </a:moveTo>
                  <a:cubicBezTo>
                    <a:pt x="52" y="24"/>
                    <a:pt x="104" y="0"/>
                    <a:pt x="144" y="0"/>
                  </a:cubicBezTo>
                  <a:cubicBezTo>
                    <a:pt x="184" y="0"/>
                    <a:pt x="200" y="40"/>
                    <a:pt x="240" y="48"/>
                  </a:cubicBezTo>
                  <a:cubicBezTo>
                    <a:pt x="280" y="56"/>
                    <a:pt x="344" y="56"/>
                    <a:pt x="384" y="48"/>
                  </a:cubicBezTo>
                  <a:cubicBezTo>
                    <a:pt x="424" y="40"/>
                    <a:pt x="440" y="0"/>
                    <a:pt x="480" y="0"/>
                  </a:cubicBezTo>
                  <a:cubicBezTo>
                    <a:pt x="520" y="0"/>
                    <a:pt x="584" y="40"/>
                    <a:pt x="624" y="48"/>
                  </a:cubicBezTo>
                  <a:cubicBezTo>
                    <a:pt x="664" y="56"/>
                    <a:pt x="692" y="52"/>
                    <a:pt x="720" y="48"/>
                  </a:cubicBezTo>
                </a:path>
              </a:pathLst>
            </a:custGeom>
            <a:noFill/>
            <a:ln w="19050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2" name="Group 26"/>
          <p:cNvGrpSpPr>
            <a:grpSpLocks/>
          </p:cNvGrpSpPr>
          <p:nvPr/>
        </p:nvGrpSpPr>
        <p:grpSpPr bwMode="auto">
          <a:xfrm>
            <a:off x="3810000" y="6172200"/>
            <a:ext cx="457200" cy="609600"/>
            <a:chOff x="2167" y="1847"/>
            <a:chExt cx="869" cy="1210"/>
          </a:xfrm>
        </p:grpSpPr>
        <p:sp>
          <p:nvSpPr>
            <p:cNvPr id="24664" name="AutoShape 27"/>
            <p:cNvSpPr>
              <a:spLocks noChangeArrowheads="1"/>
            </p:cNvSpPr>
            <p:nvPr/>
          </p:nvSpPr>
          <p:spPr bwMode="auto">
            <a:xfrm rot="12780000" flipH="1">
              <a:off x="2167" y="2658"/>
              <a:ext cx="380" cy="399"/>
            </a:xfrm>
            <a:prstGeom prst="flowChartInputOutpu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65" name="AutoShape 28"/>
            <p:cNvSpPr>
              <a:spLocks noChangeArrowheads="1"/>
            </p:cNvSpPr>
            <p:nvPr/>
          </p:nvSpPr>
          <p:spPr bwMode="auto">
            <a:xfrm rot="1437373">
              <a:off x="2349" y="2258"/>
              <a:ext cx="386" cy="516"/>
            </a:xfrm>
            <a:prstGeom prst="flowChartInputOutpu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66" name="AutoShape 29"/>
            <p:cNvSpPr>
              <a:spLocks noChangeArrowheads="1"/>
            </p:cNvSpPr>
            <p:nvPr/>
          </p:nvSpPr>
          <p:spPr bwMode="auto">
            <a:xfrm rot="7620000" flipH="1">
              <a:off x="2707" y="1876"/>
              <a:ext cx="358" cy="300"/>
            </a:xfrm>
            <a:prstGeom prst="flowChartInputOutpu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67" name="AutoShape 30"/>
            <p:cNvSpPr>
              <a:spLocks noChangeArrowheads="1"/>
            </p:cNvSpPr>
            <p:nvPr/>
          </p:nvSpPr>
          <p:spPr bwMode="auto">
            <a:xfrm rot="7483125">
              <a:off x="2398" y="2121"/>
              <a:ext cx="612" cy="295"/>
            </a:xfrm>
            <a:prstGeom prst="flowChartInputOutpu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583" name="Group 76"/>
          <p:cNvGrpSpPr>
            <a:grpSpLocks/>
          </p:cNvGrpSpPr>
          <p:nvPr/>
        </p:nvGrpSpPr>
        <p:grpSpPr bwMode="auto">
          <a:xfrm>
            <a:off x="3657600" y="4724400"/>
            <a:ext cx="990600" cy="2032000"/>
            <a:chOff x="2856" y="1580"/>
            <a:chExt cx="1924" cy="3558"/>
          </a:xfrm>
        </p:grpSpPr>
        <p:sp>
          <p:nvSpPr>
            <p:cNvPr id="24653" name="Arc 77"/>
            <p:cNvSpPr>
              <a:spLocks/>
            </p:cNvSpPr>
            <p:nvPr/>
          </p:nvSpPr>
          <p:spPr bwMode="auto">
            <a:xfrm>
              <a:off x="4470" y="1580"/>
              <a:ext cx="196" cy="149"/>
            </a:xfrm>
            <a:custGeom>
              <a:avLst/>
              <a:gdLst>
                <a:gd name="T0" fmla="*/ 0 w 28307"/>
                <a:gd name="T1" fmla="*/ 0 h 21600"/>
                <a:gd name="T2" fmla="*/ 0 w 28307"/>
                <a:gd name="T3" fmla="*/ 0 h 21600"/>
                <a:gd name="T4" fmla="*/ 0 w 28307"/>
                <a:gd name="T5" fmla="*/ 0 h 21600"/>
                <a:gd name="T6" fmla="*/ 0 60000 65536"/>
                <a:gd name="T7" fmla="*/ 0 60000 65536"/>
                <a:gd name="T8" fmla="*/ 0 60000 65536"/>
                <a:gd name="T9" fmla="*/ 0 w 28307"/>
                <a:gd name="T10" fmla="*/ 0 h 21600"/>
                <a:gd name="T11" fmla="*/ 28307 w 2830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07" h="21600" fill="none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</a:path>
                <a:path w="28307" h="21600" stroke="0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4" name="Arc 78"/>
            <p:cNvSpPr>
              <a:spLocks/>
            </p:cNvSpPr>
            <p:nvPr/>
          </p:nvSpPr>
          <p:spPr bwMode="auto">
            <a:xfrm>
              <a:off x="3012" y="1587"/>
              <a:ext cx="176" cy="156"/>
            </a:xfrm>
            <a:custGeom>
              <a:avLst/>
              <a:gdLst>
                <a:gd name="T0" fmla="*/ 0 w 27303"/>
                <a:gd name="T1" fmla="*/ 0 h 24296"/>
                <a:gd name="T2" fmla="*/ 0 w 27303"/>
                <a:gd name="T3" fmla="*/ 0 h 24296"/>
                <a:gd name="T4" fmla="*/ 0 w 27303"/>
                <a:gd name="T5" fmla="*/ 0 h 24296"/>
                <a:gd name="T6" fmla="*/ 0 60000 65536"/>
                <a:gd name="T7" fmla="*/ 0 60000 65536"/>
                <a:gd name="T8" fmla="*/ 0 60000 65536"/>
                <a:gd name="T9" fmla="*/ 0 w 27303"/>
                <a:gd name="T10" fmla="*/ 0 h 24296"/>
                <a:gd name="T11" fmla="*/ 27303 w 27303"/>
                <a:gd name="T12" fmla="*/ 24296 h 24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03" h="24296" fill="none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</a:path>
                <a:path w="27303" h="24296" stroke="0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  <a:lnTo>
                    <a:pt x="5703" y="21600"/>
                  </a:lnTo>
                  <a:lnTo>
                    <a:pt x="0" y="766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5" name="Arc 79"/>
            <p:cNvSpPr>
              <a:spLocks/>
            </p:cNvSpPr>
            <p:nvPr/>
          </p:nvSpPr>
          <p:spPr bwMode="auto">
            <a:xfrm>
              <a:off x="4512" y="4910"/>
              <a:ext cx="265" cy="228"/>
            </a:xfrm>
            <a:custGeom>
              <a:avLst/>
              <a:gdLst>
                <a:gd name="T0" fmla="*/ 0 w 25013"/>
                <a:gd name="T1" fmla="*/ 0 h 21600"/>
                <a:gd name="T2" fmla="*/ 0 w 25013"/>
                <a:gd name="T3" fmla="*/ 0 h 21600"/>
                <a:gd name="T4" fmla="*/ 0 w 250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5013"/>
                <a:gd name="T10" fmla="*/ 0 h 21600"/>
                <a:gd name="T11" fmla="*/ 25013 w 250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13" h="21600" fill="none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</a:path>
                <a:path w="25013" h="21600" stroke="0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  <a:lnTo>
                    <a:pt x="3572" y="0"/>
                  </a:lnTo>
                  <a:lnTo>
                    <a:pt x="25012" y="2618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6" name="Arc 80"/>
            <p:cNvSpPr>
              <a:spLocks/>
            </p:cNvSpPr>
            <p:nvPr/>
          </p:nvSpPr>
          <p:spPr bwMode="auto">
            <a:xfrm>
              <a:off x="2858" y="2244"/>
              <a:ext cx="418" cy="407"/>
            </a:xfrm>
            <a:custGeom>
              <a:avLst/>
              <a:gdLst>
                <a:gd name="T0" fmla="*/ 0 w 21600"/>
                <a:gd name="T1" fmla="*/ 0 h 21094"/>
                <a:gd name="T2" fmla="*/ 0 w 21600"/>
                <a:gd name="T3" fmla="*/ 0 h 21094"/>
                <a:gd name="T4" fmla="*/ 0 w 21600"/>
                <a:gd name="T5" fmla="*/ 0 h 2109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094"/>
                <a:gd name="T11" fmla="*/ 21600 w 21600"/>
                <a:gd name="T12" fmla="*/ 21094 h 210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094" fill="none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</a:path>
                <a:path w="21600" h="21094" stroke="0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  <a:lnTo>
                    <a:pt x="21600" y="21094"/>
                  </a:lnTo>
                  <a:lnTo>
                    <a:pt x="0" y="21042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7" name="Arc 81"/>
            <p:cNvSpPr>
              <a:spLocks/>
            </p:cNvSpPr>
            <p:nvPr/>
          </p:nvSpPr>
          <p:spPr bwMode="auto">
            <a:xfrm>
              <a:off x="2856" y="4865"/>
              <a:ext cx="261" cy="273"/>
            </a:xfrm>
            <a:custGeom>
              <a:avLst/>
              <a:gdLst>
                <a:gd name="T0" fmla="*/ 0 w 20987"/>
                <a:gd name="T1" fmla="*/ 0 h 21600"/>
                <a:gd name="T2" fmla="*/ 0 w 20987"/>
                <a:gd name="T3" fmla="*/ 0 h 21600"/>
                <a:gd name="T4" fmla="*/ 0 w 20987"/>
                <a:gd name="T5" fmla="*/ 0 h 21600"/>
                <a:gd name="T6" fmla="*/ 0 60000 65536"/>
                <a:gd name="T7" fmla="*/ 0 60000 65536"/>
                <a:gd name="T8" fmla="*/ 0 60000 65536"/>
                <a:gd name="T9" fmla="*/ 0 w 20987"/>
                <a:gd name="T10" fmla="*/ 0 h 21600"/>
                <a:gd name="T11" fmla="*/ 20987 w 2098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987" h="21600" fill="none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</a:path>
                <a:path w="20987" h="21600" stroke="0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  <a:lnTo>
                    <a:pt x="20987" y="0"/>
                  </a:lnTo>
                  <a:lnTo>
                    <a:pt x="20909" y="21599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8" name="Arc 82"/>
            <p:cNvSpPr>
              <a:spLocks/>
            </p:cNvSpPr>
            <p:nvPr/>
          </p:nvSpPr>
          <p:spPr bwMode="auto">
            <a:xfrm>
              <a:off x="4361" y="2238"/>
              <a:ext cx="418" cy="402"/>
            </a:xfrm>
            <a:custGeom>
              <a:avLst/>
              <a:gdLst>
                <a:gd name="T0" fmla="*/ 0 w 21600"/>
                <a:gd name="T1" fmla="*/ 0 h 20868"/>
                <a:gd name="T2" fmla="*/ 0 w 21600"/>
                <a:gd name="T3" fmla="*/ 0 h 20868"/>
                <a:gd name="T4" fmla="*/ 0 w 21600"/>
                <a:gd name="T5" fmla="*/ 0 h 2086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68"/>
                <a:gd name="T11" fmla="*/ 21600 w 21600"/>
                <a:gd name="T12" fmla="*/ 20868 h 208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68" fill="none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</a:path>
                <a:path w="21600" h="20868" stroke="0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  <a:lnTo>
                    <a:pt x="0" y="20868"/>
                  </a:lnTo>
                  <a:lnTo>
                    <a:pt x="5575" y="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9" name="Line 83"/>
            <p:cNvSpPr>
              <a:spLocks noChangeShapeType="1"/>
            </p:cNvSpPr>
            <p:nvPr/>
          </p:nvSpPr>
          <p:spPr bwMode="auto">
            <a:xfrm>
              <a:off x="3116" y="5137"/>
              <a:ext cx="1394" cy="1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60" name="Line 84"/>
            <p:cNvSpPr>
              <a:spLocks noChangeShapeType="1"/>
            </p:cNvSpPr>
            <p:nvPr/>
          </p:nvSpPr>
          <p:spPr bwMode="auto">
            <a:xfrm>
              <a:off x="2858" y="2640"/>
              <a:ext cx="1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61" name="Line 85"/>
            <p:cNvSpPr>
              <a:spLocks noChangeShapeType="1"/>
            </p:cNvSpPr>
            <p:nvPr/>
          </p:nvSpPr>
          <p:spPr bwMode="auto">
            <a:xfrm>
              <a:off x="4779" y="2640"/>
              <a:ext cx="1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62" name="Line 86"/>
            <p:cNvSpPr>
              <a:spLocks noChangeShapeType="1"/>
            </p:cNvSpPr>
            <p:nvPr/>
          </p:nvSpPr>
          <p:spPr bwMode="auto">
            <a:xfrm>
              <a:off x="3186" y="1739"/>
              <a:ext cx="1" cy="52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63" name="Line 87"/>
            <p:cNvSpPr>
              <a:spLocks noChangeShapeType="1"/>
            </p:cNvSpPr>
            <p:nvPr/>
          </p:nvSpPr>
          <p:spPr bwMode="auto">
            <a:xfrm>
              <a:off x="4470" y="1726"/>
              <a:ext cx="1" cy="52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4" name="Group 88"/>
          <p:cNvGrpSpPr>
            <a:grpSpLocks/>
          </p:cNvGrpSpPr>
          <p:nvPr/>
        </p:nvGrpSpPr>
        <p:grpSpPr bwMode="auto">
          <a:xfrm>
            <a:off x="1371600" y="4724400"/>
            <a:ext cx="990600" cy="2032000"/>
            <a:chOff x="2856" y="1580"/>
            <a:chExt cx="1924" cy="3558"/>
          </a:xfrm>
        </p:grpSpPr>
        <p:sp>
          <p:nvSpPr>
            <p:cNvPr id="24642" name="Arc 89"/>
            <p:cNvSpPr>
              <a:spLocks/>
            </p:cNvSpPr>
            <p:nvPr/>
          </p:nvSpPr>
          <p:spPr bwMode="auto">
            <a:xfrm>
              <a:off x="4470" y="1580"/>
              <a:ext cx="196" cy="149"/>
            </a:xfrm>
            <a:custGeom>
              <a:avLst/>
              <a:gdLst>
                <a:gd name="T0" fmla="*/ 0 w 28307"/>
                <a:gd name="T1" fmla="*/ 0 h 21600"/>
                <a:gd name="T2" fmla="*/ 0 w 28307"/>
                <a:gd name="T3" fmla="*/ 0 h 21600"/>
                <a:gd name="T4" fmla="*/ 0 w 28307"/>
                <a:gd name="T5" fmla="*/ 0 h 21600"/>
                <a:gd name="T6" fmla="*/ 0 60000 65536"/>
                <a:gd name="T7" fmla="*/ 0 60000 65536"/>
                <a:gd name="T8" fmla="*/ 0 60000 65536"/>
                <a:gd name="T9" fmla="*/ 0 w 28307"/>
                <a:gd name="T10" fmla="*/ 0 h 21600"/>
                <a:gd name="T11" fmla="*/ 28307 w 2830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07" h="21600" fill="none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</a:path>
                <a:path w="28307" h="21600" stroke="0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3" name="Arc 90"/>
            <p:cNvSpPr>
              <a:spLocks/>
            </p:cNvSpPr>
            <p:nvPr/>
          </p:nvSpPr>
          <p:spPr bwMode="auto">
            <a:xfrm>
              <a:off x="3012" y="1587"/>
              <a:ext cx="176" cy="156"/>
            </a:xfrm>
            <a:custGeom>
              <a:avLst/>
              <a:gdLst>
                <a:gd name="T0" fmla="*/ 0 w 27303"/>
                <a:gd name="T1" fmla="*/ 0 h 24296"/>
                <a:gd name="T2" fmla="*/ 0 w 27303"/>
                <a:gd name="T3" fmla="*/ 0 h 24296"/>
                <a:gd name="T4" fmla="*/ 0 w 27303"/>
                <a:gd name="T5" fmla="*/ 0 h 24296"/>
                <a:gd name="T6" fmla="*/ 0 60000 65536"/>
                <a:gd name="T7" fmla="*/ 0 60000 65536"/>
                <a:gd name="T8" fmla="*/ 0 60000 65536"/>
                <a:gd name="T9" fmla="*/ 0 w 27303"/>
                <a:gd name="T10" fmla="*/ 0 h 24296"/>
                <a:gd name="T11" fmla="*/ 27303 w 27303"/>
                <a:gd name="T12" fmla="*/ 24296 h 24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03" h="24296" fill="none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</a:path>
                <a:path w="27303" h="24296" stroke="0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  <a:lnTo>
                    <a:pt x="5703" y="21600"/>
                  </a:lnTo>
                  <a:lnTo>
                    <a:pt x="0" y="766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4" name="Arc 91"/>
            <p:cNvSpPr>
              <a:spLocks/>
            </p:cNvSpPr>
            <p:nvPr/>
          </p:nvSpPr>
          <p:spPr bwMode="auto">
            <a:xfrm>
              <a:off x="4512" y="4910"/>
              <a:ext cx="265" cy="228"/>
            </a:xfrm>
            <a:custGeom>
              <a:avLst/>
              <a:gdLst>
                <a:gd name="T0" fmla="*/ 0 w 25013"/>
                <a:gd name="T1" fmla="*/ 0 h 21600"/>
                <a:gd name="T2" fmla="*/ 0 w 25013"/>
                <a:gd name="T3" fmla="*/ 0 h 21600"/>
                <a:gd name="T4" fmla="*/ 0 w 250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5013"/>
                <a:gd name="T10" fmla="*/ 0 h 21600"/>
                <a:gd name="T11" fmla="*/ 25013 w 250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13" h="21600" fill="none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</a:path>
                <a:path w="25013" h="21600" stroke="0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  <a:lnTo>
                    <a:pt x="3572" y="0"/>
                  </a:lnTo>
                  <a:lnTo>
                    <a:pt x="25012" y="2618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5" name="Arc 92"/>
            <p:cNvSpPr>
              <a:spLocks/>
            </p:cNvSpPr>
            <p:nvPr/>
          </p:nvSpPr>
          <p:spPr bwMode="auto">
            <a:xfrm>
              <a:off x="2858" y="2244"/>
              <a:ext cx="418" cy="407"/>
            </a:xfrm>
            <a:custGeom>
              <a:avLst/>
              <a:gdLst>
                <a:gd name="T0" fmla="*/ 0 w 21600"/>
                <a:gd name="T1" fmla="*/ 0 h 21094"/>
                <a:gd name="T2" fmla="*/ 0 w 21600"/>
                <a:gd name="T3" fmla="*/ 0 h 21094"/>
                <a:gd name="T4" fmla="*/ 0 w 21600"/>
                <a:gd name="T5" fmla="*/ 0 h 2109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094"/>
                <a:gd name="T11" fmla="*/ 21600 w 21600"/>
                <a:gd name="T12" fmla="*/ 21094 h 210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094" fill="none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</a:path>
                <a:path w="21600" h="21094" stroke="0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  <a:lnTo>
                    <a:pt x="21600" y="21094"/>
                  </a:lnTo>
                  <a:lnTo>
                    <a:pt x="0" y="21042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6" name="Arc 93"/>
            <p:cNvSpPr>
              <a:spLocks/>
            </p:cNvSpPr>
            <p:nvPr/>
          </p:nvSpPr>
          <p:spPr bwMode="auto">
            <a:xfrm>
              <a:off x="2856" y="4865"/>
              <a:ext cx="261" cy="273"/>
            </a:xfrm>
            <a:custGeom>
              <a:avLst/>
              <a:gdLst>
                <a:gd name="T0" fmla="*/ 0 w 20987"/>
                <a:gd name="T1" fmla="*/ 0 h 21600"/>
                <a:gd name="T2" fmla="*/ 0 w 20987"/>
                <a:gd name="T3" fmla="*/ 0 h 21600"/>
                <a:gd name="T4" fmla="*/ 0 w 20987"/>
                <a:gd name="T5" fmla="*/ 0 h 21600"/>
                <a:gd name="T6" fmla="*/ 0 60000 65536"/>
                <a:gd name="T7" fmla="*/ 0 60000 65536"/>
                <a:gd name="T8" fmla="*/ 0 60000 65536"/>
                <a:gd name="T9" fmla="*/ 0 w 20987"/>
                <a:gd name="T10" fmla="*/ 0 h 21600"/>
                <a:gd name="T11" fmla="*/ 20987 w 2098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987" h="21600" fill="none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</a:path>
                <a:path w="20987" h="21600" stroke="0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  <a:lnTo>
                    <a:pt x="20987" y="0"/>
                  </a:lnTo>
                  <a:lnTo>
                    <a:pt x="20909" y="21599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7" name="Arc 94"/>
            <p:cNvSpPr>
              <a:spLocks/>
            </p:cNvSpPr>
            <p:nvPr/>
          </p:nvSpPr>
          <p:spPr bwMode="auto">
            <a:xfrm>
              <a:off x="4361" y="2238"/>
              <a:ext cx="418" cy="402"/>
            </a:xfrm>
            <a:custGeom>
              <a:avLst/>
              <a:gdLst>
                <a:gd name="T0" fmla="*/ 0 w 21600"/>
                <a:gd name="T1" fmla="*/ 0 h 20868"/>
                <a:gd name="T2" fmla="*/ 0 w 21600"/>
                <a:gd name="T3" fmla="*/ 0 h 20868"/>
                <a:gd name="T4" fmla="*/ 0 w 21600"/>
                <a:gd name="T5" fmla="*/ 0 h 2086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68"/>
                <a:gd name="T11" fmla="*/ 21600 w 21600"/>
                <a:gd name="T12" fmla="*/ 20868 h 208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68" fill="none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</a:path>
                <a:path w="21600" h="20868" stroke="0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  <a:lnTo>
                    <a:pt x="0" y="20868"/>
                  </a:lnTo>
                  <a:lnTo>
                    <a:pt x="5575" y="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8" name="Line 95"/>
            <p:cNvSpPr>
              <a:spLocks noChangeShapeType="1"/>
            </p:cNvSpPr>
            <p:nvPr/>
          </p:nvSpPr>
          <p:spPr bwMode="auto">
            <a:xfrm>
              <a:off x="3116" y="5137"/>
              <a:ext cx="1394" cy="1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9" name="Line 96"/>
            <p:cNvSpPr>
              <a:spLocks noChangeShapeType="1"/>
            </p:cNvSpPr>
            <p:nvPr/>
          </p:nvSpPr>
          <p:spPr bwMode="auto">
            <a:xfrm>
              <a:off x="2858" y="2640"/>
              <a:ext cx="1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0" name="Line 97"/>
            <p:cNvSpPr>
              <a:spLocks noChangeShapeType="1"/>
            </p:cNvSpPr>
            <p:nvPr/>
          </p:nvSpPr>
          <p:spPr bwMode="auto">
            <a:xfrm>
              <a:off x="4779" y="2640"/>
              <a:ext cx="1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1" name="Line 98"/>
            <p:cNvSpPr>
              <a:spLocks noChangeShapeType="1"/>
            </p:cNvSpPr>
            <p:nvPr/>
          </p:nvSpPr>
          <p:spPr bwMode="auto">
            <a:xfrm>
              <a:off x="3186" y="1739"/>
              <a:ext cx="1" cy="52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52" name="Line 99"/>
            <p:cNvSpPr>
              <a:spLocks noChangeShapeType="1"/>
            </p:cNvSpPr>
            <p:nvPr/>
          </p:nvSpPr>
          <p:spPr bwMode="auto">
            <a:xfrm>
              <a:off x="4470" y="1726"/>
              <a:ext cx="1" cy="52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5" name="Group 100"/>
          <p:cNvGrpSpPr>
            <a:grpSpLocks/>
          </p:cNvGrpSpPr>
          <p:nvPr/>
        </p:nvGrpSpPr>
        <p:grpSpPr bwMode="auto">
          <a:xfrm>
            <a:off x="2514600" y="4724400"/>
            <a:ext cx="990600" cy="2032000"/>
            <a:chOff x="2856" y="1580"/>
            <a:chExt cx="1924" cy="3558"/>
          </a:xfrm>
        </p:grpSpPr>
        <p:sp>
          <p:nvSpPr>
            <p:cNvPr id="24631" name="Arc 101"/>
            <p:cNvSpPr>
              <a:spLocks/>
            </p:cNvSpPr>
            <p:nvPr/>
          </p:nvSpPr>
          <p:spPr bwMode="auto">
            <a:xfrm>
              <a:off x="4470" y="1580"/>
              <a:ext cx="196" cy="149"/>
            </a:xfrm>
            <a:custGeom>
              <a:avLst/>
              <a:gdLst>
                <a:gd name="T0" fmla="*/ 0 w 28307"/>
                <a:gd name="T1" fmla="*/ 0 h 21600"/>
                <a:gd name="T2" fmla="*/ 0 w 28307"/>
                <a:gd name="T3" fmla="*/ 0 h 21600"/>
                <a:gd name="T4" fmla="*/ 0 w 28307"/>
                <a:gd name="T5" fmla="*/ 0 h 21600"/>
                <a:gd name="T6" fmla="*/ 0 60000 65536"/>
                <a:gd name="T7" fmla="*/ 0 60000 65536"/>
                <a:gd name="T8" fmla="*/ 0 60000 65536"/>
                <a:gd name="T9" fmla="*/ 0 w 28307"/>
                <a:gd name="T10" fmla="*/ 0 h 21600"/>
                <a:gd name="T11" fmla="*/ 28307 w 2830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07" h="21600" fill="none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</a:path>
                <a:path w="28307" h="21600" stroke="0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2" name="Arc 102"/>
            <p:cNvSpPr>
              <a:spLocks/>
            </p:cNvSpPr>
            <p:nvPr/>
          </p:nvSpPr>
          <p:spPr bwMode="auto">
            <a:xfrm>
              <a:off x="3012" y="1587"/>
              <a:ext cx="176" cy="156"/>
            </a:xfrm>
            <a:custGeom>
              <a:avLst/>
              <a:gdLst>
                <a:gd name="T0" fmla="*/ 0 w 27303"/>
                <a:gd name="T1" fmla="*/ 0 h 24296"/>
                <a:gd name="T2" fmla="*/ 0 w 27303"/>
                <a:gd name="T3" fmla="*/ 0 h 24296"/>
                <a:gd name="T4" fmla="*/ 0 w 27303"/>
                <a:gd name="T5" fmla="*/ 0 h 24296"/>
                <a:gd name="T6" fmla="*/ 0 60000 65536"/>
                <a:gd name="T7" fmla="*/ 0 60000 65536"/>
                <a:gd name="T8" fmla="*/ 0 60000 65536"/>
                <a:gd name="T9" fmla="*/ 0 w 27303"/>
                <a:gd name="T10" fmla="*/ 0 h 24296"/>
                <a:gd name="T11" fmla="*/ 27303 w 27303"/>
                <a:gd name="T12" fmla="*/ 24296 h 24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03" h="24296" fill="none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</a:path>
                <a:path w="27303" h="24296" stroke="0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  <a:lnTo>
                    <a:pt x="5703" y="21600"/>
                  </a:lnTo>
                  <a:lnTo>
                    <a:pt x="0" y="766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3" name="Arc 103"/>
            <p:cNvSpPr>
              <a:spLocks/>
            </p:cNvSpPr>
            <p:nvPr/>
          </p:nvSpPr>
          <p:spPr bwMode="auto">
            <a:xfrm>
              <a:off x="4512" y="4910"/>
              <a:ext cx="265" cy="228"/>
            </a:xfrm>
            <a:custGeom>
              <a:avLst/>
              <a:gdLst>
                <a:gd name="T0" fmla="*/ 0 w 25013"/>
                <a:gd name="T1" fmla="*/ 0 h 21600"/>
                <a:gd name="T2" fmla="*/ 0 w 25013"/>
                <a:gd name="T3" fmla="*/ 0 h 21600"/>
                <a:gd name="T4" fmla="*/ 0 w 250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5013"/>
                <a:gd name="T10" fmla="*/ 0 h 21600"/>
                <a:gd name="T11" fmla="*/ 25013 w 250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13" h="21600" fill="none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</a:path>
                <a:path w="25013" h="21600" stroke="0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  <a:lnTo>
                    <a:pt x="3572" y="0"/>
                  </a:lnTo>
                  <a:lnTo>
                    <a:pt x="25012" y="2618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4" name="Arc 104"/>
            <p:cNvSpPr>
              <a:spLocks/>
            </p:cNvSpPr>
            <p:nvPr/>
          </p:nvSpPr>
          <p:spPr bwMode="auto">
            <a:xfrm>
              <a:off x="2858" y="2244"/>
              <a:ext cx="418" cy="407"/>
            </a:xfrm>
            <a:custGeom>
              <a:avLst/>
              <a:gdLst>
                <a:gd name="T0" fmla="*/ 0 w 21600"/>
                <a:gd name="T1" fmla="*/ 0 h 21094"/>
                <a:gd name="T2" fmla="*/ 0 w 21600"/>
                <a:gd name="T3" fmla="*/ 0 h 21094"/>
                <a:gd name="T4" fmla="*/ 0 w 21600"/>
                <a:gd name="T5" fmla="*/ 0 h 2109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094"/>
                <a:gd name="T11" fmla="*/ 21600 w 21600"/>
                <a:gd name="T12" fmla="*/ 21094 h 210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094" fill="none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</a:path>
                <a:path w="21600" h="21094" stroke="0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  <a:lnTo>
                    <a:pt x="21600" y="21094"/>
                  </a:lnTo>
                  <a:lnTo>
                    <a:pt x="0" y="21042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5" name="Arc 105"/>
            <p:cNvSpPr>
              <a:spLocks/>
            </p:cNvSpPr>
            <p:nvPr/>
          </p:nvSpPr>
          <p:spPr bwMode="auto">
            <a:xfrm>
              <a:off x="2856" y="4865"/>
              <a:ext cx="261" cy="273"/>
            </a:xfrm>
            <a:custGeom>
              <a:avLst/>
              <a:gdLst>
                <a:gd name="T0" fmla="*/ 0 w 20987"/>
                <a:gd name="T1" fmla="*/ 0 h 21600"/>
                <a:gd name="T2" fmla="*/ 0 w 20987"/>
                <a:gd name="T3" fmla="*/ 0 h 21600"/>
                <a:gd name="T4" fmla="*/ 0 w 20987"/>
                <a:gd name="T5" fmla="*/ 0 h 21600"/>
                <a:gd name="T6" fmla="*/ 0 60000 65536"/>
                <a:gd name="T7" fmla="*/ 0 60000 65536"/>
                <a:gd name="T8" fmla="*/ 0 60000 65536"/>
                <a:gd name="T9" fmla="*/ 0 w 20987"/>
                <a:gd name="T10" fmla="*/ 0 h 21600"/>
                <a:gd name="T11" fmla="*/ 20987 w 2098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987" h="21600" fill="none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</a:path>
                <a:path w="20987" h="21600" stroke="0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  <a:lnTo>
                    <a:pt x="20987" y="0"/>
                  </a:lnTo>
                  <a:lnTo>
                    <a:pt x="20909" y="21599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6" name="Arc 106"/>
            <p:cNvSpPr>
              <a:spLocks/>
            </p:cNvSpPr>
            <p:nvPr/>
          </p:nvSpPr>
          <p:spPr bwMode="auto">
            <a:xfrm>
              <a:off x="4361" y="2238"/>
              <a:ext cx="418" cy="402"/>
            </a:xfrm>
            <a:custGeom>
              <a:avLst/>
              <a:gdLst>
                <a:gd name="T0" fmla="*/ 0 w 21600"/>
                <a:gd name="T1" fmla="*/ 0 h 20868"/>
                <a:gd name="T2" fmla="*/ 0 w 21600"/>
                <a:gd name="T3" fmla="*/ 0 h 20868"/>
                <a:gd name="T4" fmla="*/ 0 w 21600"/>
                <a:gd name="T5" fmla="*/ 0 h 2086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68"/>
                <a:gd name="T11" fmla="*/ 21600 w 21600"/>
                <a:gd name="T12" fmla="*/ 20868 h 208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68" fill="none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</a:path>
                <a:path w="21600" h="20868" stroke="0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  <a:lnTo>
                    <a:pt x="0" y="20868"/>
                  </a:lnTo>
                  <a:lnTo>
                    <a:pt x="5575" y="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7" name="Line 107"/>
            <p:cNvSpPr>
              <a:spLocks noChangeShapeType="1"/>
            </p:cNvSpPr>
            <p:nvPr/>
          </p:nvSpPr>
          <p:spPr bwMode="auto">
            <a:xfrm>
              <a:off x="3116" y="5137"/>
              <a:ext cx="1394" cy="1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8" name="Line 108"/>
            <p:cNvSpPr>
              <a:spLocks noChangeShapeType="1"/>
            </p:cNvSpPr>
            <p:nvPr/>
          </p:nvSpPr>
          <p:spPr bwMode="auto">
            <a:xfrm>
              <a:off x="2858" y="2640"/>
              <a:ext cx="1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39" name="Line 109"/>
            <p:cNvSpPr>
              <a:spLocks noChangeShapeType="1"/>
            </p:cNvSpPr>
            <p:nvPr/>
          </p:nvSpPr>
          <p:spPr bwMode="auto">
            <a:xfrm>
              <a:off x="4779" y="2640"/>
              <a:ext cx="1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0" name="Line 110"/>
            <p:cNvSpPr>
              <a:spLocks noChangeShapeType="1"/>
            </p:cNvSpPr>
            <p:nvPr/>
          </p:nvSpPr>
          <p:spPr bwMode="auto">
            <a:xfrm>
              <a:off x="3186" y="1739"/>
              <a:ext cx="1" cy="52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41" name="Line 111"/>
            <p:cNvSpPr>
              <a:spLocks noChangeShapeType="1"/>
            </p:cNvSpPr>
            <p:nvPr/>
          </p:nvSpPr>
          <p:spPr bwMode="auto">
            <a:xfrm>
              <a:off x="4470" y="1726"/>
              <a:ext cx="1" cy="52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6" name="Group 112"/>
          <p:cNvGrpSpPr>
            <a:grpSpLocks/>
          </p:cNvGrpSpPr>
          <p:nvPr/>
        </p:nvGrpSpPr>
        <p:grpSpPr bwMode="auto">
          <a:xfrm>
            <a:off x="1371600" y="5715000"/>
            <a:ext cx="990600" cy="1023938"/>
            <a:chOff x="1980" y="2946"/>
            <a:chExt cx="742" cy="357"/>
          </a:xfrm>
        </p:grpSpPr>
        <p:sp>
          <p:nvSpPr>
            <p:cNvPr id="24629" name="AutoShape 113"/>
            <p:cNvSpPr>
              <a:spLocks noChangeArrowheads="1"/>
            </p:cNvSpPr>
            <p:nvPr/>
          </p:nvSpPr>
          <p:spPr bwMode="auto">
            <a:xfrm>
              <a:off x="1980" y="2958"/>
              <a:ext cx="742" cy="345"/>
            </a:xfrm>
            <a:prstGeom prst="flowChartAlternate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30" name="Freeform 114"/>
            <p:cNvSpPr>
              <a:spLocks/>
            </p:cNvSpPr>
            <p:nvPr/>
          </p:nvSpPr>
          <p:spPr bwMode="auto">
            <a:xfrm>
              <a:off x="1997" y="2946"/>
              <a:ext cx="709" cy="17"/>
            </a:xfrm>
            <a:custGeom>
              <a:avLst/>
              <a:gdLst>
                <a:gd name="T0" fmla="*/ 0 w 720"/>
                <a:gd name="T1" fmla="*/ 2 h 56"/>
                <a:gd name="T2" fmla="*/ 138 w 720"/>
                <a:gd name="T3" fmla="*/ 0 h 56"/>
                <a:gd name="T4" fmla="*/ 228 w 720"/>
                <a:gd name="T5" fmla="*/ 2 h 56"/>
                <a:gd name="T6" fmla="*/ 366 w 720"/>
                <a:gd name="T7" fmla="*/ 2 h 56"/>
                <a:gd name="T8" fmla="*/ 459 w 720"/>
                <a:gd name="T9" fmla="*/ 0 h 56"/>
                <a:gd name="T10" fmla="*/ 596 w 720"/>
                <a:gd name="T11" fmla="*/ 2 h 56"/>
                <a:gd name="T12" fmla="*/ 687 w 720"/>
                <a:gd name="T13" fmla="*/ 2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0"/>
                <a:gd name="T22" fmla="*/ 0 h 56"/>
                <a:gd name="T23" fmla="*/ 720 w 720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0" h="56">
                  <a:moveTo>
                    <a:pt x="0" y="48"/>
                  </a:moveTo>
                  <a:cubicBezTo>
                    <a:pt x="52" y="24"/>
                    <a:pt x="104" y="0"/>
                    <a:pt x="144" y="0"/>
                  </a:cubicBezTo>
                  <a:cubicBezTo>
                    <a:pt x="184" y="0"/>
                    <a:pt x="200" y="40"/>
                    <a:pt x="240" y="48"/>
                  </a:cubicBezTo>
                  <a:cubicBezTo>
                    <a:pt x="280" y="56"/>
                    <a:pt x="344" y="56"/>
                    <a:pt x="384" y="48"/>
                  </a:cubicBezTo>
                  <a:cubicBezTo>
                    <a:pt x="424" y="40"/>
                    <a:pt x="440" y="0"/>
                    <a:pt x="480" y="0"/>
                  </a:cubicBezTo>
                  <a:cubicBezTo>
                    <a:pt x="520" y="0"/>
                    <a:pt x="584" y="40"/>
                    <a:pt x="624" y="48"/>
                  </a:cubicBezTo>
                  <a:cubicBezTo>
                    <a:pt x="664" y="56"/>
                    <a:pt x="692" y="52"/>
                    <a:pt x="720" y="48"/>
                  </a:cubicBezTo>
                </a:path>
              </a:pathLst>
            </a:custGeom>
            <a:noFill/>
            <a:ln w="19050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7" name="Group 115"/>
          <p:cNvGrpSpPr>
            <a:grpSpLocks/>
          </p:cNvGrpSpPr>
          <p:nvPr/>
        </p:nvGrpSpPr>
        <p:grpSpPr bwMode="auto">
          <a:xfrm>
            <a:off x="2514600" y="5715000"/>
            <a:ext cx="990600" cy="1023938"/>
            <a:chOff x="1980" y="2946"/>
            <a:chExt cx="742" cy="357"/>
          </a:xfrm>
        </p:grpSpPr>
        <p:sp>
          <p:nvSpPr>
            <p:cNvPr id="24627" name="AutoShape 116"/>
            <p:cNvSpPr>
              <a:spLocks noChangeArrowheads="1"/>
            </p:cNvSpPr>
            <p:nvPr/>
          </p:nvSpPr>
          <p:spPr bwMode="auto">
            <a:xfrm>
              <a:off x="1980" y="2958"/>
              <a:ext cx="742" cy="345"/>
            </a:xfrm>
            <a:prstGeom prst="flowChartAlternate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8" name="Freeform 117"/>
            <p:cNvSpPr>
              <a:spLocks/>
            </p:cNvSpPr>
            <p:nvPr/>
          </p:nvSpPr>
          <p:spPr bwMode="auto">
            <a:xfrm>
              <a:off x="1997" y="2946"/>
              <a:ext cx="709" cy="17"/>
            </a:xfrm>
            <a:custGeom>
              <a:avLst/>
              <a:gdLst>
                <a:gd name="T0" fmla="*/ 0 w 720"/>
                <a:gd name="T1" fmla="*/ 2 h 56"/>
                <a:gd name="T2" fmla="*/ 138 w 720"/>
                <a:gd name="T3" fmla="*/ 0 h 56"/>
                <a:gd name="T4" fmla="*/ 228 w 720"/>
                <a:gd name="T5" fmla="*/ 2 h 56"/>
                <a:gd name="T6" fmla="*/ 366 w 720"/>
                <a:gd name="T7" fmla="*/ 2 h 56"/>
                <a:gd name="T8" fmla="*/ 459 w 720"/>
                <a:gd name="T9" fmla="*/ 0 h 56"/>
                <a:gd name="T10" fmla="*/ 596 w 720"/>
                <a:gd name="T11" fmla="*/ 2 h 56"/>
                <a:gd name="T12" fmla="*/ 687 w 720"/>
                <a:gd name="T13" fmla="*/ 2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0"/>
                <a:gd name="T22" fmla="*/ 0 h 56"/>
                <a:gd name="T23" fmla="*/ 720 w 720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0" h="56">
                  <a:moveTo>
                    <a:pt x="0" y="48"/>
                  </a:moveTo>
                  <a:cubicBezTo>
                    <a:pt x="52" y="24"/>
                    <a:pt x="104" y="0"/>
                    <a:pt x="144" y="0"/>
                  </a:cubicBezTo>
                  <a:cubicBezTo>
                    <a:pt x="184" y="0"/>
                    <a:pt x="200" y="40"/>
                    <a:pt x="240" y="48"/>
                  </a:cubicBezTo>
                  <a:cubicBezTo>
                    <a:pt x="280" y="56"/>
                    <a:pt x="344" y="56"/>
                    <a:pt x="384" y="48"/>
                  </a:cubicBezTo>
                  <a:cubicBezTo>
                    <a:pt x="424" y="40"/>
                    <a:pt x="440" y="0"/>
                    <a:pt x="480" y="0"/>
                  </a:cubicBezTo>
                  <a:cubicBezTo>
                    <a:pt x="520" y="0"/>
                    <a:pt x="584" y="40"/>
                    <a:pt x="624" y="48"/>
                  </a:cubicBezTo>
                  <a:cubicBezTo>
                    <a:pt x="664" y="56"/>
                    <a:pt x="692" y="52"/>
                    <a:pt x="720" y="48"/>
                  </a:cubicBezTo>
                </a:path>
              </a:pathLst>
            </a:custGeom>
            <a:noFill/>
            <a:ln w="19050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8" name="Group 118"/>
          <p:cNvGrpSpPr>
            <a:grpSpLocks/>
          </p:cNvGrpSpPr>
          <p:nvPr/>
        </p:nvGrpSpPr>
        <p:grpSpPr bwMode="auto">
          <a:xfrm>
            <a:off x="3657600" y="5715000"/>
            <a:ext cx="990600" cy="1023938"/>
            <a:chOff x="1980" y="2946"/>
            <a:chExt cx="742" cy="357"/>
          </a:xfrm>
        </p:grpSpPr>
        <p:sp>
          <p:nvSpPr>
            <p:cNvPr id="24625" name="AutoShape 119"/>
            <p:cNvSpPr>
              <a:spLocks noChangeArrowheads="1"/>
            </p:cNvSpPr>
            <p:nvPr/>
          </p:nvSpPr>
          <p:spPr bwMode="auto">
            <a:xfrm>
              <a:off x="1980" y="2958"/>
              <a:ext cx="742" cy="345"/>
            </a:xfrm>
            <a:prstGeom prst="flowChartAlternate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6" name="Freeform 120"/>
            <p:cNvSpPr>
              <a:spLocks/>
            </p:cNvSpPr>
            <p:nvPr/>
          </p:nvSpPr>
          <p:spPr bwMode="auto">
            <a:xfrm>
              <a:off x="1997" y="2946"/>
              <a:ext cx="709" cy="17"/>
            </a:xfrm>
            <a:custGeom>
              <a:avLst/>
              <a:gdLst>
                <a:gd name="T0" fmla="*/ 0 w 720"/>
                <a:gd name="T1" fmla="*/ 2 h 56"/>
                <a:gd name="T2" fmla="*/ 138 w 720"/>
                <a:gd name="T3" fmla="*/ 0 h 56"/>
                <a:gd name="T4" fmla="*/ 228 w 720"/>
                <a:gd name="T5" fmla="*/ 2 h 56"/>
                <a:gd name="T6" fmla="*/ 366 w 720"/>
                <a:gd name="T7" fmla="*/ 2 h 56"/>
                <a:gd name="T8" fmla="*/ 459 w 720"/>
                <a:gd name="T9" fmla="*/ 0 h 56"/>
                <a:gd name="T10" fmla="*/ 596 w 720"/>
                <a:gd name="T11" fmla="*/ 2 h 56"/>
                <a:gd name="T12" fmla="*/ 687 w 720"/>
                <a:gd name="T13" fmla="*/ 2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0"/>
                <a:gd name="T22" fmla="*/ 0 h 56"/>
                <a:gd name="T23" fmla="*/ 720 w 720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0" h="56">
                  <a:moveTo>
                    <a:pt x="0" y="48"/>
                  </a:moveTo>
                  <a:cubicBezTo>
                    <a:pt x="52" y="24"/>
                    <a:pt x="104" y="0"/>
                    <a:pt x="144" y="0"/>
                  </a:cubicBezTo>
                  <a:cubicBezTo>
                    <a:pt x="184" y="0"/>
                    <a:pt x="200" y="40"/>
                    <a:pt x="240" y="48"/>
                  </a:cubicBezTo>
                  <a:cubicBezTo>
                    <a:pt x="280" y="56"/>
                    <a:pt x="344" y="56"/>
                    <a:pt x="384" y="48"/>
                  </a:cubicBezTo>
                  <a:cubicBezTo>
                    <a:pt x="424" y="40"/>
                    <a:pt x="440" y="0"/>
                    <a:pt x="480" y="0"/>
                  </a:cubicBezTo>
                  <a:cubicBezTo>
                    <a:pt x="520" y="0"/>
                    <a:pt x="584" y="40"/>
                    <a:pt x="624" y="48"/>
                  </a:cubicBezTo>
                  <a:cubicBezTo>
                    <a:pt x="664" y="56"/>
                    <a:pt x="692" y="52"/>
                    <a:pt x="720" y="48"/>
                  </a:cubicBezTo>
                </a:path>
              </a:pathLst>
            </a:custGeom>
            <a:noFill/>
            <a:ln w="19050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9" name="Group 121"/>
          <p:cNvGrpSpPr>
            <a:grpSpLocks/>
          </p:cNvGrpSpPr>
          <p:nvPr/>
        </p:nvGrpSpPr>
        <p:grpSpPr bwMode="auto">
          <a:xfrm>
            <a:off x="2895600" y="3886200"/>
            <a:ext cx="457200" cy="609600"/>
            <a:chOff x="2167" y="1847"/>
            <a:chExt cx="869" cy="1210"/>
          </a:xfrm>
        </p:grpSpPr>
        <p:sp>
          <p:nvSpPr>
            <p:cNvPr id="24621" name="AutoShape 122"/>
            <p:cNvSpPr>
              <a:spLocks noChangeArrowheads="1"/>
            </p:cNvSpPr>
            <p:nvPr/>
          </p:nvSpPr>
          <p:spPr bwMode="auto">
            <a:xfrm rot="12780000" flipH="1">
              <a:off x="2167" y="2658"/>
              <a:ext cx="380" cy="399"/>
            </a:xfrm>
            <a:prstGeom prst="flowChartInputOutpu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2" name="AutoShape 123"/>
            <p:cNvSpPr>
              <a:spLocks noChangeArrowheads="1"/>
            </p:cNvSpPr>
            <p:nvPr/>
          </p:nvSpPr>
          <p:spPr bwMode="auto">
            <a:xfrm rot="1437373">
              <a:off x="2349" y="2258"/>
              <a:ext cx="386" cy="516"/>
            </a:xfrm>
            <a:prstGeom prst="flowChartInputOutpu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3" name="AutoShape 124"/>
            <p:cNvSpPr>
              <a:spLocks noChangeArrowheads="1"/>
            </p:cNvSpPr>
            <p:nvPr/>
          </p:nvSpPr>
          <p:spPr bwMode="auto">
            <a:xfrm rot="7620000" flipH="1">
              <a:off x="2707" y="1876"/>
              <a:ext cx="358" cy="300"/>
            </a:xfrm>
            <a:prstGeom prst="flowChartInputOutpu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4" name="AutoShape 125"/>
            <p:cNvSpPr>
              <a:spLocks noChangeArrowheads="1"/>
            </p:cNvSpPr>
            <p:nvPr/>
          </p:nvSpPr>
          <p:spPr bwMode="auto">
            <a:xfrm rot="7483125">
              <a:off x="2398" y="2121"/>
              <a:ext cx="612" cy="295"/>
            </a:xfrm>
            <a:prstGeom prst="flowChartInputOutpu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0" name="AutoShape 131"/>
          <p:cNvSpPr>
            <a:spLocks noChangeArrowheads="1"/>
          </p:cNvSpPr>
          <p:nvPr/>
        </p:nvSpPr>
        <p:spPr bwMode="auto">
          <a:xfrm rot="-3505789">
            <a:off x="2018507" y="3544093"/>
            <a:ext cx="1143000" cy="150813"/>
          </a:xfrm>
          <a:prstGeom prst="wave">
            <a:avLst>
              <a:gd name="adj1" fmla="val 13005"/>
              <a:gd name="adj2" fmla="val 0"/>
            </a:avLst>
          </a:prstGeom>
          <a:solidFill>
            <a:srgbClr val="CC00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1" name="AutoShape 132"/>
          <p:cNvSpPr>
            <a:spLocks noChangeArrowheads="1"/>
          </p:cNvSpPr>
          <p:nvPr/>
        </p:nvSpPr>
        <p:spPr bwMode="auto">
          <a:xfrm rot="-3505789">
            <a:off x="2948782" y="3680618"/>
            <a:ext cx="1143000" cy="182563"/>
          </a:xfrm>
          <a:prstGeom prst="wave">
            <a:avLst>
              <a:gd name="adj1" fmla="val 13005"/>
              <a:gd name="adj2" fmla="val 0"/>
            </a:avLst>
          </a:prstGeom>
          <a:solidFill>
            <a:srgbClr val="CC00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2" name="AutoShape 133"/>
          <p:cNvSpPr>
            <a:spLocks noChangeArrowheads="1"/>
          </p:cNvSpPr>
          <p:nvPr/>
        </p:nvSpPr>
        <p:spPr bwMode="auto">
          <a:xfrm rot="-3505789">
            <a:off x="4015582" y="3452018"/>
            <a:ext cx="1143000" cy="182563"/>
          </a:xfrm>
          <a:prstGeom prst="wave">
            <a:avLst>
              <a:gd name="adj1" fmla="val 13005"/>
              <a:gd name="adj2" fmla="val 0"/>
            </a:avLst>
          </a:prstGeom>
          <a:solidFill>
            <a:srgbClr val="CC00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3" name="Oval 139"/>
          <p:cNvSpPr>
            <a:spLocks noChangeArrowheads="1"/>
          </p:cNvSpPr>
          <p:nvPr/>
        </p:nvSpPr>
        <p:spPr bwMode="auto">
          <a:xfrm>
            <a:off x="152400" y="4751388"/>
            <a:ext cx="387350" cy="433387"/>
          </a:xfrm>
          <a:prstGeom prst="ellipse">
            <a:avLst/>
          </a:prstGeom>
          <a:noFill/>
          <a:ln w="9525" algn="ctr">
            <a:solidFill>
              <a:srgbClr val="339933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1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74" name="Oval 140"/>
          <p:cNvSpPr>
            <a:spLocks noChangeArrowheads="1"/>
          </p:cNvSpPr>
          <p:nvPr/>
        </p:nvSpPr>
        <p:spPr bwMode="auto">
          <a:xfrm>
            <a:off x="1295400" y="4751388"/>
            <a:ext cx="387350" cy="433387"/>
          </a:xfrm>
          <a:prstGeom prst="ellipse">
            <a:avLst/>
          </a:prstGeom>
          <a:noFill/>
          <a:ln w="9525" algn="ctr">
            <a:solidFill>
              <a:srgbClr val="339933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1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75" name="Oval 141"/>
          <p:cNvSpPr>
            <a:spLocks noChangeArrowheads="1"/>
          </p:cNvSpPr>
          <p:nvPr/>
        </p:nvSpPr>
        <p:spPr bwMode="auto">
          <a:xfrm>
            <a:off x="2432050" y="4751388"/>
            <a:ext cx="387350" cy="433387"/>
          </a:xfrm>
          <a:prstGeom prst="ellipse">
            <a:avLst/>
          </a:prstGeom>
          <a:noFill/>
          <a:ln w="9525" algn="ctr">
            <a:solidFill>
              <a:srgbClr val="339933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1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76" name="Oval 142"/>
          <p:cNvSpPr>
            <a:spLocks noChangeArrowheads="1"/>
          </p:cNvSpPr>
          <p:nvPr/>
        </p:nvSpPr>
        <p:spPr bwMode="auto">
          <a:xfrm>
            <a:off x="3582988" y="4751388"/>
            <a:ext cx="387350" cy="433387"/>
          </a:xfrm>
          <a:prstGeom prst="ellipse">
            <a:avLst/>
          </a:prstGeom>
          <a:noFill/>
          <a:ln w="9525" algn="ctr">
            <a:solidFill>
              <a:srgbClr val="339933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1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77" name="AutoShape 162"/>
          <p:cNvSpPr>
            <a:spLocks noChangeArrowheads="1"/>
          </p:cNvSpPr>
          <p:nvPr/>
        </p:nvSpPr>
        <p:spPr bwMode="auto">
          <a:xfrm rot="-3505789">
            <a:off x="1424782" y="6119018"/>
            <a:ext cx="1143000" cy="182563"/>
          </a:xfrm>
          <a:prstGeom prst="wave">
            <a:avLst>
              <a:gd name="adj1" fmla="val 13005"/>
              <a:gd name="adj2" fmla="val 0"/>
            </a:avLst>
          </a:prstGeom>
          <a:solidFill>
            <a:srgbClr val="0066FF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" name="AutoShape 163"/>
          <p:cNvSpPr>
            <a:spLocks noChangeArrowheads="1"/>
          </p:cNvSpPr>
          <p:nvPr/>
        </p:nvSpPr>
        <p:spPr bwMode="auto">
          <a:xfrm rot="-3505789">
            <a:off x="175419" y="6119019"/>
            <a:ext cx="1143000" cy="182562"/>
          </a:xfrm>
          <a:prstGeom prst="wave">
            <a:avLst>
              <a:gd name="adj1" fmla="val 13005"/>
              <a:gd name="adj2" fmla="val 0"/>
            </a:avLst>
          </a:prstGeom>
          <a:solidFill>
            <a:srgbClr val="FF00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9" name="Text Box 165"/>
          <p:cNvSpPr txBox="1">
            <a:spLocks noChangeArrowheads="1"/>
          </p:cNvSpPr>
          <p:nvPr/>
        </p:nvSpPr>
        <p:spPr bwMode="auto">
          <a:xfrm>
            <a:off x="-228600" y="51816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" name="Text Box 167"/>
          <p:cNvSpPr txBox="1">
            <a:spLocks noChangeArrowheads="1"/>
          </p:cNvSpPr>
          <p:nvPr/>
        </p:nvSpPr>
        <p:spPr bwMode="auto">
          <a:xfrm>
            <a:off x="381000" y="4191000"/>
            <a:ext cx="685800" cy="376238"/>
          </a:xfrm>
          <a:prstGeom prst="rect">
            <a:avLst/>
          </a:prstGeom>
          <a:noFill/>
          <a:ln w="9525" algn="ctr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</a:p>
        </p:txBody>
      </p:sp>
      <p:sp>
        <p:nvSpPr>
          <p:cNvPr id="181" name="Line 168"/>
          <p:cNvSpPr>
            <a:spLocks noChangeShapeType="1"/>
          </p:cNvSpPr>
          <p:nvPr/>
        </p:nvSpPr>
        <p:spPr bwMode="auto">
          <a:xfrm flipV="1">
            <a:off x="762000" y="4572000"/>
            <a:ext cx="0" cy="1295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2" name="Text Box 169"/>
          <p:cNvSpPr txBox="1">
            <a:spLocks noChangeArrowheads="1"/>
          </p:cNvSpPr>
          <p:nvPr/>
        </p:nvSpPr>
        <p:spPr bwMode="auto">
          <a:xfrm>
            <a:off x="1371600" y="4191000"/>
            <a:ext cx="990600" cy="376238"/>
          </a:xfrm>
          <a:prstGeom prst="rect">
            <a:avLst/>
          </a:prstGeom>
          <a:noFill/>
          <a:ln w="9525" algn="ctr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NaO H</a:t>
            </a:r>
          </a:p>
        </p:txBody>
      </p:sp>
      <p:sp>
        <p:nvSpPr>
          <p:cNvPr id="183" name="Line 170"/>
          <p:cNvSpPr>
            <a:spLocks noChangeShapeType="1"/>
          </p:cNvSpPr>
          <p:nvPr/>
        </p:nvSpPr>
        <p:spPr bwMode="auto">
          <a:xfrm flipV="1">
            <a:off x="1828800" y="4572000"/>
            <a:ext cx="0" cy="1295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" name="Text Box 171"/>
          <p:cNvSpPr txBox="1">
            <a:spLocks noChangeArrowheads="1"/>
          </p:cNvSpPr>
          <p:nvPr/>
        </p:nvSpPr>
        <p:spPr bwMode="auto">
          <a:xfrm>
            <a:off x="3048000" y="4267200"/>
            <a:ext cx="990600" cy="376238"/>
          </a:xfrm>
          <a:prstGeom prst="rect">
            <a:avLst/>
          </a:prstGeom>
          <a:noFill/>
          <a:ln w="9525" algn="ctr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</a:p>
        </p:txBody>
      </p:sp>
      <p:sp>
        <p:nvSpPr>
          <p:cNvPr id="185" name="Line 172"/>
          <p:cNvSpPr>
            <a:spLocks noChangeShapeType="1"/>
          </p:cNvSpPr>
          <p:nvPr/>
        </p:nvSpPr>
        <p:spPr bwMode="auto">
          <a:xfrm flipV="1">
            <a:off x="3048000" y="4648200"/>
            <a:ext cx="457200" cy="1143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" name="Line 173"/>
          <p:cNvSpPr>
            <a:spLocks noChangeShapeType="1"/>
          </p:cNvSpPr>
          <p:nvPr/>
        </p:nvSpPr>
        <p:spPr bwMode="auto">
          <a:xfrm flipH="1" flipV="1">
            <a:off x="3657600" y="4648200"/>
            <a:ext cx="304800" cy="1143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607" name="Rectangle 2"/>
          <p:cNvSpPr>
            <a:spLocks noChangeArrowheads="1"/>
          </p:cNvSpPr>
          <p:nvPr/>
        </p:nvSpPr>
        <p:spPr bwMode="auto">
          <a:xfrm>
            <a:off x="4876800" y="838200"/>
            <a:ext cx="4267200" cy="6019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FFC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8" name="Text Box 134"/>
          <p:cNvSpPr txBox="1">
            <a:spLocks noChangeArrowheads="1"/>
          </p:cNvSpPr>
          <p:nvPr/>
        </p:nvSpPr>
        <p:spPr bwMode="auto">
          <a:xfrm>
            <a:off x="4876800" y="838200"/>
            <a:ext cx="4114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Đánh dấu mỗi lọ và lấy ra một ít hóa chất để thử.</a:t>
            </a:r>
          </a:p>
        </p:txBody>
      </p:sp>
      <p:sp>
        <p:nvSpPr>
          <p:cNvPr id="189" name="Text Box 135"/>
          <p:cNvSpPr txBox="1">
            <a:spLocks noChangeArrowheads="1"/>
          </p:cNvSpPr>
          <p:nvPr/>
        </p:nvSpPr>
        <p:spPr bwMode="auto">
          <a:xfrm>
            <a:off x="4876800" y="1752600"/>
            <a:ext cx="4038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Cho giấy quỳ tím lần lượt vào 4 lọ. </a:t>
            </a:r>
          </a:p>
        </p:txBody>
      </p:sp>
      <p:sp>
        <p:nvSpPr>
          <p:cNvPr id="190" name="Text Box 136"/>
          <p:cNvSpPr txBox="1">
            <a:spLocks noChangeArrowheads="1"/>
          </p:cNvSpPr>
          <p:nvPr/>
        </p:nvSpPr>
        <p:spPr bwMode="auto">
          <a:xfrm>
            <a:off x="4876800" y="2627313"/>
            <a:ext cx="4267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  Dung dịch trong lọ nào làm cho giấy quỳ tím:</a:t>
            </a:r>
          </a:p>
        </p:txBody>
      </p:sp>
      <p:sp>
        <p:nvSpPr>
          <p:cNvPr id="191" name="Text Box 137"/>
          <p:cNvSpPr txBox="1">
            <a:spLocks noChangeArrowheads="1"/>
          </p:cNvSpPr>
          <p:nvPr/>
        </p:nvSpPr>
        <p:spPr bwMode="auto">
          <a:xfrm>
            <a:off x="4876800" y="3900488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-&gt; Hóa xanh: NaOH</a:t>
            </a:r>
          </a:p>
        </p:txBody>
      </p:sp>
      <p:sp>
        <p:nvSpPr>
          <p:cNvPr id="192" name="Text Box 138"/>
          <p:cNvSpPr txBox="1">
            <a:spLocks noChangeArrowheads="1"/>
          </p:cNvSpPr>
          <p:nvPr/>
        </p:nvSpPr>
        <p:spPr bwMode="auto">
          <a:xfrm>
            <a:off x="4876800" y="4279900"/>
            <a:ext cx="4267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  Dung dịch trong lọ nào làm không làm đổi màu giấy quỳ tím thì lọ đó chứa dung dịch MgSO</a:t>
            </a:r>
            <a:r>
              <a:rPr lang="en-US" sz="2800" b="1" baseline="-25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MgCl</a:t>
            </a:r>
            <a:r>
              <a:rPr lang="en-US" sz="2800" b="1" baseline="-25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93" name="Text Box 164"/>
          <p:cNvSpPr txBox="1">
            <a:spLocks noChangeArrowheads="1"/>
          </p:cNvSpPr>
          <p:nvPr/>
        </p:nvSpPr>
        <p:spPr bwMode="auto">
          <a:xfrm>
            <a:off x="4876800" y="3514725"/>
            <a:ext cx="441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-&gt; Hóa đỏ: HCl </a:t>
            </a:r>
          </a:p>
        </p:txBody>
      </p:sp>
      <p:pic>
        <p:nvPicPr>
          <p:cNvPr id="24614" name="Picture 174" descr="XMASCA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0" y="6037263"/>
            <a:ext cx="762000" cy="82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5" name="Text Box 134"/>
          <p:cNvSpPr txBox="1">
            <a:spLocks noChangeArrowheads="1"/>
          </p:cNvSpPr>
          <p:nvPr/>
        </p:nvSpPr>
        <p:spPr bwMode="auto">
          <a:xfrm>
            <a:off x="4876800" y="838200"/>
            <a:ext cx="4114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- Đánh dấu mỗi lọ và lấy ra một ít hóa chất để thử.</a:t>
            </a:r>
          </a:p>
        </p:txBody>
      </p:sp>
      <p:sp>
        <p:nvSpPr>
          <p:cNvPr id="196" name="Text Box 135"/>
          <p:cNvSpPr txBox="1">
            <a:spLocks noChangeArrowheads="1"/>
          </p:cNvSpPr>
          <p:nvPr/>
        </p:nvSpPr>
        <p:spPr bwMode="auto">
          <a:xfrm>
            <a:off x="4876800" y="1752600"/>
            <a:ext cx="4038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 Cho giấy quỳ tím lần lượt vào 4 lọ. </a:t>
            </a:r>
          </a:p>
        </p:txBody>
      </p:sp>
      <p:sp>
        <p:nvSpPr>
          <p:cNvPr id="197" name="Text Box 136"/>
          <p:cNvSpPr txBox="1">
            <a:spLocks noChangeArrowheads="1"/>
          </p:cNvSpPr>
          <p:nvPr/>
        </p:nvSpPr>
        <p:spPr bwMode="auto">
          <a:xfrm>
            <a:off x="4876800" y="2627313"/>
            <a:ext cx="4267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+  Dung dịch trong lọ nào làm cho giấy quỳ tím:</a:t>
            </a:r>
          </a:p>
        </p:txBody>
      </p:sp>
      <p:sp>
        <p:nvSpPr>
          <p:cNvPr id="198" name="Text Box 164"/>
          <p:cNvSpPr txBox="1">
            <a:spLocks noChangeArrowheads="1"/>
          </p:cNvSpPr>
          <p:nvPr/>
        </p:nvSpPr>
        <p:spPr bwMode="auto">
          <a:xfrm>
            <a:off x="4876800" y="3514725"/>
            <a:ext cx="441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-&gt; Hóa đỏ: HCl </a:t>
            </a:r>
          </a:p>
        </p:txBody>
      </p:sp>
      <p:sp>
        <p:nvSpPr>
          <p:cNvPr id="199" name="Text Box 137"/>
          <p:cNvSpPr txBox="1">
            <a:spLocks noChangeArrowheads="1"/>
          </p:cNvSpPr>
          <p:nvPr/>
        </p:nvSpPr>
        <p:spPr bwMode="auto">
          <a:xfrm>
            <a:off x="4876800" y="3900488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-&gt; Hóa xanh: NaOH</a:t>
            </a:r>
          </a:p>
        </p:txBody>
      </p:sp>
      <p:sp>
        <p:nvSpPr>
          <p:cNvPr id="200" name="Text Box 138"/>
          <p:cNvSpPr txBox="1">
            <a:spLocks noChangeArrowheads="1"/>
          </p:cNvSpPr>
          <p:nvPr/>
        </p:nvSpPr>
        <p:spPr bwMode="auto">
          <a:xfrm>
            <a:off x="4876800" y="4281488"/>
            <a:ext cx="4267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+  Dung dịch trong lọ nào làm không làm đổi màu giấy quỳ tím thì lọ đó chứa dung dịch MgSO</a:t>
            </a:r>
            <a:r>
              <a:rPr lang="en-US" sz="2800" b="1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, MgCl</a:t>
            </a:r>
            <a:r>
              <a:rPr lang="en-US" sz="2800" b="1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9 0.00554 L -0.10157 0.3384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16 -0.00555 L -0.06476 0.3717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" y="188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0.09431 L -0.05157 0.36061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13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0.14979 L -0.05156 0.39413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12205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0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25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111" grpId="1" animBg="1"/>
      <p:bldP spid="170" grpId="0" animBg="1"/>
      <p:bldP spid="170" grpId="1" animBg="1"/>
      <p:bldP spid="171" grpId="0" animBg="1"/>
      <p:bldP spid="171" grpId="1" animBg="1"/>
      <p:bldP spid="172" grpId="0" animBg="1"/>
      <p:bldP spid="172" grpId="1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8" grpId="0"/>
      <p:bldP spid="188" grpId="1"/>
      <p:bldP spid="189" grpId="0"/>
      <p:bldP spid="189" grpId="1"/>
      <p:bldP spid="190" grpId="0"/>
      <p:bldP spid="190" grpId="1"/>
      <p:bldP spid="191" grpId="0"/>
      <p:bldP spid="191" grpId="1"/>
      <p:bldP spid="192" grpId="0"/>
      <p:bldP spid="192" grpId="1"/>
      <p:bldP spid="193" grpId="0"/>
      <p:bldP spid="193" grpId="1"/>
      <p:bldP spid="195" grpId="0"/>
      <p:bldP spid="196" grpId="0"/>
      <p:bldP spid="197" grpId="0"/>
      <p:bldP spid="198" grpId="0"/>
      <p:bldP spid="199" grpId="0"/>
      <p:bldP spid="20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8"/>
          <p:cNvSpPr txBox="1">
            <a:spLocks noChangeArrowheads="1"/>
          </p:cNvSpPr>
          <p:nvPr/>
        </p:nvSpPr>
        <p:spPr bwMode="auto">
          <a:xfrm>
            <a:off x="76200" y="1447800"/>
            <a:ext cx="99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2" name="Text Box 9"/>
          <p:cNvSpPr txBox="1">
            <a:spLocks noChangeArrowheads="1"/>
          </p:cNvSpPr>
          <p:nvPr/>
        </p:nvSpPr>
        <p:spPr bwMode="auto">
          <a:xfrm>
            <a:off x="-23266" y="1516857"/>
            <a:ext cx="4953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4 dung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MgSO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MgCl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nhãn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25603" name="Group 31"/>
          <p:cNvGrpSpPr>
            <a:grpSpLocks/>
          </p:cNvGrpSpPr>
          <p:nvPr/>
        </p:nvGrpSpPr>
        <p:grpSpPr bwMode="auto">
          <a:xfrm>
            <a:off x="3124200" y="4495800"/>
            <a:ext cx="990600" cy="2032000"/>
            <a:chOff x="2856" y="1580"/>
            <a:chExt cx="1924" cy="3558"/>
          </a:xfrm>
        </p:grpSpPr>
        <p:sp>
          <p:nvSpPr>
            <p:cNvPr id="17" name="Arc 32"/>
            <p:cNvSpPr/>
            <p:nvPr/>
          </p:nvSpPr>
          <p:spPr bwMode="auto">
            <a:xfrm>
              <a:off x="4469" y="1580"/>
              <a:ext cx="197" cy="150"/>
            </a:xfrm>
            <a:custGeom>
              <a:avLst/>
              <a:gdLst>
                <a:gd name="T0" fmla="*/ 0 w 28307"/>
                <a:gd name="T1" fmla="*/ 0 h 21600"/>
                <a:gd name="T2" fmla="*/ 0 w 28307"/>
                <a:gd name="T3" fmla="*/ 0 h 21600"/>
                <a:gd name="T4" fmla="*/ 0 w 28307"/>
                <a:gd name="T5" fmla="*/ 0 h 21600"/>
                <a:gd name="T6" fmla="*/ 0 60000 65536"/>
                <a:gd name="T7" fmla="*/ 0 60000 65536"/>
                <a:gd name="T8" fmla="*/ 0 60000 65536"/>
                <a:gd name="T9" fmla="*/ 0 w 28307"/>
                <a:gd name="T10" fmla="*/ 0 h 21600"/>
                <a:gd name="T11" fmla="*/ 28307 w 2830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07" h="21600" fill="none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</a:path>
                <a:path w="28307" h="21600" stroke="0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18" name="Arc 33"/>
            <p:cNvSpPr/>
            <p:nvPr/>
          </p:nvSpPr>
          <p:spPr bwMode="auto">
            <a:xfrm>
              <a:off x="3013" y="1588"/>
              <a:ext cx="176" cy="156"/>
            </a:xfrm>
            <a:custGeom>
              <a:avLst/>
              <a:gdLst>
                <a:gd name="T0" fmla="*/ 0 w 27303"/>
                <a:gd name="T1" fmla="*/ 0 h 24296"/>
                <a:gd name="T2" fmla="*/ 0 w 27303"/>
                <a:gd name="T3" fmla="*/ 0 h 24296"/>
                <a:gd name="T4" fmla="*/ 0 w 27303"/>
                <a:gd name="T5" fmla="*/ 0 h 24296"/>
                <a:gd name="T6" fmla="*/ 0 60000 65536"/>
                <a:gd name="T7" fmla="*/ 0 60000 65536"/>
                <a:gd name="T8" fmla="*/ 0 60000 65536"/>
                <a:gd name="T9" fmla="*/ 0 w 27303"/>
                <a:gd name="T10" fmla="*/ 0 h 24296"/>
                <a:gd name="T11" fmla="*/ 27303 w 27303"/>
                <a:gd name="T12" fmla="*/ 24296 h 24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03" h="24296" fill="none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</a:path>
                <a:path w="27303" h="24296" stroke="0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  <a:lnTo>
                    <a:pt x="5703" y="21600"/>
                  </a:lnTo>
                  <a:lnTo>
                    <a:pt x="0" y="766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19" name="Arc 34"/>
            <p:cNvSpPr/>
            <p:nvPr/>
          </p:nvSpPr>
          <p:spPr bwMode="auto">
            <a:xfrm>
              <a:off x="4512" y="4910"/>
              <a:ext cx="265" cy="228"/>
            </a:xfrm>
            <a:custGeom>
              <a:avLst/>
              <a:gdLst>
                <a:gd name="T0" fmla="*/ 0 w 25013"/>
                <a:gd name="T1" fmla="*/ 0 h 21600"/>
                <a:gd name="T2" fmla="*/ 0 w 25013"/>
                <a:gd name="T3" fmla="*/ 0 h 21600"/>
                <a:gd name="T4" fmla="*/ 0 w 250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5013"/>
                <a:gd name="T10" fmla="*/ 0 h 21600"/>
                <a:gd name="T11" fmla="*/ 25013 w 250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13" h="21600" fill="none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</a:path>
                <a:path w="25013" h="21600" stroke="0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  <a:lnTo>
                    <a:pt x="3572" y="0"/>
                  </a:lnTo>
                  <a:lnTo>
                    <a:pt x="25012" y="2618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20" name="Arc 35"/>
            <p:cNvSpPr/>
            <p:nvPr/>
          </p:nvSpPr>
          <p:spPr bwMode="auto">
            <a:xfrm>
              <a:off x="2859" y="2244"/>
              <a:ext cx="416" cy="406"/>
            </a:xfrm>
            <a:custGeom>
              <a:avLst/>
              <a:gdLst>
                <a:gd name="T0" fmla="*/ 0 w 21600"/>
                <a:gd name="T1" fmla="*/ 0 h 21094"/>
                <a:gd name="T2" fmla="*/ 0 w 21600"/>
                <a:gd name="T3" fmla="*/ 0 h 21094"/>
                <a:gd name="T4" fmla="*/ 0 w 21600"/>
                <a:gd name="T5" fmla="*/ 0 h 2109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094"/>
                <a:gd name="T11" fmla="*/ 21600 w 21600"/>
                <a:gd name="T12" fmla="*/ 21094 h 210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094" fill="none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</a:path>
                <a:path w="21600" h="21094" stroke="0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  <a:lnTo>
                    <a:pt x="21600" y="21094"/>
                  </a:lnTo>
                  <a:lnTo>
                    <a:pt x="0" y="21042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21" name="Arc 36"/>
            <p:cNvSpPr/>
            <p:nvPr/>
          </p:nvSpPr>
          <p:spPr bwMode="auto">
            <a:xfrm>
              <a:off x="2856" y="4866"/>
              <a:ext cx="262" cy="272"/>
            </a:xfrm>
            <a:custGeom>
              <a:avLst/>
              <a:gdLst>
                <a:gd name="T0" fmla="*/ 0 w 20987"/>
                <a:gd name="T1" fmla="*/ 0 h 21600"/>
                <a:gd name="T2" fmla="*/ 0 w 20987"/>
                <a:gd name="T3" fmla="*/ 0 h 21600"/>
                <a:gd name="T4" fmla="*/ 0 w 20987"/>
                <a:gd name="T5" fmla="*/ 0 h 21600"/>
                <a:gd name="T6" fmla="*/ 0 60000 65536"/>
                <a:gd name="T7" fmla="*/ 0 60000 65536"/>
                <a:gd name="T8" fmla="*/ 0 60000 65536"/>
                <a:gd name="T9" fmla="*/ 0 w 20987"/>
                <a:gd name="T10" fmla="*/ 0 h 21600"/>
                <a:gd name="T11" fmla="*/ 20987 w 2098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987" h="21600" fill="none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</a:path>
                <a:path w="20987" h="21600" stroke="0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  <a:lnTo>
                    <a:pt x="20987" y="0"/>
                  </a:lnTo>
                  <a:lnTo>
                    <a:pt x="20909" y="21599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22" name="Arc 37"/>
            <p:cNvSpPr/>
            <p:nvPr/>
          </p:nvSpPr>
          <p:spPr bwMode="auto">
            <a:xfrm>
              <a:off x="4361" y="2239"/>
              <a:ext cx="419" cy="400"/>
            </a:xfrm>
            <a:custGeom>
              <a:avLst/>
              <a:gdLst>
                <a:gd name="T0" fmla="*/ 0 w 21600"/>
                <a:gd name="T1" fmla="*/ 0 h 20868"/>
                <a:gd name="T2" fmla="*/ 0 w 21600"/>
                <a:gd name="T3" fmla="*/ 0 h 20868"/>
                <a:gd name="T4" fmla="*/ 0 w 21600"/>
                <a:gd name="T5" fmla="*/ 0 h 2086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68"/>
                <a:gd name="T11" fmla="*/ 21600 w 21600"/>
                <a:gd name="T12" fmla="*/ 20868 h 208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68" fill="none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</a:path>
                <a:path w="21600" h="20868" stroke="0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  <a:lnTo>
                    <a:pt x="0" y="20868"/>
                  </a:lnTo>
                  <a:lnTo>
                    <a:pt x="5575" y="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23" name="Line 38"/>
            <p:cNvSpPr>
              <a:spLocks noChangeShapeType="1"/>
            </p:cNvSpPr>
            <p:nvPr/>
          </p:nvSpPr>
          <p:spPr bwMode="auto">
            <a:xfrm>
              <a:off x="3115" y="5138"/>
              <a:ext cx="1394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24" name="Line 39"/>
            <p:cNvSpPr>
              <a:spLocks noChangeShapeType="1"/>
            </p:cNvSpPr>
            <p:nvPr/>
          </p:nvSpPr>
          <p:spPr bwMode="auto">
            <a:xfrm>
              <a:off x="2859" y="2639"/>
              <a:ext cx="0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25" name="Line 40"/>
            <p:cNvSpPr>
              <a:spLocks noChangeShapeType="1"/>
            </p:cNvSpPr>
            <p:nvPr/>
          </p:nvSpPr>
          <p:spPr bwMode="auto">
            <a:xfrm>
              <a:off x="4780" y="2639"/>
              <a:ext cx="0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26" name="Line 41"/>
            <p:cNvSpPr>
              <a:spLocks noChangeShapeType="1"/>
            </p:cNvSpPr>
            <p:nvPr/>
          </p:nvSpPr>
          <p:spPr bwMode="auto">
            <a:xfrm>
              <a:off x="3186" y="1738"/>
              <a:ext cx="0" cy="52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27" name="Line 42"/>
            <p:cNvSpPr>
              <a:spLocks noChangeShapeType="1"/>
            </p:cNvSpPr>
            <p:nvPr/>
          </p:nvSpPr>
          <p:spPr bwMode="auto">
            <a:xfrm>
              <a:off x="4469" y="1727"/>
              <a:ext cx="3" cy="523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</p:grpSp>
      <p:grpSp>
        <p:nvGrpSpPr>
          <p:cNvPr id="25604" name="Group 55"/>
          <p:cNvGrpSpPr>
            <a:grpSpLocks/>
          </p:cNvGrpSpPr>
          <p:nvPr/>
        </p:nvGrpSpPr>
        <p:grpSpPr bwMode="auto">
          <a:xfrm>
            <a:off x="1981200" y="4495800"/>
            <a:ext cx="990600" cy="2032000"/>
            <a:chOff x="2856" y="1580"/>
            <a:chExt cx="1924" cy="3558"/>
          </a:xfrm>
        </p:grpSpPr>
        <p:sp>
          <p:nvSpPr>
            <p:cNvPr id="29" name="Arc 56"/>
            <p:cNvSpPr/>
            <p:nvPr/>
          </p:nvSpPr>
          <p:spPr bwMode="auto">
            <a:xfrm>
              <a:off x="4469" y="1580"/>
              <a:ext cx="197" cy="150"/>
            </a:xfrm>
            <a:custGeom>
              <a:avLst/>
              <a:gdLst>
                <a:gd name="T0" fmla="*/ 0 w 28307"/>
                <a:gd name="T1" fmla="*/ 0 h 21600"/>
                <a:gd name="T2" fmla="*/ 0 w 28307"/>
                <a:gd name="T3" fmla="*/ 0 h 21600"/>
                <a:gd name="T4" fmla="*/ 0 w 28307"/>
                <a:gd name="T5" fmla="*/ 0 h 21600"/>
                <a:gd name="T6" fmla="*/ 0 60000 65536"/>
                <a:gd name="T7" fmla="*/ 0 60000 65536"/>
                <a:gd name="T8" fmla="*/ 0 60000 65536"/>
                <a:gd name="T9" fmla="*/ 0 w 28307"/>
                <a:gd name="T10" fmla="*/ 0 h 21600"/>
                <a:gd name="T11" fmla="*/ 28307 w 2830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307" h="21600" fill="none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</a:path>
                <a:path w="28307" h="21600" stroke="0" extrusionOk="0">
                  <a:moveTo>
                    <a:pt x="0" y="21600"/>
                  </a:moveTo>
                  <a:cubicBezTo>
                    <a:pt x="0" y="9670"/>
                    <a:pt x="9670" y="0"/>
                    <a:pt x="21600" y="0"/>
                  </a:cubicBezTo>
                  <a:cubicBezTo>
                    <a:pt x="23878" y="0"/>
                    <a:pt x="26141" y="360"/>
                    <a:pt x="28307" y="1067"/>
                  </a:cubicBez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30" name="Arc 57"/>
            <p:cNvSpPr/>
            <p:nvPr/>
          </p:nvSpPr>
          <p:spPr bwMode="auto">
            <a:xfrm>
              <a:off x="3013" y="1588"/>
              <a:ext cx="176" cy="156"/>
            </a:xfrm>
            <a:custGeom>
              <a:avLst/>
              <a:gdLst>
                <a:gd name="T0" fmla="*/ 0 w 27303"/>
                <a:gd name="T1" fmla="*/ 0 h 24296"/>
                <a:gd name="T2" fmla="*/ 0 w 27303"/>
                <a:gd name="T3" fmla="*/ 0 h 24296"/>
                <a:gd name="T4" fmla="*/ 0 w 27303"/>
                <a:gd name="T5" fmla="*/ 0 h 24296"/>
                <a:gd name="T6" fmla="*/ 0 60000 65536"/>
                <a:gd name="T7" fmla="*/ 0 60000 65536"/>
                <a:gd name="T8" fmla="*/ 0 60000 65536"/>
                <a:gd name="T9" fmla="*/ 0 w 27303"/>
                <a:gd name="T10" fmla="*/ 0 h 24296"/>
                <a:gd name="T11" fmla="*/ 27303 w 27303"/>
                <a:gd name="T12" fmla="*/ 24296 h 24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03" h="24296" fill="none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</a:path>
                <a:path w="27303" h="24296" stroke="0" extrusionOk="0">
                  <a:moveTo>
                    <a:pt x="0" y="766"/>
                  </a:moveTo>
                  <a:cubicBezTo>
                    <a:pt x="1858" y="257"/>
                    <a:pt x="3776" y="-1"/>
                    <a:pt x="5703" y="0"/>
                  </a:cubicBezTo>
                  <a:cubicBezTo>
                    <a:pt x="17632" y="0"/>
                    <a:pt x="27303" y="9670"/>
                    <a:pt x="27303" y="21600"/>
                  </a:cubicBezTo>
                  <a:cubicBezTo>
                    <a:pt x="27303" y="22501"/>
                    <a:pt x="27246" y="23401"/>
                    <a:pt x="27134" y="24296"/>
                  </a:cubicBezTo>
                  <a:lnTo>
                    <a:pt x="5703" y="21600"/>
                  </a:lnTo>
                  <a:lnTo>
                    <a:pt x="0" y="766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31" name="Arc 58"/>
            <p:cNvSpPr/>
            <p:nvPr/>
          </p:nvSpPr>
          <p:spPr bwMode="auto">
            <a:xfrm>
              <a:off x="4512" y="4910"/>
              <a:ext cx="265" cy="228"/>
            </a:xfrm>
            <a:custGeom>
              <a:avLst/>
              <a:gdLst>
                <a:gd name="T0" fmla="*/ 0 w 25013"/>
                <a:gd name="T1" fmla="*/ 0 h 21600"/>
                <a:gd name="T2" fmla="*/ 0 w 25013"/>
                <a:gd name="T3" fmla="*/ 0 h 21600"/>
                <a:gd name="T4" fmla="*/ 0 w 250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5013"/>
                <a:gd name="T10" fmla="*/ 0 h 21600"/>
                <a:gd name="T11" fmla="*/ 25013 w 250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13" h="21600" fill="none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</a:path>
                <a:path w="25013" h="21600" stroke="0" extrusionOk="0">
                  <a:moveTo>
                    <a:pt x="25012" y="2618"/>
                  </a:moveTo>
                  <a:cubicBezTo>
                    <a:pt x="23689" y="13454"/>
                    <a:pt x="14488" y="21599"/>
                    <a:pt x="3572" y="21600"/>
                  </a:cubicBezTo>
                  <a:cubicBezTo>
                    <a:pt x="2375" y="21600"/>
                    <a:pt x="1180" y="21500"/>
                    <a:pt x="0" y="21302"/>
                  </a:cubicBezTo>
                  <a:lnTo>
                    <a:pt x="3572" y="0"/>
                  </a:lnTo>
                  <a:lnTo>
                    <a:pt x="25012" y="2618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32" name="Arc 59"/>
            <p:cNvSpPr/>
            <p:nvPr/>
          </p:nvSpPr>
          <p:spPr bwMode="auto">
            <a:xfrm>
              <a:off x="2859" y="2244"/>
              <a:ext cx="416" cy="406"/>
            </a:xfrm>
            <a:custGeom>
              <a:avLst/>
              <a:gdLst>
                <a:gd name="T0" fmla="*/ 0 w 21600"/>
                <a:gd name="T1" fmla="*/ 0 h 21094"/>
                <a:gd name="T2" fmla="*/ 0 w 21600"/>
                <a:gd name="T3" fmla="*/ 0 h 21094"/>
                <a:gd name="T4" fmla="*/ 0 w 21600"/>
                <a:gd name="T5" fmla="*/ 0 h 2109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094"/>
                <a:gd name="T11" fmla="*/ 21600 w 21600"/>
                <a:gd name="T12" fmla="*/ 21094 h 210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094" fill="none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</a:path>
                <a:path w="21600" h="21094" stroke="0" extrusionOk="0">
                  <a:moveTo>
                    <a:pt x="0" y="21042"/>
                  </a:moveTo>
                  <a:cubicBezTo>
                    <a:pt x="24" y="10923"/>
                    <a:pt x="7070" y="2177"/>
                    <a:pt x="16952" y="0"/>
                  </a:cubicBezTo>
                  <a:lnTo>
                    <a:pt x="21600" y="21094"/>
                  </a:lnTo>
                  <a:lnTo>
                    <a:pt x="0" y="21042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33" name="Arc 60"/>
            <p:cNvSpPr/>
            <p:nvPr/>
          </p:nvSpPr>
          <p:spPr bwMode="auto">
            <a:xfrm>
              <a:off x="2856" y="4866"/>
              <a:ext cx="262" cy="272"/>
            </a:xfrm>
            <a:custGeom>
              <a:avLst/>
              <a:gdLst>
                <a:gd name="T0" fmla="*/ 0 w 20987"/>
                <a:gd name="T1" fmla="*/ 0 h 21600"/>
                <a:gd name="T2" fmla="*/ 0 w 20987"/>
                <a:gd name="T3" fmla="*/ 0 h 21600"/>
                <a:gd name="T4" fmla="*/ 0 w 20987"/>
                <a:gd name="T5" fmla="*/ 0 h 21600"/>
                <a:gd name="T6" fmla="*/ 0 60000 65536"/>
                <a:gd name="T7" fmla="*/ 0 60000 65536"/>
                <a:gd name="T8" fmla="*/ 0 60000 65536"/>
                <a:gd name="T9" fmla="*/ 0 w 20987"/>
                <a:gd name="T10" fmla="*/ 0 h 21600"/>
                <a:gd name="T11" fmla="*/ 20987 w 2098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987" h="21600" fill="none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</a:path>
                <a:path w="20987" h="21600" stroke="0" extrusionOk="0">
                  <a:moveTo>
                    <a:pt x="20909" y="21599"/>
                  </a:moveTo>
                  <a:cubicBezTo>
                    <a:pt x="10977" y="21563"/>
                    <a:pt x="2349" y="14759"/>
                    <a:pt x="0" y="5109"/>
                  </a:cubicBezTo>
                  <a:lnTo>
                    <a:pt x="20987" y="0"/>
                  </a:lnTo>
                  <a:lnTo>
                    <a:pt x="20909" y="21599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34" name="Arc 61"/>
            <p:cNvSpPr/>
            <p:nvPr/>
          </p:nvSpPr>
          <p:spPr bwMode="auto">
            <a:xfrm>
              <a:off x="4361" y="2239"/>
              <a:ext cx="419" cy="400"/>
            </a:xfrm>
            <a:custGeom>
              <a:avLst/>
              <a:gdLst>
                <a:gd name="T0" fmla="*/ 0 w 21600"/>
                <a:gd name="T1" fmla="*/ 0 h 20868"/>
                <a:gd name="T2" fmla="*/ 0 w 21600"/>
                <a:gd name="T3" fmla="*/ 0 h 20868"/>
                <a:gd name="T4" fmla="*/ 0 w 21600"/>
                <a:gd name="T5" fmla="*/ 0 h 2086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868"/>
                <a:gd name="T11" fmla="*/ 21600 w 21600"/>
                <a:gd name="T12" fmla="*/ 20868 h 208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868" fill="none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</a:path>
                <a:path w="21600" h="20868" stroke="0" extrusionOk="0">
                  <a:moveTo>
                    <a:pt x="5575" y="0"/>
                  </a:moveTo>
                  <a:cubicBezTo>
                    <a:pt x="15026" y="2525"/>
                    <a:pt x="21600" y="11086"/>
                    <a:pt x="21600" y="20868"/>
                  </a:cubicBezTo>
                  <a:lnTo>
                    <a:pt x="0" y="20868"/>
                  </a:lnTo>
                  <a:lnTo>
                    <a:pt x="5575" y="0"/>
                  </a:lnTo>
                  <a:close/>
                </a:path>
              </a:pathLst>
            </a:cu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35" name="Line 62"/>
            <p:cNvSpPr>
              <a:spLocks noChangeShapeType="1"/>
            </p:cNvSpPr>
            <p:nvPr/>
          </p:nvSpPr>
          <p:spPr bwMode="auto">
            <a:xfrm>
              <a:off x="3115" y="5138"/>
              <a:ext cx="1394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36" name="Line 63"/>
            <p:cNvSpPr>
              <a:spLocks noChangeShapeType="1"/>
            </p:cNvSpPr>
            <p:nvPr/>
          </p:nvSpPr>
          <p:spPr bwMode="auto">
            <a:xfrm>
              <a:off x="2859" y="2639"/>
              <a:ext cx="0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37" name="Line 64"/>
            <p:cNvSpPr>
              <a:spLocks noChangeShapeType="1"/>
            </p:cNvSpPr>
            <p:nvPr/>
          </p:nvSpPr>
          <p:spPr bwMode="auto">
            <a:xfrm>
              <a:off x="4780" y="2639"/>
              <a:ext cx="0" cy="229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38" name="Line 65"/>
            <p:cNvSpPr>
              <a:spLocks noChangeShapeType="1"/>
            </p:cNvSpPr>
            <p:nvPr/>
          </p:nvSpPr>
          <p:spPr bwMode="auto">
            <a:xfrm>
              <a:off x="3186" y="1738"/>
              <a:ext cx="0" cy="52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39" name="Line 66"/>
            <p:cNvSpPr>
              <a:spLocks noChangeShapeType="1"/>
            </p:cNvSpPr>
            <p:nvPr/>
          </p:nvSpPr>
          <p:spPr bwMode="auto">
            <a:xfrm>
              <a:off x="4469" y="1727"/>
              <a:ext cx="3" cy="523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</p:grpSp>
      <p:grpSp>
        <p:nvGrpSpPr>
          <p:cNvPr id="25605" name="Group 70"/>
          <p:cNvGrpSpPr>
            <a:grpSpLocks/>
          </p:cNvGrpSpPr>
          <p:nvPr/>
        </p:nvGrpSpPr>
        <p:grpSpPr bwMode="auto">
          <a:xfrm>
            <a:off x="1981200" y="5486400"/>
            <a:ext cx="990600" cy="1023938"/>
            <a:chOff x="1980" y="2946"/>
            <a:chExt cx="742" cy="357"/>
          </a:xfrm>
        </p:grpSpPr>
        <p:sp>
          <p:nvSpPr>
            <p:cNvPr id="41" name="AutoShape 71"/>
            <p:cNvSpPr>
              <a:spLocks noChangeArrowheads="1"/>
            </p:cNvSpPr>
            <p:nvPr/>
          </p:nvSpPr>
          <p:spPr bwMode="auto">
            <a:xfrm>
              <a:off x="1980" y="2958"/>
              <a:ext cx="742" cy="345"/>
            </a:xfrm>
            <a:prstGeom prst="flowChartAlternateProcess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42" name="Freeform 72"/>
            <p:cNvSpPr/>
            <p:nvPr/>
          </p:nvSpPr>
          <p:spPr bwMode="auto">
            <a:xfrm>
              <a:off x="1997" y="2946"/>
              <a:ext cx="710" cy="17"/>
            </a:xfrm>
            <a:custGeom>
              <a:avLst/>
              <a:gdLst>
                <a:gd name="T0" fmla="*/ 0 w 720"/>
                <a:gd name="T1" fmla="*/ 5 h 56"/>
                <a:gd name="T2" fmla="*/ 140 w 720"/>
                <a:gd name="T3" fmla="*/ 0 h 56"/>
                <a:gd name="T4" fmla="*/ 232 w 720"/>
                <a:gd name="T5" fmla="*/ 5 h 56"/>
                <a:gd name="T6" fmla="*/ 372 w 720"/>
                <a:gd name="T7" fmla="*/ 5 h 56"/>
                <a:gd name="T8" fmla="*/ 466 w 720"/>
                <a:gd name="T9" fmla="*/ 0 h 56"/>
                <a:gd name="T10" fmla="*/ 605 w 720"/>
                <a:gd name="T11" fmla="*/ 5 h 56"/>
                <a:gd name="T12" fmla="*/ 698 w 720"/>
                <a:gd name="T13" fmla="*/ 5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0"/>
                <a:gd name="T22" fmla="*/ 0 h 56"/>
                <a:gd name="T23" fmla="*/ 720 w 720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0" h="56">
                  <a:moveTo>
                    <a:pt x="0" y="48"/>
                  </a:moveTo>
                  <a:cubicBezTo>
                    <a:pt x="52" y="24"/>
                    <a:pt x="104" y="0"/>
                    <a:pt x="144" y="0"/>
                  </a:cubicBezTo>
                  <a:cubicBezTo>
                    <a:pt x="184" y="0"/>
                    <a:pt x="200" y="40"/>
                    <a:pt x="240" y="48"/>
                  </a:cubicBezTo>
                  <a:cubicBezTo>
                    <a:pt x="280" y="56"/>
                    <a:pt x="344" y="56"/>
                    <a:pt x="384" y="48"/>
                  </a:cubicBezTo>
                  <a:cubicBezTo>
                    <a:pt x="424" y="40"/>
                    <a:pt x="440" y="0"/>
                    <a:pt x="480" y="0"/>
                  </a:cubicBezTo>
                  <a:cubicBezTo>
                    <a:pt x="520" y="0"/>
                    <a:pt x="584" y="40"/>
                    <a:pt x="624" y="48"/>
                  </a:cubicBezTo>
                  <a:cubicBezTo>
                    <a:pt x="664" y="56"/>
                    <a:pt x="692" y="52"/>
                    <a:pt x="720" y="48"/>
                  </a:cubicBezTo>
                </a:path>
              </a:pathLst>
            </a:custGeom>
            <a:noFill/>
            <a:ln w="19050">
              <a:solidFill>
                <a:srgbClr val="969696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</p:grpSp>
      <p:grpSp>
        <p:nvGrpSpPr>
          <p:cNvPr id="25606" name="Group 73"/>
          <p:cNvGrpSpPr>
            <a:grpSpLocks/>
          </p:cNvGrpSpPr>
          <p:nvPr/>
        </p:nvGrpSpPr>
        <p:grpSpPr bwMode="auto">
          <a:xfrm>
            <a:off x="3124200" y="5486400"/>
            <a:ext cx="990600" cy="1023938"/>
            <a:chOff x="1980" y="2946"/>
            <a:chExt cx="742" cy="357"/>
          </a:xfrm>
        </p:grpSpPr>
        <p:sp>
          <p:nvSpPr>
            <p:cNvPr id="44" name="AutoShape 74"/>
            <p:cNvSpPr>
              <a:spLocks noChangeArrowheads="1"/>
            </p:cNvSpPr>
            <p:nvPr/>
          </p:nvSpPr>
          <p:spPr bwMode="auto">
            <a:xfrm>
              <a:off x="1980" y="2958"/>
              <a:ext cx="742" cy="345"/>
            </a:xfrm>
            <a:prstGeom prst="flowChartAlternateProcess">
              <a:avLst/>
            </a:prstGeom>
            <a:noFill/>
            <a:ln>
              <a:noFill/>
            </a:ln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45" name="Freeform 75"/>
            <p:cNvSpPr/>
            <p:nvPr/>
          </p:nvSpPr>
          <p:spPr bwMode="auto">
            <a:xfrm>
              <a:off x="1997" y="2946"/>
              <a:ext cx="710" cy="17"/>
            </a:xfrm>
            <a:custGeom>
              <a:avLst/>
              <a:gdLst>
                <a:gd name="T0" fmla="*/ 0 w 720"/>
                <a:gd name="T1" fmla="*/ 5 h 56"/>
                <a:gd name="T2" fmla="*/ 140 w 720"/>
                <a:gd name="T3" fmla="*/ 0 h 56"/>
                <a:gd name="T4" fmla="*/ 232 w 720"/>
                <a:gd name="T5" fmla="*/ 5 h 56"/>
                <a:gd name="T6" fmla="*/ 372 w 720"/>
                <a:gd name="T7" fmla="*/ 5 h 56"/>
                <a:gd name="T8" fmla="*/ 466 w 720"/>
                <a:gd name="T9" fmla="*/ 0 h 56"/>
                <a:gd name="T10" fmla="*/ 605 w 720"/>
                <a:gd name="T11" fmla="*/ 5 h 56"/>
                <a:gd name="T12" fmla="*/ 698 w 720"/>
                <a:gd name="T13" fmla="*/ 5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0"/>
                <a:gd name="T22" fmla="*/ 0 h 56"/>
                <a:gd name="T23" fmla="*/ 720 w 720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0" h="56">
                  <a:moveTo>
                    <a:pt x="0" y="48"/>
                  </a:moveTo>
                  <a:cubicBezTo>
                    <a:pt x="52" y="24"/>
                    <a:pt x="104" y="0"/>
                    <a:pt x="144" y="0"/>
                  </a:cubicBezTo>
                  <a:cubicBezTo>
                    <a:pt x="184" y="0"/>
                    <a:pt x="200" y="40"/>
                    <a:pt x="240" y="48"/>
                  </a:cubicBezTo>
                  <a:cubicBezTo>
                    <a:pt x="280" y="56"/>
                    <a:pt x="344" y="56"/>
                    <a:pt x="384" y="48"/>
                  </a:cubicBezTo>
                  <a:cubicBezTo>
                    <a:pt x="424" y="40"/>
                    <a:pt x="440" y="0"/>
                    <a:pt x="480" y="0"/>
                  </a:cubicBezTo>
                  <a:cubicBezTo>
                    <a:pt x="520" y="0"/>
                    <a:pt x="584" y="40"/>
                    <a:pt x="624" y="48"/>
                  </a:cubicBezTo>
                  <a:cubicBezTo>
                    <a:pt x="664" y="56"/>
                    <a:pt x="692" y="52"/>
                    <a:pt x="720" y="48"/>
                  </a:cubicBezTo>
                </a:path>
              </a:pathLst>
            </a:custGeom>
            <a:noFill/>
            <a:ln w="19050">
              <a:solidFill>
                <a:srgbClr val="969696"/>
              </a:solidFill>
              <a:rou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</p:grpSp>
      <p:grpSp>
        <p:nvGrpSpPr>
          <p:cNvPr id="46" name="Group 104"/>
          <p:cNvGrpSpPr>
            <a:grpSpLocks/>
          </p:cNvGrpSpPr>
          <p:nvPr/>
        </p:nvGrpSpPr>
        <p:grpSpPr bwMode="auto">
          <a:xfrm>
            <a:off x="2335213" y="3111500"/>
            <a:ext cx="1117600" cy="1385888"/>
            <a:chOff x="3984" y="1096"/>
            <a:chExt cx="704" cy="873"/>
          </a:xfrm>
        </p:grpSpPr>
        <p:grpSp>
          <p:nvGrpSpPr>
            <p:cNvPr id="25653" name="Group 105"/>
            <p:cNvGrpSpPr>
              <a:grpSpLocks/>
            </p:cNvGrpSpPr>
            <p:nvPr/>
          </p:nvGrpSpPr>
          <p:grpSpPr bwMode="auto">
            <a:xfrm>
              <a:off x="3984" y="1096"/>
              <a:ext cx="175" cy="873"/>
              <a:chOff x="4396" y="924"/>
              <a:chExt cx="282" cy="1496"/>
            </a:xfrm>
          </p:grpSpPr>
          <p:sp>
            <p:nvSpPr>
              <p:cNvPr id="49" name="AutoShape 106"/>
              <p:cNvSpPr>
                <a:spLocks noChangeArrowheads="1"/>
              </p:cNvSpPr>
              <p:nvPr/>
            </p:nvSpPr>
            <p:spPr bwMode="auto">
              <a:xfrm>
                <a:off x="4460" y="1651"/>
                <a:ext cx="148" cy="769"/>
              </a:xfrm>
              <a:custGeom>
                <a:avLst/>
                <a:gdLst>
                  <a:gd name="T0" fmla="*/ 0 w 21600"/>
                  <a:gd name="T1" fmla="*/ 2 h 21600"/>
                  <a:gd name="T2" fmla="*/ 0 w 21600"/>
                  <a:gd name="T3" fmla="*/ 5 h 21600"/>
                  <a:gd name="T4" fmla="*/ 0 w 21600"/>
                  <a:gd name="T5" fmla="*/ 2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254 w 21600"/>
                  <a:gd name="T13" fmla="*/ 5235 h 21600"/>
                  <a:gd name="T14" fmla="*/ 16346 w 21600"/>
                  <a:gd name="T15" fmla="*/ 1636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6859" y="21600"/>
                    </a:lnTo>
                    <a:lnTo>
                      <a:pt x="14741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algn="ctr">
                <a:solidFill>
                  <a:schemeClr val="hlink"/>
                </a:solidFill>
                <a:miter lim="800000"/>
              </a:ln>
              <a:extLst/>
            </p:spPr>
            <p:txBody>
              <a:bodyPr anchor="ctr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>
                  <a:latin typeface="+mj-lt"/>
                  <a:cs typeface="+mn-cs"/>
                </a:endParaRPr>
              </a:p>
            </p:txBody>
          </p:sp>
          <p:sp>
            <p:nvSpPr>
              <p:cNvPr id="50" name="Oval 107"/>
              <p:cNvSpPr>
                <a:spLocks noChangeArrowheads="1"/>
              </p:cNvSpPr>
              <p:nvPr/>
            </p:nvSpPr>
            <p:spPr bwMode="auto">
              <a:xfrm>
                <a:off x="4396" y="924"/>
                <a:ext cx="282" cy="560"/>
              </a:xfrm>
              <a:prstGeom prst="ellipse">
                <a:avLst/>
              </a:prstGeom>
              <a:solidFill>
                <a:srgbClr val="FF7C80"/>
              </a:solidFill>
              <a:ln w="9525" algn="ctr">
                <a:solidFill>
                  <a:srgbClr val="FF7C80"/>
                </a:solidFill>
                <a:round/>
              </a:ln>
            </p:spPr>
            <p:txBody>
              <a:bodyPr anchor="ctr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>
                  <a:latin typeface="+mj-lt"/>
                  <a:cs typeface="+mn-cs"/>
                </a:endParaRPr>
              </a:p>
            </p:txBody>
          </p:sp>
        </p:grpSp>
        <p:sp>
          <p:nvSpPr>
            <p:cNvPr id="48" name="Rectangle 108"/>
            <p:cNvSpPr>
              <a:spLocks noChangeArrowheads="1"/>
            </p:cNvSpPr>
            <p:nvPr/>
          </p:nvSpPr>
          <p:spPr bwMode="auto">
            <a:xfrm>
              <a:off x="4257" y="1133"/>
              <a:ext cx="431" cy="23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/>
            <a:p>
              <a:pPr algn="just" fontAlgn="auto">
                <a:spcAft>
                  <a:spcPts val="0"/>
                </a:spcAft>
                <a:defRPr/>
              </a:pPr>
              <a:r>
                <a:rPr lang="en-US" b="1">
                  <a:latin typeface="+mj-lt"/>
                  <a:cs typeface="+mn-cs"/>
                </a:rPr>
                <a:t>BaCl</a:t>
              </a:r>
              <a:r>
                <a:rPr lang="en-US" b="1" baseline="-25000">
                  <a:latin typeface="+mj-lt"/>
                  <a:cs typeface="+mn-cs"/>
                </a:rPr>
                <a:t>2</a:t>
              </a:r>
            </a:p>
          </p:txBody>
        </p:sp>
      </p:grpSp>
      <p:grpSp>
        <p:nvGrpSpPr>
          <p:cNvPr id="51" name="Group 109"/>
          <p:cNvGrpSpPr>
            <a:grpSpLocks/>
          </p:cNvGrpSpPr>
          <p:nvPr/>
        </p:nvGrpSpPr>
        <p:grpSpPr bwMode="auto">
          <a:xfrm>
            <a:off x="3473450" y="3111500"/>
            <a:ext cx="565150" cy="1385888"/>
            <a:chOff x="3984" y="1096"/>
            <a:chExt cx="356" cy="873"/>
          </a:xfrm>
        </p:grpSpPr>
        <p:grpSp>
          <p:nvGrpSpPr>
            <p:cNvPr id="25649" name="Group 110"/>
            <p:cNvGrpSpPr>
              <a:grpSpLocks/>
            </p:cNvGrpSpPr>
            <p:nvPr/>
          </p:nvGrpSpPr>
          <p:grpSpPr bwMode="auto">
            <a:xfrm>
              <a:off x="3984" y="1096"/>
              <a:ext cx="175" cy="873"/>
              <a:chOff x="4396" y="924"/>
              <a:chExt cx="282" cy="1496"/>
            </a:xfrm>
          </p:grpSpPr>
          <p:sp>
            <p:nvSpPr>
              <p:cNvPr id="54" name="AutoShape 111"/>
              <p:cNvSpPr>
                <a:spLocks noChangeArrowheads="1"/>
              </p:cNvSpPr>
              <p:nvPr/>
            </p:nvSpPr>
            <p:spPr bwMode="auto">
              <a:xfrm>
                <a:off x="4460" y="1651"/>
                <a:ext cx="148" cy="769"/>
              </a:xfrm>
              <a:custGeom>
                <a:avLst/>
                <a:gdLst>
                  <a:gd name="T0" fmla="*/ 0 w 21600"/>
                  <a:gd name="T1" fmla="*/ 2 h 21600"/>
                  <a:gd name="T2" fmla="*/ 0 w 21600"/>
                  <a:gd name="T3" fmla="*/ 5 h 21600"/>
                  <a:gd name="T4" fmla="*/ 0 w 21600"/>
                  <a:gd name="T5" fmla="*/ 2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254 w 21600"/>
                  <a:gd name="T13" fmla="*/ 5235 h 21600"/>
                  <a:gd name="T14" fmla="*/ 16346 w 21600"/>
                  <a:gd name="T15" fmla="*/ 1636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6859" y="21600"/>
                    </a:lnTo>
                    <a:lnTo>
                      <a:pt x="14741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algn="ctr">
                <a:solidFill>
                  <a:schemeClr val="hlink"/>
                </a:solidFill>
                <a:miter lim="800000"/>
              </a:ln>
              <a:extLst/>
            </p:spPr>
            <p:txBody>
              <a:bodyPr anchor="ctr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>
                  <a:latin typeface="+mj-lt"/>
                  <a:cs typeface="+mn-cs"/>
                </a:endParaRPr>
              </a:p>
            </p:txBody>
          </p:sp>
          <p:sp>
            <p:nvSpPr>
              <p:cNvPr id="55" name="Oval 112"/>
              <p:cNvSpPr>
                <a:spLocks noChangeArrowheads="1"/>
              </p:cNvSpPr>
              <p:nvPr/>
            </p:nvSpPr>
            <p:spPr bwMode="auto">
              <a:xfrm>
                <a:off x="4396" y="924"/>
                <a:ext cx="282" cy="560"/>
              </a:xfrm>
              <a:prstGeom prst="ellipse">
                <a:avLst/>
              </a:prstGeom>
              <a:solidFill>
                <a:srgbClr val="FF7C80"/>
              </a:solidFill>
              <a:ln w="9525" algn="ctr">
                <a:solidFill>
                  <a:srgbClr val="FF7C80"/>
                </a:solidFill>
                <a:round/>
              </a:ln>
            </p:spPr>
            <p:txBody>
              <a:bodyPr anchor="ctr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>
                  <a:latin typeface="+mj-lt"/>
                  <a:cs typeface="+mn-cs"/>
                </a:endParaRPr>
              </a:p>
            </p:txBody>
          </p:sp>
        </p:grpSp>
        <p:sp>
          <p:nvSpPr>
            <p:cNvPr id="53" name="Rectangle 113"/>
            <p:cNvSpPr>
              <a:spLocks noChangeArrowheads="1"/>
            </p:cNvSpPr>
            <p:nvPr/>
          </p:nvSpPr>
          <p:spPr bwMode="auto">
            <a:xfrm>
              <a:off x="4224" y="1108"/>
              <a:ext cx="116" cy="26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/>
            <a:p>
              <a:pPr algn="just" fontAlgn="auto">
                <a:spcAft>
                  <a:spcPts val="0"/>
                </a:spcAft>
                <a:defRPr/>
              </a:pPr>
              <a:endParaRPr lang="vi-VN" sz="2100">
                <a:latin typeface="+mj-lt"/>
                <a:cs typeface="+mn-cs"/>
              </a:endParaRPr>
            </a:p>
          </p:txBody>
        </p:sp>
      </p:grpSp>
      <p:grpSp>
        <p:nvGrpSpPr>
          <p:cNvPr id="56" name="Group 114"/>
          <p:cNvGrpSpPr>
            <a:grpSpLocks/>
          </p:cNvGrpSpPr>
          <p:nvPr/>
        </p:nvGrpSpPr>
        <p:grpSpPr bwMode="auto">
          <a:xfrm>
            <a:off x="2362200" y="4654550"/>
            <a:ext cx="92075" cy="1230313"/>
            <a:chOff x="4054" y="2012"/>
            <a:chExt cx="36" cy="775"/>
          </a:xfrm>
        </p:grpSpPr>
        <p:sp>
          <p:nvSpPr>
            <p:cNvPr id="57" name="Oval 115"/>
            <p:cNvSpPr>
              <a:spLocks noChangeArrowheads="1"/>
            </p:cNvSpPr>
            <p:nvPr/>
          </p:nvSpPr>
          <p:spPr bwMode="auto">
            <a:xfrm>
              <a:off x="4054" y="2012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58" name="Oval 116"/>
            <p:cNvSpPr>
              <a:spLocks noChangeArrowheads="1"/>
            </p:cNvSpPr>
            <p:nvPr/>
          </p:nvSpPr>
          <p:spPr bwMode="auto">
            <a:xfrm>
              <a:off x="4054" y="2104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59" name="Oval 117"/>
            <p:cNvSpPr>
              <a:spLocks noChangeArrowheads="1"/>
            </p:cNvSpPr>
            <p:nvPr/>
          </p:nvSpPr>
          <p:spPr bwMode="auto">
            <a:xfrm>
              <a:off x="4054" y="2196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60" name="Oval 118"/>
            <p:cNvSpPr>
              <a:spLocks noChangeArrowheads="1"/>
            </p:cNvSpPr>
            <p:nvPr/>
          </p:nvSpPr>
          <p:spPr bwMode="auto">
            <a:xfrm>
              <a:off x="4054" y="2288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61" name="Oval 119"/>
            <p:cNvSpPr>
              <a:spLocks noChangeArrowheads="1"/>
            </p:cNvSpPr>
            <p:nvPr/>
          </p:nvSpPr>
          <p:spPr bwMode="auto">
            <a:xfrm>
              <a:off x="4058" y="2376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62" name="Oval 120"/>
            <p:cNvSpPr>
              <a:spLocks noChangeArrowheads="1"/>
            </p:cNvSpPr>
            <p:nvPr/>
          </p:nvSpPr>
          <p:spPr bwMode="auto">
            <a:xfrm>
              <a:off x="4058" y="2460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</p:grpSp>
      <p:sp>
        <p:nvSpPr>
          <p:cNvPr id="63" name="Freeform 121"/>
          <p:cNvSpPr/>
          <p:nvPr/>
        </p:nvSpPr>
        <p:spPr bwMode="auto">
          <a:xfrm>
            <a:off x="2057400" y="5638800"/>
            <a:ext cx="871538" cy="369888"/>
          </a:xfrm>
          <a:custGeom>
            <a:avLst/>
            <a:gdLst>
              <a:gd name="T0" fmla="*/ 17049736 w 597"/>
              <a:gd name="T1" fmla="*/ 861522579 h 170"/>
              <a:gd name="T2" fmla="*/ 59673346 w 597"/>
              <a:gd name="T3" fmla="*/ 604350268 h 170"/>
              <a:gd name="T4" fmla="*/ 110822553 w 597"/>
              <a:gd name="T5" fmla="*/ 707222061 h 170"/>
              <a:gd name="T6" fmla="*/ 161971761 w 597"/>
              <a:gd name="T7" fmla="*/ 347181544 h 170"/>
              <a:gd name="T8" fmla="*/ 502963558 w 597"/>
              <a:gd name="T9" fmla="*/ 141445129 h 170"/>
              <a:gd name="T10" fmla="*/ 588210777 w 597"/>
              <a:gd name="T11" fmla="*/ 141445129 h 170"/>
              <a:gd name="T12" fmla="*/ 733132802 w 597"/>
              <a:gd name="T13" fmla="*/ 295745647 h 170"/>
              <a:gd name="T14" fmla="*/ 843955355 w 597"/>
              <a:gd name="T15" fmla="*/ 244313336 h 170"/>
              <a:gd name="T16" fmla="*/ 937726713 w 597"/>
              <a:gd name="T17" fmla="*/ 192877440 h 170"/>
              <a:gd name="T18" fmla="*/ 988875920 w 597"/>
              <a:gd name="T19" fmla="*/ 90009233 h 170"/>
              <a:gd name="T20" fmla="*/ 1159371819 w 597"/>
              <a:gd name="T21" fmla="*/ 295745647 h 170"/>
              <a:gd name="T22" fmla="*/ 1253144636 w 597"/>
              <a:gd name="T23" fmla="*/ 707222061 h 170"/>
              <a:gd name="T24" fmla="*/ 1244620498 w 597"/>
              <a:gd name="T25" fmla="*/ 1427299511 h 170"/>
              <a:gd name="T26" fmla="*/ 1193471290 w 597"/>
              <a:gd name="T27" fmla="*/ 1530167718 h 170"/>
              <a:gd name="T28" fmla="*/ 1022975392 w 597"/>
              <a:gd name="T29" fmla="*/ 1684471821 h 170"/>
              <a:gd name="T30" fmla="*/ 878053367 w 597"/>
              <a:gd name="T31" fmla="*/ 1838772339 h 170"/>
              <a:gd name="T32" fmla="*/ 852479493 w 597"/>
              <a:gd name="T33" fmla="*/ 1941640546 h 170"/>
              <a:gd name="T34" fmla="*/ 792806148 w 597"/>
              <a:gd name="T35" fmla="*/ 1993076442 h 170"/>
              <a:gd name="T36" fmla="*/ 733132802 w 597"/>
              <a:gd name="T37" fmla="*/ 1838772339 h 170"/>
              <a:gd name="T38" fmla="*/ 741656940 w 597"/>
              <a:gd name="T39" fmla="*/ 1633035925 h 170"/>
              <a:gd name="T40" fmla="*/ 784280550 w 597"/>
              <a:gd name="T41" fmla="*/ 1581600028 h 170"/>
              <a:gd name="T42" fmla="*/ 656409721 w 597"/>
              <a:gd name="T43" fmla="*/ 1633035925 h 170"/>
              <a:gd name="T44" fmla="*/ 630834387 w 597"/>
              <a:gd name="T45" fmla="*/ 2044508753 h 170"/>
              <a:gd name="T46" fmla="*/ 605260513 w 597"/>
              <a:gd name="T47" fmla="*/ 1941640546 h 170"/>
              <a:gd name="T48" fmla="*/ 511487696 w 597"/>
              <a:gd name="T49" fmla="*/ 1787340028 h 170"/>
              <a:gd name="T50" fmla="*/ 477388224 w 597"/>
              <a:gd name="T51" fmla="*/ 1838772339 h 170"/>
              <a:gd name="T52" fmla="*/ 460338488 w 597"/>
              <a:gd name="T53" fmla="*/ 1993076442 h 170"/>
              <a:gd name="T54" fmla="*/ 340991797 w 597"/>
              <a:gd name="T55" fmla="*/ 2095944649 h 170"/>
              <a:gd name="T56" fmla="*/ 110822553 w 597"/>
              <a:gd name="T57" fmla="*/ 1890208235 h 170"/>
              <a:gd name="T58" fmla="*/ 0 w 597"/>
              <a:gd name="T59" fmla="*/ 1375863614 h 170"/>
              <a:gd name="T60" fmla="*/ 17049736 w 597"/>
              <a:gd name="T61" fmla="*/ 861522579 h 170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597"/>
              <a:gd name="T94" fmla="*/ 0 h 170"/>
              <a:gd name="T95" fmla="*/ 597 w 597"/>
              <a:gd name="T96" fmla="*/ 170 h 170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597" h="170">
                <a:moveTo>
                  <a:pt x="8" y="67"/>
                </a:moveTo>
                <a:cubicBezTo>
                  <a:pt x="12" y="62"/>
                  <a:pt x="19" y="47"/>
                  <a:pt x="28" y="47"/>
                </a:cubicBezTo>
                <a:cubicBezTo>
                  <a:pt x="36" y="47"/>
                  <a:pt x="52" y="55"/>
                  <a:pt x="52" y="55"/>
                </a:cubicBezTo>
                <a:cubicBezTo>
                  <a:pt x="102" y="45"/>
                  <a:pt x="45" y="63"/>
                  <a:pt x="76" y="27"/>
                </a:cubicBezTo>
                <a:cubicBezTo>
                  <a:pt x="92" y="9"/>
                  <a:pt x="222" y="12"/>
                  <a:pt x="236" y="11"/>
                </a:cubicBezTo>
                <a:cubicBezTo>
                  <a:pt x="252" y="0"/>
                  <a:pt x="259" y="5"/>
                  <a:pt x="276" y="11"/>
                </a:cubicBezTo>
                <a:cubicBezTo>
                  <a:pt x="304" y="4"/>
                  <a:pt x="319" y="15"/>
                  <a:pt x="344" y="23"/>
                </a:cubicBezTo>
                <a:cubicBezTo>
                  <a:pt x="363" y="20"/>
                  <a:pt x="379" y="13"/>
                  <a:pt x="396" y="19"/>
                </a:cubicBezTo>
                <a:cubicBezTo>
                  <a:pt x="411" y="18"/>
                  <a:pt x="425" y="18"/>
                  <a:pt x="440" y="15"/>
                </a:cubicBezTo>
                <a:cubicBezTo>
                  <a:pt x="448" y="14"/>
                  <a:pt x="464" y="7"/>
                  <a:pt x="464" y="7"/>
                </a:cubicBezTo>
                <a:cubicBezTo>
                  <a:pt x="495" y="13"/>
                  <a:pt x="510" y="20"/>
                  <a:pt x="544" y="23"/>
                </a:cubicBezTo>
                <a:cubicBezTo>
                  <a:pt x="552" y="47"/>
                  <a:pt x="566" y="49"/>
                  <a:pt x="588" y="55"/>
                </a:cubicBezTo>
                <a:cubicBezTo>
                  <a:pt x="590" y="67"/>
                  <a:pt x="597" y="102"/>
                  <a:pt x="584" y="111"/>
                </a:cubicBezTo>
                <a:cubicBezTo>
                  <a:pt x="577" y="116"/>
                  <a:pt x="560" y="119"/>
                  <a:pt x="560" y="119"/>
                </a:cubicBezTo>
                <a:cubicBezTo>
                  <a:pt x="534" y="138"/>
                  <a:pt x="510" y="125"/>
                  <a:pt x="480" y="131"/>
                </a:cubicBezTo>
                <a:cubicBezTo>
                  <a:pt x="470" y="170"/>
                  <a:pt x="484" y="139"/>
                  <a:pt x="412" y="143"/>
                </a:cubicBezTo>
                <a:cubicBezTo>
                  <a:pt x="407" y="143"/>
                  <a:pt x="405" y="150"/>
                  <a:pt x="400" y="151"/>
                </a:cubicBezTo>
                <a:cubicBezTo>
                  <a:pt x="391" y="154"/>
                  <a:pt x="381" y="154"/>
                  <a:pt x="372" y="155"/>
                </a:cubicBezTo>
                <a:cubicBezTo>
                  <a:pt x="355" y="166"/>
                  <a:pt x="350" y="161"/>
                  <a:pt x="344" y="143"/>
                </a:cubicBezTo>
                <a:cubicBezTo>
                  <a:pt x="345" y="138"/>
                  <a:pt x="344" y="131"/>
                  <a:pt x="348" y="127"/>
                </a:cubicBezTo>
                <a:cubicBezTo>
                  <a:pt x="353" y="123"/>
                  <a:pt x="375" y="123"/>
                  <a:pt x="368" y="123"/>
                </a:cubicBezTo>
                <a:cubicBezTo>
                  <a:pt x="348" y="123"/>
                  <a:pt x="328" y="126"/>
                  <a:pt x="308" y="127"/>
                </a:cubicBezTo>
                <a:cubicBezTo>
                  <a:pt x="308" y="129"/>
                  <a:pt x="305" y="157"/>
                  <a:pt x="296" y="159"/>
                </a:cubicBezTo>
                <a:cubicBezTo>
                  <a:pt x="291" y="160"/>
                  <a:pt x="288" y="153"/>
                  <a:pt x="284" y="151"/>
                </a:cubicBezTo>
                <a:cubicBezTo>
                  <a:pt x="267" y="144"/>
                  <a:pt x="257" y="142"/>
                  <a:pt x="240" y="139"/>
                </a:cubicBezTo>
                <a:cubicBezTo>
                  <a:pt x="235" y="140"/>
                  <a:pt x="229" y="140"/>
                  <a:pt x="224" y="143"/>
                </a:cubicBezTo>
                <a:cubicBezTo>
                  <a:pt x="220" y="146"/>
                  <a:pt x="221" y="153"/>
                  <a:pt x="216" y="155"/>
                </a:cubicBezTo>
                <a:cubicBezTo>
                  <a:pt x="198" y="161"/>
                  <a:pt x="178" y="159"/>
                  <a:pt x="160" y="163"/>
                </a:cubicBezTo>
                <a:cubicBezTo>
                  <a:pt x="119" y="160"/>
                  <a:pt x="90" y="157"/>
                  <a:pt x="52" y="147"/>
                </a:cubicBezTo>
                <a:cubicBezTo>
                  <a:pt x="44" y="73"/>
                  <a:pt x="63" y="142"/>
                  <a:pt x="0" y="107"/>
                </a:cubicBezTo>
                <a:cubicBezTo>
                  <a:pt x="0" y="107"/>
                  <a:pt x="5" y="81"/>
                  <a:pt x="8" y="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latin typeface="+mj-lt"/>
              <a:cs typeface="+mn-cs"/>
            </a:endParaRPr>
          </a:p>
        </p:txBody>
      </p:sp>
      <p:grpSp>
        <p:nvGrpSpPr>
          <p:cNvPr id="64" name="Group 123"/>
          <p:cNvGrpSpPr>
            <a:grpSpLocks/>
          </p:cNvGrpSpPr>
          <p:nvPr/>
        </p:nvGrpSpPr>
        <p:grpSpPr bwMode="auto">
          <a:xfrm>
            <a:off x="3581400" y="4654550"/>
            <a:ext cx="92075" cy="1230313"/>
            <a:chOff x="4054" y="2012"/>
            <a:chExt cx="36" cy="775"/>
          </a:xfrm>
        </p:grpSpPr>
        <p:sp>
          <p:nvSpPr>
            <p:cNvPr id="65" name="Oval 124"/>
            <p:cNvSpPr>
              <a:spLocks noChangeArrowheads="1"/>
            </p:cNvSpPr>
            <p:nvPr/>
          </p:nvSpPr>
          <p:spPr bwMode="auto">
            <a:xfrm>
              <a:off x="4054" y="2012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66" name="Oval 125"/>
            <p:cNvSpPr>
              <a:spLocks noChangeArrowheads="1"/>
            </p:cNvSpPr>
            <p:nvPr/>
          </p:nvSpPr>
          <p:spPr bwMode="auto">
            <a:xfrm>
              <a:off x="4054" y="2104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67" name="Oval 126"/>
            <p:cNvSpPr>
              <a:spLocks noChangeArrowheads="1"/>
            </p:cNvSpPr>
            <p:nvPr/>
          </p:nvSpPr>
          <p:spPr bwMode="auto">
            <a:xfrm>
              <a:off x="4054" y="2196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68" name="Oval 127"/>
            <p:cNvSpPr>
              <a:spLocks noChangeArrowheads="1"/>
            </p:cNvSpPr>
            <p:nvPr/>
          </p:nvSpPr>
          <p:spPr bwMode="auto">
            <a:xfrm>
              <a:off x="4054" y="2288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69" name="Oval 128"/>
            <p:cNvSpPr>
              <a:spLocks noChangeArrowheads="1"/>
            </p:cNvSpPr>
            <p:nvPr/>
          </p:nvSpPr>
          <p:spPr bwMode="auto">
            <a:xfrm>
              <a:off x="4058" y="2376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  <p:sp>
          <p:nvSpPr>
            <p:cNvPr id="70" name="Oval 129"/>
            <p:cNvSpPr>
              <a:spLocks noChangeArrowheads="1"/>
            </p:cNvSpPr>
            <p:nvPr/>
          </p:nvSpPr>
          <p:spPr bwMode="auto">
            <a:xfrm>
              <a:off x="4058" y="2460"/>
              <a:ext cx="32" cy="327"/>
            </a:xfrm>
            <a:prstGeom prst="ellipse">
              <a:avLst/>
            </a:prstGeom>
            <a:noFill/>
            <a:ln w="9525" algn="ctr">
              <a:solidFill>
                <a:schemeClr val="hlink"/>
              </a:solidFill>
              <a:round/>
            </a:ln>
            <a:ex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latin typeface="+mj-lt"/>
                <a:cs typeface="+mn-cs"/>
              </a:endParaRPr>
            </a:p>
          </p:txBody>
        </p:sp>
      </p:grpSp>
      <p:sp>
        <p:nvSpPr>
          <p:cNvPr id="71" name="Text Box 137"/>
          <p:cNvSpPr txBox="1">
            <a:spLocks noChangeArrowheads="1"/>
          </p:cNvSpPr>
          <p:nvPr/>
        </p:nvSpPr>
        <p:spPr bwMode="auto">
          <a:xfrm>
            <a:off x="1828800" y="3886200"/>
            <a:ext cx="990600" cy="376238"/>
          </a:xfrm>
          <a:prstGeom prst="rect">
            <a:avLst/>
          </a:prstGeom>
          <a:noFill/>
          <a:ln w="9525" algn="ctr">
            <a:solidFill>
              <a:srgbClr val="FF0066"/>
            </a:solidFill>
            <a:miter lim="800000"/>
          </a:ln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j-lt"/>
              </a:rPr>
              <a:t>MgSO</a:t>
            </a:r>
            <a:r>
              <a:rPr lang="en-US" baseline="-25000">
                <a:latin typeface="+mj-lt"/>
              </a:rPr>
              <a:t>4</a:t>
            </a:r>
          </a:p>
        </p:txBody>
      </p:sp>
      <p:sp>
        <p:nvSpPr>
          <p:cNvPr id="72" name="Text Box 139"/>
          <p:cNvSpPr txBox="1">
            <a:spLocks noChangeArrowheads="1"/>
          </p:cNvSpPr>
          <p:nvPr/>
        </p:nvSpPr>
        <p:spPr bwMode="auto">
          <a:xfrm>
            <a:off x="3429000" y="3886200"/>
            <a:ext cx="838200" cy="376238"/>
          </a:xfrm>
          <a:prstGeom prst="rect">
            <a:avLst/>
          </a:prstGeom>
          <a:noFill/>
          <a:ln w="9525" algn="ctr">
            <a:solidFill>
              <a:srgbClr val="FF0066"/>
            </a:solidFill>
            <a:miter lim="800000"/>
          </a:ln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j-lt"/>
              </a:rPr>
              <a:t>MgCl</a:t>
            </a:r>
            <a:r>
              <a:rPr lang="en-US" baseline="-25000">
                <a:latin typeface="+mj-lt"/>
              </a:rPr>
              <a:t>2</a:t>
            </a:r>
          </a:p>
        </p:txBody>
      </p:sp>
      <p:sp>
        <p:nvSpPr>
          <p:cNvPr id="73" name="Line 140"/>
          <p:cNvSpPr>
            <a:spLocks noChangeShapeType="1"/>
          </p:cNvSpPr>
          <p:nvPr/>
        </p:nvSpPr>
        <p:spPr bwMode="auto">
          <a:xfrm flipH="1">
            <a:off x="3581400" y="4191000"/>
            <a:ext cx="381000" cy="1447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tailEnd type="triangle" w="med" len="med"/>
          </a:ln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latin typeface="+mj-lt"/>
              <a:cs typeface="+mn-cs"/>
            </a:endParaRPr>
          </a:p>
        </p:txBody>
      </p:sp>
      <p:sp>
        <p:nvSpPr>
          <p:cNvPr id="74" name="Line 141"/>
          <p:cNvSpPr>
            <a:spLocks noChangeShapeType="1"/>
          </p:cNvSpPr>
          <p:nvPr/>
        </p:nvSpPr>
        <p:spPr bwMode="auto">
          <a:xfrm>
            <a:off x="2209800" y="4343400"/>
            <a:ext cx="228600" cy="1219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tailEnd type="triangle" w="med" len="med"/>
          </a:ln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latin typeface="+mj-lt"/>
              <a:cs typeface="+mn-cs"/>
            </a:endParaRPr>
          </a:p>
        </p:txBody>
      </p:sp>
      <p:sp>
        <p:nvSpPr>
          <p:cNvPr id="75" name="Text Box 143"/>
          <p:cNvSpPr txBox="1">
            <a:spLocks noChangeArrowheads="1"/>
          </p:cNvSpPr>
          <p:nvPr/>
        </p:nvSpPr>
        <p:spPr bwMode="auto">
          <a:xfrm>
            <a:off x="2667000" y="3886200"/>
            <a:ext cx="838200" cy="376238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</a:ln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j-lt"/>
              </a:rPr>
              <a:t>Muối</a:t>
            </a:r>
          </a:p>
        </p:txBody>
      </p:sp>
      <p:sp>
        <p:nvSpPr>
          <p:cNvPr id="76" name="Line 145"/>
          <p:cNvSpPr>
            <a:spLocks noChangeShapeType="1"/>
          </p:cNvSpPr>
          <p:nvPr/>
        </p:nvSpPr>
        <p:spPr bwMode="auto">
          <a:xfrm>
            <a:off x="3124200" y="4267200"/>
            <a:ext cx="533400" cy="1371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tailEnd type="triangle" w="med" len="med"/>
          </a:ln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latin typeface="+mj-lt"/>
              <a:cs typeface="+mn-cs"/>
            </a:endParaRPr>
          </a:p>
        </p:txBody>
      </p:sp>
      <p:sp>
        <p:nvSpPr>
          <p:cNvPr id="77" name="Line 146"/>
          <p:cNvSpPr>
            <a:spLocks noChangeShapeType="1"/>
          </p:cNvSpPr>
          <p:nvPr/>
        </p:nvSpPr>
        <p:spPr bwMode="auto">
          <a:xfrm flipH="1">
            <a:off x="2362200" y="4267200"/>
            <a:ext cx="685800" cy="1371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tailEnd type="triangle" w="med" len="med"/>
          </a:ln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latin typeface="+mj-lt"/>
              <a:cs typeface="+mn-cs"/>
            </a:endParaRPr>
          </a:p>
        </p:txBody>
      </p:sp>
      <p:sp>
        <p:nvSpPr>
          <p:cNvPr id="25619" name="Rectangle 2"/>
          <p:cNvSpPr>
            <a:spLocks noChangeArrowheads="1"/>
          </p:cNvSpPr>
          <p:nvPr/>
        </p:nvSpPr>
        <p:spPr bwMode="auto">
          <a:xfrm>
            <a:off x="4876800" y="838200"/>
            <a:ext cx="4267200" cy="6019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FFC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20" name="Text Box 134"/>
          <p:cNvSpPr txBox="1">
            <a:spLocks noChangeArrowheads="1"/>
          </p:cNvSpPr>
          <p:nvPr/>
        </p:nvSpPr>
        <p:spPr bwMode="auto">
          <a:xfrm>
            <a:off x="4876800" y="838200"/>
            <a:ext cx="411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- Đánh dấu mỗi lọ và lấy ra một ít hóa chất để thử.</a:t>
            </a:r>
          </a:p>
        </p:txBody>
      </p:sp>
      <p:sp>
        <p:nvSpPr>
          <p:cNvPr id="25621" name="Text Box 135"/>
          <p:cNvSpPr txBox="1">
            <a:spLocks noChangeArrowheads="1"/>
          </p:cNvSpPr>
          <p:nvPr/>
        </p:nvSpPr>
        <p:spPr bwMode="auto">
          <a:xfrm>
            <a:off x="4876800" y="150495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 Cho giấy quỳ tím lần lượt vào 4 lọ. </a:t>
            </a:r>
          </a:p>
        </p:txBody>
      </p:sp>
      <p:sp>
        <p:nvSpPr>
          <p:cNvPr id="25622" name="Text Box 136"/>
          <p:cNvSpPr txBox="1">
            <a:spLocks noChangeArrowheads="1"/>
          </p:cNvSpPr>
          <p:nvPr/>
        </p:nvSpPr>
        <p:spPr bwMode="auto">
          <a:xfrm>
            <a:off x="4876800" y="1882775"/>
            <a:ext cx="426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+  Dung dịch trong lọ nào làm cho giấy quỳ tím:</a:t>
            </a:r>
          </a:p>
        </p:txBody>
      </p:sp>
      <p:sp>
        <p:nvSpPr>
          <p:cNvPr id="25623" name="Text Box 137"/>
          <p:cNvSpPr txBox="1">
            <a:spLocks noChangeArrowheads="1"/>
          </p:cNvSpPr>
          <p:nvPr/>
        </p:nvSpPr>
        <p:spPr bwMode="auto">
          <a:xfrm>
            <a:off x="4876800" y="2876550"/>
            <a:ext cx="449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-&gt;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Hóa xanh: NaOH</a:t>
            </a:r>
          </a:p>
        </p:txBody>
      </p:sp>
      <p:sp>
        <p:nvSpPr>
          <p:cNvPr id="25624" name="Text Box 138"/>
          <p:cNvSpPr txBox="1">
            <a:spLocks noChangeArrowheads="1"/>
          </p:cNvSpPr>
          <p:nvPr/>
        </p:nvSpPr>
        <p:spPr bwMode="auto">
          <a:xfrm>
            <a:off x="4876800" y="3175000"/>
            <a:ext cx="4267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+  Dung dịch trong lọ nào làm không làm đổi màu giấy quỳ tím thì lọ đó chứa dung dịch MgSO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, MgCl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5625" name="Text Box 164"/>
          <p:cNvSpPr txBox="1">
            <a:spLocks noChangeArrowheads="1"/>
          </p:cNvSpPr>
          <p:nvPr/>
        </p:nvSpPr>
        <p:spPr bwMode="auto">
          <a:xfrm>
            <a:off x="4876800" y="2571750"/>
            <a:ext cx="441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-&gt;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Hóa đỏ: HCl </a:t>
            </a:r>
          </a:p>
        </p:txBody>
      </p:sp>
      <p:pic>
        <p:nvPicPr>
          <p:cNvPr id="25626" name="Picture 174" descr="XMASCA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0" y="6037263"/>
            <a:ext cx="762000" cy="82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" name="Text Box 130"/>
          <p:cNvSpPr txBox="1">
            <a:spLocks noChangeArrowheads="1"/>
          </p:cNvSpPr>
          <p:nvPr/>
        </p:nvSpPr>
        <p:spPr bwMode="auto">
          <a:xfrm>
            <a:off x="4876800" y="4262438"/>
            <a:ext cx="426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Nhỏ vài giọt BaCl</a:t>
            </a:r>
            <a:r>
              <a:rPr lang="en-US" sz="2000" b="1" baseline="-25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vào hai lọ chứa dung dịch muối.</a:t>
            </a:r>
            <a:endParaRPr lang="en-US" sz="2000" b="1" baseline="-250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 Box 131"/>
          <p:cNvSpPr txBox="1">
            <a:spLocks noChangeArrowheads="1"/>
          </p:cNvSpPr>
          <p:nvPr/>
        </p:nvSpPr>
        <p:spPr bwMode="auto">
          <a:xfrm>
            <a:off x="4953000" y="5605463"/>
            <a:ext cx="4191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BaCl</a:t>
            </a:r>
            <a:r>
              <a:rPr lang="en-US" b="1" baseline="-25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MgSO</a:t>
            </a:r>
            <a:r>
              <a:rPr lang="en-US" b="1" baseline="-25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MgCl</a:t>
            </a:r>
            <a:r>
              <a:rPr lang="en-US" b="1" baseline="-25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BaSO</a:t>
            </a:r>
            <a:r>
              <a:rPr lang="en-US" b="1" baseline="-25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3" name="Line 132"/>
          <p:cNvSpPr>
            <a:spLocks noChangeShapeType="1"/>
          </p:cNvSpPr>
          <p:nvPr/>
        </p:nvSpPr>
        <p:spPr bwMode="auto">
          <a:xfrm>
            <a:off x="6781800" y="5834063"/>
            <a:ext cx="45720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4" name="Text Box 134"/>
          <p:cNvSpPr txBox="1">
            <a:spLocks noChangeArrowheads="1"/>
          </p:cNvSpPr>
          <p:nvPr/>
        </p:nvSpPr>
        <p:spPr bwMode="auto">
          <a:xfrm>
            <a:off x="5029200" y="60007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-&gt;</a:t>
            </a:r>
            <a:r>
              <a:rPr lang="en-US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Còn lại MgCl</a:t>
            </a:r>
            <a:r>
              <a:rPr lang="en-US" sz="2000" b="1" baseline="-25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5" name="Text Box 135"/>
          <p:cNvSpPr txBox="1">
            <a:spLocks noChangeArrowheads="1"/>
          </p:cNvSpPr>
          <p:nvPr/>
        </p:nvSpPr>
        <p:spPr bwMode="auto">
          <a:xfrm>
            <a:off x="4953000" y="4887913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-&gt;</a:t>
            </a:r>
            <a:r>
              <a:rPr lang="en-US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Dung dịch trong lọ nào xuất hiện kết tủa trắng là MgSO</a:t>
            </a:r>
            <a:r>
              <a:rPr lang="en-US" sz="2000" b="1" baseline="-25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endParaRPr lang="en-US" sz="2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Text Box 130"/>
          <p:cNvSpPr txBox="1">
            <a:spLocks noChangeArrowheads="1"/>
          </p:cNvSpPr>
          <p:nvPr/>
        </p:nvSpPr>
        <p:spPr bwMode="auto">
          <a:xfrm>
            <a:off x="4876800" y="4267200"/>
            <a:ext cx="426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Nhỏ vài giọt BaCl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vào hai lọ chứa dung dịch muối.</a:t>
            </a:r>
            <a:endParaRPr lang="en-US" sz="2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 Box 135"/>
          <p:cNvSpPr txBox="1">
            <a:spLocks noChangeArrowheads="1"/>
          </p:cNvSpPr>
          <p:nvPr/>
        </p:nvSpPr>
        <p:spPr bwMode="auto">
          <a:xfrm>
            <a:off x="4953000" y="4891088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-&gt;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Dung dịch trong lọ nào xuất hiện kết tủa trắng là MgSO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4 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 Box 131"/>
          <p:cNvSpPr txBox="1">
            <a:spLocks noChangeArrowheads="1"/>
          </p:cNvSpPr>
          <p:nvPr/>
        </p:nvSpPr>
        <p:spPr bwMode="auto">
          <a:xfrm>
            <a:off x="4953000" y="5607050"/>
            <a:ext cx="419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BaCl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 + MgSO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             MgCl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 + BaSO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9" name="Line 132"/>
          <p:cNvSpPr>
            <a:spLocks noChangeShapeType="1"/>
          </p:cNvSpPr>
          <p:nvPr/>
        </p:nvSpPr>
        <p:spPr bwMode="auto">
          <a:xfrm>
            <a:off x="6781800" y="583565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0" name="Text Box 134"/>
          <p:cNvSpPr txBox="1">
            <a:spLocks noChangeArrowheads="1"/>
          </p:cNvSpPr>
          <p:nvPr/>
        </p:nvSpPr>
        <p:spPr bwMode="auto">
          <a:xfrm>
            <a:off x="5029200" y="5991225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-&gt;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Còn lại MgCl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5" grpId="0" animBg="1"/>
      <p:bldP spid="91" grpId="0"/>
      <p:bldP spid="91" grpId="1"/>
      <p:bldP spid="92" grpId="0"/>
      <p:bldP spid="92" grpId="1"/>
      <p:bldP spid="93" grpId="0" animBg="1"/>
      <p:bldP spid="93" grpId="1" animBg="1"/>
      <p:bldP spid="94" grpId="0"/>
      <p:bldP spid="94" grpId="1"/>
      <p:bldP spid="95" grpId="0"/>
      <p:bldP spid="95" grpId="1"/>
      <p:bldP spid="96" grpId="0"/>
      <p:bldP spid="97" grpId="0"/>
      <p:bldP spid="98" grpId="0"/>
      <p:bldP spid="99" grpId="0" animBg="1"/>
      <p:bldP spid="10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76200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KIẾN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THỨC CẦN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1219200"/>
            <a:ext cx="251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876800" y="838200"/>
            <a:ext cx="4267200" cy="6019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FFC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vi-VN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0" y="1792069"/>
            <a:ext cx="4953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US" b="1" u="sng">
                <a:latin typeface="Times New Roman" pitchFamily="18" charset="0"/>
                <a:cs typeface="Times New Roman" pitchFamily="18" charset="0"/>
              </a:rPr>
              <a:t>Bài 4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: Hòa tan hoàn toàn 21,2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gam muối Na</a:t>
            </a:r>
            <a:r>
              <a:rPr lang="en-US" b="1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="1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vào 300 ml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dung dịch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HCl (d = 1,15 g/ml).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4953000" y="1311275"/>
            <a:ext cx="3886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 PTHH: 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800600" y="1706562"/>
            <a:ext cx="441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HCl             NaCl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O + 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6490855" y="1921307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5777345" y="1706562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6934614" y="1706562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 flipV="1">
            <a:off x="9088580" y="163036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1447800" y="3657600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latin typeface="Times New Roman" pitchFamily="18" charset="0"/>
                <a:cs typeface="Times New Roman" pitchFamily="18" charset="0"/>
              </a:rPr>
              <a:t>Hướng dẫn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304800" y="6172200"/>
            <a:ext cx="251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aseline="300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.22,4</a:t>
            </a:r>
            <a:endParaRPr lang="en-US" sz="20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0" y="2376487"/>
            <a:ext cx="449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 Viết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phương trình phản ứng xảy ra.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0" y="2667000"/>
            <a:ext cx="434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b. Tính thể tích khí sinh ra (đktc)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0" y="2971800"/>
            <a:ext cx="502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c. Tính nồng độ phần trăm của các chất có trong dung dịch thu được sau phản ứng.</a:t>
            </a:r>
          </a:p>
        </p:txBody>
      </p:sp>
      <p:sp>
        <p:nvSpPr>
          <p:cNvPr id="20" name="Line 26"/>
          <p:cNvSpPr>
            <a:spLocks noChangeShapeType="1"/>
          </p:cNvSpPr>
          <p:nvPr/>
        </p:nvSpPr>
        <p:spPr bwMode="auto">
          <a:xfrm flipV="1">
            <a:off x="1219200" y="45720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609600" y="4114367"/>
            <a:ext cx="160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= </a:t>
            </a:r>
            <a:endParaRPr lang="en-US" sz="20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6172200" y="259282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6172200" y="2835708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24" name="Line 30"/>
          <p:cNvSpPr>
            <a:spLocks noChangeShapeType="1"/>
          </p:cNvSpPr>
          <p:nvPr/>
        </p:nvSpPr>
        <p:spPr bwMode="auto">
          <a:xfrm>
            <a:off x="6172200" y="289762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953000" y="2669020"/>
            <a:ext cx="1676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=       </a:t>
            </a:r>
            <a:endParaRPr lang="en-US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32"/>
          <p:cNvSpPr txBox="1">
            <a:spLocks noChangeArrowheads="1"/>
          </p:cNvSpPr>
          <p:nvPr/>
        </p:nvSpPr>
        <p:spPr bwMode="auto">
          <a:xfrm>
            <a:off x="6629400" y="275950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27" name="Text Box 33"/>
          <p:cNvSpPr txBox="1">
            <a:spLocks noChangeArrowheads="1"/>
          </p:cNvSpPr>
          <p:nvPr/>
        </p:nvSpPr>
        <p:spPr bwMode="auto">
          <a:xfrm>
            <a:off x="6871855" y="2576586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21,2</a:t>
            </a:r>
          </a:p>
        </p:txBody>
      </p: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6858000" y="2849563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106</a:t>
            </a:r>
          </a:p>
        </p:txBody>
      </p:sp>
      <p:sp>
        <p:nvSpPr>
          <p:cNvPr id="29" name="Line 35"/>
          <p:cNvSpPr>
            <a:spLocks noChangeShapeType="1"/>
          </p:cNvSpPr>
          <p:nvPr/>
        </p:nvSpPr>
        <p:spPr bwMode="auto">
          <a:xfrm>
            <a:off x="6934200" y="291147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36"/>
          <p:cNvSpPr txBox="1">
            <a:spLocks noChangeArrowheads="1"/>
          </p:cNvSpPr>
          <p:nvPr/>
        </p:nvSpPr>
        <p:spPr bwMode="auto">
          <a:xfrm>
            <a:off x="7543800" y="275950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1" name="Text Box 37"/>
          <p:cNvSpPr txBox="1">
            <a:spLocks noChangeArrowheads="1"/>
          </p:cNvSpPr>
          <p:nvPr/>
        </p:nvSpPr>
        <p:spPr bwMode="auto">
          <a:xfrm>
            <a:off x="7848600" y="274522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0,2 mol</a:t>
            </a:r>
          </a:p>
        </p:txBody>
      </p:sp>
      <p:sp>
        <p:nvSpPr>
          <p:cNvPr id="33" name="Text Box 39"/>
          <p:cNvSpPr txBox="1">
            <a:spLocks noChangeArrowheads="1"/>
          </p:cNvSpPr>
          <p:nvPr/>
        </p:nvSpPr>
        <p:spPr bwMode="auto">
          <a:xfrm>
            <a:off x="4953000" y="3216275"/>
            <a:ext cx="4343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Theo pt: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Na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= 0,2 mol </a:t>
            </a:r>
          </a:p>
        </p:txBody>
      </p:sp>
      <p:sp>
        <p:nvSpPr>
          <p:cNvPr id="34" name="Text Box 40"/>
          <p:cNvSpPr txBox="1">
            <a:spLocks noChangeArrowheads="1"/>
          </p:cNvSpPr>
          <p:nvPr/>
        </p:nvSpPr>
        <p:spPr bwMode="auto">
          <a:xfrm>
            <a:off x="2057400" y="4010890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35" name="Text Box 41"/>
          <p:cNvSpPr txBox="1">
            <a:spLocks noChangeArrowheads="1"/>
          </p:cNvSpPr>
          <p:nvPr/>
        </p:nvSpPr>
        <p:spPr bwMode="auto">
          <a:xfrm>
            <a:off x="2057400" y="4280622"/>
            <a:ext cx="76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36" name="Line 42"/>
          <p:cNvSpPr>
            <a:spLocks noChangeShapeType="1"/>
          </p:cNvSpPr>
          <p:nvPr/>
        </p:nvSpPr>
        <p:spPr bwMode="auto">
          <a:xfrm>
            <a:off x="2057400" y="4370677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4876800" y="3786247"/>
            <a:ext cx="3810000" cy="420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Vậy: 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(đktc) = </a:t>
            </a:r>
            <a:r>
              <a:rPr lang="en-US" sz="3200" baseline="30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.22,4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44"/>
          <p:cNvSpPr txBox="1">
            <a:spLocks noChangeArrowheads="1"/>
          </p:cNvSpPr>
          <p:nvPr/>
        </p:nvSpPr>
        <p:spPr bwMode="auto">
          <a:xfrm>
            <a:off x="6705600" y="4297363"/>
            <a:ext cx="2514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= 0,2 . 22,4 = 4,48 (lít)</a:t>
            </a:r>
          </a:p>
        </p:txBody>
      </p:sp>
      <p:sp>
        <p:nvSpPr>
          <p:cNvPr id="39" name="Text Box 45"/>
          <p:cNvSpPr txBox="1">
            <a:spLocks noChangeArrowheads="1"/>
          </p:cNvSpPr>
          <p:nvPr/>
        </p:nvSpPr>
        <p:spPr bwMode="auto">
          <a:xfrm>
            <a:off x="4953000" y="2149475"/>
            <a:ext cx="411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 Tính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thể tích khí 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(đktc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):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46"/>
          <p:cNvSpPr>
            <a:spLocks noChangeShapeType="1"/>
          </p:cNvSpPr>
          <p:nvPr/>
        </p:nvSpPr>
        <p:spPr bwMode="auto">
          <a:xfrm flipH="1">
            <a:off x="1447800" y="4800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2" name="Picture 48" descr="XMASCA~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096000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Text Box 49"/>
          <p:cNvSpPr txBox="1">
            <a:spLocks noChangeArrowheads="1"/>
          </p:cNvSpPr>
          <p:nvPr/>
        </p:nvSpPr>
        <p:spPr bwMode="auto">
          <a:xfrm>
            <a:off x="304800" y="5105400"/>
            <a:ext cx="2971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50"/>
          <p:cNvSpPr txBox="1">
            <a:spLocks noChangeArrowheads="1"/>
          </p:cNvSpPr>
          <p:nvPr/>
        </p:nvSpPr>
        <p:spPr bwMode="auto">
          <a:xfrm>
            <a:off x="381000" y="5257800"/>
            <a:ext cx="3657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tính theo </a:t>
            </a:r>
            <a:r>
              <a:rPr lang="en-US" sz="36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5" name="Line 51"/>
          <p:cNvSpPr>
            <a:spLocks noChangeShapeType="1"/>
          </p:cNvSpPr>
          <p:nvPr/>
        </p:nvSpPr>
        <p:spPr bwMode="auto">
          <a:xfrm>
            <a:off x="1447800" y="563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 Box 18"/>
          <p:cNvSpPr txBox="1">
            <a:spLocks noChangeArrowheads="1"/>
          </p:cNvSpPr>
          <p:nvPr/>
        </p:nvSpPr>
        <p:spPr bwMode="auto">
          <a:xfrm>
            <a:off x="6476586" y="838200"/>
            <a:ext cx="99101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Giải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AutoShape 1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67200" y="6477000"/>
            <a:ext cx="533400" cy="381000"/>
          </a:xfrm>
          <a:prstGeom prst="actionButtonForwardNex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09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/>
      <p:bldP spid="13" grpId="0"/>
      <p:bldP spid="14" grpId="0" animBg="1"/>
      <p:bldP spid="16" grpId="0"/>
      <p:bldP spid="20" grpId="0" animBg="1"/>
      <p:bldP spid="20" grpId="1" animBg="1"/>
      <p:bldP spid="21" grpId="0"/>
      <p:bldP spid="22" grpId="0"/>
      <p:bldP spid="23" grpId="0"/>
      <p:bldP spid="24" grpId="0" animBg="1"/>
      <p:bldP spid="25" grpId="0"/>
      <p:bldP spid="26" grpId="0"/>
      <p:bldP spid="27" grpId="0"/>
      <p:bldP spid="28" grpId="0"/>
      <p:bldP spid="29" grpId="0" animBg="1"/>
      <p:bldP spid="30" grpId="0"/>
      <p:bldP spid="31" grpId="0"/>
      <p:bldP spid="33" grpId="0"/>
      <p:bldP spid="34" grpId="0"/>
      <p:bldP spid="35" grpId="0"/>
      <p:bldP spid="36" grpId="0" animBg="1"/>
      <p:bldP spid="37" grpId="0"/>
      <p:bldP spid="38" grpId="0"/>
      <p:bldP spid="39" grpId="0"/>
      <p:bldP spid="40" grpId="0" animBg="1"/>
      <p:bldP spid="44" grpId="0"/>
      <p:bldP spid="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76200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KIẾN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THỨC CẦN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1219200"/>
            <a:ext cx="251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876800" y="838200"/>
            <a:ext cx="4267200" cy="6019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FFC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vi-VN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0" y="1676400"/>
            <a:ext cx="4953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US" b="1" u="sng">
                <a:latin typeface="Times New Roman" pitchFamily="18" charset="0"/>
                <a:cs typeface="Times New Roman" pitchFamily="18" charset="0"/>
              </a:rPr>
              <a:t>Bài 4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: Hòa tan hoàn toàn 21,2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gam muối Na</a:t>
            </a:r>
            <a:r>
              <a:rPr lang="en-US" b="1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="1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vào 300 ml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dung dịch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HCl (d = 1,15 g/ml).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4953000" y="1066800"/>
            <a:ext cx="3886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 PTHH: 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800600" y="1357313"/>
            <a:ext cx="441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HCl             NaCl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O + 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6490855" y="157205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5777345" y="1357313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6934614" y="1357313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 flipV="1">
            <a:off x="9088580" y="12811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1447800" y="3505200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latin typeface="Times New Roman" pitchFamily="18" charset="0"/>
                <a:cs typeface="Times New Roman" pitchFamily="18" charset="0"/>
              </a:rPr>
              <a:t>Hướng dẫn</a:t>
            </a: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0" y="2260818"/>
            <a:ext cx="449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 Viết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phương trình phản ứng xảy ra.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0" y="2551331"/>
            <a:ext cx="434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b. Tính thể tích khí sinh ra (đktc)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0" y="2856131"/>
            <a:ext cx="502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c. Tính nồng độ phần trăm của các chất có trong dung dịch thu được sau phản ứng.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6172200" y="2029258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6172200" y="2272146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24" name="Line 30"/>
          <p:cNvSpPr>
            <a:spLocks noChangeShapeType="1"/>
          </p:cNvSpPr>
          <p:nvPr/>
        </p:nvSpPr>
        <p:spPr bwMode="auto">
          <a:xfrm>
            <a:off x="6172200" y="2334058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953000" y="2105458"/>
            <a:ext cx="1676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=       </a:t>
            </a:r>
            <a:endParaRPr lang="en-US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32"/>
          <p:cNvSpPr txBox="1">
            <a:spLocks noChangeArrowheads="1"/>
          </p:cNvSpPr>
          <p:nvPr/>
        </p:nvSpPr>
        <p:spPr bwMode="auto">
          <a:xfrm>
            <a:off x="6629400" y="2195946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27" name="Text Box 33"/>
          <p:cNvSpPr txBox="1">
            <a:spLocks noChangeArrowheads="1"/>
          </p:cNvSpPr>
          <p:nvPr/>
        </p:nvSpPr>
        <p:spPr bwMode="auto">
          <a:xfrm>
            <a:off x="6871855" y="2013024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21,2</a:t>
            </a:r>
          </a:p>
        </p:txBody>
      </p: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6858000" y="2286001"/>
            <a:ext cx="990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106</a:t>
            </a:r>
          </a:p>
        </p:txBody>
      </p:sp>
      <p:sp>
        <p:nvSpPr>
          <p:cNvPr id="29" name="Line 35"/>
          <p:cNvSpPr>
            <a:spLocks noChangeShapeType="1"/>
          </p:cNvSpPr>
          <p:nvPr/>
        </p:nvSpPr>
        <p:spPr bwMode="auto">
          <a:xfrm>
            <a:off x="6934200" y="234791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36"/>
          <p:cNvSpPr txBox="1">
            <a:spLocks noChangeArrowheads="1"/>
          </p:cNvSpPr>
          <p:nvPr/>
        </p:nvSpPr>
        <p:spPr bwMode="auto">
          <a:xfrm>
            <a:off x="7543800" y="2195946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1" name="Text Box 37"/>
          <p:cNvSpPr txBox="1">
            <a:spLocks noChangeArrowheads="1"/>
          </p:cNvSpPr>
          <p:nvPr/>
        </p:nvSpPr>
        <p:spPr bwMode="auto">
          <a:xfrm>
            <a:off x="7848600" y="2181658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0,2 mol</a:t>
            </a:r>
          </a:p>
        </p:txBody>
      </p:sp>
      <p:sp>
        <p:nvSpPr>
          <p:cNvPr id="33" name="Text Box 39"/>
          <p:cNvSpPr txBox="1">
            <a:spLocks noChangeArrowheads="1"/>
          </p:cNvSpPr>
          <p:nvPr/>
        </p:nvSpPr>
        <p:spPr bwMode="auto">
          <a:xfrm>
            <a:off x="4953000" y="2576513"/>
            <a:ext cx="4343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Theo pt: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Na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= 0,2 mol </a:t>
            </a:r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4876800" y="2994085"/>
            <a:ext cx="3810000" cy="420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Vậy: 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(đktc) = </a:t>
            </a:r>
            <a:r>
              <a:rPr lang="en-US" sz="3200" baseline="30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.22,4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44"/>
          <p:cNvSpPr txBox="1">
            <a:spLocks noChangeArrowheads="1"/>
          </p:cNvSpPr>
          <p:nvPr/>
        </p:nvSpPr>
        <p:spPr bwMode="auto">
          <a:xfrm>
            <a:off x="6705600" y="3352801"/>
            <a:ext cx="2514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= 0,2 . 22,4 = 4,48 (lít)</a:t>
            </a:r>
          </a:p>
        </p:txBody>
      </p:sp>
      <p:sp>
        <p:nvSpPr>
          <p:cNvPr id="39" name="Text Box 45"/>
          <p:cNvSpPr txBox="1">
            <a:spLocks noChangeArrowheads="1"/>
          </p:cNvSpPr>
          <p:nvPr/>
        </p:nvSpPr>
        <p:spPr bwMode="auto">
          <a:xfrm>
            <a:off x="4953000" y="1738313"/>
            <a:ext cx="411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 Tính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thể tích khí 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(đktc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):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2" name="Picture 48" descr="XMASCA~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096000"/>
            <a:ext cx="91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 Box 18"/>
          <p:cNvSpPr txBox="1">
            <a:spLocks noChangeArrowheads="1"/>
          </p:cNvSpPr>
          <p:nvPr/>
        </p:nvSpPr>
        <p:spPr bwMode="auto">
          <a:xfrm>
            <a:off x="6476586" y="838200"/>
            <a:ext cx="99101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Giải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44"/>
          <p:cNvSpPr txBox="1">
            <a:spLocks noChangeArrowheads="1"/>
          </p:cNvSpPr>
          <p:nvPr/>
        </p:nvSpPr>
        <p:spPr bwMode="auto">
          <a:xfrm>
            <a:off x="0" y="6164263"/>
            <a:ext cx="3124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54"/>
          <p:cNvSpPr txBox="1">
            <a:spLocks noChangeArrowheads="1"/>
          </p:cNvSpPr>
          <p:nvPr/>
        </p:nvSpPr>
        <p:spPr bwMode="auto">
          <a:xfrm>
            <a:off x="228600" y="6080125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C%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NaCl =</a:t>
            </a:r>
          </a:p>
        </p:txBody>
      </p:sp>
      <p:sp>
        <p:nvSpPr>
          <p:cNvPr id="49" name="Text Box 56"/>
          <p:cNvSpPr txBox="1">
            <a:spLocks noChangeArrowheads="1"/>
          </p:cNvSpPr>
          <p:nvPr/>
        </p:nvSpPr>
        <p:spPr bwMode="auto">
          <a:xfrm>
            <a:off x="228600" y="4419600"/>
            <a:ext cx="3276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ct NaCl =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NaCl.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NaCl</a:t>
            </a:r>
          </a:p>
        </p:txBody>
      </p:sp>
      <p:sp>
        <p:nvSpPr>
          <p:cNvPr id="50" name="Text Box 58"/>
          <p:cNvSpPr txBox="1">
            <a:spLocks noChangeArrowheads="1"/>
          </p:cNvSpPr>
          <p:nvPr/>
        </p:nvSpPr>
        <p:spPr bwMode="auto">
          <a:xfrm>
            <a:off x="228600" y="3962400"/>
            <a:ext cx="3352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NaCl tính theo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3 </a:t>
            </a:r>
          </a:p>
        </p:txBody>
      </p:sp>
      <p:sp>
        <p:nvSpPr>
          <p:cNvPr id="51" name="Text Box 59"/>
          <p:cNvSpPr txBox="1">
            <a:spLocks noChangeArrowheads="1"/>
          </p:cNvSpPr>
          <p:nvPr/>
        </p:nvSpPr>
        <p:spPr bwMode="auto">
          <a:xfrm>
            <a:off x="228600" y="5638800"/>
            <a:ext cx="4800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mdd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NaCl =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mdd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HCl –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52" name="Text Box 61"/>
          <p:cNvSpPr txBox="1">
            <a:spLocks noChangeArrowheads="1"/>
          </p:cNvSpPr>
          <p:nvPr/>
        </p:nvSpPr>
        <p:spPr bwMode="auto">
          <a:xfrm>
            <a:off x="228600" y="5257800"/>
            <a:ext cx="3657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mdd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HCl = V.d </a:t>
            </a:r>
          </a:p>
        </p:txBody>
      </p:sp>
      <p:sp>
        <p:nvSpPr>
          <p:cNvPr id="53" name="Text Box 62"/>
          <p:cNvSpPr txBox="1">
            <a:spLocks noChangeArrowheads="1"/>
          </p:cNvSpPr>
          <p:nvPr/>
        </p:nvSpPr>
        <p:spPr bwMode="auto">
          <a:xfrm>
            <a:off x="1676400" y="6019800"/>
            <a:ext cx="1219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ctNaCl</a:t>
            </a:r>
          </a:p>
        </p:txBody>
      </p:sp>
      <p:sp>
        <p:nvSpPr>
          <p:cNvPr id="54" name="Text Box 63"/>
          <p:cNvSpPr txBox="1">
            <a:spLocks noChangeArrowheads="1"/>
          </p:cNvSpPr>
          <p:nvPr/>
        </p:nvSpPr>
        <p:spPr bwMode="auto">
          <a:xfrm>
            <a:off x="1676400" y="6324600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dd NaCl </a:t>
            </a:r>
          </a:p>
        </p:txBody>
      </p:sp>
      <p:sp>
        <p:nvSpPr>
          <p:cNvPr id="55" name="Line 64"/>
          <p:cNvSpPr>
            <a:spLocks noChangeShapeType="1"/>
          </p:cNvSpPr>
          <p:nvPr/>
        </p:nvSpPr>
        <p:spPr bwMode="auto">
          <a:xfrm>
            <a:off x="1676400" y="634538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65"/>
          <p:cNvSpPr txBox="1">
            <a:spLocks noChangeArrowheads="1"/>
          </p:cNvSpPr>
          <p:nvPr/>
        </p:nvSpPr>
        <p:spPr bwMode="auto">
          <a:xfrm>
            <a:off x="2819400" y="6110288"/>
            <a:ext cx="1371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100%</a:t>
            </a:r>
          </a:p>
        </p:txBody>
      </p:sp>
      <p:sp>
        <p:nvSpPr>
          <p:cNvPr id="57" name="Text Box 69"/>
          <p:cNvSpPr txBox="1">
            <a:spLocks noChangeArrowheads="1"/>
          </p:cNvSpPr>
          <p:nvPr/>
        </p:nvSpPr>
        <p:spPr bwMode="auto">
          <a:xfrm>
            <a:off x="228600" y="4800600"/>
            <a:ext cx="3657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9" name="Text Box 43"/>
          <p:cNvSpPr txBox="1">
            <a:spLocks noChangeArrowheads="1"/>
          </p:cNvSpPr>
          <p:nvPr/>
        </p:nvSpPr>
        <p:spPr bwMode="auto">
          <a:xfrm>
            <a:off x="4876800" y="3719945"/>
            <a:ext cx="3733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c. Tính nồng độ phần trăm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NaCl: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60"/>
          <p:cNvSpPr txBox="1">
            <a:spLocks noChangeArrowheads="1"/>
          </p:cNvSpPr>
          <p:nvPr/>
        </p:nvSpPr>
        <p:spPr bwMode="auto">
          <a:xfrm>
            <a:off x="4876800" y="4814887"/>
            <a:ext cx="3657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0,2.44 = 8.8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g</a:t>
            </a:r>
            <a:endParaRPr lang="en-US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 Box 66"/>
          <p:cNvSpPr txBox="1">
            <a:spLocks noChangeArrowheads="1"/>
          </p:cNvSpPr>
          <p:nvPr/>
        </p:nvSpPr>
        <p:spPr bwMode="auto">
          <a:xfrm>
            <a:off x="4876800" y="4052887"/>
            <a:ext cx="426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Theo pt : 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NaCl = 2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Na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= 0,4 mol</a:t>
            </a:r>
            <a:endParaRPr lang="en-US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67"/>
          <p:cNvSpPr txBox="1">
            <a:spLocks noChangeArrowheads="1"/>
          </p:cNvSpPr>
          <p:nvPr/>
        </p:nvSpPr>
        <p:spPr bwMode="auto">
          <a:xfrm>
            <a:off x="4876800" y="4433887"/>
            <a:ext cx="3657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ct NaCl =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0,4.58,5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= 23,4 g</a:t>
            </a:r>
          </a:p>
        </p:txBody>
      </p:sp>
      <p:sp>
        <p:nvSpPr>
          <p:cNvPr id="63" name="Text Box 70"/>
          <p:cNvSpPr txBox="1">
            <a:spLocks noChangeArrowheads="1"/>
          </p:cNvSpPr>
          <p:nvPr/>
        </p:nvSpPr>
        <p:spPr bwMode="auto">
          <a:xfrm>
            <a:off x="4876800" y="5181600"/>
            <a:ext cx="3886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mdd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HCl = V.d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= 300.1,15 = 345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64" name="Text Box 71"/>
          <p:cNvSpPr txBox="1">
            <a:spLocks noChangeArrowheads="1"/>
          </p:cNvSpPr>
          <p:nvPr/>
        </p:nvSpPr>
        <p:spPr bwMode="auto">
          <a:xfrm>
            <a:off x="4876800" y="5548745"/>
            <a:ext cx="4343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mdd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NaCl = 21,2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+ 345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– 8,8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= 357.4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g  </a:t>
            </a:r>
          </a:p>
        </p:txBody>
      </p:sp>
      <p:sp>
        <p:nvSpPr>
          <p:cNvPr id="65" name="Text Box 72"/>
          <p:cNvSpPr txBox="1">
            <a:spLocks noChangeArrowheads="1"/>
          </p:cNvSpPr>
          <p:nvPr/>
        </p:nvSpPr>
        <p:spPr bwMode="auto">
          <a:xfrm>
            <a:off x="4800600" y="5944032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latin typeface="Times New Roman" pitchFamily="18" charset="0"/>
                <a:cs typeface="Times New Roman" pitchFamily="18" charset="0"/>
              </a:rPr>
              <a:t>C%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NaCl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6" name="Text Box 73"/>
          <p:cNvSpPr txBox="1">
            <a:spLocks noChangeArrowheads="1"/>
          </p:cNvSpPr>
          <p:nvPr/>
        </p:nvSpPr>
        <p:spPr bwMode="auto">
          <a:xfrm>
            <a:off x="5943600" y="5867832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23,4</a:t>
            </a:r>
          </a:p>
        </p:txBody>
      </p:sp>
      <p:sp>
        <p:nvSpPr>
          <p:cNvPr id="67" name="Text Box 74"/>
          <p:cNvSpPr txBox="1">
            <a:spLocks noChangeArrowheads="1"/>
          </p:cNvSpPr>
          <p:nvPr/>
        </p:nvSpPr>
        <p:spPr bwMode="auto">
          <a:xfrm>
            <a:off x="5943600" y="6172632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357,4 </a:t>
            </a:r>
          </a:p>
        </p:txBody>
      </p:sp>
      <p:sp>
        <p:nvSpPr>
          <p:cNvPr id="68" name="Text Box 75"/>
          <p:cNvSpPr txBox="1">
            <a:spLocks noChangeArrowheads="1"/>
          </p:cNvSpPr>
          <p:nvPr/>
        </p:nvSpPr>
        <p:spPr bwMode="auto">
          <a:xfrm>
            <a:off x="6477000" y="5944032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69" name="Line 76"/>
          <p:cNvSpPr>
            <a:spLocks noChangeShapeType="1"/>
          </p:cNvSpPr>
          <p:nvPr/>
        </p:nvSpPr>
        <p:spPr bwMode="auto">
          <a:xfrm>
            <a:off x="6019800" y="6172632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 Box 77"/>
          <p:cNvSpPr txBox="1">
            <a:spLocks noChangeArrowheads="1"/>
          </p:cNvSpPr>
          <p:nvPr/>
        </p:nvSpPr>
        <p:spPr bwMode="auto">
          <a:xfrm>
            <a:off x="7315200" y="5944032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= 6,55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71" name="AutoShape 1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67200" y="6477000"/>
            <a:ext cx="533400" cy="381000"/>
          </a:xfrm>
          <a:prstGeom prst="actionButtonForwardNex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15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 animBg="1"/>
      <p:bldP spid="56" grpId="0"/>
      <p:bldP spid="57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 animBg="1"/>
      <p:bldP spid="7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228600" y="609600"/>
            <a:ext cx="8915400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6:</a:t>
            </a:r>
            <a:endParaRPr lang="en-US" altLang="en-US" sz="3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 9,2 gam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ừa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gam dung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nồng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14,6%.</a:t>
            </a:r>
          </a:p>
          <a:p>
            <a:pPr eaLnBrk="1" hangingPunct="1"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1,12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(ở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ktc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                      </a:t>
            </a:r>
          </a:p>
          <a:p>
            <a:pPr eaLnBrk="1" hangingPunct="1">
              <a:buFontTx/>
              <a:buAutoNum type="alphaLcParenR"/>
            </a:pP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AutoNum type="alphaLcParenR"/>
            </a:pP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                                          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m?                                                                            </a:t>
            </a:r>
          </a:p>
          <a:p>
            <a:pPr eaLnBrk="1" hangingPunct="1">
              <a:buFontTx/>
              <a:buNone/>
            </a:pPr>
            <a:endParaRPr lang="en-US" alt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82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1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1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1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18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18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18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18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979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514600" y="2057400"/>
          <a:ext cx="2895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1587500" imgH="419100" progId="Equation.DSMT4">
                  <p:embed/>
                </p:oleObj>
              </mc:Choice>
              <mc:Fallback>
                <p:oleObj name="Equation" r:id="rId3" imgW="1587500" imgH="419100" progId="Equation.DSMT4">
                  <p:embed/>
                  <p:pic>
                    <p:nvPicPr>
                      <p:cNvPr id="1269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057400"/>
                        <a:ext cx="2895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762000" y="533400"/>
            <a:ext cx="76962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400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-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Ph­ương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   +   2 </a:t>
            </a:r>
            <a:r>
              <a:rPr lang="en-US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MgCl</a:t>
            </a:r>
            <a:r>
              <a:rPr lang="en-US" sz="2000" baseline="-25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H</a:t>
            </a:r>
            <a:r>
              <a:rPr lang="en-US" sz="2000" baseline="-25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</a:t>
            </a: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000" baseline="-25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 2HCl               </a:t>
            </a:r>
            <a:r>
              <a:rPr lang="en-US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MgCl</a:t>
            </a:r>
            <a:r>
              <a:rPr lang="en-US" sz="2000" baseline="-25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H</a:t>
            </a:r>
            <a:r>
              <a:rPr lang="en-US" sz="2000" baseline="-25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(2)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 H</a:t>
            </a:r>
            <a:r>
              <a:rPr lang="en-US" sz="2400" baseline="-25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endParaRPr lang="en-US" sz="2400" baseline="-25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defRPr/>
            </a:pPr>
            <a:endParaRPr lang="en-US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-Theo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ph­ương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(1):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kumimoji="1"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 </a:t>
            </a:r>
            <a:r>
              <a:rPr kumimoji="1"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1" lang="en-US" sz="2400" i="1" baseline="-30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Mg</a:t>
            </a:r>
            <a:r>
              <a:rPr kumimoji="1" lang="en-US" sz="2400" i="1" baseline="-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kumimoji="1"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=n . M = 0,05 .24 =1,2 (</a:t>
            </a:r>
            <a:r>
              <a:rPr kumimoji="1"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gam</a:t>
            </a:r>
            <a:r>
              <a:rPr kumimoji="1"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)</a:t>
            </a:r>
            <a:endParaRPr kumimoji="1"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342900" indent="-342900">
              <a:spcBef>
                <a:spcPct val="50000"/>
              </a:spcBef>
              <a:defRPr/>
            </a:pPr>
            <a:r>
              <a:rPr kumimoji="1"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    </a:t>
            </a:r>
            <a:r>
              <a:rPr kumimoji="1"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</a:t>
            </a:r>
            <a:r>
              <a:rPr kumimoji="1" lang="en-US" sz="2800" i="1" baseline="-30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MgO</a:t>
            </a:r>
            <a:r>
              <a:rPr kumimoji="1" lang="en-US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= 9,2  - 1,2 = 8(</a:t>
            </a:r>
            <a:r>
              <a:rPr kumimoji="1"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gam</a:t>
            </a:r>
            <a:r>
              <a:rPr kumimoji="1" lang="en-US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)</a:t>
            </a:r>
            <a:endParaRPr kumimoji="1"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342900" indent="-342900">
              <a:spcBef>
                <a:spcPct val="50000"/>
              </a:spcBef>
              <a:defRPr/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 </a:t>
            </a:r>
            <a:r>
              <a:rPr lang="en-US" sz="28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en-US" sz="2800" baseline="-25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en-US" sz="28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4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4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%</a:t>
            </a:r>
            <a:r>
              <a:rPr lang="en-US" sz="2400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en-US" sz="24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100% - 13% = 87%</a:t>
            </a:r>
          </a:p>
        </p:txBody>
      </p:sp>
      <p:sp>
        <p:nvSpPr>
          <p:cNvPr id="126982" name="Line 6"/>
          <p:cNvSpPr>
            <a:spLocks noChangeShapeType="1"/>
          </p:cNvSpPr>
          <p:nvPr/>
        </p:nvSpPr>
        <p:spPr bwMode="auto">
          <a:xfrm>
            <a:off x="2489200" y="16256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983" name="Line 7"/>
          <p:cNvSpPr>
            <a:spLocks noChangeShapeType="1"/>
          </p:cNvSpPr>
          <p:nvPr/>
        </p:nvSpPr>
        <p:spPr bwMode="auto">
          <a:xfrm>
            <a:off x="2489200" y="20066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18" name="Object 3"/>
          <p:cNvGraphicFramePr>
            <a:graphicFrameLocks noChangeAspect="1"/>
          </p:cNvGraphicFramePr>
          <p:nvPr/>
        </p:nvGraphicFramePr>
        <p:xfrm>
          <a:off x="0" y="0"/>
          <a:ext cx="1143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114102" imgH="177492" progId="Equation.DSMT4">
                  <p:embed/>
                </p:oleObj>
              </mc:Choice>
              <mc:Fallback>
                <p:oleObj name="Equation" r:id="rId5" imgW="114102" imgH="177492" progId="Equation.DSMT4">
                  <p:embed/>
                  <p:pic>
                    <p:nvPicPr>
                      <p:cNvPr id="1331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14300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5" name="Object 4"/>
          <p:cNvGraphicFramePr>
            <a:graphicFrameLocks noChangeAspect="1"/>
          </p:cNvGraphicFramePr>
          <p:nvPr/>
        </p:nvGraphicFramePr>
        <p:xfrm>
          <a:off x="3886200" y="2954338"/>
          <a:ext cx="3886200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7" imgW="1397000" imgH="241300" progId="Equation.DSMT4">
                  <p:embed/>
                </p:oleObj>
              </mc:Choice>
              <mc:Fallback>
                <p:oleObj name="Equation" r:id="rId7" imgW="1397000" imgH="241300" progId="Equation.DSMT4">
                  <p:embed/>
                  <p:pic>
                    <p:nvPicPr>
                      <p:cNvPr id="12698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954338"/>
                        <a:ext cx="3886200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.VnTime" pitchFamily="34" charset="0"/>
            </a:endParaRPr>
          </a:p>
        </p:txBody>
      </p:sp>
      <p:sp>
        <p:nvSpPr>
          <p:cNvPr id="13321" name="Rectangle 11"/>
          <p:cNvSpPr>
            <a:spLocks noChangeArrowheads="1"/>
          </p:cNvSpPr>
          <p:nvPr/>
        </p:nvSpPr>
        <p:spPr bwMode="auto">
          <a:xfrm>
            <a:off x="0" y="1809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.VnTime" pitchFamily="34" charset="0"/>
            </a:endParaRPr>
          </a:p>
        </p:txBody>
      </p:sp>
      <p:graphicFrame>
        <p:nvGraphicFramePr>
          <p:cNvPr id="126988" name="Object 5"/>
          <p:cNvGraphicFramePr>
            <a:graphicFrameLocks noChangeAspect="1"/>
          </p:cNvGraphicFramePr>
          <p:nvPr/>
        </p:nvGraphicFramePr>
        <p:xfrm>
          <a:off x="2209800" y="4648200"/>
          <a:ext cx="609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9" imgW="253890" imgH="418918" progId="Equation.3">
                  <p:embed/>
                </p:oleObj>
              </mc:Choice>
              <mc:Fallback>
                <p:oleObj name="Equation" r:id="rId9" imgW="253890" imgH="418918" progId="Equation.3">
                  <p:embed/>
                  <p:pic>
                    <p:nvPicPr>
                      <p:cNvPr id="12698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48200"/>
                        <a:ext cx="609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989" name="Rectangle 13"/>
          <p:cNvSpPr>
            <a:spLocks noChangeArrowheads="1"/>
          </p:cNvSpPr>
          <p:nvPr/>
        </p:nvSpPr>
        <p:spPr bwMode="auto">
          <a:xfrm>
            <a:off x="2819400" y="47244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en-US" altLang="en-US" sz="2400" i="1">
                <a:latin typeface=".VnTime" pitchFamily="34" charset="0"/>
                <a:cs typeface="Times New Roman" panose="02020603050405020304" pitchFamily="18" charset="0"/>
              </a:rPr>
              <a:t>. 100% = 13%</a:t>
            </a:r>
            <a:endParaRPr kumimoji="1"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65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6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6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6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6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26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26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269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269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269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269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2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26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2698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2" grpId="0" animBg="1"/>
      <p:bldP spid="126983" grpId="0" animBg="1"/>
      <p:bldP spid="12698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381000" y="533400"/>
            <a:ext cx="8077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c, -Theo PTHH (1): </a:t>
            </a:r>
            <a:r>
              <a:rPr lang="en-US" alt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   +   2 </a:t>
            </a:r>
            <a:r>
              <a:rPr lang="en-US" altLang="en-US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alt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→   MgCl</a:t>
            </a:r>
            <a:r>
              <a:rPr lang="en-US" altLang="en-US" sz="2400" baseline="-25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alt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H</a:t>
            </a:r>
            <a:r>
              <a:rPr lang="en-US" altLang="en-US" sz="2400" baseline="-25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-Theo PTHH (2):</a:t>
            </a:r>
            <a:r>
              <a:rPr lang="en-US" alt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en-US" alt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 2HCl  →    MgCl</a:t>
            </a:r>
            <a:r>
              <a:rPr lang="en-US" altLang="en-US" sz="2400" baseline="-25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altLang="en-US" sz="2400" baseline="-25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2.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=0,2 . 2 =0,4(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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en-US" alt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HCl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n-US" alt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cần</a:t>
            </a:r>
            <a:r>
              <a:rPr lang="en-US" alt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dùng</a:t>
            </a:r>
            <a:r>
              <a:rPr lang="en-US" alt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 0,1 +  0,4 = 0,5 (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mol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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</a:t>
            </a:r>
            <a:r>
              <a:rPr lang="en-US" alt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HCl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cần</a:t>
            </a:r>
            <a:r>
              <a:rPr lang="en-US" alt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có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0,5 . 36,5 = 18,25 (gam)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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</a:t>
            </a:r>
            <a:r>
              <a:rPr lang="en-US" alt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dung</a:t>
            </a:r>
            <a:r>
              <a:rPr lang="en-US" alt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dịch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graphicFrame>
        <p:nvGraphicFramePr>
          <p:cNvPr id="124932" name="Object 2"/>
          <p:cNvGraphicFramePr>
            <a:graphicFrameLocks noChangeAspect="1"/>
          </p:cNvGraphicFramePr>
          <p:nvPr/>
        </p:nvGraphicFramePr>
        <p:xfrm>
          <a:off x="1981200" y="1219200"/>
          <a:ext cx="4648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1993900" imgH="241300" progId="Equation.3">
                  <p:embed/>
                </p:oleObj>
              </mc:Choice>
              <mc:Fallback>
                <p:oleObj name="Equation" r:id="rId3" imgW="1993900" imgH="241300" progId="Equation.3">
                  <p:embed/>
                  <p:pic>
                    <p:nvPicPr>
                      <p:cNvPr id="1249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19200"/>
                        <a:ext cx="4648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3" name="Object 3"/>
          <p:cNvGraphicFramePr>
            <a:graphicFrameLocks noChangeAspect="1"/>
          </p:cNvGraphicFramePr>
          <p:nvPr/>
        </p:nvGraphicFramePr>
        <p:xfrm>
          <a:off x="1981200" y="1752600"/>
          <a:ext cx="472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5" imgW="1714500" imgH="393700" progId="Equation.3">
                  <p:embed/>
                </p:oleObj>
              </mc:Choice>
              <mc:Fallback>
                <p:oleObj name="Equation" r:id="rId5" imgW="1714500" imgH="393700" progId="Equation.3">
                  <p:embed/>
                  <p:pic>
                    <p:nvPicPr>
                      <p:cNvPr id="12493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752600"/>
                        <a:ext cx="472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Grp="1" noChangeAspect="1"/>
          </p:cNvGraphicFramePr>
          <p:nvPr>
            <p:ph/>
          </p:nvPr>
        </p:nvGraphicFramePr>
        <p:xfrm>
          <a:off x="1917700" y="4414838"/>
          <a:ext cx="4191000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7" imgW="2146300" imgH="431800" progId="Equation.3">
                  <p:embed/>
                </p:oleObj>
              </mc:Choice>
              <mc:Fallback>
                <p:oleObj name="Equation" r:id="rId7" imgW="2146300" imgH="431800" progId="Equation.3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4414838"/>
                        <a:ext cx="4191000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860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4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4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4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>
            <a:spLocks noChangeArrowheads="1"/>
          </p:cNvSpPr>
          <p:nvPr/>
        </p:nvSpPr>
        <p:spPr bwMode="auto">
          <a:xfrm>
            <a:off x="2438400" y="609600"/>
            <a:ext cx="4648200" cy="838200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</p:txBody>
      </p:sp>
      <p:sp>
        <p:nvSpPr>
          <p:cNvPr id="26626" name="Text Box 15"/>
          <p:cNvSpPr txBox="1">
            <a:spLocks noChangeArrowheads="1"/>
          </p:cNvSpPr>
          <p:nvPr/>
        </p:nvSpPr>
        <p:spPr bwMode="auto">
          <a:xfrm>
            <a:off x="0" y="1295400"/>
            <a:ext cx="9144000" cy="830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2400" b="1">
                <a:latin typeface="Times New Roman" pitchFamily="18" charset="0"/>
                <a:cs typeface="Times New Roman" pitchFamily="18" charset="0"/>
              </a:rPr>
              <a:t>- Học bài, xem lại tính chất hóa học của các hợp chất vô cơ oxit, axit, bazơ và muối.</a:t>
            </a:r>
          </a:p>
        </p:txBody>
      </p:sp>
      <p:sp>
        <p:nvSpPr>
          <p:cNvPr id="26627" name="Text Box 15"/>
          <p:cNvSpPr txBox="1">
            <a:spLocks noChangeArrowheads="1"/>
          </p:cNvSpPr>
          <p:nvPr/>
        </p:nvSpPr>
        <p:spPr bwMode="auto">
          <a:xfrm>
            <a:off x="0" y="2438400"/>
            <a:ext cx="91440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2400" b="1">
                <a:latin typeface="Times New Roman" pitchFamily="18" charset="0"/>
                <a:cs typeface="Times New Roman" pitchFamily="18" charset="0"/>
              </a:rPr>
              <a:t>- Làm các bài tập SGK và SBT.</a:t>
            </a:r>
          </a:p>
        </p:txBody>
      </p:sp>
      <p:sp>
        <p:nvSpPr>
          <p:cNvPr id="26628" name="Text Box 15"/>
          <p:cNvSpPr txBox="1">
            <a:spLocks noChangeArrowheads="1"/>
          </p:cNvSpPr>
          <p:nvPr/>
        </p:nvSpPr>
        <p:spPr bwMode="auto">
          <a:xfrm>
            <a:off x="152400" y="3048000"/>
            <a:ext cx="914400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latin typeface="Times New Roman" pitchFamily="18" charset="0"/>
                <a:cs typeface="Times New Roman" pitchFamily="18" charset="0"/>
              </a:rPr>
              <a:t>- Xem tiếp chương 2. Bài 15 “Tính chất vật lý của kim loại.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8456613" cy="6192837"/>
          </a:xfrm>
        </p:spPr>
        <p:txBody>
          <a:bodyPr/>
          <a:lstStyle/>
          <a:p>
            <a:pPr algn="just"/>
            <a:r>
              <a:rPr lang="en-US" b="1" smtClean="0">
                <a:solidFill>
                  <a:srgbClr val="3333FF"/>
                </a:solidFill>
                <a:latin typeface="Times New Roman" pitchFamily="18" charset="0"/>
              </a:rPr>
              <a:t>Tiết học đến đây l</a:t>
            </a:r>
            <a:r>
              <a:rPr lang="en-US" b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b="1" smtClean="0">
                <a:solidFill>
                  <a:srgbClr val="3333FF"/>
                </a:solidFill>
                <a:latin typeface="Times New Roman" pitchFamily="18" charset="0"/>
              </a:rPr>
              <a:t> kết thúc.</a:t>
            </a:r>
            <a:br>
              <a:rPr lang="en-US" b="1" smtClean="0">
                <a:solidFill>
                  <a:srgbClr val="3333FF"/>
                </a:solidFill>
                <a:latin typeface="Times New Roman" pitchFamily="18" charset="0"/>
              </a:rPr>
            </a:br>
            <a:r>
              <a:rPr lang="en-US" b="1" smtClean="0">
                <a:solidFill>
                  <a:srgbClr val="3333FF"/>
                </a:solidFill>
                <a:latin typeface="Times New Roman" pitchFamily="18" charset="0"/>
              </a:rPr>
              <a:t>Thầy chúc các em học tập thật tốt.</a:t>
            </a:r>
            <a:br>
              <a:rPr lang="en-US" b="1" smtClean="0">
                <a:solidFill>
                  <a:srgbClr val="3333FF"/>
                </a:solidFill>
                <a:latin typeface="Times New Roman" pitchFamily="18" charset="0"/>
              </a:rPr>
            </a:br>
            <a:r>
              <a:rPr lang="en-US" b="1" smtClean="0">
                <a:solidFill>
                  <a:srgbClr val="3333FF"/>
                </a:solidFill>
                <a:latin typeface="Times New Roman" pitchFamily="18" charset="0"/>
              </a:rPr>
              <a:t>Hẹn gặp lại các em ở tiết học sau</a:t>
            </a:r>
            <a:r>
              <a:rPr lang="en-US" smtClean="0">
                <a:solidFill>
                  <a:srgbClr val="3333FF"/>
                </a:solidFill>
                <a:latin typeface="Times New Roman" pitchFamily="18" charset="0"/>
              </a:rPr>
              <a:t>.</a:t>
            </a:r>
            <a:br>
              <a:rPr lang="en-US" smtClean="0">
                <a:solidFill>
                  <a:srgbClr val="3333FF"/>
                </a:solidFill>
                <a:latin typeface="Times New Roman" pitchFamily="18" charset="0"/>
              </a:rPr>
            </a:br>
            <a:r>
              <a:rPr lang="en-US" smtClean="0">
                <a:latin typeface="Times New Roman" pitchFamily="18" charset="0"/>
              </a:rPr>
              <a:t/>
            </a:r>
            <a:br>
              <a:rPr lang="en-US" smtClean="0">
                <a:latin typeface="Times New Roman" pitchFamily="18" charset="0"/>
              </a:rPr>
            </a:b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5"/>
          <p:cNvSpPr txBox="1">
            <a:spLocks noChangeArrowheads="1"/>
          </p:cNvSpPr>
          <p:nvPr/>
        </p:nvSpPr>
        <p:spPr bwMode="auto">
          <a:xfrm>
            <a:off x="1219200" y="2076450"/>
            <a:ext cx="4572000" cy="46196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CÁC LOẠI HỢP CHẤT VÔ CƠ</a:t>
            </a:r>
          </a:p>
        </p:txBody>
      </p:sp>
      <p:grpSp>
        <p:nvGrpSpPr>
          <p:cNvPr id="17410" name="Group 6"/>
          <p:cNvGrpSpPr>
            <a:grpSpLocks/>
          </p:cNvGrpSpPr>
          <p:nvPr/>
        </p:nvGrpSpPr>
        <p:grpSpPr bwMode="auto">
          <a:xfrm>
            <a:off x="685800" y="2533650"/>
            <a:ext cx="5181600" cy="650875"/>
            <a:chOff x="768" y="1763"/>
            <a:chExt cx="4224" cy="410"/>
          </a:xfrm>
        </p:grpSpPr>
        <p:sp>
          <p:nvSpPr>
            <p:cNvPr id="17468" name="Line 7"/>
            <p:cNvSpPr>
              <a:spLocks noChangeShapeType="1"/>
            </p:cNvSpPr>
            <p:nvPr/>
          </p:nvSpPr>
          <p:spPr bwMode="auto">
            <a:xfrm>
              <a:off x="2880" y="1763"/>
              <a:ext cx="0" cy="19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69" name="Line 8"/>
            <p:cNvSpPr>
              <a:spLocks noChangeShapeType="1"/>
            </p:cNvSpPr>
            <p:nvPr/>
          </p:nvSpPr>
          <p:spPr bwMode="auto">
            <a:xfrm>
              <a:off x="768" y="1955"/>
              <a:ext cx="4224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70" name="Line 9"/>
            <p:cNvSpPr>
              <a:spLocks noChangeShapeType="1"/>
            </p:cNvSpPr>
            <p:nvPr/>
          </p:nvSpPr>
          <p:spPr bwMode="auto">
            <a:xfrm>
              <a:off x="768" y="1968"/>
              <a:ext cx="0" cy="19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71" name="Line 10"/>
            <p:cNvSpPr>
              <a:spLocks noChangeShapeType="1"/>
            </p:cNvSpPr>
            <p:nvPr/>
          </p:nvSpPr>
          <p:spPr bwMode="auto">
            <a:xfrm>
              <a:off x="2112" y="1968"/>
              <a:ext cx="0" cy="19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72" name="Line 11"/>
            <p:cNvSpPr>
              <a:spLocks noChangeShapeType="1"/>
            </p:cNvSpPr>
            <p:nvPr/>
          </p:nvSpPr>
          <p:spPr bwMode="auto">
            <a:xfrm>
              <a:off x="3552" y="1981"/>
              <a:ext cx="0" cy="19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73" name="Line 12"/>
            <p:cNvSpPr>
              <a:spLocks noChangeShapeType="1"/>
            </p:cNvSpPr>
            <p:nvPr/>
          </p:nvSpPr>
          <p:spPr bwMode="auto">
            <a:xfrm>
              <a:off x="4992" y="1977"/>
              <a:ext cx="0" cy="192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1" name="Text Box 13"/>
          <p:cNvSpPr txBox="1">
            <a:spLocks noChangeArrowheads="1"/>
          </p:cNvSpPr>
          <p:nvPr/>
        </p:nvSpPr>
        <p:spPr bwMode="auto">
          <a:xfrm>
            <a:off x="228600" y="3219450"/>
            <a:ext cx="11430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OXIT</a:t>
            </a:r>
          </a:p>
        </p:txBody>
      </p:sp>
      <p:sp>
        <p:nvSpPr>
          <p:cNvPr id="17412" name="Text Box 14"/>
          <p:cNvSpPr txBox="1">
            <a:spLocks noChangeArrowheads="1"/>
          </p:cNvSpPr>
          <p:nvPr/>
        </p:nvSpPr>
        <p:spPr bwMode="auto">
          <a:xfrm>
            <a:off x="1905000" y="3143250"/>
            <a:ext cx="1120775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AXIT</a:t>
            </a:r>
          </a:p>
        </p:txBody>
      </p:sp>
      <p:sp>
        <p:nvSpPr>
          <p:cNvPr id="17413" name="Text Box 15"/>
          <p:cNvSpPr txBox="1">
            <a:spLocks noChangeArrowheads="1"/>
          </p:cNvSpPr>
          <p:nvPr/>
        </p:nvSpPr>
        <p:spPr bwMode="auto">
          <a:xfrm>
            <a:off x="3581400" y="3143250"/>
            <a:ext cx="10922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BAZƠ</a:t>
            </a:r>
          </a:p>
        </p:txBody>
      </p:sp>
      <p:sp>
        <p:nvSpPr>
          <p:cNvPr id="17414" name="Text Box 16"/>
          <p:cNvSpPr txBox="1">
            <a:spLocks noChangeArrowheads="1"/>
          </p:cNvSpPr>
          <p:nvPr/>
        </p:nvSpPr>
        <p:spPr bwMode="auto">
          <a:xfrm>
            <a:off x="5334000" y="3143250"/>
            <a:ext cx="1162050" cy="46196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MUỐI</a:t>
            </a:r>
          </a:p>
        </p:txBody>
      </p:sp>
      <p:grpSp>
        <p:nvGrpSpPr>
          <p:cNvPr id="17415" name="Group 17"/>
          <p:cNvGrpSpPr>
            <a:grpSpLocks/>
          </p:cNvGrpSpPr>
          <p:nvPr/>
        </p:nvGrpSpPr>
        <p:grpSpPr bwMode="auto">
          <a:xfrm>
            <a:off x="0" y="3676650"/>
            <a:ext cx="1676400" cy="1201738"/>
            <a:chOff x="48" y="2496"/>
            <a:chExt cx="1304" cy="717"/>
          </a:xfrm>
        </p:grpSpPr>
        <p:sp>
          <p:nvSpPr>
            <p:cNvPr id="17461" name="Text Box 18"/>
            <p:cNvSpPr txBox="1">
              <a:spLocks noChangeArrowheads="1"/>
            </p:cNvSpPr>
            <p:nvPr/>
          </p:nvSpPr>
          <p:spPr bwMode="auto">
            <a:xfrm>
              <a:off x="48" y="2791"/>
              <a:ext cx="575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Oxit bazo</a:t>
              </a:r>
            </a:p>
          </p:txBody>
        </p:sp>
        <p:sp>
          <p:nvSpPr>
            <p:cNvPr id="17462" name="Text Box 19"/>
            <p:cNvSpPr txBox="1">
              <a:spLocks noChangeArrowheads="1"/>
            </p:cNvSpPr>
            <p:nvPr/>
          </p:nvSpPr>
          <p:spPr bwMode="auto">
            <a:xfrm>
              <a:off x="777" y="2791"/>
              <a:ext cx="575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Oxit axit</a:t>
              </a:r>
            </a:p>
          </p:txBody>
        </p:sp>
        <p:grpSp>
          <p:nvGrpSpPr>
            <p:cNvPr id="17463" name="Group 20"/>
            <p:cNvGrpSpPr>
              <a:grpSpLocks/>
            </p:cNvGrpSpPr>
            <p:nvPr/>
          </p:nvGrpSpPr>
          <p:grpSpPr bwMode="auto">
            <a:xfrm>
              <a:off x="336" y="2496"/>
              <a:ext cx="720" cy="336"/>
              <a:chOff x="336" y="2496"/>
              <a:chExt cx="720" cy="336"/>
            </a:xfrm>
          </p:grpSpPr>
          <p:sp>
            <p:nvSpPr>
              <p:cNvPr id="17464" name="Line 21"/>
              <p:cNvSpPr>
                <a:spLocks noChangeShapeType="1"/>
              </p:cNvSpPr>
              <p:nvPr/>
            </p:nvSpPr>
            <p:spPr bwMode="auto">
              <a:xfrm>
                <a:off x="689" y="249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65" name="Line 22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72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66" name="Line 23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67" name="Line 24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416" name="Group 25"/>
          <p:cNvGrpSpPr>
            <a:grpSpLocks/>
          </p:cNvGrpSpPr>
          <p:nvPr/>
        </p:nvGrpSpPr>
        <p:grpSpPr bwMode="auto">
          <a:xfrm>
            <a:off x="1677988" y="3600450"/>
            <a:ext cx="1751012" cy="1425575"/>
            <a:chOff x="1507" y="2501"/>
            <a:chExt cx="1304" cy="1051"/>
          </a:xfrm>
        </p:grpSpPr>
        <p:sp>
          <p:nvSpPr>
            <p:cNvPr id="17454" name="Text Box 26"/>
            <p:cNvSpPr txBox="1">
              <a:spLocks noChangeArrowheads="1"/>
            </p:cNvSpPr>
            <p:nvPr/>
          </p:nvSpPr>
          <p:spPr bwMode="auto">
            <a:xfrm>
              <a:off x="1507" y="2803"/>
              <a:ext cx="623" cy="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Axit có oxi</a:t>
              </a:r>
            </a:p>
          </p:txBody>
        </p:sp>
        <p:sp>
          <p:nvSpPr>
            <p:cNvPr id="17455" name="Text Box 27"/>
            <p:cNvSpPr txBox="1">
              <a:spLocks noChangeArrowheads="1"/>
            </p:cNvSpPr>
            <p:nvPr/>
          </p:nvSpPr>
          <p:spPr bwMode="auto">
            <a:xfrm>
              <a:off x="1997" y="2803"/>
              <a:ext cx="814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Axit không có oxi</a:t>
              </a:r>
            </a:p>
          </p:txBody>
        </p:sp>
        <p:grpSp>
          <p:nvGrpSpPr>
            <p:cNvPr id="17456" name="Group 28"/>
            <p:cNvGrpSpPr>
              <a:grpSpLocks/>
            </p:cNvGrpSpPr>
            <p:nvPr/>
          </p:nvGrpSpPr>
          <p:grpSpPr bwMode="auto">
            <a:xfrm>
              <a:off x="1728" y="2501"/>
              <a:ext cx="720" cy="336"/>
              <a:chOff x="336" y="2496"/>
              <a:chExt cx="720" cy="336"/>
            </a:xfrm>
          </p:grpSpPr>
          <p:sp>
            <p:nvSpPr>
              <p:cNvPr id="17457" name="Line 29"/>
              <p:cNvSpPr>
                <a:spLocks noChangeShapeType="1"/>
              </p:cNvSpPr>
              <p:nvPr/>
            </p:nvSpPr>
            <p:spPr bwMode="auto">
              <a:xfrm>
                <a:off x="689" y="249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58" name="Line 30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72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59" name="Line 31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60" name="Line 32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417" name="Group 33"/>
          <p:cNvGrpSpPr>
            <a:grpSpLocks/>
          </p:cNvGrpSpPr>
          <p:nvPr/>
        </p:nvGrpSpPr>
        <p:grpSpPr bwMode="auto">
          <a:xfrm>
            <a:off x="3200400" y="3600450"/>
            <a:ext cx="1828800" cy="1425575"/>
            <a:chOff x="2688" y="2531"/>
            <a:chExt cx="1494" cy="947"/>
          </a:xfrm>
        </p:grpSpPr>
        <p:sp>
          <p:nvSpPr>
            <p:cNvPr id="17447" name="Text Box 34"/>
            <p:cNvSpPr txBox="1">
              <a:spLocks noChangeArrowheads="1"/>
            </p:cNvSpPr>
            <p:nvPr/>
          </p:nvSpPr>
          <p:spPr bwMode="auto">
            <a:xfrm>
              <a:off x="2688" y="2804"/>
              <a:ext cx="672" cy="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Bazơ tan</a:t>
              </a:r>
            </a:p>
          </p:txBody>
        </p:sp>
        <p:sp>
          <p:nvSpPr>
            <p:cNvPr id="17448" name="Text Box 35"/>
            <p:cNvSpPr txBox="1">
              <a:spLocks noChangeArrowheads="1"/>
            </p:cNvSpPr>
            <p:nvPr/>
          </p:nvSpPr>
          <p:spPr bwMode="auto">
            <a:xfrm>
              <a:off x="3462" y="2803"/>
              <a:ext cx="720" cy="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Bazơ không tan</a:t>
              </a:r>
            </a:p>
          </p:txBody>
        </p:sp>
        <p:grpSp>
          <p:nvGrpSpPr>
            <p:cNvPr id="17449" name="Group 36"/>
            <p:cNvGrpSpPr>
              <a:grpSpLocks/>
            </p:cNvGrpSpPr>
            <p:nvPr/>
          </p:nvGrpSpPr>
          <p:grpSpPr bwMode="auto">
            <a:xfrm>
              <a:off x="3155" y="2531"/>
              <a:ext cx="720" cy="336"/>
              <a:chOff x="336" y="2496"/>
              <a:chExt cx="720" cy="336"/>
            </a:xfrm>
          </p:grpSpPr>
          <p:sp>
            <p:nvSpPr>
              <p:cNvPr id="17450" name="Line 37"/>
              <p:cNvSpPr>
                <a:spLocks noChangeShapeType="1"/>
              </p:cNvSpPr>
              <p:nvPr/>
            </p:nvSpPr>
            <p:spPr bwMode="auto">
              <a:xfrm>
                <a:off x="689" y="249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51" name="Line 38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72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52" name="Line 39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53" name="Line 40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418" name="Group 41"/>
          <p:cNvGrpSpPr>
            <a:grpSpLocks/>
          </p:cNvGrpSpPr>
          <p:nvPr/>
        </p:nvGrpSpPr>
        <p:grpSpPr bwMode="auto">
          <a:xfrm>
            <a:off x="4953000" y="3600450"/>
            <a:ext cx="1981200" cy="1428750"/>
            <a:chOff x="4273" y="2531"/>
            <a:chExt cx="1357" cy="944"/>
          </a:xfrm>
        </p:grpSpPr>
        <p:sp>
          <p:nvSpPr>
            <p:cNvPr id="17440" name="Text Box 42"/>
            <p:cNvSpPr txBox="1">
              <a:spLocks noChangeArrowheads="1"/>
            </p:cNvSpPr>
            <p:nvPr/>
          </p:nvSpPr>
          <p:spPr bwMode="auto">
            <a:xfrm>
              <a:off x="4273" y="2804"/>
              <a:ext cx="672" cy="4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Muối axit</a:t>
              </a:r>
            </a:p>
          </p:txBody>
        </p:sp>
        <p:sp>
          <p:nvSpPr>
            <p:cNvPr id="17441" name="Text Box 43"/>
            <p:cNvSpPr txBox="1">
              <a:spLocks noChangeArrowheads="1"/>
            </p:cNvSpPr>
            <p:nvPr/>
          </p:nvSpPr>
          <p:spPr bwMode="auto">
            <a:xfrm>
              <a:off x="4958" y="2804"/>
              <a:ext cx="672" cy="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Muối trung hòa</a:t>
              </a:r>
            </a:p>
          </p:txBody>
        </p:sp>
        <p:grpSp>
          <p:nvGrpSpPr>
            <p:cNvPr id="17442" name="Group 44"/>
            <p:cNvGrpSpPr>
              <a:grpSpLocks/>
            </p:cNvGrpSpPr>
            <p:nvPr/>
          </p:nvGrpSpPr>
          <p:grpSpPr bwMode="auto">
            <a:xfrm>
              <a:off x="4573" y="2531"/>
              <a:ext cx="720" cy="336"/>
              <a:chOff x="336" y="2496"/>
              <a:chExt cx="720" cy="336"/>
            </a:xfrm>
          </p:grpSpPr>
          <p:sp>
            <p:nvSpPr>
              <p:cNvPr id="17443" name="Line 45"/>
              <p:cNvSpPr>
                <a:spLocks noChangeShapeType="1"/>
              </p:cNvSpPr>
              <p:nvPr/>
            </p:nvSpPr>
            <p:spPr bwMode="auto">
              <a:xfrm>
                <a:off x="689" y="249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4" name="Line 46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72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5" name="Line 47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6" name="Line 48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0" cy="14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419" name="Text Box 4"/>
          <p:cNvSpPr txBox="1">
            <a:spLocks noChangeArrowheads="1"/>
          </p:cNvSpPr>
          <p:nvPr/>
        </p:nvSpPr>
        <p:spPr bwMode="auto">
          <a:xfrm>
            <a:off x="0" y="838200"/>
            <a:ext cx="502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KIẾN THỨC CẦN NHỚ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7420" name="Text Box 49"/>
          <p:cNvSpPr txBox="1">
            <a:spLocks noChangeArrowheads="1"/>
          </p:cNvSpPr>
          <p:nvPr/>
        </p:nvSpPr>
        <p:spPr bwMode="auto">
          <a:xfrm>
            <a:off x="0" y="1304925"/>
            <a:ext cx="46180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Phân loại các chất vô cơ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7421" name="Rectangle 2"/>
          <p:cNvSpPr>
            <a:spLocks noChangeArrowheads="1"/>
          </p:cNvSpPr>
          <p:nvPr/>
        </p:nvSpPr>
        <p:spPr bwMode="auto">
          <a:xfrm>
            <a:off x="6781800" y="838200"/>
            <a:ext cx="2362200" cy="6019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FFCC"/>
              </a:gs>
            </a:gsLst>
            <a:lin ang="2700000" scaled="1"/>
          </a:gra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Box 50"/>
          <p:cNvSpPr txBox="1">
            <a:spLocks noChangeArrowheads="1"/>
          </p:cNvSpPr>
          <p:nvPr/>
        </p:nvSpPr>
        <p:spPr bwMode="auto">
          <a:xfrm>
            <a:off x="6781800" y="990600"/>
            <a:ext cx="2362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 u="sng"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200" b="1">
                <a:latin typeface="Times New Roman" pitchFamily="18" charset="0"/>
                <a:cs typeface="Times New Roman" pitchFamily="18" charset="0"/>
              </a:rPr>
              <a:t>: Em hãy phân loại các hợp chất vô cơ sau:</a:t>
            </a:r>
          </a:p>
        </p:txBody>
      </p:sp>
      <p:sp>
        <p:nvSpPr>
          <p:cNvPr id="51" name="Text Box 51"/>
          <p:cNvSpPr txBox="1">
            <a:spLocks noChangeArrowheads="1"/>
          </p:cNvSpPr>
          <p:nvPr/>
        </p:nvSpPr>
        <p:spPr bwMode="auto">
          <a:xfrm>
            <a:off x="6781800" y="23002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2" name="Text Box 52"/>
          <p:cNvSpPr txBox="1">
            <a:spLocks noChangeArrowheads="1"/>
          </p:cNvSpPr>
          <p:nvPr/>
        </p:nvSpPr>
        <p:spPr bwMode="auto">
          <a:xfrm>
            <a:off x="8229600" y="2695575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53" name="Text Box 53"/>
          <p:cNvSpPr txBox="1">
            <a:spLocks noChangeArrowheads="1"/>
          </p:cNvSpPr>
          <p:nvPr/>
        </p:nvSpPr>
        <p:spPr bwMode="auto">
          <a:xfrm>
            <a:off x="8229600" y="230028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MgO</a:t>
            </a:r>
            <a:endParaRPr lang="en-US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54"/>
          <p:cNvSpPr txBox="1">
            <a:spLocks noChangeArrowheads="1"/>
          </p:cNvSpPr>
          <p:nvPr/>
        </p:nvSpPr>
        <p:spPr bwMode="auto">
          <a:xfrm>
            <a:off x="6781800" y="315277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55" name="Text Box 55"/>
          <p:cNvSpPr txBox="1">
            <a:spLocks noChangeArrowheads="1"/>
          </p:cNvSpPr>
          <p:nvPr/>
        </p:nvSpPr>
        <p:spPr bwMode="auto">
          <a:xfrm>
            <a:off x="8077200" y="3152775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56"/>
          <p:cNvSpPr txBox="1">
            <a:spLocks noChangeArrowheads="1"/>
          </p:cNvSpPr>
          <p:nvPr/>
        </p:nvSpPr>
        <p:spPr bwMode="auto">
          <a:xfrm>
            <a:off x="6781800" y="275748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7" name="Text Box 57"/>
          <p:cNvSpPr txBox="1">
            <a:spLocks noChangeArrowheads="1"/>
          </p:cNvSpPr>
          <p:nvPr/>
        </p:nvSpPr>
        <p:spPr bwMode="auto">
          <a:xfrm>
            <a:off x="6781800" y="3609975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NaHCO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8" name="Text Box 58"/>
          <p:cNvSpPr txBox="1">
            <a:spLocks noChangeArrowheads="1"/>
          </p:cNvSpPr>
          <p:nvPr/>
        </p:nvSpPr>
        <p:spPr bwMode="auto">
          <a:xfrm>
            <a:off x="6781800" y="40528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59" name="Text Box 59"/>
          <p:cNvSpPr txBox="1">
            <a:spLocks noChangeArrowheads="1"/>
          </p:cNvSpPr>
          <p:nvPr/>
        </p:nvSpPr>
        <p:spPr bwMode="auto">
          <a:xfrm>
            <a:off x="8077200" y="3609975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0" name="Text Box 60"/>
          <p:cNvSpPr txBox="1">
            <a:spLocks noChangeArrowheads="1"/>
          </p:cNvSpPr>
          <p:nvPr/>
        </p:nvSpPr>
        <p:spPr bwMode="auto">
          <a:xfrm>
            <a:off x="7467600" y="269557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61" name="Text Box 61"/>
          <p:cNvSpPr txBox="1">
            <a:spLocks noChangeArrowheads="1"/>
          </p:cNvSpPr>
          <p:nvPr/>
        </p:nvSpPr>
        <p:spPr bwMode="auto">
          <a:xfrm>
            <a:off x="8077200" y="397668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Al(OH)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2" name="Text Box 62"/>
          <p:cNvSpPr txBox="1">
            <a:spLocks noChangeArrowheads="1"/>
          </p:cNvSpPr>
          <p:nvPr/>
        </p:nvSpPr>
        <p:spPr bwMode="auto">
          <a:xfrm>
            <a:off x="6781800" y="44338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NaCl</a:t>
            </a:r>
          </a:p>
        </p:txBody>
      </p:sp>
      <p:sp>
        <p:nvSpPr>
          <p:cNvPr id="63" name="Text Box 63"/>
          <p:cNvSpPr txBox="1">
            <a:spLocks noChangeArrowheads="1"/>
          </p:cNvSpPr>
          <p:nvPr/>
        </p:nvSpPr>
        <p:spPr bwMode="auto">
          <a:xfrm>
            <a:off x="8077200" y="44338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KHSO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4" name="Text Box 64"/>
          <p:cNvSpPr txBox="1">
            <a:spLocks noChangeArrowheads="1"/>
          </p:cNvSpPr>
          <p:nvPr/>
        </p:nvSpPr>
        <p:spPr bwMode="auto">
          <a:xfrm>
            <a:off x="7467600" y="2300288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HCl</a:t>
            </a:r>
          </a:p>
        </p:txBody>
      </p:sp>
      <p:sp>
        <p:nvSpPr>
          <p:cNvPr id="65" name="Text Box 65"/>
          <p:cNvSpPr txBox="1">
            <a:spLocks noChangeArrowheads="1"/>
          </p:cNvSpPr>
          <p:nvPr/>
        </p:nvSpPr>
        <p:spPr bwMode="auto">
          <a:xfrm>
            <a:off x="8077200" y="481488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NaOH</a:t>
            </a:r>
          </a:p>
        </p:txBody>
      </p:sp>
      <p:sp>
        <p:nvSpPr>
          <p:cNvPr id="66" name="Text Box 66"/>
          <p:cNvSpPr txBox="1">
            <a:spLocks noChangeArrowheads="1"/>
          </p:cNvSpPr>
          <p:nvPr/>
        </p:nvSpPr>
        <p:spPr bwMode="auto">
          <a:xfrm>
            <a:off x="6781800" y="4814888"/>
            <a:ext cx="1447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Ba(OH)</a:t>
            </a:r>
            <a:r>
              <a:rPr lang="en-US" b="1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39" name="Picture 67" descr="XMASCA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05800" y="60960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81 0.09547 C -0.40122 0.23647 -0.76562 0.37771 -0.90781 0.43296 C -1.05 0.48821 -0.89306 0.42788 -0.8901 0.42695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700" y="19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0.08229 C -0.00225 0.09523 -0.01562 0.10448 -0.02777 0.11511 C -0.046 0.13153 -0.0309 0.12482 -0.04774 0.13014 C -0.06475 0.1417 -0.08038 0.15441 -0.09913 0.16042 C -0.11736 0.17753 -0.10694 0.17175 -0.13003 0.17545 C -0.13923 0.18146 -0.14791 0.1877 -0.15694 0.19371 C -0.16441 0.19879 -0.17326 0.19972 -0.18125 0.20272 C -0.19705 0.2085 -0.21284 0.21474 -0.2283 0.22099 C -0.23854 0.22492 -0.24965 0.22676 -0.2592 0.23301 C -0.2684 0.23902 -0.2809 0.24595 -0.29062 0.24803 C -0.3 0.25034 -0.30989 0.25011 -0.31961 0.25104 C -0.32986 0.25381 -0.34357 0.25682 -0.35312 0.26329 C -0.35555 0.26491 -0.35729 0.26791 -0.35989 0.26907 C -0.3717 0.276 -0.38507 0.27878 -0.39757 0.28432 C -0.41232 0.29796 -0.39427 0.28317 -0.41545 0.2938 C -0.41788 0.29473 -0.41979 0.29819 -0.42187 0.29935 C -0.43836 0.30744 -0.45659 0.30952 -0.47343 0.31137 C -0.49427 0.31877 -0.51632 0.31877 -0.53784 0.32385 C -0.55555 0.3331 -0.55208 0.33495 -0.57343 0.33911 C -0.60885 0.36754 -0.62586 0.368 -0.67152 0.36893 C -0.72656 0.37055 -0.78125 0.37101 -0.83628 0.37193 C -0.84409 0.37563 -0.85086 0.38095 -0.85868 0.38418 C -0.87586 0.4073 -0.86875 0.39528 -0.88107 0.42025 C -0.88246 0.42279 -0.88107 0.42857 -0.88333 0.42949 C -0.88541 0.43088 -0.88628 0.42579 -0.8875 0.42325 " pathEditMode="relative" rAng="0" ptsTypes="ffffffffffffffffffffffffA">
                                      <p:cBhvr>
                                        <p:cTn id="1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800" y="1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37 0.07328 C -0.2875 0.22122 -0.54045 0.36916 -0.64166 0.4283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400" y="1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85 -0.0957 C 0.02864 -0.13338 0.07014 -0.17083 -0.03733 -0.08691 C -0.14479 -0.003 -0.55625 0.32455 -0.65729 0.40731 C -0.75834 0.49006 -0.70122 0.45007 -0.6441 0.41031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00" y="2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462 C -0.23281 0.12899 -0.46545 0.25428 -0.55833 0.3042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00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94 0.03052 C -0.32673 0.13963 -0.59635 0.24896 -0.70416 0.2931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00" y="1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84 0.0178 C -0.24723 0.18886 -0.44844 0.36015 -0.52917 0.4283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00" y="2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73 0.02173 C -0.25277 0.19001 -0.45347 0.35853 -0.53333 0.4262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00" y="2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83 0.02958 C -0.20434 0.04322 -0.33784 0.05686 -0.3908 0.0621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0" y="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39 0.03767 C -0.26771 0.07142 -0.45504 0.1054 -0.52917 0.1176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00" y="4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33 0.05132 C -0.06597 0.05802 -0.06979 0.06657 -0.07621 0.07513 C -0.08003 0.09084 -0.07569 0.07767 -0.08507 0.09269 C -0.0868 0.09547 -0.08732 0.0994 -0.08941 0.10171 C -0.09132 0.10379 -0.09409 0.10333 -0.09618 0.10471 C -0.09861 0.10633 -0.10052 0.10864 -0.10277 0.11049 C -0.10434 0.11535 -0.10468 0.12136 -0.10729 0.12529 C -0.10937 0.12852 -0.11354 0.12875 -0.11614 0.1313 C -0.11875 0.13361 -0.12048 0.13708 -0.12274 0.14008 C -0.12586 0.1528 -0.13125 0.15418 -0.13836 0.16389 C -0.14427 0.16181 -0.15017 0.15996 -0.15607 0.15788 C -0.15833 0.15696 -0.16059 0.15395 -0.16284 0.15488 C -0.16614 0.15626 -0.17205 0.16898 -0.17395 0.17268 C -0.20243 0.16505 -0.18246 0.17314 -0.22274 0.11951 C -0.24027 0.09616 -0.25746 0.07258 -0.27621 0.05132 C -0.2835 0.04299 -0.2934 0.0393 -0.30052 0.03074 C -0.31024 0.01895 -0.31632 0.00185 -0.32725 -0.00786 C -0.34097 -0.01988 -0.33194 -0.0111 -0.35173 -0.03745 C -0.35468 -0.02242 -0.35625 -0.00902 -0.36284 0.00393 C -0.36875 0.00092 -0.37552 1.53028E-6 -0.38055 -0.00486 C -0.38906 -0.01295 -0.40277 -0.03444 -0.40277 -0.03421 C -0.40573 -0.03352 -0.41128 -0.03537 -0.41163 -0.03144 C -0.41232 -0.02427 -0.40416 -0.00902 -0.40052 -0.00185 C -0.39913 0.00416 -0.39236 0.01942 -0.39618 0.01595 C -0.42482 -0.00971 -0.41041 0.00578 -0.43836 -0.03144 C -0.43993 -0.02751 -0.43958 -0.02057 -0.44288 -0.01965 C -0.446 -0.01873 -0.44843 -0.03236 -0.44948 -0.02843 C -0.45208 -0.01757 -0.44652 -0.00162 -0.44496 0.00994 C -0.44236 0.02982 -0.44132 0.04831 -0.43385 0.06611 C -0.42934 0.07674 -0.421 0.0883 -0.42066 0.10171 C -0.41996 0.12529 -0.42066 0.1491 -0.42066 0.17268 " pathEditMode="relative" rAng="0" ptsTypes="ffffffffffffffffffffffffffffffA">
                                      <p:cBhvr>
                                        <p:cTn id="4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0" y="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27 0.02682 C -0.04305 0.07305 -0.04913 0.1172 -0.05364 0.16297 C -0.04149 0.1847 -0.04895 0.16412 -0.05364 0.19256 C -0.05555 0.20412 -0.05468 0.21637 -0.0559 0.22816 C -0.05764 0.24503 -0.06024 0.26167 -0.0625 0.27832 C -0.06319 0.28317 -0.06718 0.28618 -0.06927 0.29034 C -0.0717 0.29519 -0.07361 0.30028 -0.07586 0.30513 C -0.08107 0.33264 -0.09514 0.3583 -0.10694 0.38188 C -0.11527 0.39852 -0.12048 0.42117 -0.13142 0.43528 C -0.13784 0.4436 -0.14357 0.45284 -0.1493 0.46186 C -0.16336 0.48405 -0.17413 0.50185 -0.19583 0.50925 C -0.20764 0.51942 -0.21788 0.5215 -0.23142 0.52404 C -0.30937 0.52127 -0.296 0.52612 -0.34027 0.51225 C -0.35086 0.50277 -0.36111 0.49283 -0.37152 0.48266 C -0.37656 0.47781 -0.38038 0.47087 -0.38472 0.46486 C -0.38663 0.46232 -0.38923 0.46093 -0.39149 0.45885 C -0.40295 0.43574 -0.38784 0.46371 -0.4026 0.44406 C -0.40885 0.43574 -0.40555 0.43574 -0.4092 0.42626 C -0.41319 0.41563 -0.41961 0.40338 -0.42031 0.39089 C -0.42083 0.3791 -0.42031 0.36708 -0.42031 0.35529 " pathEditMode="relative" rAng="0" ptsTypes="fffffffffffffffffffA">
                                      <p:cBhvr>
                                        <p:cTn id="5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00" y="2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0.06218 C 0.01024 0.06518 0.00729 0.06726 0.00573 0.07096 C 0.00416 0.07443 0.00486 0.07905 0.00364 0.08275 C 0.0026 0.08599 0.00069 0.08876 -0.00087 0.09177 C -0.004 0.10864 -0.00973 0.12274 -0.01424 0.13892 C -0.01962 0.15765 -0.01858 0.17152 -0.02969 0.18631 C -0.03368 0.20712 -0.02882 0.19001 -0.03872 0.20712 C -0.05261 0.23093 -0.04132 0.21937 -0.05417 0.2307 C -0.06025 0.24272 -0.06754 0.2552 -0.07639 0.26329 C -0.08299 0.2767 -0.0882 0.28779 -0.09636 0.29889 C -0.1 0.31345 -0.10799 0.32062 -0.11858 0.32547 C -0.1349 0.32455 -0.15122 0.32408 -0.16754 0.32247 C -0.17934 0.32131 -0.1915 0.31391 -0.20313 0.31068 C -0.20539 0.3086 -0.20729 0.30605 -0.20973 0.30467 C -0.21407 0.30212 -0.22309 0.29889 -0.22309 0.29912 C -0.22535 0.29681 -0.22761 0.29519 -0.22969 0.29288 C -0.23212 0.2901 -0.23403 0.28664 -0.23646 0.28409 C -0.24063 0.2797 -0.24983 0.27207 -0.24983 0.2723 C -0.26129 0.24896 -0.24618 0.27693 -0.26094 0.25728 C -0.27587 0.2374 -0.25365 0.25867 -0.27205 0.24248 C -0.27952 0.22723 -0.29028 0.20619 -0.29427 0.18932 C -0.29497 0.18631 -0.29532 0.18331 -0.29636 0.18053 C -0.30035 0.17106 -0.30539 0.16273 -0.30973 0.15372 C -0.31962 0.13315 -0.31007 0.15025 -0.3165 0.13315 C -0.32205 0.11812 -0.32084 0.1306 -0.32084 0.11535 " pathEditMode="relative" rAng="0" ptsTypes="ffffffffffffffffffffffffA">
                                      <p:cBhvr>
                                        <p:cTn id="5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00" y="13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5 0.04901 C -0.0382 0.05202 -0.03872 0.05525 -0.03976 0.05803 C -0.04167 0.06311 -0.04479 0.0675 -0.04653 0.07282 C -0.06007 0.11443 -0.04688 0.08715 -0.05764 0.10819 C -0.05816 0.11327 -0.0599 0.13153 -0.06198 0.13778 C -0.06302 0.14101 -0.06528 0.14356 -0.0665 0.14679 C -0.07136 0.15974 -0.07414 0.17453 -0.07761 0.18817 C -0.07952 0.1958 -0.08056 0.20389 -0.08195 0.21175 C -0.08299 0.21776 -0.08646 0.22955 -0.08646 0.22978 C -0.08698 0.23417 -0.08907 0.25313 -0.09098 0.25914 C -0.09514 0.27231 -0.10157 0.28479 -0.10643 0.29774 C -0.11233 0.31369 -0.11962 0.32871 -0.13091 0.33912 C -0.1415 0.36038 -0.13594 0.35206 -0.14653 0.3657 C -0.15313 0.36478 -0.16025 0.3657 -0.1665 0.3627 C -0.16893 0.36154 -0.16979 0.35715 -0.17084 0.35391 C -0.17917 0.32895 -0.17535 0.3227 -0.17535 0.28872 " pathEditMode="relative" rAng="0" ptsTypes="fffffffffffffffA">
                                      <p:cBhvr>
                                        <p:cTn id="5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0" y="15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64 0.05108 C 0.01875 0.07905 0.01233 0.1091 0.0073 0.13684 C 0.00556 0.14586 -0.01059 0.15164 -0.01059 0.15187 C -0.02395 0.15048 -0.03993 0.15649 -0.05052 0.14563 C -0.071 0.12459 -0.05816 0.13546 -0.0684 0.11904 C -0.07031 0.11581 -0.075 0.11026 -0.075 0.11049 " pathEditMode="relative" rAng="0" ptsTypes="fffffA">
                                      <p:cBhvr>
                                        <p:cTn id="6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0" y="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0.06218 C -0.00573 0.06519 -0.00417 0.06796 -0.00417 0.07096 C -0.00417 0.07674 -0.01198 0.10541 -0.01302 0.10957 C -0.01372 0.11257 -0.01458 0.11535 -0.01528 0.11835 C -0.01597 0.12136 -0.01753 0.12714 -0.01753 0.12737 C -0.01944 0.1484 -0.01944 0.16851 -0.02865 0.18631 C -0.03108 0.19648 -0.03299 0.20411 -0.0375 0.21313 C -0.03993 0.22908 -0.04444 0.24572 -0.05295 0.25751 C -0.06163 0.24988 -0.06476 0.25127 -0.07083 0.23971 C -0.07361 0.22885 -0.07309 0.23393 -0.07309 0.22492 " pathEditMode="relative" rAng="0" ptsTypes="fffffffffA">
                                      <p:cBhvr>
                                        <p:cTn id="6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0" y="9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3" grpId="0"/>
      <p:bldP spid="54" grpId="0"/>
      <p:bldP spid="55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36"/>
          <p:cNvSpPr txBox="1">
            <a:spLocks noChangeArrowheads="1"/>
          </p:cNvSpPr>
          <p:nvPr/>
        </p:nvSpPr>
        <p:spPr bwMode="auto">
          <a:xfrm>
            <a:off x="533400" y="4937125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1/ OXIT :</a:t>
            </a:r>
          </a:p>
        </p:txBody>
      </p:sp>
      <p:sp>
        <p:nvSpPr>
          <p:cNvPr id="18434" name="Text Box 37"/>
          <p:cNvSpPr txBox="1">
            <a:spLocks noChangeArrowheads="1"/>
          </p:cNvSpPr>
          <p:nvPr/>
        </p:nvSpPr>
        <p:spPr bwMode="auto">
          <a:xfrm>
            <a:off x="1676400" y="4937125"/>
            <a:ext cx="472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a/ Oxit bazơ + . . . . . . . …..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Bazơ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Text Box 38"/>
          <p:cNvSpPr txBox="1">
            <a:spLocks noChangeArrowheads="1"/>
          </p:cNvSpPr>
          <p:nvPr/>
        </p:nvSpPr>
        <p:spPr bwMode="auto">
          <a:xfrm>
            <a:off x="1676400" y="5318125"/>
            <a:ext cx="624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b/ Oxit bazơ + . . . . . . . …..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 muối + nước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6" name="Text Box 39"/>
          <p:cNvSpPr txBox="1">
            <a:spLocks noChangeArrowheads="1"/>
          </p:cNvSpPr>
          <p:nvPr/>
        </p:nvSpPr>
        <p:spPr bwMode="auto">
          <a:xfrm>
            <a:off x="1676400" y="5699125"/>
            <a:ext cx="510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c/ Oxit axit   + . . . . . . ……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axit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7" name="Text Box 40"/>
          <p:cNvSpPr txBox="1">
            <a:spLocks noChangeArrowheads="1"/>
          </p:cNvSpPr>
          <p:nvPr/>
        </p:nvSpPr>
        <p:spPr bwMode="auto">
          <a:xfrm>
            <a:off x="1676400" y="6080125"/>
            <a:ext cx="563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d/ Oxit axit   + . . . . . . . ……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 muối + nước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8" name="Text Box 41"/>
          <p:cNvSpPr txBox="1">
            <a:spLocks noChangeArrowheads="1"/>
          </p:cNvSpPr>
          <p:nvPr/>
        </p:nvSpPr>
        <p:spPr bwMode="auto">
          <a:xfrm>
            <a:off x="1676400" y="6461125"/>
            <a:ext cx="487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e/ 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Oxit axit   + . . . . . . . …..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43"/>
          <p:cNvSpPr txBox="1">
            <a:spLocks noChangeArrowheads="1"/>
          </p:cNvSpPr>
          <p:nvPr/>
        </p:nvSpPr>
        <p:spPr bwMode="auto">
          <a:xfrm>
            <a:off x="3581400" y="492125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Nước</a:t>
            </a:r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3810000" y="530225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45"/>
          <p:cNvSpPr txBox="1">
            <a:spLocks noChangeArrowheads="1"/>
          </p:cNvSpPr>
          <p:nvPr/>
        </p:nvSpPr>
        <p:spPr bwMode="auto">
          <a:xfrm>
            <a:off x="3505200" y="568325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Nước</a:t>
            </a:r>
          </a:p>
        </p:txBody>
      </p:sp>
      <p:sp>
        <p:nvSpPr>
          <p:cNvPr id="13" name="Text Box 46"/>
          <p:cNvSpPr txBox="1">
            <a:spLocks noChangeArrowheads="1"/>
          </p:cNvSpPr>
          <p:nvPr/>
        </p:nvSpPr>
        <p:spPr bwMode="auto">
          <a:xfrm>
            <a:off x="3581400" y="6080125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DD bazơ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Text Box 48"/>
          <p:cNvSpPr txBox="1">
            <a:spLocks noChangeArrowheads="1"/>
          </p:cNvSpPr>
          <p:nvPr/>
        </p:nvSpPr>
        <p:spPr bwMode="auto">
          <a:xfrm>
            <a:off x="0" y="2879725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+ Nước</a:t>
            </a:r>
          </a:p>
        </p:txBody>
      </p:sp>
      <p:sp>
        <p:nvSpPr>
          <p:cNvPr id="16" name="Text Box 49"/>
          <p:cNvSpPr txBox="1">
            <a:spLocks noChangeArrowheads="1"/>
          </p:cNvSpPr>
          <p:nvPr/>
        </p:nvSpPr>
        <p:spPr bwMode="auto">
          <a:xfrm>
            <a:off x="2438400" y="1965325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+Axit</a:t>
            </a:r>
            <a:endParaRPr lang="en-US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50"/>
          <p:cNvSpPr txBox="1">
            <a:spLocks noChangeArrowheads="1"/>
          </p:cNvSpPr>
          <p:nvPr/>
        </p:nvSpPr>
        <p:spPr bwMode="auto">
          <a:xfrm>
            <a:off x="2895600" y="2193925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190DB3"/>
                </a:solidFill>
                <a:latin typeface="Times New Roman" pitchFamily="18" charset="0"/>
                <a:cs typeface="Times New Roman" pitchFamily="18" charset="0"/>
              </a:rPr>
              <a:t>+Oxit axit</a:t>
            </a:r>
          </a:p>
        </p:txBody>
      </p:sp>
      <p:sp>
        <p:nvSpPr>
          <p:cNvPr id="18" name="Text Box 51"/>
          <p:cNvSpPr txBox="1">
            <a:spLocks noChangeArrowheads="1"/>
          </p:cNvSpPr>
          <p:nvPr/>
        </p:nvSpPr>
        <p:spPr bwMode="auto">
          <a:xfrm>
            <a:off x="5562600" y="1889125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DD bazơ</a:t>
            </a:r>
            <a:r>
              <a:rPr lang="en-US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9" name="Text Box 52"/>
          <p:cNvSpPr txBox="1">
            <a:spLocks noChangeArrowheads="1"/>
          </p:cNvSpPr>
          <p:nvPr/>
        </p:nvSpPr>
        <p:spPr bwMode="auto">
          <a:xfrm>
            <a:off x="4953000" y="2193925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190DB3"/>
                </a:solidFill>
                <a:latin typeface="Times New Roman" pitchFamily="18" charset="0"/>
                <a:cs typeface="Times New Roman" pitchFamily="18" charset="0"/>
              </a:rPr>
              <a:t>+Oxit bazơ</a:t>
            </a:r>
          </a:p>
        </p:txBody>
      </p:sp>
      <p:sp>
        <p:nvSpPr>
          <p:cNvPr id="20" name="Text Box 53"/>
          <p:cNvSpPr txBox="1">
            <a:spLocks noChangeArrowheads="1"/>
          </p:cNvSpPr>
          <p:nvPr/>
        </p:nvSpPr>
        <p:spPr bwMode="auto">
          <a:xfrm>
            <a:off x="7696200" y="2879725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+ Nước</a:t>
            </a:r>
          </a:p>
        </p:txBody>
      </p:sp>
      <p:grpSp>
        <p:nvGrpSpPr>
          <p:cNvPr id="18449" name="Group 153"/>
          <p:cNvGrpSpPr>
            <a:grpSpLocks/>
          </p:cNvGrpSpPr>
          <p:nvPr/>
        </p:nvGrpSpPr>
        <p:grpSpPr bwMode="auto">
          <a:xfrm>
            <a:off x="381000" y="1889125"/>
            <a:ext cx="8458200" cy="2535238"/>
            <a:chOff x="384" y="1810"/>
            <a:chExt cx="4940" cy="2366"/>
          </a:xfrm>
        </p:grpSpPr>
        <p:sp>
          <p:nvSpPr>
            <p:cNvPr id="18457" name="Text Box 154"/>
            <p:cNvSpPr txBox="1">
              <a:spLocks noChangeArrowheads="1"/>
            </p:cNvSpPr>
            <p:nvPr/>
          </p:nvSpPr>
          <p:spPr bwMode="auto">
            <a:xfrm>
              <a:off x="2109" y="2702"/>
              <a:ext cx="1200" cy="4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3333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Muối </a:t>
              </a:r>
            </a:p>
          </p:txBody>
        </p:sp>
        <p:sp>
          <p:nvSpPr>
            <p:cNvPr id="18458" name="Text Box 155"/>
            <p:cNvSpPr txBox="1">
              <a:spLocks noChangeArrowheads="1"/>
            </p:cNvSpPr>
            <p:nvPr/>
          </p:nvSpPr>
          <p:spPr bwMode="auto">
            <a:xfrm>
              <a:off x="432" y="1810"/>
              <a:ext cx="1056" cy="4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3333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Oxit bazơ</a:t>
              </a:r>
            </a:p>
          </p:txBody>
        </p:sp>
        <p:sp>
          <p:nvSpPr>
            <p:cNvPr id="18459" name="Text Box 156"/>
            <p:cNvSpPr txBox="1">
              <a:spLocks noChangeArrowheads="1"/>
            </p:cNvSpPr>
            <p:nvPr/>
          </p:nvSpPr>
          <p:spPr bwMode="auto">
            <a:xfrm>
              <a:off x="384" y="3683"/>
              <a:ext cx="1056" cy="4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3333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Bazơ</a:t>
              </a:r>
            </a:p>
          </p:txBody>
        </p:sp>
        <p:sp>
          <p:nvSpPr>
            <p:cNvPr id="18460" name="Text Box 157"/>
            <p:cNvSpPr txBox="1">
              <a:spLocks noChangeArrowheads="1"/>
            </p:cNvSpPr>
            <p:nvPr/>
          </p:nvSpPr>
          <p:spPr bwMode="auto">
            <a:xfrm>
              <a:off x="4268" y="1810"/>
              <a:ext cx="1056" cy="4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3333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Oxit axit</a:t>
              </a:r>
            </a:p>
          </p:txBody>
        </p:sp>
        <p:sp>
          <p:nvSpPr>
            <p:cNvPr id="18461" name="Text Box 158"/>
            <p:cNvSpPr txBox="1">
              <a:spLocks noChangeArrowheads="1"/>
            </p:cNvSpPr>
            <p:nvPr/>
          </p:nvSpPr>
          <p:spPr bwMode="auto">
            <a:xfrm>
              <a:off x="4220" y="3683"/>
              <a:ext cx="1056" cy="4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3333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Axit</a:t>
              </a:r>
            </a:p>
          </p:txBody>
        </p:sp>
        <p:sp>
          <p:nvSpPr>
            <p:cNvPr id="18462" name="Line 159"/>
            <p:cNvSpPr>
              <a:spLocks noChangeShapeType="1"/>
            </p:cNvSpPr>
            <p:nvPr/>
          </p:nvSpPr>
          <p:spPr bwMode="auto">
            <a:xfrm>
              <a:off x="1501" y="2137"/>
              <a:ext cx="772" cy="52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3" name="Line 160"/>
            <p:cNvSpPr>
              <a:spLocks noChangeShapeType="1"/>
            </p:cNvSpPr>
            <p:nvPr/>
          </p:nvSpPr>
          <p:spPr bwMode="auto">
            <a:xfrm>
              <a:off x="789" y="2266"/>
              <a:ext cx="0" cy="136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4" name="Line 161"/>
            <p:cNvSpPr>
              <a:spLocks noChangeShapeType="1"/>
            </p:cNvSpPr>
            <p:nvPr/>
          </p:nvSpPr>
          <p:spPr bwMode="auto">
            <a:xfrm>
              <a:off x="4700" y="2303"/>
              <a:ext cx="0" cy="133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5" name="Line 162"/>
            <p:cNvSpPr>
              <a:spLocks noChangeShapeType="1"/>
            </p:cNvSpPr>
            <p:nvPr/>
          </p:nvSpPr>
          <p:spPr bwMode="auto">
            <a:xfrm flipH="1" flipV="1">
              <a:off x="1007" y="2266"/>
              <a:ext cx="1" cy="136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6" name="Line 163"/>
            <p:cNvSpPr>
              <a:spLocks noChangeShapeType="1"/>
            </p:cNvSpPr>
            <p:nvPr/>
          </p:nvSpPr>
          <p:spPr bwMode="auto">
            <a:xfrm flipV="1">
              <a:off x="1452" y="3194"/>
              <a:ext cx="693" cy="693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7" name="Line 164"/>
            <p:cNvSpPr>
              <a:spLocks noChangeShapeType="1"/>
            </p:cNvSpPr>
            <p:nvPr/>
          </p:nvSpPr>
          <p:spPr bwMode="auto">
            <a:xfrm flipH="1">
              <a:off x="1440" y="3058"/>
              <a:ext cx="624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165"/>
            <p:cNvSpPr>
              <a:spLocks noChangeShapeType="1"/>
            </p:cNvSpPr>
            <p:nvPr/>
          </p:nvSpPr>
          <p:spPr bwMode="auto">
            <a:xfrm flipH="1">
              <a:off x="3312" y="2146"/>
              <a:ext cx="912" cy="52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166"/>
            <p:cNvSpPr>
              <a:spLocks noChangeShapeType="1"/>
            </p:cNvSpPr>
            <p:nvPr/>
          </p:nvSpPr>
          <p:spPr bwMode="auto">
            <a:xfrm flipH="1" flipV="1">
              <a:off x="3286" y="3110"/>
              <a:ext cx="912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Line 167"/>
            <p:cNvSpPr>
              <a:spLocks noChangeShapeType="1"/>
            </p:cNvSpPr>
            <p:nvPr/>
          </p:nvSpPr>
          <p:spPr bwMode="auto">
            <a:xfrm>
              <a:off x="3360" y="3010"/>
              <a:ext cx="912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Text Box 169"/>
          <p:cNvSpPr txBox="1">
            <a:spLocks noChangeArrowheads="1"/>
          </p:cNvSpPr>
          <p:nvPr/>
        </p:nvSpPr>
        <p:spPr bwMode="auto">
          <a:xfrm>
            <a:off x="3505200" y="644207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190DB3"/>
                </a:solidFill>
                <a:latin typeface="Times New Roman" pitchFamily="18" charset="0"/>
                <a:cs typeface="Times New Roman" pitchFamily="18" charset="0"/>
              </a:rPr>
              <a:t>Oxit bazơ</a:t>
            </a:r>
          </a:p>
        </p:txBody>
      </p:sp>
      <p:sp>
        <p:nvSpPr>
          <p:cNvPr id="18451" name="Text Box 170"/>
          <p:cNvSpPr txBox="1">
            <a:spLocks noChangeArrowheads="1"/>
          </p:cNvSpPr>
          <p:nvPr/>
        </p:nvSpPr>
        <p:spPr bwMode="auto">
          <a:xfrm>
            <a:off x="5181600" y="6446838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</a:t>
            </a:r>
          </a:p>
        </p:txBody>
      </p:sp>
      <p:pic>
        <p:nvPicPr>
          <p:cNvPr id="18452" name="Picture 171" descr="XMASCA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0" y="60960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53" name="Text Box 4"/>
          <p:cNvSpPr txBox="1">
            <a:spLocks noChangeArrowheads="1"/>
          </p:cNvSpPr>
          <p:nvPr/>
        </p:nvSpPr>
        <p:spPr bwMode="auto">
          <a:xfrm>
            <a:off x="0" y="838200"/>
            <a:ext cx="502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KIẾN THỨC CẦN NHỚ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454" name="Text Box 49"/>
          <p:cNvSpPr txBox="1">
            <a:spLocks noChangeArrowheads="1"/>
          </p:cNvSpPr>
          <p:nvPr/>
        </p:nvSpPr>
        <p:spPr bwMode="auto">
          <a:xfrm>
            <a:off x="0" y="1304925"/>
            <a:ext cx="7853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Tính chất hóa học của các loại chất vô cơ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8455" name="Text Box 4"/>
          <p:cNvSpPr txBox="1">
            <a:spLocks noChangeArrowheads="1"/>
          </p:cNvSpPr>
          <p:nvPr/>
        </p:nvSpPr>
        <p:spPr bwMode="auto">
          <a:xfrm>
            <a:off x="0" y="4352925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456" name="Text Box 4"/>
          <p:cNvSpPr txBox="1">
            <a:spLocks noChangeArrowheads="1"/>
          </p:cNvSpPr>
          <p:nvPr/>
        </p:nvSpPr>
        <p:spPr bwMode="auto">
          <a:xfrm>
            <a:off x="3162300" y="4567238"/>
            <a:ext cx="1257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3"/>
          <p:cNvSpPr txBox="1">
            <a:spLocks noChangeArrowheads="1"/>
          </p:cNvSpPr>
          <p:nvPr/>
        </p:nvSpPr>
        <p:spPr bwMode="auto">
          <a:xfrm>
            <a:off x="533400" y="5121275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2/ BAZƠ:</a:t>
            </a:r>
          </a:p>
        </p:txBody>
      </p:sp>
      <p:sp>
        <p:nvSpPr>
          <p:cNvPr id="19458" name="Text Box 34"/>
          <p:cNvSpPr txBox="1">
            <a:spLocks noChangeArrowheads="1"/>
          </p:cNvSpPr>
          <p:nvPr/>
        </p:nvSpPr>
        <p:spPr bwMode="auto">
          <a:xfrm>
            <a:off x="0" y="27432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+ Nước</a:t>
            </a:r>
          </a:p>
        </p:txBody>
      </p:sp>
      <p:sp>
        <p:nvSpPr>
          <p:cNvPr id="19459" name="Text Box 35"/>
          <p:cNvSpPr txBox="1">
            <a:spLocks noChangeArrowheads="1"/>
          </p:cNvSpPr>
          <p:nvPr/>
        </p:nvSpPr>
        <p:spPr bwMode="auto">
          <a:xfrm>
            <a:off x="2438400" y="1828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+Axit</a:t>
            </a:r>
            <a:endParaRPr lang="en-US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2895600" y="2057400"/>
            <a:ext cx="1219200" cy="3667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+Oxit axit</a:t>
            </a:r>
          </a:p>
        </p:txBody>
      </p:sp>
      <p:sp>
        <p:nvSpPr>
          <p:cNvPr id="19461" name="Text Box 37"/>
          <p:cNvSpPr txBox="1">
            <a:spLocks noChangeArrowheads="1"/>
          </p:cNvSpPr>
          <p:nvPr/>
        </p:nvSpPr>
        <p:spPr bwMode="auto">
          <a:xfrm>
            <a:off x="5562600" y="17526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DD bazơ</a:t>
            </a:r>
            <a:r>
              <a:rPr lang="en-US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7" name="Text Box 38"/>
          <p:cNvSpPr txBox="1">
            <a:spLocks noChangeArrowheads="1"/>
          </p:cNvSpPr>
          <p:nvPr/>
        </p:nvSpPr>
        <p:spPr bwMode="auto">
          <a:xfrm>
            <a:off x="4953000" y="2057400"/>
            <a:ext cx="1600200" cy="3667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+Oxit bazơ</a:t>
            </a:r>
          </a:p>
        </p:txBody>
      </p:sp>
      <p:sp>
        <p:nvSpPr>
          <p:cNvPr id="19463" name="Text Box 39"/>
          <p:cNvSpPr txBox="1">
            <a:spLocks noChangeArrowheads="1"/>
          </p:cNvSpPr>
          <p:nvPr/>
        </p:nvSpPr>
        <p:spPr bwMode="auto">
          <a:xfrm>
            <a:off x="7696200" y="27432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+ Nước</a:t>
            </a:r>
          </a:p>
        </p:txBody>
      </p:sp>
      <p:sp>
        <p:nvSpPr>
          <p:cNvPr id="19464" name="Text Box 41"/>
          <p:cNvSpPr txBox="1">
            <a:spLocks noChangeArrowheads="1"/>
          </p:cNvSpPr>
          <p:nvPr/>
        </p:nvSpPr>
        <p:spPr bwMode="auto">
          <a:xfrm>
            <a:off x="1676400" y="5121275"/>
            <a:ext cx="586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a/ Bazơ  + . . . . . . . ……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+ nước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5" name="Text Box 43"/>
          <p:cNvSpPr txBox="1">
            <a:spLocks noChangeArrowheads="1"/>
          </p:cNvSpPr>
          <p:nvPr/>
        </p:nvSpPr>
        <p:spPr bwMode="auto">
          <a:xfrm>
            <a:off x="1676400" y="5486400"/>
            <a:ext cx="609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b/ Bazơ  +  . . . . . . . ……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+ nước</a:t>
            </a:r>
          </a:p>
        </p:txBody>
      </p:sp>
      <p:sp>
        <p:nvSpPr>
          <p:cNvPr id="19466" name="Text Box 44"/>
          <p:cNvSpPr txBox="1">
            <a:spLocks noChangeArrowheads="1"/>
          </p:cNvSpPr>
          <p:nvPr/>
        </p:nvSpPr>
        <p:spPr bwMode="auto">
          <a:xfrm>
            <a:off x="1676400" y="5867400"/>
            <a:ext cx="533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c/ Bazơ  + . . . . . . .  …….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+ bazơ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7" name="Text Box 45"/>
          <p:cNvSpPr txBox="1">
            <a:spLocks noChangeArrowheads="1"/>
          </p:cNvSpPr>
          <p:nvPr/>
        </p:nvSpPr>
        <p:spPr bwMode="auto">
          <a:xfrm>
            <a:off x="1676400" y="6248400"/>
            <a:ext cx="617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d/ Bazơ                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             . . . . . . . ….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 Box 46"/>
          <p:cNvSpPr txBox="1">
            <a:spLocks noChangeArrowheads="1"/>
          </p:cNvSpPr>
          <p:nvPr/>
        </p:nvSpPr>
        <p:spPr bwMode="auto">
          <a:xfrm>
            <a:off x="3200400" y="5105400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 axit</a:t>
            </a:r>
          </a:p>
        </p:txBody>
      </p:sp>
      <p:sp>
        <p:nvSpPr>
          <p:cNvPr id="64" name="Text Box 47"/>
          <p:cNvSpPr txBox="1">
            <a:spLocks noChangeArrowheads="1"/>
          </p:cNvSpPr>
          <p:nvPr/>
        </p:nvSpPr>
        <p:spPr bwMode="auto">
          <a:xfrm>
            <a:off x="3276600" y="5440363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Axit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 Box 49"/>
          <p:cNvSpPr txBox="1">
            <a:spLocks noChangeArrowheads="1"/>
          </p:cNvSpPr>
          <p:nvPr/>
        </p:nvSpPr>
        <p:spPr bwMode="auto">
          <a:xfrm>
            <a:off x="3352800" y="580707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</a:t>
            </a:r>
          </a:p>
        </p:txBody>
      </p:sp>
      <p:sp>
        <p:nvSpPr>
          <p:cNvPr id="66" name="Text Box 50"/>
          <p:cNvSpPr txBox="1">
            <a:spLocks noChangeArrowheads="1"/>
          </p:cNvSpPr>
          <p:nvPr/>
        </p:nvSpPr>
        <p:spPr bwMode="auto">
          <a:xfrm>
            <a:off x="3783013" y="61325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baseline="3000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endParaRPr lang="en-US" b="1" baseline="3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51"/>
          <p:cNvSpPr txBox="1">
            <a:spLocks noChangeArrowheads="1"/>
          </p:cNvSpPr>
          <p:nvPr/>
        </p:nvSpPr>
        <p:spPr bwMode="auto">
          <a:xfrm>
            <a:off x="4724400" y="6188075"/>
            <a:ext cx="297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Oxit bazơ + Nước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68" name="Text Box 52"/>
          <p:cNvSpPr txBox="1">
            <a:spLocks noChangeArrowheads="1"/>
          </p:cNvSpPr>
          <p:nvPr/>
        </p:nvSpPr>
        <p:spPr bwMode="auto">
          <a:xfrm>
            <a:off x="2971800" y="32908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+Axit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 Box 53"/>
          <p:cNvSpPr txBox="1">
            <a:spLocks noChangeArrowheads="1"/>
          </p:cNvSpPr>
          <p:nvPr/>
        </p:nvSpPr>
        <p:spPr bwMode="auto">
          <a:xfrm>
            <a:off x="3048000" y="35814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+Oxit axit </a:t>
            </a:r>
          </a:p>
        </p:txBody>
      </p:sp>
      <p:sp>
        <p:nvSpPr>
          <p:cNvPr id="70" name="Text Box 54"/>
          <p:cNvSpPr txBox="1">
            <a:spLocks noChangeArrowheads="1"/>
          </p:cNvSpPr>
          <p:nvPr/>
        </p:nvSpPr>
        <p:spPr bwMode="auto">
          <a:xfrm>
            <a:off x="3048000" y="38862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</a:t>
            </a:r>
          </a:p>
        </p:txBody>
      </p:sp>
      <p:sp>
        <p:nvSpPr>
          <p:cNvPr id="71" name="Text Box 55"/>
          <p:cNvSpPr txBox="1">
            <a:spLocks noChangeArrowheads="1"/>
          </p:cNvSpPr>
          <p:nvPr/>
        </p:nvSpPr>
        <p:spPr bwMode="auto">
          <a:xfrm>
            <a:off x="1447800" y="2389188"/>
            <a:ext cx="91440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 </a:t>
            </a:r>
          </a:p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</a:t>
            </a:r>
          </a:p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hủy</a:t>
            </a:r>
          </a:p>
        </p:txBody>
      </p:sp>
      <p:grpSp>
        <p:nvGrpSpPr>
          <p:cNvPr id="19477" name="Group 56"/>
          <p:cNvGrpSpPr>
            <a:grpSpLocks/>
          </p:cNvGrpSpPr>
          <p:nvPr/>
        </p:nvGrpSpPr>
        <p:grpSpPr bwMode="auto">
          <a:xfrm>
            <a:off x="381000" y="1752600"/>
            <a:ext cx="8458200" cy="2535238"/>
            <a:chOff x="384" y="1810"/>
            <a:chExt cx="4940" cy="2366"/>
          </a:xfrm>
        </p:grpSpPr>
        <p:sp>
          <p:nvSpPr>
            <p:cNvPr id="19484" name="Text Box 57"/>
            <p:cNvSpPr txBox="1">
              <a:spLocks noChangeArrowheads="1"/>
            </p:cNvSpPr>
            <p:nvPr/>
          </p:nvSpPr>
          <p:spPr bwMode="auto">
            <a:xfrm>
              <a:off x="2120" y="2663"/>
              <a:ext cx="1200" cy="4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3333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Muối </a:t>
              </a:r>
            </a:p>
          </p:txBody>
        </p:sp>
        <p:sp>
          <p:nvSpPr>
            <p:cNvPr id="19485" name="Text Box 58"/>
            <p:cNvSpPr txBox="1">
              <a:spLocks noChangeArrowheads="1"/>
            </p:cNvSpPr>
            <p:nvPr/>
          </p:nvSpPr>
          <p:spPr bwMode="auto">
            <a:xfrm>
              <a:off x="432" y="1810"/>
              <a:ext cx="1056" cy="4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3333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Oxit bazơ</a:t>
              </a:r>
            </a:p>
          </p:txBody>
        </p:sp>
        <p:sp>
          <p:nvSpPr>
            <p:cNvPr id="19486" name="Text Box 59"/>
            <p:cNvSpPr txBox="1">
              <a:spLocks noChangeArrowheads="1"/>
            </p:cNvSpPr>
            <p:nvPr/>
          </p:nvSpPr>
          <p:spPr bwMode="auto">
            <a:xfrm>
              <a:off x="384" y="3683"/>
              <a:ext cx="1056" cy="4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3333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Bazơ</a:t>
              </a:r>
            </a:p>
          </p:txBody>
        </p:sp>
        <p:sp>
          <p:nvSpPr>
            <p:cNvPr id="19487" name="Text Box 60"/>
            <p:cNvSpPr txBox="1">
              <a:spLocks noChangeArrowheads="1"/>
            </p:cNvSpPr>
            <p:nvPr/>
          </p:nvSpPr>
          <p:spPr bwMode="auto">
            <a:xfrm>
              <a:off x="4268" y="1810"/>
              <a:ext cx="1056" cy="4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3333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Oxit axit</a:t>
              </a:r>
            </a:p>
          </p:txBody>
        </p:sp>
        <p:sp>
          <p:nvSpPr>
            <p:cNvPr id="19488" name="Text Box 61"/>
            <p:cNvSpPr txBox="1">
              <a:spLocks noChangeArrowheads="1"/>
            </p:cNvSpPr>
            <p:nvPr/>
          </p:nvSpPr>
          <p:spPr bwMode="auto">
            <a:xfrm>
              <a:off x="4220" y="3683"/>
              <a:ext cx="1056" cy="4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3333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Axit</a:t>
              </a:r>
            </a:p>
          </p:txBody>
        </p:sp>
        <p:sp>
          <p:nvSpPr>
            <p:cNvPr id="19489" name="Line 62"/>
            <p:cNvSpPr>
              <a:spLocks noChangeShapeType="1"/>
            </p:cNvSpPr>
            <p:nvPr/>
          </p:nvSpPr>
          <p:spPr bwMode="auto">
            <a:xfrm>
              <a:off x="1501" y="2137"/>
              <a:ext cx="772" cy="52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0" name="Line 63"/>
            <p:cNvSpPr>
              <a:spLocks noChangeShapeType="1"/>
            </p:cNvSpPr>
            <p:nvPr/>
          </p:nvSpPr>
          <p:spPr bwMode="auto">
            <a:xfrm>
              <a:off x="789" y="2303"/>
              <a:ext cx="0" cy="133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1" name="Line 64"/>
            <p:cNvSpPr>
              <a:spLocks noChangeShapeType="1"/>
            </p:cNvSpPr>
            <p:nvPr/>
          </p:nvSpPr>
          <p:spPr bwMode="auto">
            <a:xfrm flipH="1">
              <a:off x="4700" y="2291"/>
              <a:ext cx="1" cy="136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2" name="Line 65"/>
            <p:cNvSpPr>
              <a:spLocks noChangeShapeType="1"/>
            </p:cNvSpPr>
            <p:nvPr/>
          </p:nvSpPr>
          <p:spPr bwMode="auto">
            <a:xfrm flipV="1">
              <a:off x="1008" y="2266"/>
              <a:ext cx="0" cy="136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3" name="Line 66"/>
            <p:cNvSpPr>
              <a:spLocks noChangeShapeType="1"/>
            </p:cNvSpPr>
            <p:nvPr/>
          </p:nvSpPr>
          <p:spPr bwMode="auto">
            <a:xfrm flipV="1">
              <a:off x="1452" y="3161"/>
              <a:ext cx="693" cy="693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4" name="Line 67"/>
            <p:cNvSpPr>
              <a:spLocks noChangeShapeType="1"/>
            </p:cNvSpPr>
            <p:nvPr/>
          </p:nvSpPr>
          <p:spPr bwMode="auto">
            <a:xfrm flipH="1">
              <a:off x="1440" y="3058"/>
              <a:ext cx="624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5" name="Line 68"/>
            <p:cNvSpPr>
              <a:spLocks noChangeShapeType="1"/>
            </p:cNvSpPr>
            <p:nvPr/>
          </p:nvSpPr>
          <p:spPr bwMode="auto">
            <a:xfrm flipH="1">
              <a:off x="3312" y="2146"/>
              <a:ext cx="912" cy="52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6" name="Line 69"/>
            <p:cNvSpPr>
              <a:spLocks noChangeShapeType="1"/>
            </p:cNvSpPr>
            <p:nvPr/>
          </p:nvSpPr>
          <p:spPr bwMode="auto">
            <a:xfrm flipH="1" flipV="1">
              <a:off x="3299" y="3161"/>
              <a:ext cx="912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7" name="Line 70"/>
            <p:cNvSpPr>
              <a:spLocks noChangeShapeType="1"/>
            </p:cNvSpPr>
            <p:nvPr/>
          </p:nvSpPr>
          <p:spPr bwMode="auto">
            <a:xfrm>
              <a:off x="3360" y="3010"/>
              <a:ext cx="912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8" name="Text Box 72"/>
          <p:cNvSpPr txBox="1">
            <a:spLocks noChangeArrowheads="1"/>
          </p:cNvSpPr>
          <p:nvPr/>
        </p:nvSpPr>
        <p:spPr bwMode="auto">
          <a:xfrm>
            <a:off x="3783013" y="6145213"/>
            <a:ext cx="6858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endParaRPr lang="en-US" b="1" baseline="30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79" name="Picture 73" descr="XMASCA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0" y="6019800"/>
            <a:ext cx="76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80" name="Text Box 4"/>
          <p:cNvSpPr txBox="1">
            <a:spLocks noChangeArrowheads="1"/>
          </p:cNvSpPr>
          <p:nvPr/>
        </p:nvSpPr>
        <p:spPr bwMode="auto">
          <a:xfrm>
            <a:off x="0" y="838200"/>
            <a:ext cx="502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KIẾN THỨC CẦN NHỚ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9481" name="Text Box 49"/>
          <p:cNvSpPr txBox="1">
            <a:spLocks noChangeArrowheads="1"/>
          </p:cNvSpPr>
          <p:nvPr/>
        </p:nvSpPr>
        <p:spPr bwMode="auto">
          <a:xfrm>
            <a:off x="0" y="1304925"/>
            <a:ext cx="7853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Tính chất hóa học của các loại chất vô cơ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9482" name="Text Box 4"/>
          <p:cNvSpPr txBox="1">
            <a:spLocks noChangeArrowheads="1"/>
          </p:cNvSpPr>
          <p:nvPr/>
        </p:nvSpPr>
        <p:spPr bwMode="auto">
          <a:xfrm>
            <a:off x="0" y="4352925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9483" name="Text Box 4"/>
          <p:cNvSpPr txBox="1">
            <a:spLocks noChangeArrowheads="1"/>
          </p:cNvSpPr>
          <p:nvPr/>
        </p:nvSpPr>
        <p:spPr bwMode="auto">
          <a:xfrm>
            <a:off x="3162300" y="4567238"/>
            <a:ext cx="1257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  <p:bldP spid="65" grpId="0"/>
      <p:bldP spid="66" grpId="1"/>
      <p:bldP spid="67" grpId="0"/>
      <p:bldP spid="68" grpId="0"/>
      <p:bldP spid="69" grpId="0"/>
      <p:bldP spid="70" grpId="0"/>
      <p:bldP spid="71" grpId="0"/>
      <p:bldP spid="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39"/>
          <p:cNvSpPr txBox="1">
            <a:spLocks noChangeArrowheads="1"/>
          </p:cNvSpPr>
          <p:nvPr/>
        </p:nvSpPr>
        <p:spPr bwMode="auto">
          <a:xfrm>
            <a:off x="2971800" y="32908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+Axit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Text Box 40"/>
          <p:cNvSpPr txBox="1">
            <a:spLocks noChangeArrowheads="1"/>
          </p:cNvSpPr>
          <p:nvPr/>
        </p:nvSpPr>
        <p:spPr bwMode="auto">
          <a:xfrm>
            <a:off x="3048000" y="35814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+Oxit axit </a:t>
            </a:r>
          </a:p>
        </p:txBody>
      </p:sp>
      <p:sp>
        <p:nvSpPr>
          <p:cNvPr id="20483" name="Text Box 41"/>
          <p:cNvSpPr txBox="1">
            <a:spLocks noChangeArrowheads="1"/>
          </p:cNvSpPr>
          <p:nvPr/>
        </p:nvSpPr>
        <p:spPr bwMode="auto">
          <a:xfrm>
            <a:off x="3048000" y="38862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</a:t>
            </a:r>
          </a:p>
        </p:txBody>
      </p:sp>
      <p:sp>
        <p:nvSpPr>
          <p:cNvPr id="20484" name="Text Box 42"/>
          <p:cNvSpPr txBox="1">
            <a:spLocks noChangeArrowheads="1"/>
          </p:cNvSpPr>
          <p:nvPr/>
        </p:nvSpPr>
        <p:spPr bwMode="auto">
          <a:xfrm>
            <a:off x="1447800" y="2389188"/>
            <a:ext cx="91440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 </a:t>
            </a:r>
          </a:p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</a:t>
            </a:r>
          </a:p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hủy</a:t>
            </a:r>
          </a:p>
        </p:txBody>
      </p:sp>
      <p:sp>
        <p:nvSpPr>
          <p:cNvPr id="20485" name="Text Box 44"/>
          <p:cNvSpPr txBox="1">
            <a:spLocks noChangeArrowheads="1"/>
          </p:cNvSpPr>
          <p:nvPr/>
        </p:nvSpPr>
        <p:spPr bwMode="auto">
          <a:xfrm>
            <a:off x="533400" y="5233988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6" name="Text Box 45"/>
          <p:cNvSpPr txBox="1">
            <a:spLocks noChangeArrowheads="1"/>
          </p:cNvSpPr>
          <p:nvPr/>
        </p:nvSpPr>
        <p:spPr bwMode="auto">
          <a:xfrm>
            <a:off x="533400" y="5089525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3/ AXIT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487" name="Text Box 46"/>
          <p:cNvSpPr txBox="1">
            <a:spLocks noChangeArrowheads="1"/>
          </p:cNvSpPr>
          <p:nvPr/>
        </p:nvSpPr>
        <p:spPr bwMode="auto">
          <a:xfrm>
            <a:off x="1752600" y="5089525"/>
            <a:ext cx="632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a/ Axit  + . . . . . . . …..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+ hidro</a:t>
            </a:r>
          </a:p>
        </p:txBody>
      </p:sp>
      <p:sp>
        <p:nvSpPr>
          <p:cNvPr id="20488" name="Text Box 47"/>
          <p:cNvSpPr txBox="1">
            <a:spLocks noChangeArrowheads="1"/>
          </p:cNvSpPr>
          <p:nvPr/>
        </p:nvSpPr>
        <p:spPr bwMode="auto">
          <a:xfrm>
            <a:off x="1752600" y="5470525"/>
            <a:ext cx="533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b/ Axit +       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 ……………….</a:t>
            </a:r>
          </a:p>
        </p:txBody>
      </p:sp>
      <p:sp>
        <p:nvSpPr>
          <p:cNvPr id="20489" name="Text Box 48"/>
          <p:cNvSpPr txBox="1">
            <a:spLocks noChangeArrowheads="1"/>
          </p:cNvSpPr>
          <p:nvPr/>
        </p:nvSpPr>
        <p:spPr bwMode="auto">
          <a:xfrm>
            <a:off x="1752600" y="5851525"/>
            <a:ext cx="601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c/ Axit +                     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  …………………</a:t>
            </a:r>
          </a:p>
        </p:txBody>
      </p:sp>
      <p:sp>
        <p:nvSpPr>
          <p:cNvPr id="20490" name="Text Box 49"/>
          <p:cNvSpPr txBox="1">
            <a:spLocks noChangeArrowheads="1"/>
          </p:cNvSpPr>
          <p:nvPr/>
        </p:nvSpPr>
        <p:spPr bwMode="auto">
          <a:xfrm>
            <a:off x="1752600" y="6232525"/>
            <a:ext cx="571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d/ Axit +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. . . . . . . …….      muối + axit 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50"/>
          <p:cNvSpPr txBox="1">
            <a:spLocks noChangeArrowheads="1"/>
          </p:cNvSpPr>
          <p:nvPr/>
        </p:nvSpPr>
        <p:spPr bwMode="auto">
          <a:xfrm>
            <a:off x="2971800" y="507365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Kim loại</a:t>
            </a:r>
            <a:r>
              <a:rPr lang="en-US" sz="20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4" name="Text Box 53"/>
          <p:cNvSpPr txBox="1">
            <a:spLocks noChangeArrowheads="1"/>
          </p:cNvSpPr>
          <p:nvPr/>
        </p:nvSpPr>
        <p:spPr bwMode="auto">
          <a:xfrm>
            <a:off x="2971800" y="62325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</a:p>
        </p:txBody>
      </p:sp>
      <p:sp>
        <p:nvSpPr>
          <p:cNvPr id="15" name="Text Box 54"/>
          <p:cNvSpPr txBox="1">
            <a:spLocks noChangeArrowheads="1"/>
          </p:cNvSpPr>
          <p:nvPr/>
        </p:nvSpPr>
        <p:spPr bwMode="auto">
          <a:xfrm>
            <a:off x="4800600" y="32766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+ Kim loại</a:t>
            </a:r>
            <a:r>
              <a:rPr lang="en-US" sz="20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pSp>
        <p:nvGrpSpPr>
          <p:cNvPr id="20494" name="Group 55"/>
          <p:cNvGrpSpPr>
            <a:grpSpLocks/>
          </p:cNvGrpSpPr>
          <p:nvPr/>
        </p:nvGrpSpPr>
        <p:grpSpPr bwMode="auto">
          <a:xfrm>
            <a:off x="1081088" y="2103438"/>
            <a:ext cx="6756400" cy="1858962"/>
            <a:chOff x="789" y="2137"/>
            <a:chExt cx="3911" cy="1735"/>
          </a:xfrm>
        </p:grpSpPr>
        <p:sp>
          <p:nvSpPr>
            <p:cNvPr id="20522" name="Line 61"/>
            <p:cNvSpPr>
              <a:spLocks noChangeShapeType="1"/>
            </p:cNvSpPr>
            <p:nvPr/>
          </p:nvSpPr>
          <p:spPr bwMode="auto">
            <a:xfrm>
              <a:off x="1501" y="2137"/>
              <a:ext cx="772" cy="52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3" name="Line 62"/>
            <p:cNvSpPr>
              <a:spLocks noChangeShapeType="1"/>
            </p:cNvSpPr>
            <p:nvPr/>
          </p:nvSpPr>
          <p:spPr bwMode="auto">
            <a:xfrm>
              <a:off x="789" y="2194"/>
              <a:ext cx="0" cy="144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4" name="Line 63"/>
            <p:cNvSpPr>
              <a:spLocks noChangeShapeType="1"/>
            </p:cNvSpPr>
            <p:nvPr/>
          </p:nvSpPr>
          <p:spPr bwMode="auto">
            <a:xfrm>
              <a:off x="4700" y="2194"/>
              <a:ext cx="0" cy="144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5" name="Line 64"/>
            <p:cNvSpPr>
              <a:spLocks noChangeShapeType="1"/>
            </p:cNvSpPr>
            <p:nvPr/>
          </p:nvSpPr>
          <p:spPr bwMode="auto">
            <a:xfrm flipV="1">
              <a:off x="1008" y="2308"/>
              <a:ext cx="0" cy="148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6" name="Line 65"/>
            <p:cNvSpPr>
              <a:spLocks noChangeShapeType="1"/>
            </p:cNvSpPr>
            <p:nvPr/>
          </p:nvSpPr>
          <p:spPr bwMode="auto">
            <a:xfrm flipV="1">
              <a:off x="1443" y="3179"/>
              <a:ext cx="693" cy="693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7" name="Line 66"/>
            <p:cNvSpPr>
              <a:spLocks noChangeShapeType="1"/>
            </p:cNvSpPr>
            <p:nvPr/>
          </p:nvSpPr>
          <p:spPr bwMode="auto">
            <a:xfrm flipH="1">
              <a:off x="1440" y="3058"/>
              <a:ext cx="624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8" name="Line 67"/>
            <p:cNvSpPr>
              <a:spLocks noChangeShapeType="1"/>
            </p:cNvSpPr>
            <p:nvPr/>
          </p:nvSpPr>
          <p:spPr bwMode="auto">
            <a:xfrm flipH="1">
              <a:off x="3312" y="2146"/>
              <a:ext cx="912" cy="52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9" name="Line 68"/>
            <p:cNvSpPr>
              <a:spLocks noChangeShapeType="1"/>
            </p:cNvSpPr>
            <p:nvPr/>
          </p:nvSpPr>
          <p:spPr bwMode="auto">
            <a:xfrm flipH="1" flipV="1">
              <a:off x="3286" y="3110"/>
              <a:ext cx="912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30" name="Line 69"/>
            <p:cNvSpPr>
              <a:spLocks noChangeShapeType="1"/>
            </p:cNvSpPr>
            <p:nvPr/>
          </p:nvSpPr>
          <p:spPr bwMode="auto">
            <a:xfrm>
              <a:off x="3360" y="3010"/>
              <a:ext cx="912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 Box 70"/>
          <p:cNvSpPr txBox="1">
            <a:spLocks noChangeArrowheads="1"/>
          </p:cNvSpPr>
          <p:nvPr/>
        </p:nvSpPr>
        <p:spPr bwMode="auto">
          <a:xfrm>
            <a:off x="5029200" y="5454650"/>
            <a:ext cx="1905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+ nước</a:t>
            </a:r>
          </a:p>
          <a:p>
            <a:endParaRPr lang="en-US" sz="200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71"/>
          <p:cNvSpPr txBox="1">
            <a:spLocks noChangeArrowheads="1"/>
          </p:cNvSpPr>
          <p:nvPr/>
        </p:nvSpPr>
        <p:spPr bwMode="auto">
          <a:xfrm>
            <a:off x="5029200" y="5851525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+ nước</a:t>
            </a:r>
          </a:p>
        </p:txBody>
      </p:sp>
      <p:sp>
        <p:nvSpPr>
          <p:cNvPr id="28" name="Text Box 72"/>
          <p:cNvSpPr txBox="1">
            <a:spLocks noChangeArrowheads="1"/>
          </p:cNvSpPr>
          <p:nvPr/>
        </p:nvSpPr>
        <p:spPr bwMode="auto">
          <a:xfrm>
            <a:off x="4800600" y="35052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+ Bazơ</a:t>
            </a:r>
          </a:p>
        </p:txBody>
      </p:sp>
      <p:sp>
        <p:nvSpPr>
          <p:cNvPr id="29" name="Text Box 73"/>
          <p:cNvSpPr txBox="1">
            <a:spLocks noChangeArrowheads="1"/>
          </p:cNvSpPr>
          <p:nvPr/>
        </p:nvSpPr>
        <p:spPr bwMode="auto">
          <a:xfrm>
            <a:off x="4800600" y="3748088"/>
            <a:ext cx="160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+ Oxit bazơ</a:t>
            </a:r>
          </a:p>
        </p:txBody>
      </p:sp>
      <p:sp>
        <p:nvSpPr>
          <p:cNvPr id="30" name="Text Box 74"/>
          <p:cNvSpPr txBox="1">
            <a:spLocks noChangeArrowheads="1"/>
          </p:cNvSpPr>
          <p:nvPr/>
        </p:nvSpPr>
        <p:spPr bwMode="auto">
          <a:xfrm>
            <a:off x="4800600" y="39624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+ Muối</a:t>
            </a:r>
          </a:p>
        </p:txBody>
      </p:sp>
      <p:sp>
        <p:nvSpPr>
          <p:cNvPr id="31" name="Text Box 75"/>
          <p:cNvSpPr txBox="1">
            <a:spLocks noChangeArrowheads="1"/>
          </p:cNvSpPr>
          <p:nvPr/>
        </p:nvSpPr>
        <p:spPr bwMode="auto">
          <a:xfrm>
            <a:off x="2971800" y="5454650"/>
            <a:ext cx="121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Bazơ</a:t>
            </a:r>
          </a:p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76"/>
          <p:cNvSpPr txBox="1">
            <a:spLocks noChangeArrowheads="1"/>
          </p:cNvSpPr>
          <p:nvPr/>
        </p:nvSpPr>
        <p:spPr bwMode="auto">
          <a:xfrm>
            <a:off x="2971800" y="545465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</a:p>
        </p:txBody>
      </p:sp>
      <p:sp>
        <p:nvSpPr>
          <p:cNvPr id="33" name="Text Box 77"/>
          <p:cNvSpPr txBox="1">
            <a:spLocks noChangeArrowheads="1"/>
          </p:cNvSpPr>
          <p:nvPr/>
        </p:nvSpPr>
        <p:spPr bwMode="auto">
          <a:xfrm>
            <a:off x="2971800" y="5851525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Oxit bazơ</a:t>
            </a:r>
          </a:p>
        </p:txBody>
      </p:sp>
      <p:sp>
        <p:nvSpPr>
          <p:cNvPr id="34" name="Text Box 78"/>
          <p:cNvSpPr txBox="1">
            <a:spLocks noChangeArrowheads="1"/>
          </p:cNvSpPr>
          <p:nvPr/>
        </p:nvSpPr>
        <p:spPr bwMode="auto">
          <a:xfrm>
            <a:off x="2971800" y="5851525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Oxit bazơ</a:t>
            </a:r>
          </a:p>
        </p:txBody>
      </p:sp>
      <p:sp>
        <p:nvSpPr>
          <p:cNvPr id="35" name="Text Box 79"/>
          <p:cNvSpPr txBox="1">
            <a:spLocks noChangeArrowheads="1"/>
          </p:cNvSpPr>
          <p:nvPr/>
        </p:nvSpPr>
        <p:spPr bwMode="auto">
          <a:xfrm>
            <a:off x="5029200" y="5454650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+ nước</a:t>
            </a:r>
          </a:p>
        </p:txBody>
      </p:sp>
      <p:sp>
        <p:nvSpPr>
          <p:cNvPr id="36" name="Text Box 80"/>
          <p:cNvSpPr txBox="1">
            <a:spLocks noChangeArrowheads="1"/>
          </p:cNvSpPr>
          <p:nvPr/>
        </p:nvSpPr>
        <p:spPr bwMode="auto">
          <a:xfrm>
            <a:off x="5029200" y="5851525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+ nước</a:t>
            </a:r>
          </a:p>
        </p:txBody>
      </p:sp>
      <p:pic>
        <p:nvPicPr>
          <p:cNvPr id="20506" name="Picture 81" descr="XMASCA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3400" y="57912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7" name="Text Box 57"/>
          <p:cNvSpPr txBox="1">
            <a:spLocks noChangeArrowheads="1"/>
          </p:cNvSpPr>
          <p:nvPr/>
        </p:nvSpPr>
        <p:spPr bwMode="auto">
          <a:xfrm>
            <a:off x="3352800" y="2667000"/>
            <a:ext cx="2055813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Muối </a:t>
            </a:r>
          </a:p>
        </p:txBody>
      </p:sp>
      <p:sp>
        <p:nvSpPr>
          <p:cNvPr id="20508" name="Text Box 58"/>
          <p:cNvSpPr txBox="1">
            <a:spLocks noChangeArrowheads="1"/>
          </p:cNvSpPr>
          <p:nvPr/>
        </p:nvSpPr>
        <p:spPr bwMode="auto">
          <a:xfrm>
            <a:off x="463550" y="1752600"/>
            <a:ext cx="1808163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Oxit bazơ</a:t>
            </a:r>
          </a:p>
        </p:txBody>
      </p:sp>
      <p:sp>
        <p:nvSpPr>
          <p:cNvPr id="20509" name="Text Box 59"/>
          <p:cNvSpPr txBox="1">
            <a:spLocks noChangeArrowheads="1"/>
          </p:cNvSpPr>
          <p:nvPr/>
        </p:nvSpPr>
        <p:spPr bwMode="auto">
          <a:xfrm>
            <a:off x="381000" y="3759200"/>
            <a:ext cx="1808163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Bazơ</a:t>
            </a:r>
          </a:p>
        </p:txBody>
      </p:sp>
      <p:sp>
        <p:nvSpPr>
          <p:cNvPr id="20510" name="Text Box 60"/>
          <p:cNvSpPr txBox="1">
            <a:spLocks noChangeArrowheads="1"/>
          </p:cNvSpPr>
          <p:nvPr/>
        </p:nvSpPr>
        <p:spPr bwMode="auto">
          <a:xfrm>
            <a:off x="7031038" y="1752600"/>
            <a:ext cx="1808162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Oxit axit</a:t>
            </a:r>
          </a:p>
        </p:txBody>
      </p:sp>
      <p:sp>
        <p:nvSpPr>
          <p:cNvPr id="20511" name="Text Box 61"/>
          <p:cNvSpPr txBox="1">
            <a:spLocks noChangeArrowheads="1"/>
          </p:cNvSpPr>
          <p:nvPr/>
        </p:nvSpPr>
        <p:spPr bwMode="auto">
          <a:xfrm>
            <a:off x="6948488" y="3759200"/>
            <a:ext cx="1808162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Axit</a:t>
            </a:r>
          </a:p>
        </p:txBody>
      </p:sp>
      <p:sp>
        <p:nvSpPr>
          <p:cNvPr id="20512" name="Text Box 34"/>
          <p:cNvSpPr txBox="1">
            <a:spLocks noChangeArrowheads="1"/>
          </p:cNvSpPr>
          <p:nvPr/>
        </p:nvSpPr>
        <p:spPr bwMode="auto">
          <a:xfrm>
            <a:off x="0" y="27432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+ Nước</a:t>
            </a:r>
          </a:p>
        </p:txBody>
      </p:sp>
      <p:sp>
        <p:nvSpPr>
          <p:cNvPr id="20513" name="Text Box 35"/>
          <p:cNvSpPr txBox="1">
            <a:spLocks noChangeArrowheads="1"/>
          </p:cNvSpPr>
          <p:nvPr/>
        </p:nvSpPr>
        <p:spPr bwMode="auto">
          <a:xfrm>
            <a:off x="2438400" y="1828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+Axit</a:t>
            </a:r>
            <a:endParaRPr lang="en-US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36"/>
          <p:cNvSpPr txBox="1">
            <a:spLocks noChangeArrowheads="1"/>
          </p:cNvSpPr>
          <p:nvPr/>
        </p:nvSpPr>
        <p:spPr bwMode="auto">
          <a:xfrm>
            <a:off x="2895600" y="2057400"/>
            <a:ext cx="1219200" cy="3667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+Oxit axit</a:t>
            </a:r>
          </a:p>
        </p:txBody>
      </p:sp>
      <p:sp>
        <p:nvSpPr>
          <p:cNvPr id="20515" name="Text Box 37"/>
          <p:cNvSpPr txBox="1">
            <a:spLocks noChangeArrowheads="1"/>
          </p:cNvSpPr>
          <p:nvPr/>
        </p:nvSpPr>
        <p:spPr bwMode="auto">
          <a:xfrm>
            <a:off x="5562600" y="17526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DD bazơ</a:t>
            </a:r>
            <a:r>
              <a:rPr lang="en-US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7" name="Text Box 38"/>
          <p:cNvSpPr txBox="1">
            <a:spLocks noChangeArrowheads="1"/>
          </p:cNvSpPr>
          <p:nvPr/>
        </p:nvSpPr>
        <p:spPr bwMode="auto">
          <a:xfrm>
            <a:off x="4953000" y="2057400"/>
            <a:ext cx="1600200" cy="3667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+Oxit bazơ</a:t>
            </a:r>
          </a:p>
        </p:txBody>
      </p:sp>
      <p:sp>
        <p:nvSpPr>
          <p:cNvPr id="20517" name="Text Box 39"/>
          <p:cNvSpPr txBox="1">
            <a:spLocks noChangeArrowheads="1"/>
          </p:cNvSpPr>
          <p:nvPr/>
        </p:nvSpPr>
        <p:spPr bwMode="auto">
          <a:xfrm>
            <a:off x="7696200" y="27432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+ Nước</a:t>
            </a:r>
          </a:p>
        </p:txBody>
      </p:sp>
      <p:sp>
        <p:nvSpPr>
          <p:cNvPr id="20518" name="Text Box 4"/>
          <p:cNvSpPr txBox="1">
            <a:spLocks noChangeArrowheads="1"/>
          </p:cNvSpPr>
          <p:nvPr/>
        </p:nvSpPr>
        <p:spPr bwMode="auto">
          <a:xfrm>
            <a:off x="0" y="838200"/>
            <a:ext cx="502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KIẾN THỨC CẦN NHỚ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519" name="Text Box 49"/>
          <p:cNvSpPr txBox="1">
            <a:spLocks noChangeArrowheads="1"/>
          </p:cNvSpPr>
          <p:nvPr/>
        </p:nvSpPr>
        <p:spPr bwMode="auto">
          <a:xfrm>
            <a:off x="0" y="1304925"/>
            <a:ext cx="7853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Tính chất hóa học của các loại chất vô cơ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20520" name="Text Box 4"/>
          <p:cNvSpPr txBox="1">
            <a:spLocks noChangeArrowheads="1"/>
          </p:cNvSpPr>
          <p:nvPr/>
        </p:nvSpPr>
        <p:spPr bwMode="auto">
          <a:xfrm>
            <a:off x="0" y="4352925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521" name="Text Box 4"/>
          <p:cNvSpPr txBox="1">
            <a:spLocks noChangeArrowheads="1"/>
          </p:cNvSpPr>
          <p:nvPr/>
        </p:nvSpPr>
        <p:spPr bwMode="auto">
          <a:xfrm>
            <a:off x="3162300" y="4567238"/>
            <a:ext cx="1257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6" grpId="0"/>
      <p:bldP spid="26" grpId="1"/>
      <p:bldP spid="27" grpId="0"/>
      <p:bldP spid="27" grpId="1"/>
      <p:bldP spid="28" grpId="0"/>
      <p:bldP spid="29" grpId="0"/>
      <p:bldP spid="30" grpId="0"/>
      <p:bldP spid="31" grpId="1"/>
      <p:bldP spid="32" grpId="0"/>
      <p:bldP spid="33" grpId="1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9"/>
          <p:cNvSpPr txBox="1">
            <a:spLocks noChangeArrowheads="1"/>
          </p:cNvSpPr>
          <p:nvPr/>
        </p:nvSpPr>
        <p:spPr bwMode="auto">
          <a:xfrm>
            <a:off x="2971800" y="32908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+Axit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Text Box 40"/>
          <p:cNvSpPr txBox="1">
            <a:spLocks noChangeArrowheads="1"/>
          </p:cNvSpPr>
          <p:nvPr/>
        </p:nvSpPr>
        <p:spPr bwMode="auto">
          <a:xfrm>
            <a:off x="3048000" y="35814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+Oxit axit </a:t>
            </a:r>
          </a:p>
        </p:txBody>
      </p:sp>
      <p:sp>
        <p:nvSpPr>
          <p:cNvPr id="21507" name="Text Box 41"/>
          <p:cNvSpPr txBox="1">
            <a:spLocks noChangeArrowheads="1"/>
          </p:cNvSpPr>
          <p:nvPr/>
        </p:nvSpPr>
        <p:spPr bwMode="auto">
          <a:xfrm>
            <a:off x="3048000" y="38862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</a:t>
            </a:r>
          </a:p>
        </p:txBody>
      </p:sp>
      <p:sp>
        <p:nvSpPr>
          <p:cNvPr id="21508" name="Text Box 42"/>
          <p:cNvSpPr txBox="1">
            <a:spLocks noChangeArrowheads="1"/>
          </p:cNvSpPr>
          <p:nvPr/>
        </p:nvSpPr>
        <p:spPr bwMode="auto">
          <a:xfrm>
            <a:off x="1447800" y="2389188"/>
            <a:ext cx="91440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 </a:t>
            </a:r>
          </a:p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</a:t>
            </a:r>
          </a:p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hủy</a:t>
            </a:r>
          </a:p>
        </p:txBody>
      </p:sp>
      <p:sp>
        <p:nvSpPr>
          <p:cNvPr id="21509" name="Text Box 54"/>
          <p:cNvSpPr txBox="1">
            <a:spLocks noChangeArrowheads="1"/>
          </p:cNvSpPr>
          <p:nvPr/>
        </p:nvSpPr>
        <p:spPr bwMode="auto">
          <a:xfrm>
            <a:off x="4800600" y="32766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+ Kim loại</a:t>
            </a:r>
            <a:r>
              <a:rPr lang="en-US" sz="20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pSp>
        <p:nvGrpSpPr>
          <p:cNvPr id="21510" name="Group 55"/>
          <p:cNvGrpSpPr>
            <a:grpSpLocks/>
          </p:cNvGrpSpPr>
          <p:nvPr/>
        </p:nvGrpSpPr>
        <p:grpSpPr bwMode="auto">
          <a:xfrm>
            <a:off x="1081088" y="2103438"/>
            <a:ext cx="6756400" cy="1858962"/>
            <a:chOff x="789" y="2137"/>
            <a:chExt cx="3911" cy="1735"/>
          </a:xfrm>
        </p:grpSpPr>
        <p:sp>
          <p:nvSpPr>
            <p:cNvPr id="21545" name="Line 61"/>
            <p:cNvSpPr>
              <a:spLocks noChangeShapeType="1"/>
            </p:cNvSpPr>
            <p:nvPr/>
          </p:nvSpPr>
          <p:spPr bwMode="auto">
            <a:xfrm>
              <a:off x="1501" y="2137"/>
              <a:ext cx="772" cy="52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6" name="Line 62"/>
            <p:cNvSpPr>
              <a:spLocks noChangeShapeType="1"/>
            </p:cNvSpPr>
            <p:nvPr/>
          </p:nvSpPr>
          <p:spPr bwMode="auto">
            <a:xfrm>
              <a:off x="789" y="2194"/>
              <a:ext cx="0" cy="144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7" name="Line 63"/>
            <p:cNvSpPr>
              <a:spLocks noChangeShapeType="1"/>
            </p:cNvSpPr>
            <p:nvPr/>
          </p:nvSpPr>
          <p:spPr bwMode="auto">
            <a:xfrm>
              <a:off x="4700" y="2194"/>
              <a:ext cx="0" cy="144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8" name="Line 64"/>
            <p:cNvSpPr>
              <a:spLocks noChangeShapeType="1"/>
            </p:cNvSpPr>
            <p:nvPr/>
          </p:nvSpPr>
          <p:spPr bwMode="auto">
            <a:xfrm flipV="1">
              <a:off x="1008" y="2308"/>
              <a:ext cx="0" cy="148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9" name="Line 65"/>
            <p:cNvSpPr>
              <a:spLocks noChangeShapeType="1"/>
            </p:cNvSpPr>
            <p:nvPr/>
          </p:nvSpPr>
          <p:spPr bwMode="auto">
            <a:xfrm flipV="1">
              <a:off x="1443" y="3179"/>
              <a:ext cx="693" cy="693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0" name="Line 66"/>
            <p:cNvSpPr>
              <a:spLocks noChangeShapeType="1"/>
            </p:cNvSpPr>
            <p:nvPr/>
          </p:nvSpPr>
          <p:spPr bwMode="auto">
            <a:xfrm flipH="1">
              <a:off x="1440" y="3058"/>
              <a:ext cx="624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1" name="Line 67"/>
            <p:cNvSpPr>
              <a:spLocks noChangeShapeType="1"/>
            </p:cNvSpPr>
            <p:nvPr/>
          </p:nvSpPr>
          <p:spPr bwMode="auto">
            <a:xfrm flipH="1">
              <a:off x="3312" y="2146"/>
              <a:ext cx="912" cy="52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2" name="Line 68"/>
            <p:cNvSpPr>
              <a:spLocks noChangeShapeType="1"/>
            </p:cNvSpPr>
            <p:nvPr/>
          </p:nvSpPr>
          <p:spPr bwMode="auto">
            <a:xfrm flipH="1" flipV="1">
              <a:off x="3286" y="3110"/>
              <a:ext cx="912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3" name="Line 69"/>
            <p:cNvSpPr>
              <a:spLocks noChangeShapeType="1"/>
            </p:cNvSpPr>
            <p:nvPr/>
          </p:nvSpPr>
          <p:spPr bwMode="auto">
            <a:xfrm>
              <a:off x="3360" y="3010"/>
              <a:ext cx="912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11" name="Text Box 72"/>
          <p:cNvSpPr txBox="1">
            <a:spLocks noChangeArrowheads="1"/>
          </p:cNvSpPr>
          <p:nvPr/>
        </p:nvSpPr>
        <p:spPr bwMode="auto">
          <a:xfrm>
            <a:off x="4800600" y="35052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+ Bazơ</a:t>
            </a:r>
          </a:p>
        </p:txBody>
      </p:sp>
      <p:sp>
        <p:nvSpPr>
          <p:cNvPr id="21512" name="Text Box 73"/>
          <p:cNvSpPr txBox="1">
            <a:spLocks noChangeArrowheads="1"/>
          </p:cNvSpPr>
          <p:nvPr/>
        </p:nvSpPr>
        <p:spPr bwMode="auto">
          <a:xfrm>
            <a:off x="4800600" y="3748088"/>
            <a:ext cx="160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+ Oxit bazơ</a:t>
            </a:r>
          </a:p>
        </p:txBody>
      </p:sp>
      <p:sp>
        <p:nvSpPr>
          <p:cNvPr id="21513" name="Text Box 74"/>
          <p:cNvSpPr txBox="1">
            <a:spLocks noChangeArrowheads="1"/>
          </p:cNvSpPr>
          <p:nvPr/>
        </p:nvSpPr>
        <p:spPr bwMode="auto">
          <a:xfrm>
            <a:off x="4800600" y="39624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+ Muối</a:t>
            </a:r>
          </a:p>
        </p:txBody>
      </p:sp>
      <p:sp>
        <p:nvSpPr>
          <p:cNvPr id="21514" name="Text Box 57"/>
          <p:cNvSpPr txBox="1">
            <a:spLocks noChangeArrowheads="1"/>
          </p:cNvSpPr>
          <p:nvPr/>
        </p:nvSpPr>
        <p:spPr bwMode="auto">
          <a:xfrm>
            <a:off x="3352800" y="2667000"/>
            <a:ext cx="2055813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Muối </a:t>
            </a:r>
          </a:p>
        </p:txBody>
      </p:sp>
      <p:sp>
        <p:nvSpPr>
          <p:cNvPr id="21515" name="Text Box 58"/>
          <p:cNvSpPr txBox="1">
            <a:spLocks noChangeArrowheads="1"/>
          </p:cNvSpPr>
          <p:nvPr/>
        </p:nvSpPr>
        <p:spPr bwMode="auto">
          <a:xfrm>
            <a:off x="463550" y="1752600"/>
            <a:ext cx="1808163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Oxit bazơ</a:t>
            </a:r>
          </a:p>
        </p:txBody>
      </p:sp>
      <p:sp>
        <p:nvSpPr>
          <p:cNvPr id="21516" name="Text Box 59"/>
          <p:cNvSpPr txBox="1">
            <a:spLocks noChangeArrowheads="1"/>
          </p:cNvSpPr>
          <p:nvPr/>
        </p:nvSpPr>
        <p:spPr bwMode="auto">
          <a:xfrm>
            <a:off x="381000" y="3759200"/>
            <a:ext cx="1808163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Bazơ</a:t>
            </a:r>
          </a:p>
        </p:txBody>
      </p:sp>
      <p:sp>
        <p:nvSpPr>
          <p:cNvPr id="21517" name="Text Box 60"/>
          <p:cNvSpPr txBox="1">
            <a:spLocks noChangeArrowheads="1"/>
          </p:cNvSpPr>
          <p:nvPr/>
        </p:nvSpPr>
        <p:spPr bwMode="auto">
          <a:xfrm>
            <a:off x="7031038" y="1752600"/>
            <a:ext cx="1808162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Oxit axit</a:t>
            </a:r>
          </a:p>
        </p:txBody>
      </p:sp>
      <p:sp>
        <p:nvSpPr>
          <p:cNvPr id="21518" name="Text Box 61"/>
          <p:cNvSpPr txBox="1">
            <a:spLocks noChangeArrowheads="1"/>
          </p:cNvSpPr>
          <p:nvPr/>
        </p:nvSpPr>
        <p:spPr bwMode="auto">
          <a:xfrm>
            <a:off x="6948488" y="3759200"/>
            <a:ext cx="1808162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Axit</a:t>
            </a:r>
          </a:p>
        </p:txBody>
      </p:sp>
      <p:sp>
        <p:nvSpPr>
          <p:cNvPr id="21519" name="Text Box 34"/>
          <p:cNvSpPr txBox="1">
            <a:spLocks noChangeArrowheads="1"/>
          </p:cNvSpPr>
          <p:nvPr/>
        </p:nvSpPr>
        <p:spPr bwMode="auto">
          <a:xfrm>
            <a:off x="0" y="27432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+ Nước</a:t>
            </a:r>
          </a:p>
        </p:txBody>
      </p:sp>
      <p:sp>
        <p:nvSpPr>
          <p:cNvPr id="21520" name="Text Box 35"/>
          <p:cNvSpPr txBox="1">
            <a:spLocks noChangeArrowheads="1"/>
          </p:cNvSpPr>
          <p:nvPr/>
        </p:nvSpPr>
        <p:spPr bwMode="auto">
          <a:xfrm>
            <a:off x="2438400" y="1828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+Axit</a:t>
            </a:r>
            <a:endParaRPr lang="en-US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2895600" y="2057400"/>
            <a:ext cx="1219200" cy="3667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+Oxit axit</a:t>
            </a:r>
          </a:p>
        </p:txBody>
      </p:sp>
      <p:sp>
        <p:nvSpPr>
          <p:cNvPr id="21522" name="Text Box 37"/>
          <p:cNvSpPr txBox="1">
            <a:spLocks noChangeArrowheads="1"/>
          </p:cNvSpPr>
          <p:nvPr/>
        </p:nvSpPr>
        <p:spPr bwMode="auto">
          <a:xfrm>
            <a:off x="5562600" y="17526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DD bazơ</a:t>
            </a:r>
            <a:r>
              <a:rPr lang="en-US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4953000" y="2057400"/>
            <a:ext cx="1600200" cy="3667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+Oxit bazơ</a:t>
            </a:r>
          </a:p>
        </p:txBody>
      </p:sp>
      <p:sp>
        <p:nvSpPr>
          <p:cNvPr id="21524" name="Text Box 39"/>
          <p:cNvSpPr txBox="1">
            <a:spLocks noChangeArrowheads="1"/>
          </p:cNvSpPr>
          <p:nvPr/>
        </p:nvSpPr>
        <p:spPr bwMode="auto">
          <a:xfrm>
            <a:off x="7696200" y="27432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+ Nước</a:t>
            </a:r>
          </a:p>
        </p:txBody>
      </p:sp>
      <p:sp>
        <p:nvSpPr>
          <p:cNvPr id="21525" name="Text Box 4"/>
          <p:cNvSpPr txBox="1">
            <a:spLocks noChangeArrowheads="1"/>
          </p:cNvSpPr>
          <p:nvPr/>
        </p:nvSpPr>
        <p:spPr bwMode="auto">
          <a:xfrm>
            <a:off x="0" y="838200"/>
            <a:ext cx="502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KIẾN THỨC CẦN NHỚ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1526" name="Text Box 49"/>
          <p:cNvSpPr txBox="1">
            <a:spLocks noChangeArrowheads="1"/>
          </p:cNvSpPr>
          <p:nvPr/>
        </p:nvSpPr>
        <p:spPr bwMode="auto">
          <a:xfrm>
            <a:off x="0" y="1304925"/>
            <a:ext cx="7853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Tính chất hóa học của các loại chất vô cơ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21527" name="Text Box 4"/>
          <p:cNvSpPr txBox="1">
            <a:spLocks noChangeArrowheads="1"/>
          </p:cNvSpPr>
          <p:nvPr/>
        </p:nvSpPr>
        <p:spPr bwMode="auto">
          <a:xfrm>
            <a:off x="0" y="41910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1528" name="Text Box 4"/>
          <p:cNvSpPr txBox="1">
            <a:spLocks noChangeArrowheads="1"/>
          </p:cNvSpPr>
          <p:nvPr/>
        </p:nvSpPr>
        <p:spPr bwMode="auto">
          <a:xfrm>
            <a:off x="3162300" y="4267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6" name="Text Box 18"/>
          <p:cNvSpPr txBox="1">
            <a:spLocks noChangeArrowheads="1"/>
          </p:cNvSpPr>
          <p:nvPr/>
        </p:nvSpPr>
        <p:spPr bwMode="auto">
          <a:xfrm>
            <a:off x="304800" y="4868863"/>
            <a:ext cx="1371600" cy="3667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b="0">
              <a:latin typeface="+mj-lt"/>
            </a:endParaRPr>
          </a:p>
        </p:txBody>
      </p:sp>
      <p:sp>
        <p:nvSpPr>
          <p:cNvPr id="21530" name="Text Box 19"/>
          <p:cNvSpPr txBox="1">
            <a:spLocks noChangeArrowheads="1"/>
          </p:cNvSpPr>
          <p:nvPr/>
        </p:nvSpPr>
        <p:spPr bwMode="auto">
          <a:xfrm>
            <a:off x="304800" y="47244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4/ MUỐI: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1" name="Text Box 48"/>
          <p:cNvSpPr txBox="1">
            <a:spLocks noChangeArrowheads="1"/>
          </p:cNvSpPr>
          <p:nvPr/>
        </p:nvSpPr>
        <p:spPr bwMode="auto">
          <a:xfrm>
            <a:off x="1752600" y="4800600"/>
            <a:ext cx="632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a/ Muối   + . . . . . . .  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axit 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+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mới</a:t>
            </a:r>
            <a:endParaRPr lang="en-US" sz="2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2" name="Text Box 49"/>
          <p:cNvSpPr txBox="1">
            <a:spLocks noChangeArrowheads="1"/>
          </p:cNvSpPr>
          <p:nvPr/>
        </p:nvSpPr>
        <p:spPr bwMode="auto">
          <a:xfrm>
            <a:off x="1752600" y="5241925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b/ Muối   +  . . . . . . . 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mới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 bazơ 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mới</a:t>
            </a:r>
            <a:endParaRPr lang="en-US" sz="2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3" name="Text Box 50"/>
          <p:cNvSpPr txBox="1">
            <a:spLocks noChangeArrowheads="1"/>
          </p:cNvSpPr>
          <p:nvPr/>
        </p:nvSpPr>
        <p:spPr bwMode="auto">
          <a:xfrm>
            <a:off x="1752600" y="5622925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c/ Muối   + . . . . . . .  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 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mới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muối 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mới</a:t>
            </a:r>
          </a:p>
        </p:txBody>
      </p:sp>
      <p:sp>
        <p:nvSpPr>
          <p:cNvPr id="21534" name="Text Box 51"/>
          <p:cNvSpPr txBox="1">
            <a:spLocks noChangeArrowheads="1"/>
          </p:cNvSpPr>
          <p:nvPr/>
        </p:nvSpPr>
        <p:spPr bwMode="auto">
          <a:xfrm>
            <a:off x="1752600" y="6003925"/>
            <a:ext cx="632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d/ Muối   +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. . . . . . . .        muối 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mới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 kim loại </a:t>
            </a:r>
            <a:r>
              <a:rPr lang="en-US" sz="2000" b="1" baseline="-25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mới</a:t>
            </a:r>
            <a:endParaRPr lang="en-US" sz="2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53"/>
          <p:cNvSpPr txBox="1">
            <a:spLocks noChangeArrowheads="1"/>
          </p:cNvSpPr>
          <p:nvPr/>
        </p:nvSpPr>
        <p:spPr bwMode="auto">
          <a:xfrm>
            <a:off x="3276600" y="47244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190DB3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</a:p>
        </p:txBody>
      </p:sp>
      <p:sp>
        <p:nvSpPr>
          <p:cNvPr id="43" name="Text Box 54"/>
          <p:cNvSpPr txBox="1">
            <a:spLocks noChangeArrowheads="1"/>
          </p:cNvSpPr>
          <p:nvPr/>
        </p:nvSpPr>
        <p:spPr bwMode="auto">
          <a:xfrm>
            <a:off x="3276600" y="5181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190DB3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bazơ</a:t>
            </a:r>
            <a:endParaRPr lang="en-US" sz="2000">
              <a:solidFill>
                <a:srgbClr val="190D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55"/>
          <p:cNvSpPr txBox="1">
            <a:spLocks noChangeArrowheads="1"/>
          </p:cNvSpPr>
          <p:nvPr/>
        </p:nvSpPr>
        <p:spPr bwMode="auto">
          <a:xfrm>
            <a:off x="3200400" y="55467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190DB3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</a:t>
            </a:r>
          </a:p>
        </p:txBody>
      </p:sp>
      <p:sp>
        <p:nvSpPr>
          <p:cNvPr id="45" name="Text Box 56"/>
          <p:cNvSpPr txBox="1">
            <a:spLocks noChangeArrowheads="1"/>
          </p:cNvSpPr>
          <p:nvPr/>
        </p:nvSpPr>
        <p:spPr bwMode="auto">
          <a:xfrm>
            <a:off x="3200400" y="5927725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190DB3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kim loại</a:t>
            </a:r>
            <a:endParaRPr lang="en-US" sz="2000">
              <a:solidFill>
                <a:srgbClr val="190D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39" name="Picture 59" descr="XMASCA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3400" y="57912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Text Box 57"/>
          <p:cNvSpPr txBox="1">
            <a:spLocks noChangeArrowheads="1"/>
          </p:cNvSpPr>
          <p:nvPr/>
        </p:nvSpPr>
        <p:spPr bwMode="auto">
          <a:xfrm>
            <a:off x="6096000" y="297180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190DB3"/>
                </a:solidFill>
                <a:latin typeface="Times New Roman" pitchFamily="18" charset="0"/>
                <a:cs typeface="Times New Roman" pitchFamily="18" charset="0"/>
              </a:rPr>
              <a:t>+axit</a:t>
            </a:r>
          </a:p>
        </p:txBody>
      </p:sp>
      <p:sp>
        <p:nvSpPr>
          <p:cNvPr id="48" name="Text Box 58"/>
          <p:cNvSpPr txBox="1">
            <a:spLocks noChangeArrowheads="1"/>
          </p:cNvSpPr>
          <p:nvPr/>
        </p:nvSpPr>
        <p:spPr bwMode="auto">
          <a:xfrm>
            <a:off x="2057400" y="30480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190DB3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+bazơ</a:t>
            </a:r>
            <a:endParaRPr lang="en-US" sz="2000">
              <a:solidFill>
                <a:srgbClr val="190D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42" name="Text Box 45"/>
          <p:cNvSpPr txBox="1">
            <a:spLocks noChangeArrowheads="1"/>
          </p:cNvSpPr>
          <p:nvPr/>
        </p:nvSpPr>
        <p:spPr bwMode="auto">
          <a:xfrm>
            <a:off x="1752600" y="6330950"/>
            <a:ext cx="617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e/ Muối                    </a:t>
            </a:r>
            <a:r>
              <a:rPr 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             . . . . . . . ….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43" name="Text Box 50"/>
          <p:cNvSpPr txBox="1">
            <a:spLocks noChangeArrowheads="1"/>
          </p:cNvSpPr>
          <p:nvPr/>
        </p:nvSpPr>
        <p:spPr bwMode="auto">
          <a:xfrm>
            <a:off x="3859213" y="621665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baseline="3000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endParaRPr lang="en-US" b="1" baseline="3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 Box 51"/>
          <p:cNvSpPr txBox="1">
            <a:spLocks noChangeArrowheads="1"/>
          </p:cNvSpPr>
          <p:nvPr/>
        </p:nvSpPr>
        <p:spPr bwMode="auto">
          <a:xfrm>
            <a:off x="4800600" y="6270625"/>
            <a:ext cx="1790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190DB3"/>
                </a:solidFill>
                <a:latin typeface="Times New Roman" pitchFamily="18" charset="0"/>
                <a:cs typeface="Times New Roman" pitchFamily="18" charset="0"/>
              </a:rPr>
              <a:t>     1 số chất</a:t>
            </a:r>
            <a:r>
              <a:rPr lang="en-US">
                <a:solidFill>
                  <a:srgbClr val="190DB3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  <p:bldP spid="47" grpId="0"/>
      <p:bldP spid="48" grpId="0"/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4"/>
          <p:cNvSpPr txBox="1">
            <a:spLocks noChangeArrowheads="1"/>
          </p:cNvSpPr>
          <p:nvPr/>
        </p:nvSpPr>
        <p:spPr bwMode="auto">
          <a:xfrm>
            <a:off x="0" y="838200"/>
            <a:ext cx="502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KIẾN THỨC CẦN NHỚ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12192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1792288"/>
            <a:ext cx="9144000" cy="3970337"/>
          </a:xfrm>
          <a:prstGeom prst="rect">
            <a:avLst/>
          </a:prstGeom>
          <a:noFill/>
          <a:ln w="9525" algn="ctr">
            <a:solidFill>
              <a:schemeClr val="tx2"/>
            </a:solidFill>
            <a:miter lim="800000"/>
          </a:ln>
          <a:effectLst/>
          <a:extLst/>
        </p:spPr>
        <p:txBody>
          <a:bodyPr>
            <a:spAutoFit/>
          </a:bodyPr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ý: điều kiện của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PƯ Trao đổi: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 gia phản ứng phải tan (trừ tác dụng với </a:t>
            </a:r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axit).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Sản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phẩm phải có chất kết tủa hoặc chất bay hơi hoặc </a:t>
            </a:r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nước.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Phản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ứng trung hòa là dạng đặc biệt của phản ứng trao đổi và luôn xảy </a:t>
            </a:r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ra.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Phương trình tổng quát: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AB + CD  AD +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CB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83820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KIẾN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THỨC CẦN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1295400"/>
            <a:ext cx="251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24"/>
          <p:cNvSpPr txBox="1">
            <a:spLocks noChangeArrowheads="1"/>
          </p:cNvSpPr>
          <p:nvPr/>
        </p:nvSpPr>
        <p:spPr bwMode="auto">
          <a:xfrm>
            <a:off x="-1" y="1752600"/>
            <a:ext cx="23622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u="sng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 u="sng" smtClean="0">
                <a:latin typeface="Times New Roman" pitchFamily="18" charset="0"/>
                <a:cs typeface="Times New Roman" pitchFamily="18" charset="0"/>
              </a:rPr>
              <a:t>1/30 sgk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209800" y="1759085"/>
            <a:ext cx="685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Viết các PTHH biểu diễn dãy biến hóa sau: 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5"/>
          <p:cNvGrpSpPr>
            <a:grpSpLocks/>
          </p:cNvGrpSpPr>
          <p:nvPr/>
        </p:nvGrpSpPr>
        <p:grpSpPr bwMode="auto">
          <a:xfrm>
            <a:off x="228600" y="2286003"/>
            <a:ext cx="8915400" cy="1569698"/>
            <a:chOff x="144" y="2208"/>
            <a:chExt cx="5376" cy="1152"/>
          </a:xfrm>
        </p:grpSpPr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144" y="2208"/>
              <a:ext cx="5376" cy="11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CaCO</a:t>
              </a:r>
              <a:r>
                <a:rPr lang="en-US" sz="3200" b="1" baseline="-2500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         CaO        Ca(OH)</a:t>
              </a:r>
              <a:r>
                <a:rPr lang="en-US" sz="3200" b="1" baseline="-2500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         CaCO</a:t>
              </a:r>
              <a:r>
                <a:rPr lang="en-US" sz="3200" b="1" baseline="-25000">
                  <a:latin typeface="Times New Roman" pitchFamily="18" charset="0"/>
                  <a:cs typeface="Times New Roman" pitchFamily="18" charset="0"/>
                </a:rPr>
                <a:t>3</a:t>
              </a:r>
            </a:p>
            <a:p>
              <a:r>
                <a:rPr lang="en-US" sz="3200" b="1" baseline="-25000">
                  <a:latin typeface="Times New Roman" pitchFamily="18" charset="0"/>
                  <a:cs typeface="Times New Roman" pitchFamily="18" charset="0"/>
                </a:rPr>
                <a:t>                     </a:t>
              </a:r>
              <a:endParaRPr lang="en-US" sz="3200" b="1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               </a:t>
              </a:r>
              <a:r>
                <a:rPr lang="en-US" sz="3200" b="1" smtClean="0">
                  <a:latin typeface="Times New Roman" pitchFamily="18" charset="0"/>
                  <a:cs typeface="Times New Roman" pitchFamily="18" charset="0"/>
                </a:rPr>
                <a:t>     CaCl</a:t>
              </a:r>
              <a:r>
                <a:rPr lang="en-US" sz="3200" b="1" baseline="-25000" smtClean="0">
                  <a:latin typeface="Times New Roman" pitchFamily="18" charset="0"/>
                  <a:cs typeface="Times New Roman" pitchFamily="18" charset="0"/>
                </a:rPr>
                <a:t>2  </a:t>
              </a:r>
              <a:r>
                <a:rPr lang="en-US" sz="3200" b="1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Ca(NO</a:t>
              </a:r>
              <a:r>
                <a:rPr lang="en-US" sz="3200" b="1" baseline="-2500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3200" b="1" baseline="-2500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>
              <a:off x="1706" y="2619"/>
              <a:ext cx="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>
              <a:off x="2763" y="2619"/>
              <a:ext cx="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>
              <a:off x="2035" y="2448"/>
              <a:ext cx="40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3452" y="2448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>
              <a:off x="985" y="2448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1" y="3743980"/>
            <a:ext cx="1676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i="1" u="sng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70" descr="XMASCA~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500" y="6096000"/>
            <a:ext cx="698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04800" y="4211360"/>
            <a:ext cx="6248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1/ 	CaCO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	    CaO + CO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2590800" y="44958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304800" y="4668560"/>
            <a:ext cx="6248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/ 	CaO + H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 	Ca(OH)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>
            <a:off x="3200400" y="49530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b="1"/>
          </a:p>
        </p:txBody>
      </p:sp>
      <p:sp>
        <p:nvSpPr>
          <p:cNvPr id="36" name="Text Box 24"/>
          <p:cNvSpPr txBox="1">
            <a:spLocks noChangeArrowheads="1"/>
          </p:cNvSpPr>
          <p:nvPr/>
        </p:nvSpPr>
        <p:spPr bwMode="auto">
          <a:xfrm>
            <a:off x="304800" y="5115580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3/ 	Ca(OH)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+   CO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	    CaCO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+     H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   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Line 8"/>
          <p:cNvSpPr>
            <a:spLocks noChangeShapeType="1"/>
          </p:cNvSpPr>
          <p:nvPr/>
        </p:nvSpPr>
        <p:spPr bwMode="auto">
          <a:xfrm flipH="1">
            <a:off x="6477000" y="534418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8" name="Line 11"/>
          <p:cNvSpPr>
            <a:spLocks noChangeShapeType="1"/>
          </p:cNvSpPr>
          <p:nvPr/>
        </p:nvSpPr>
        <p:spPr bwMode="auto">
          <a:xfrm>
            <a:off x="4343400" y="542731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b="1"/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1811791" y="2258290"/>
            <a:ext cx="3980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0" name="Text Box 16"/>
          <p:cNvSpPr txBox="1">
            <a:spLocks noChangeArrowheads="1"/>
          </p:cNvSpPr>
          <p:nvPr/>
        </p:nvSpPr>
        <p:spPr bwMode="auto">
          <a:xfrm>
            <a:off x="3494501" y="2268333"/>
            <a:ext cx="3980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16"/>
          <p:cNvSpPr txBox="1">
            <a:spLocks noChangeArrowheads="1"/>
          </p:cNvSpPr>
          <p:nvPr/>
        </p:nvSpPr>
        <p:spPr bwMode="auto">
          <a:xfrm>
            <a:off x="5926591" y="2286000"/>
            <a:ext cx="3980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 Box 16"/>
          <p:cNvSpPr txBox="1">
            <a:spLocks noChangeArrowheads="1"/>
          </p:cNvSpPr>
          <p:nvPr/>
        </p:nvSpPr>
        <p:spPr bwMode="auto">
          <a:xfrm>
            <a:off x="2497591" y="2895600"/>
            <a:ext cx="3980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3" name="Text Box 16"/>
          <p:cNvSpPr txBox="1">
            <a:spLocks noChangeArrowheads="1"/>
          </p:cNvSpPr>
          <p:nvPr/>
        </p:nvSpPr>
        <p:spPr bwMode="auto">
          <a:xfrm>
            <a:off x="4267200" y="2895600"/>
            <a:ext cx="3980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45" name="Text Box 16"/>
          <p:cNvSpPr txBox="1">
            <a:spLocks noChangeArrowheads="1"/>
          </p:cNvSpPr>
          <p:nvPr/>
        </p:nvSpPr>
        <p:spPr bwMode="auto">
          <a:xfrm>
            <a:off x="2800505" y="4142510"/>
            <a:ext cx="3980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baseline="3000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304800" y="5572780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/ 	CaO 	+     HCl    	      CaCl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+     H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   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Line 11"/>
          <p:cNvSpPr>
            <a:spLocks noChangeShapeType="1"/>
          </p:cNvSpPr>
          <p:nvPr/>
        </p:nvSpPr>
        <p:spPr bwMode="auto">
          <a:xfrm>
            <a:off x="3733800" y="588451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b="1"/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2590800" y="5572780"/>
            <a:ext cx="3980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Box 24"/>
          <p:cNvSpPr txBox="1">
            <a:spLocks noChangeArrowheads="1"/>
          </p:cNvSpPr>
          <p:nvPr/>
        </p:nvSpPr>
        <p:spPr bwMode="auto">
          <a:xfrm>
            <a:off x="304800" y="6029980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5/ 	Ca(OH)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+   HNO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	     Ca(NO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+    H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   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Line 11"/>
          <p:cNvSpPr>
            <a:spLocks noChangeShapeType="1"/>
          </p:cNvSpPr>
          <p:nvPr/>
        </p:nvSpPr>
        <p:spPr bwMode="auto">
          <a:xfrm>
            <a:off x="4572000" y="63246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b="1"/>
          </a:p>
        </p:txBody>
      </p:sp>
      <p:sp>
        <p:nvSpPr>
          <p:cNvPr id="52" name="Text Box 16"/>
          <p:cNvSpPr txBox="1">
            <a:spLocks noChangeArrowheads="1"/>
          </p:cNvSpPr>
          <p:nvPr/>
        </p:nvSpPr>
        <p:spPr bwMode="auto">
          <a:xfrm>
            <a:off x="3110345" y="6033655"/>
            <a:ext cx="3980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7409026" y="6033655"/>
            <a:ext cx="3980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4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30" grpId="0"/>
      <p:bldP spid="31" grpId="0" animBg="1"/>
      <p:bldP spid="36" grpId="0"/>
      <p:bldP spid="37" grpId="0" animBg="1"/>
      <p:bldP spid="38" grpId="0" animBg="1"/>
      <p:bldP spid="45" grpId="0"/>
      <p:bldP spid="46" grpId="0"/>
      <p:bldP spid="48" grpId="0" animBg="1"/>
      <p:bldP spid="49" grpId="0"/>
      <p:bldP spid="50" grpId="0"/>
      <p:bldP spid="51" grpId="0" animBg="1"/>
      <p:bldP spid="52" grpId="0"/>
      <p:bldP spid="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4"/>
          <p:cNvSpPr txBox="1">
            <a:spLocks noChangeArrowheads="1"/>
          </p:cNvSpPr>
          <p:nvPr/>
        </p:nvSpPr>
        <p:spPr bwMode="auto">
          <a:xfrm>
            <a:off x="0" y="838200"/>
            <a:ext cx="502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KIẾN THỨC CẦN NHỚ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12192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3555" name="Text Box 24"/>
          <p:cNvSpPr txBox="1">
            <a:spLocks noChangeArrowheads="1"/>
          </p:cNvSpPr>
          <p:nvPr/>
        </p:nvSpPr>
        <p:spPr bwMode="auto">
          <a:xfrm>
            <a:off x="0" y="1731963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6" name="Text Box 25"/>
          <p:cNvSpPr txBox="1">
            <a:spLocks noChangeArrowheads="1"/>
          </p:cNvSpPr>
          <p:nvPr/>
        </p:nvSpPr>
        <p:spPr bwMode="auto">
          <a:xfrm>
            <a:off x="838200" y="1747838"/>
            <a:ext cx="830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Viết phương trình hóa học cho những chuyển đổi hóa học sau:</a:t>
            </a:r>
          </a:p>
        </p:txBody>
      </p:sp>
      <p:sp>
        <p:nvSpPr>
          <p:cNvPr id="23557" name="Text Box 27"/>
          <p:cNvSpPr txBox="1">
            <a:spLocks noChangeArrowheads="1"/>
          </p:cNvSpPr>
          <p:nvPr/>
        </p:nvSpPr>
        <p:spPr bwMode="auto">
          <a:xfrm>
            <a:off x="0" y="2255838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CuO</a:t>
            </a:r>
          </a:p>
        </p:txBody>
      </p:sp>
      <p:sp>
        <p:nvSpPr>
          <p:cNvPr id="23558" name="Text Box 28"/>
          <p:cNvSpPr txBox="1">
            <a:spLocks noChangeArrowheads="1"/>
          </p:cNvSpPr>
          <p:nvPr/>
        </p:nvSpPr>
        <p:spPr bwMode="auto">
          <a:xfrm>
            <a:off x="1219200" y="2255838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sz="20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3559" name="Text Box 29"/>
          <p:cNvSpPr txBox="1">
            <a:spLocks noChangeArrowheads="1"/>
          </p:cNvSpPr>
          <p:nvPr/>
        </p:nvSpPr>
        <p:spPr bwMode="auto">
          <a:xfrm>
            <a:off x="6858000" y="2255838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CuCl</a:t>
            </a:r>
            <a:r>
              <a:rPr lang="en-US" sz="20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3560" name="Text Box 30"/>
          <p:cNvSpPr txBox="1">
            <a:spLocks noChangeArrowheads="1"/>
          </p:cNvSpPr>
          <p:nvPr/>
        </p:nvSpPr>
        <p:spPr bwMode="auto">
          <a:xfrm>
            <a:off x="2514600" y="2255838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Cu(NO</a:t>
            </a:r>
            <a:r>
              <a:rPr lang="en-US" sz="20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3561" name="Text Box 31"/>
          <p:cNvSpPr txBox="1">
            <a:spLocks noChangeArrowheads="1"/>
          </p:cNvSpPr>
          <p:nvPr/>
        </p:nvSpPr>
        <p:spPr bwMode="auto">
          <a:xfrm>
            <a:off x="4114800" y="2255838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n-US" sz="20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3562" name="Text Box 32"/>
          <p:cNvSpPr txBox="1">
            <a:spLocks noChangeArrowheads="1"/>
          </p:cNvSpPr>
          <p:nvPr/>
        </p:nvSpPr>
        <p:spPr bwMode="auto">
          <a:xfrm>
            <a:off x="5715000" y="2270125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CuO</a:t>
            </a:r>
            <a:endParaRPr lang="en-US" sz="2000" b="1" baseline="-25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63" name="Text Box 33"/>
          <p:cNvSpPr txBox="1">
            <a:spLocks noChangeArrowheads="1"/>
          </p:cNvSpPr>
          <p:nvPr/>
        </p:nvSpPr>
        <p:spPr bwMode="auto">
          <a:xfrm>
            <a:off x="8153400" y="2255838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</a:t>
            </a:r>
          </a:p>
        </p:txBody>
      </p:sp>
      <p:sp>
        <p:nvSpPr>
          <p:cNvPr id="23564" name="Line 34"/>
          <p:cNvSpPr>
            <a:spLocks noChangeShapeType="1"/>
          </p:cNvSpPr>
          <p:nvPr/>
        </p:nvSpPr>
        <p:spPr bwMode="auto">
          <a:xfrm>
            <a:off x="762000" y="2484438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5" name="Line 35"/>
          <p:cNvSpPr>
            <a:spLocks noChangeShapeType="1"/>
          </p:cNvSpPr>
          <p:nvPr/>
        </p:nvSpPr>
        <p:spPr bwMode="auto">
          <a:xfrm>
            <a:off x="2057400" y="2484438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6" name="Line 36"/>
          <p:cNvSpPr>
            <a:spLocks noChangeShapeType="1"/>
          </p:cNvSpPr>
          <p:nvPr/>
        </p:nvSpPr>
        <p:spPr bwMode="auto">
          <a:xfrm>
            <a:off x="3657600" y="2484438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7" name="Line 37"/>
          <p:cNvSpPr>
            <a:spLocks noChangeShapeType="1"/>
          </p:cNvSpPr>
          <p:nvPr/>
        </p:nvSpPr>
        <p:spPr bwMode="auto">
          <a:xfrm>
            <a:off x="5257800" y="2484438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8" name="Line 38"/>
          <p:cNvSpPr>
            <a:spLocks noChangeShapeType="1"/>
          </p:cNvSpPr>
          <p:nvPr/>
        </p:nvSpPr>
        <p:spPr bwMode="auto">
          <a:xfrm>
            <a:off x="6324600" y="2484438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9" name="Line 39"/>
          <p:cNvSpPr>
            <a:spLocks noChangeShapeType="1"/>
          </p:cNvSpPr>
          <p:nvPr/>
        </p:nvSpPr>
        <p:spPr bwMode="auto">
          <a:xfrm>
            <a:off x="7696200" y="2484438"/>
            <a:ext cx="533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70" name="Text Box 40"/>
          <p:cNvSpPr txBox="1">
            <a:spLocks noChangeArrowheads="1"/>
          </p:cNvSpPr>
          <p:nvPr/>
        </p:nvSpPr>
        <p:spPr bwMode="auto">
          <a:xfrm>
            <a:off x="762000" y="2073275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23571" name="Text Box 41"/>
          <p:cNvSpPr txBox="1">
            <a:spLocks noChangeArrowheads="1"/>
          </p:cNvSpPr>
          <p:nvPr/>
        </p:nvSpPr>
        <p:spPr bwMode="auto">
          <a:xfrm>
            <a:off x="2057400" y="208756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23572" name="Text Box 42"/>
          <p:cNvSpPr txBox="1">
            <a:spLocks noChangeArrowheads="1"/>
          </p:cNvSpPr>
          <p:nvPr/>
        </p:nvSpPr>
        <p:spPr bwMode="auto">
          <a:xfrm>
            <a:off x="3657600" y="208756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(3)</a:t>
            </a:r>
          </a:p>
        </p:txBody>
      </p:sp>
      <p:sp>
        <p:nvSpPr>
          <p:cNvPr id="23573" name="Text Box 43"/>
          <p:cNvSpPr txBox="1">
            <a:spLocks noChangeArrowheads="1"/>
          </p:cNvSpPr>
          <p:nvPr/>
        </p:nvSpPr>
        <p:spPr bwMode="auto">
          <a:xfrm>
            <a:off x="5257800" y="208756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(4)</a:t>
            </a:r>
          </a:p>
        </p:txBody>
      </p:sp>
      <p:sp>
        <p:nvSpPr>
          <p:cNvPr id="23574" name="Text Box 44"/>
          <p:cNvSpPr txBox="1">
            <a:spLocks noChangeArrowheads="1"/>
          </p:cNvSpPr>
          <p:nvPr/>
        </p:nvSpPr>
        <p:spPr bwMode="auto">
          <a:xfrm>
            <a:off x="6324600" y="208756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(5)</a:t>
            </a:r>
          </a:p>
        </p:txBody>
      </p:sp>
      <p:sp>
        <p:nvSpPr>
          <p:cNvPr id="23575" name="Text Box 45"/>
          <p:cNvSpPr txBox="1">
            <a:spLocks noChangeArrowheads="1"/>
          </p:cNvSpPr>
          <p:nvPr/>
        </p:nvSpPr>
        <p:spPr bwMode="auto">
          <a:xfrm>
            <a:off x="7696200" y="2073275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(6)</a:t>
            </a:r>
          </a:p>
        </p:txBody>
      </p:sp>
      <p:sp>
        <p:nvSpPr>
          <p:cNvPr id="23576" name="Text Box 46"/>
          <p:cNvSpPr txBox="1">
            <a:spLocks noChangeArrowheads="1"/>
          </p:cNvSpPr>
          <p:nvPr/>
        </p:nvSpPr>
        <p:spPr bwMode="auto">
          <a:xfrm>
            <a:off x="381000" y="2884488"/>
            <a:ext cx="76962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CuO                                        CuSO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Tx/>
              <a:buAutoNum type="arabicPeriod" startAt="2"/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Cu(NO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342900" indent="-342900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Cu(NO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Cu(OH)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   Cu(OH)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CuO </a:t>
            </a:r>
          </a:p>
          <a:p>
            <a:pPr marL="342900" indent="-342900">
              <a:buFontTx/>
              <a:buAutoNum type="arabicPeriod" startAt="5"/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CuO                                        CuCl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342900" indent="-342900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6. CuCl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Cu</a:t>
            </a:r>
          </a:p>
        </p:txBody>
      </p:sp>
      <p:sp>
        <p:nvSpPr>
          <p:cNvPr id="23577" name="Line 47"/>
          <p:cNvSpPr>
            <a:spLocks noChangeShapeType="1"/>
          </p:cNvSpPr>
          <p:nvPr/>
        </p:nvSpPr>
        <p:spPr bwMode="auto">
          <a:xfrm>
            <a:off x="4065588" y="4845050"/>
            <a:ext cx="838200" cy="0"/>
          </a:xfrm>
          <a:prstGeom prst="line">
            <a:avLst/>
          </a:prstGeom>
          <a:noFill/>
          <a:ln w="38100">
            <a:solidFill>
              <a:srgbClr val="190DB3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78" name="Line 48"/>
          <p:cNvSpPr>
            <a:spLocks noChangeShapeType="1"/>
          </p:cNvSpPr>
          <p:nvPr/>
        </p:nvSpPr>
        <p:spPr bwMode="auto">
          <a:xfrm>
            <a:off x="4046538" y="3579813"/>
            <a:ext cx="857250" cy="0"/>
          </a:xfrm>
          <a:prstGeom prst="line">
            <a:avLst/>
          </a:prstGeom>
          <a:noFill/>
          <a:ln w="38100">
            <a:solidFill>
              <a:srgbClr val="190DB3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79" name="Line 49"/>
          <p:cNvSpPr>
            <a:spLocks noChangeShapeType="1"/>
          </p:cNvSpPr>
          <p:nvPr/>
        </p:nvSpPr>
        <p:spPr bwMode="auto">
          <a:xfrm>
            <a:off x="4046538" y="5265738"/>
            <a:ext cx="838200" cy="0"/>
          </a:xfrm>
          <a:prstGeom prst="line">
            <a:avLst/>
          </a:prstGeom>
          <a:noFill/>
          <a:ln w="38100">
            <a:solidFill>
              <a:srgbClr val="190DB3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80" name="Line 50"/>
          <p:cNvSpPr>
            <a:spLocks noChangeShapeType="1"/>
          </p:cNvSpPr>
          <p:nvPr/>
        </p:nvSpPr>
        <p:spPr bwMode="auto">
          <a:xfrm>
            <a:off x="4103688" y="4470400"/>
            <a:ext cx="838200" cy="0"/>
          </a:xfrm>
          <a:prstGeom prst="line">
            <a:avLst/>
          </a:prstGeom>
          <a:noFill/>
          <a:ln w="38100">
            <a:solidFill>
              <a:srgbClr val="190DB3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81" name="Line 51"/>
          <p:cNvSpPr>
            <a:spLocks noChangeShapeType="1"/>
          </p:cNvSpPr>
          <p:nvPr/>
        </p:nvSpPr>
        <p:spPr bwMode="auto">
          <a:xfrm>
            <a:off x="4046538" y="3179763"/>
            <a:ext cx="838200" cy="0"/>
          </a:xfrm>
          <a:prstGeom prst="line">
            <a:avLst/>
          </a:prstGeom>
          <a:noFill/>
          <a:ln w="38100">
            <a:solidFill>
              <a:srgbClr val="190DB3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82" name="Line 52"/>
          <p:cNvSpPr>
            <a:spLocks noChangeShapeType="1"/>
          </p:cNvSpPr>
          <p:nvPr/>
        </p:nvSpPr>
        <p:spPr bwMode="auto">
          <a:xfrm>
            <a:off x="4046538" y="4017963"/>
            <a:ext cx="838200" cy="0"/>
          </a:xfrm>
          <a:prstGeom prst="line">
            <a:avLst/>
          </a:prstGeom>
          <a:noFill/>
          <a:ln w="38100">
            <a:solidFill>
              <a:srgbClr val="190DB3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0" name="Text Box 53"/>
          <p:cNvSpPr txBox="1">
            <a:spLocks noChangeArrowheads="1"/>
          </p:cNvSpPr>
          <p:nvPr/>
        </p:nvSpPr>
        <p:spPr bwMode="auto">
          <a:xfrm>
            <a:off x="2095500" y="2884488"/>
            <a:ext cx="1790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H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81" name="Text Box 54"/>
          <p:cNvSpPr txBox="1">
            <a:spLocks noChangeArrowheads="1"/>
          </p:cNvSpPr>
          <p:nvPr/>
        </p:nvSpPr>
        <p:spPr bwMode="auto">
          <a:xfrm>
            <a:off x="6400800" y="2914650"/>
            <a:ext cx="15240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H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3" name="Text Box 56"/>
          <p:cNvSpPr txBox="1">
            <a:spLocks noChangeArrowheads="1"/>
          </p:cNvSpPr>
          <p:nvPr/>
        </p:nvSpPr>
        <p:spPr bwMode="auto">
          <a:xfrm>
            <a:off x="1930400" y="3328988"/>
            <a:ext cx="20955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Ba(NO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4" name="Text Box 57"/>
          <p:cNvSpPr txBox="1">
            <a:spLocks noChangeArrowheads="1"/>
          </p:cNvSpPr>
          <p:nvPr/>
        </p:nvSpPr>
        <p:spPr bwMode="auto">
          <a:xfrm>
            <a:off x="6629400" y="3371850"/>
            <a:ext cx="18034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BaSO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5" name="Line 58"/>
          <p:cNvSpPr>
            <a:spLocks noChangeShapeType="1"/>
          </p:cNvSpPr>
          <p:nvPr/>
        </p:nvSpPr>
        <p:spPr bwMode="auto">
          <a:xfrm>
            <a:off x="8232775" y="3465513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6" name="Text Box 59"/>
          <p:cNvSpPr txBox="1">
            <a:spLocks noChangeArrowheads="1"/>
          </p:cNvSpPr>
          <p:nvPr/>
        </p:nvSpPr>
        <p:spPr bwMode="auto">
          <a:xfrm>
            <a:off x="2362200" y="3756025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NaOH</a:t>
            </a:r>
          </a:p>
        </p:txBody>
      </p:sp>
      <p:sp>
        <p:nvSpPr>
          <p:cNvPr id="87" name="Text Box 60"/>
          <p:cNvSpPr txBox="1">
            <a:spLocks noChangeArrowheads="1"/>
          </p:cNvSpPr>
          <p:nvPr/>
        </p:nvSpPr>
        <p:spPr bwMode="auto">
          <a:xfrm>
            <a:off x="6781800" y="3741738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NaNO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88" name="Line 61"/>
          <p:cNvSpPr>
            <a:spLocks noChangeShapeType="1"/>
          </p:cNvSpPr>
          <p:nvPr/>
        </p:nvSpPr>
        <p:spPr bwMode="auto">
          <a:xfrm>
            <a:off x="6657975" y="3829050"/>
            <a:ext cx="0" cy="381000"/>
          </a:xfrm>
          <a:prstGeom prst="line">
            <a:avLst/>
          </a:prstGeom>
          <a:noFill/>
          <a:ln w="28575">
            <a:solidFill>
              <a:srgbClr val="190DB3"/>
            </a:solidFill>
            <a:round/>
            <a:tailEnd type="triangle" w="med" len="med"/>
          </a:ln>
          <a:ex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400">
              <a:ln>
                <a:solidFill>
                  <a:sysClr val="windowText" lastClr="000000"/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Text Box 62"/>
          <p:cNvSpPr txBox="1">
            <a:spLocks noChangeArrowheads="1"/>
          </p:cNvSpPr>
          <p:nvPr/>
        </p:nvSpPr>
        <p:spPr bwMode="auto">
          <a:xfrm>
            <a:off x="6146800" y="4210050"/>
            <a:ext cx="16256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H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90" name="Text Box 63"/>
          <p:cNvSpPr txBox="1">
            <a:spLocks noChangeArrowheads="1"/>
          </p:cNvSpPr>
          <p:nvPr/>
        </p:nvSpPr>
        <p:spPr bwMode="auto">
          <a:xfrm>
            <a:off x="4332288" y="4089400"/>
            <a:ext cx="685800" cy="461963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baseline="300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91" name="Text Box 64"/>
          <p:cNvSpPr txBox="1">
            <a:spLocks noChangeArrowheads="1"/>
          </p:cNvSpPr>
          <p:nvPr/>
        </p:nvSpPr>
        <p:spPr bwMode="auto">
          <a:xfrm>
            <a:off x="1981200" y="4579938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HCl</a:t>
            </a:r>
            <a:endParaRPr lang="en-US" sz="2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 Box 66"/>
          <p:cNvSpPr txBox="1">
            <a:spLocks noChangeArrowheads="1"/>
          </p:cNvSpPr>
          <p:nvPr/>
        </p:nvSpPr>
        <p:spPr bwMode="auto">
          <a:xfrm>
            <a:off x="6172200" y="4579938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H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93" name="Text Box 67"/>
          <p:cNvSpPr txBox="1">
            <a:spLocks noChangeArrowheads="1"/>
          </p:cNvSpPr>
          <p:nvPr/>
        </p:nvSpPr>
        <p:spPr bwMode="auto">
          <a:xfrm>
            <a:off x="1981200" y="5019675"/>
            <a:ext cx="15240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Mg</a:t>
            </a:r>
            <a:endParaRPr lang="en-US" sz="2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Text Box 68"/>
          <p:cNvSpPr txBox="1">
            <a:spLocks noChangeArrowheads="1"/>
          </p:cNvSpPr>
          <p:nvPr/>
        </p:nvSpPr>
        <p:spPr bwMode="auto">
          <a:xfrm>
            <a:off x="6096000" y="5037138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MgCl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5" name="Line 69"/>
          <p:cNvSpPr>
            <a:spLocks noChangeShapeType="1"/>
          </p:cNvSpPr>
          <p:nvPr/>
        </p:nvSpPr>
        <p:spPr bwMode="auto">
          <a:xfrm>
            <a:off x="5694363" y="5181600"/>
            <a:ext cx="0" cy="381000"/>
          </a:xfrm>
          <a:prstGeom prst="line">
            <a:avLst/>
          </a:prstGeom>
          <a:noFill/>
          <a:ln w="28575">
            <a:solidFill>
              <a:srgbClr val="190DB3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3598" name="Picture 70" descr="XMASCA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05800" y="59436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" name="Text Box 59"/>
          <p:cNvSpPr txBox="1">
            <a:spLocks noChangeArrowheads="1"/>
          </p:cNvSpPr>
          <p:nvPr/>
        </p:nvSpPr>
        <p:spPr bwMode="auto">
          <a:xfrm>
            <a:off x="2632075" y="3748088"/>
            <a:ext cx="6159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8" name="Text Box 59"/>
          <p:cNvSpPr txBox="1">
            <a:spLocks noChangeArrowheads="1"/>
          </p:cNvSpPr>
          <p:nvPr/>
        </p:nvSpPr>
        <p:spPr bwMode="auto">
          <a:xfrm>
            <a:off x="7080250" y="3733800"/>
            <a:ext cx="615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9" name="Text Box 64"/>
          <p:cNvSpPr txBox="1">
            <a:spLocks noChangeArrowheads="1"/>
          </p:cNvSpPr>
          <p:nvPr/>
        </p:nvSpPr>
        <p:spPr bwMode="auto">
          <a:xfrm>
            <a:off x="2271713" y="4586288"/>
            <a:ext cx="6096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8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8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9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3" grpId="0"/>
      <p:bldP spid="84" grpId="0"/>
      <p:bldP spid="85" grpId="0" animBg="1"/>
      <p:bldP spid="86" grpId="0"/>
      <p:bldP spid="87" grpId="0"/>
      <p:bldP spid="89" grpId="0"/>
      <p:bldP spid="90" grpId="0" animBg="1"/>
      <p:bldP spid="91" grpId="0"/>
      <p:bldP spid="92" grpId="0"/>
      <p:bldP spid="93" grpId="0"/>
      <p:bldP spid="94" grpId="0"/>
      <p:bldP spid="95" grpId="0" animBg="1"/>
      <p:bldP spid="97" grpId="0"/>
      <p:bldP spid="98" grpId="0"/>
      <p:bldP spid="9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1993</Words>
  <Application>Microsoft Office PowerPoint</Application>
  <PresentationFormat>On-screen Show (4:3)</PresentationFormat>
  <Paragraphs>406</Paragraphs>
  <Slides>18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.VnTime</vt:lpstr>
      <vt:lpstr>Arial</vt:lpstr>
      <vt:lpstr>Calibri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Tiết học đến đây là kết thúc. Thầy chúc các em học tập thật tốt. Hẹn gặp lại các em ở tiết học sau.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115</cp:revision>
  <dcterms:created xsi:type="dcterms:W3CDTF">2020-10-31T01:40:00Z</dcterms:created>
  <dcterms:modified xsi:type="dcterms:W3CDTF">2022-11-08T01:51:12Z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07793633564143F98BC458FD94C1603E</vt:lpwstr>
  </property>
  <property fmtid="{D5CDD505-2E9C-101B-9397-08002B2CF9AE}" pid="3" name="KSOProductBuildVer">
    <vt:lpwstr>1033-11.2.0.10351</vt:lpwstr>
  </property>
</Properties>
</file>