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sldIdLst>
    <p:sldId id="296" r:id="rId3"/>
    <p:sldId id="258" r:id="rId4"/>
    <p:sldId id="261" r:id="rId5"/>
    <p:sldId id="298" r:id="rId6"/>
    <p:sldId id="299" r:id="rId7"/>
    <p:sldId id="297" r:id="rId8"/>
    <p:sldId id="286" r:id="rId9"/>
    <p:sldId id="288" r:id="rId10"/>
    <p:sldId id="289" r:id="rId11"/>
    <p:sldId id="300" r:id="rId12"/>
    <p:sldId id="263" r:id="rId13"/>
    <p:sldId id="290" r:id="rId14"/>
    <p:sldId id="291" r:id="rId15"/>
    <p:sldId id="301" r:id="rId16"/>
    <p:sldId id="302" r:id="rId17"/>
    <p:sldId id="279" r:id="rId18"/>
    <p:sldId id="292" r:id="rId19"/>
    <p:sldId id="293" r:id="rId20"/>
    <p:sldId id="280" r:id="rId21"/>
    <p:sldId id="281" r:id="rId22"/>
    <p:sldId id="295" r:id="rId23"/>
    <p:sldId id="266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4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6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AD253-6930-4373-AF9B-25033712F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2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B95B9-8B68-4EA4-AB75-0626A4B721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7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D96340-1EE5-40BF-AC27-8FDE9286841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61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FAC732-C984-4E89-A726-0F2EDC9174C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61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11599-EA20-49DF-AA26-E3434715E58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1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CE79B-F882-4F43-A35E-1625CD75082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91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ACDBB-A1AE-4B48-996C-B16747BA42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66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34E0-5D28-40DF-93CE-3CE0856ECC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4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31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DF970C-C05F-4A29-9D3B-0DCBB750CAA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739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AA22BA-DC3E-473E-986D-4D07BAF1FC8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669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C129B0-BE77-4A0F-B07C-C446DE80483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49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27EB53-F536-4B92-90E7-C06490BC81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5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8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1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0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7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BEC0F-941A-4BD4-A278-4A4EFEADD8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F7B9-F251-4094-BDC2-A18238E55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8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CA819-2E51-4DD1-B3F0-97B5E35CFAF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5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hyperlink" Target="file:///H:\THT_Chuyen%20de%20Thuc%20hien%20giao%20an%20dien%20tu\GDCD\Yeu%20thuong%20con%20nguoi.ppt#-1,1,Slide 1" TargetMode="External"/><Relationship Id="rId4" Type="http://schemas.openxmlformats.org/officeDocument/2006/relationships/image" Target="../media/image1.wm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066800" y="533400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130175" y="214313"/>
            <a:ext cx="8785225" cy="5805487"/>
            <a:chOff x="237" y="490"/>
            <a:chExt cx="11670" cy="15017"/>
          </a:xfrm>
        </p:grpSpPr>
        <p:sp>
          <p:nvSpPr>
            <p:cNvPr id="2059" name="Line 4"/>
            <p:cNvSpPr>
              <a:spLocks noChangeShapeType="1"/>
            </p:cNvSpPr>
            <p:nvPr/>
          </p:nvSpPr>
          <p:spPr bwMode="auto">
            <a:xfrm>
              <a:off x="290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2060" name="Object 6"/>
            <p:cNvGraphicFramePr>
              <a:graphicFrameLocks noChangeAspect="1"/>
            </p:cNvGraphicFramePr>
            <p:nvPr/>
          </p:nvGraphicFramePr>
          <p:xfrm>
            <a:off x="8847" y="12627"/>
            <a:ext cx="2860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r:id="rId3" imgW="1999793" imgH="1831543" progId="">
                    <p:embed/>
                  </p:oleObj>
                </mc:Choice>
                <mc:Fallback>
                  <p:oleObj r:id="rId3" imgW="1999793" imgH="1831543" progId="">
                    <p:embed/>
                    <p:pic>
                      <p:nvPicPr>
                        <p:cNvPr id="206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7" y="12627"/>
                          <a:ext cx="28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Line 7"/>
            <p:cNvSpPr>
              <a:spLocks noChangeShapeType="1"/>
            </p:cNvSpPr>
            <p:nvPr/>
          </p:nvSpPr>
          <p:spPr bwMode="auto">
            <a:xfrm>
              <a:off x="927" y="4108"/>
              <a:ext cx="0" cy="726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2" name="Line 8"/>
            <p:cNvSpPr>
              <a:spLocks noChangeShapeType="1"/>
            </p:cNvSpPr>
            <p:nvPr/>
          </p:nvSpPr>
          <p:spPr bwMode="auto">
            <a:xfrm>
              <a:off x="11217" y="3808"/>
              <a:ext cx="0" cy="756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063" name="Picture 9" descr="tb_big-yelloy-flow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295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0" descr="light-blue-rose-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11547"/>
              <a:ext cx="120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1" descr="red-curve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490"/>
              <a:ext cx="46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6" name="Line 12"/>
            <p:cNvSpPr>
              <a:spLocks noChangeShapeType="1"/>
            </p:cNvSpPr>
            <p:nvPr/>
          </p:nvSpPr>
          <p:spPr bwMode="auto">
            <a:xfrm>
              <a:off x="848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067" name="Picture 13" descr="light-blue-rose-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" y="927"/>
              <a:ext cx="1049" cy="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14" descr="tb_big-yelloy-flow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" y="1141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5" descr="gray-eye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3734"/>
              <a:ext cx="54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Text Box 20"/>
          <p:cNvSpPr txBox="1">
            <a:spLocks noChangeArrowheads="1"/>
          </p:cNvSpPr>
          <p:nvPr/>
        </p:nvSpPr>
        <p:spPr bwMode="auto">
          <a:xfrm>
            <a:off x="2743200" y="22098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3" name="Text Box 22"/>
          <p:cNvSpPr txBox="1">
            <a:spLocks noChangeArrowheads="1"/>
          </p:cNvSpPr>
          <p:nvPr/>
        </p:nvSpPr>
        <p:spPr bwMode="auto">
          <a:xfrm>
            <a:off x="914400" y="190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1219200" y="2057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5" name="Text Box 26"/>
          <p:cNvSpPr txBox="1">
            <a:spLocks noChangeArrowheads="1"/>
          </p:cNvSpPr>
          <p:nvPr/>
        </p:nvSpPr>
        <p:spPr bwMode="auto">
          <a:xfrm>
            <a:off x="6553200" y="2209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6" name="Rectangle 3"/>
          <p:cNvSpPr>
            <a:spLocks noChangeArrowheads="1"/>
          </p:cNvSpPr>
          <p:nvPr/>
        </p:nvSpPr>
        <p:spPr bwMode="auto">
          <a:xfrm>
            <a:off x="1752600" y="1143000"/>
            <a:ext cx="53419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HÓA HỌC 9</a:t>
            </a:r>
          </a:p>
        </p:txBody>
      </p:sp>
      <p:pic>
        <p:nvPicPr>
          <p:cNvPr id="2057" name="Picture 14" descr="Asian lily">
            <a:hlinkClick r:id="rId10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7163"/>
            <a:ext cx="48006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0" y="2452688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smtClean="0">
                <a:solidFill>
                  <a:srgbClr val="FF0000"/>
                </a:solidFill>
              </a:rPr>
              <a:t>CHỦ ĐỀ BAZO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Tiết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10 -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Tính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chất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hoá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học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bazo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1176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iệt phân đồng (II) hidroxit Cu(OH)2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609600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à"/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rắn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xanh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chuyển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rắn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đen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>
              <a:buFont typeface="Wingdings" pitchFamily="2" charset="2"/>
              <a:buChar char="à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3105150"/>
            <a:ext cx="8534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Cu(OH)</a:t>
            </a:r>
            <a:r>
              <a:rPr lang="pt-BR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CuO + H</a:t>
            </a:r>
            <a:r>
              <a:rPr lang="pt-BR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21965"/>
            <a:ext cx="1066800" cy="5689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7200" y="762000"/>
            <a:ext cx="60960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Bazơ 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tan  </a:t>
            </a:r>
            <a:r>
              <a:rPr lang="pt-B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Oxit  + 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18" y="615714"/>
            <a:ext cx="1066800" cy="6781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85800" y="2133600"/>
            <a:ext cx="70811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PTHH: </a:t>
            </a:r>
          </a:p>
          <a:p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pt-BR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CuO + H</a:t>
            </a:r>
            <a:r>
              <a:rPr lang="pt-BR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2Fe(OH)</a:t>
            </a:r>
            <a:r>
              <a:rPr lang="pt-BR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               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Fe</a:t>
            </a:r>
            <a:r>
              <a:rPr lang="pt-BR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+ 3H</a:t>
            </a:r>
            <a:r>
              <a:rPr lang="pt-BR" sz="24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22" y="2240261"/>
            <a:ext cx="1066800" cy="6781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22" y="3025091"/>
            <a:ext cx="1066800" cy="6781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6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457200"/>
            <a:ext cx="4108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pt-B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pt-B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pt-BR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với dd muối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2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aOH + CuS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7664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8932" y="381000"/>
            <a:ext cx="870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PTHH : 2NaOH + CuSO</a:t>
            </a:r>
            <a:r>
              <a:rPr lang="en-US" altLang="en-US" sz="2800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 Na</a:t>
            </a:r>
            <a:r>
              <a:rPr lang="en-US" altLang="en-US" sz="2800" baseline="-250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SO</a:t>
            </a:r>
            <a:r>
              <a:rPr lang="en-US" altLang="en-US" sz="2800" baseline="-250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+ Cu(OH)</a:t>
            </a:r>
            <a:r>
              <a:rPr lang="en-US" altLang="en-US" sz="2800" baseline="-250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714" y="1981200"/>
            <a:ext cx="767368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Bazơ </a:t>
            </a:r>
            <a:r>
              <a:rPr lang="pt-B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tan + Muối                 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 mới   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Bazơ mới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32" y="1834914"/>
            <a:ext cx="1066800" cy="6781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276600" y="1447800"/>
            <a:ext cx="2514600" cy="608013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FFFFFF"/>
              </a:gs>
              <a:gs pos="100000">
                <a:srgbClr val="6699FF"/>
              </a:gs>
            </a:gsLst>
            <a:lin ang="5400000" scaled="1"/>
          </a:gra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endParaRPr lang="en-US" sz="4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00200" y="2743200"/>
            <a:ext cx="2438400" cy="4365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2250" indent="-2222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29200" y="2667000"/>
            <a:ext cx="3581400" cy="4365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2250" indent="-2222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62000" y="4114800"/>
            <a:ext cx="990600" cy="2133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336600"/>
            </a:solidFill>
            <a:miter lim="800000"/>
            <a:headEnd/>
            <a:tailEnd/>
          </a:ln>
        </p:spPr>
        <p:txBody>
          <a:bodyPr lIns="45720" rIns="45720"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Tác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dụng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chất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chỉ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thị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màu</a:t>
            </a: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824039" y="4114800"/>
            <a:ext cx="957262" cy="2133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336600"/>
            </a:solidFill>
            <a:miter lim="800000"/>
            <a:headEnd/>
            <a:tailEnd/>
          </a:ln>
        </p:spPr>
        <p:txBody>
          <a:bodyPr lIns="45720" rIns="45720"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Tác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dụng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oxit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axit</a:t>
            </a: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895600" y="4114800"/>
            <a:ext cx="914400" cy="2133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336600"/>
            </a:solidFill>
            <a:miter lim="800000"/>
            <a:headEnd/>
            <a:tailEnd/>
          </a:ln>
        </p:spPr>
        <p:txBody>
          <a:bodyPr lIns="45720" rIns="45720"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Tác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dụng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axit</a:t>
            </a: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886200" y="4114800"/>
            <a:ext cx="990600" cy="2133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336600"/>
            </a:solidFill>
            <a:miter lim="800000"/>
            <a:headEnd/>
            <a:tailEnd/>
          </a:ln>
        </p:spPr>
        <p:txBody>
          <a:bodyPr lIns="45720" rIns="45720"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Tác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dụng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dd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muối</a:t>
            </a: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257800" y="4038600"/>
            <a:ext cx="1143000" cy="2209800"/>
          </a:xfrm>
          <a:prstGeom prst="rect">
            <a:avLst/>
          </a:prstGeom>
          <a:gradFill rotWithShape="0">
            <a:gsLst>
              <a:gs pos="0">
                <a:srgbClr val="FFCCCC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336600"/>
            </a:solidFill>
            <a:miter lim="800000"/>
            <a:headEnd/>
            <a:tailEnd/>
          </a:ln>
        </p:spPr>
        <p:txBody>
          <a:bodyPr lIns="45720" rIns="45720"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2400" dirty="0" err="1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086600" y="4038600"/>
            <a:ext cx="990600" cy="2133600"/>
          </a:xfrm>
          <a:prstGeom prst="rect">
            <a:avLst/>
          </a:prstGeom>
          <a:gradFill rotWithShape="0">
            <a:gsLst>
              <a:gs pos="0">
                <a:srgbClr val="FF99FF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336600"/>
            </a:solidFill>
            <a:miter lim="800000"/>
            <a:headEnd/>
            <a:tailEnd/>
          </a:ln>
        </p:spPr>
        <p:txBody>
          <a:bodyPr lIns="45720" rIns="45720"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Tác</a:t>
            </a:r>
            <a:r>
              <a:rPr lang="en-US" sz="2400" dirty="0" smtClean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dụng</a:t>
            </a:r>
            <a:r>
              <a:rPr lang="en-US" sz="2400" dirty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dirty="0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1E12B4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axit</a:t>
            </a: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endParaRPr lang="en-US" sz="2400" dirty="0">
              <a:solidFill>
                <a:srgbClr val="1E12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2819400" y="2286000"/>
            <a:ext cx="3810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2808288" y="2286000"/>
            <a:ext cx="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6618288" y="2286000"/>
            <a:ext cx="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4568825" y="1981200"/>
            <a:ext cx="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1295400" y="3429000"/>
            <a:ext cx="2971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2808288" y="3124200"/>
            <a:ext cx="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5638800" y="3429000"/>
            <a:ext cx="1981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>
            <a:off x="6627813" y="3124200"/>
            <a:ext cx="1587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Line 30"/>
          <p:cNvSpPr>
            <a:spLocks noChangeShapeType="1"/>
          </p:cNvSpPr>
          <p:nvPr/>
        </p:nvSpPr>
        <p:spPr bwMode="auto">
          <a:xfrm>
            <a:off x="1295400" y="3505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Line 36"/>
          <p:cNvSpPr>
            <a:spLocks noChangeShapeType="1"/>
          </p:cNvSpPr>
          <p:nvPr/>
        </p:nvSpPr>
        <p:spPr bwMode="auto">
          <a:xfrm>
            <a:off x="12954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37"/>
          <p:cNvSpPr>
            <a:spLocks noChangeShapeType="1"/>
          </p:cNvSpPr>
          <p:nvPr/>
        </p:nvSpPr>
        <p:spPr bwMode="auto">
          <a:xfrm>
            <a:off x="22860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7" name="Line 38"/>
          <p:cNvSpPr>
            <a:spLocks noChangeShapeType="1"/>
          </p:cNvSpPr>
          <p:nvPr/>
        </p:nvSpPr>
        <p:spPr bwMode="auto">
          <a:xfrm>
            <a:off x="32766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8" name="Line 39"/>
          <p:cNvSpPr>
            <a:spLocks noChangeShapeType="1"/>
          </p:cNvSpPr>
          <p:nvPr/>
        </p:nvSpPr>
        <p:spPr bwMode="auto">
          <a:xfrm>
            <a:off x="42672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Line 40"/>
          <p:cNvSpPr>
            <a:spLocks noChangeShapeType="1"/>
          </p:cNvSpPr>
          <p:nvPr/>
        </p:nvSpPr>
        <p:spPr bwMode="auto">
          <a:xfrm>
            <a:off x="5638800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Line 41"/>
          <p:cNvSpPr>
            <a:spLocks noChangeShapeType="1"/>
          </p:cNvSpPr>
          <p:nvPr/>
        </p:nvSpPr>
        <p:spPr bwMode="auto">
          <a:xfrm>
            <a:off x="7620000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0" y="609600"/>
            <a:ext cx="899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HÓA HỌC CỦA BAZƠ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 animBg="1"/>
      <p:bldP spid="25605" grpId="0" animBg="1"/>
      <p:bldP spid="25606" grpId="0" animBg="1"/>
      <p:bldP spid="25607" grpId="0" animBg="1"/>
      <p:bldP spid="25608" grpId="0" animBg="1"/>
      <p:bldP spid="25609" grpId="0" animBg="1"/>
      <p:bldP spid="25610" grpId="0" animBg="1"/>
      <p:bldP spid="25612" grpId="0" animBg="1"/>
      <p:bldP spid="25613" grpId="0" animBg="1"/>
      <p:bldP spid="25614" grpId="0" animBg="1"/>
      <p:bldP spid="25615" grpId="0" animBg="1"/>
      <p:bldP spid="25616" grpId="0" animBg="1"/>
      <p:bldP spid="25617" grpId="0" animBg="1"/>
      <p:bldP spid="25618" grpId="0" animBg="1"/>
      <p:bldP spid="25619" grpId="0" animBg="1"/>
      <p:bldP spid="25628" grpId="0" animBg="1"/>
      <p:bldP spid="36885" grpId="0" animBg="1"/>
      <p:bldP spid="36886" grpId="0" animBg="1"/>
      <p:bldP spid="36887" grpId="0" animBg="1"/>
      <p:bldP spid="36888" grpId="0" animBg="1"/>
      <p:bldP spid="36889" grpId="0" animBg="1"/>
      <p:bldP spid="368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19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(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SGK/25)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Cu(OH)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Ba(OH)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PTHH.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3581399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SGK/25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Cu(OH)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Ba(OH)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Cu(OH)</a:t>
            </a:r>
            <a:r>
              <a:rPr lang="en-US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Ba(OH)</a:t>
            </a:r>
            <a:r>
              <a:rPr lang="en-US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Cu(OH)</a:t>
            </a:r>
            <a:r>
              <a:rPr lang="en-US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Ba(OH)</a:t>
            </a:r>
            <a:r>
              <a:rPr lang="en-US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d/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Ba(OH)</a:t>
            </a:r>
            <a:r>
              <a:rPr lang="en-US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2057400" cy="6096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marL="0" indent="0">
              <a:buNone/>
            </a:pPr>
            <a:endParaRPr lang="en-US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81000" y="1447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7619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8610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KOH,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Ba(OH)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Ca(OH)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LiOH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tan: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(Mg(OH)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Fe(OH)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Fe(OH)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Al(OH)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 …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990600" y="762000"/>
            <a:ext cx="510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685800" y="1051244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STT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AutoShape 14"/>
          <p:cNvSpPr>
            <a:spLocks noChangeArrowheads="1"/>
          </p:cNvSpPr>
          <p:nvPr/>
        </p:nvSpPr>
        <p:spPr bwMode="auto">
          <a:xfrm>
            <a:off x="3124200" y="1676400"/>
            <a:ext cx="2971800" cy="4572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,NaCl,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Line 16"/>
          <p:cNvSpPr>
            <a:spLocks noChangeShapeType="1"/>
          </p:cNvSpPr>
          <p:nvPr/>
        </p:nvSpPr>
        <p:spPr bwMode="auto">
          <a:xfrm>
            <a:off x="4648200" y="220503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Rectangle 17"/>
          <p:cNvSpPr>
            <a:spLocks noChangeArrowheads="1"/>
          </p:cNvSpPr>
          <p:nvPr/>
        </p:nvSpPr>
        <p:spPr bwMode="auto">
          <a:xfrm>
            <a:off x="3657600" y="250983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19"/>
          <p:cNvSpPr>
            <a:spLocks noChangeArrowheads="1"/>
          </p:cNvSpPr>
          <p:nvPr/>
        </p:nvSpPr>
        <p:spPr bwMode="auto">
          <a:xfrm>
            <a:off x="3924300" y="3048000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Rectangle 20"/>
          <p:cNvSpPr>
            <a:spLocks noChangeArrowheads="1"/>
          </p:cNvSpPr>
          <p:nvPr/>
        </p:nvSpPr>
        <p:spPr bwMode="auto">
          <a:xfrm>
            <a:off x="2019300" y="2509838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Line 23"/>
          <p:cNvSpPr>
            <a:spLocks noChangeShapeType="1"/>
          </p:cNvSpPr>
          <p:nvPr/>
        </p:nvSpPr>
        <p:spPr bwMode="auto">
          <a:xfrm>
            <a:off x="6934200" y="2890838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Rectangle 24"/>
          <p:cNvSpPr>
            <a:spLocks noChangeArrowheads="1"/>
          </p:cNvSpPr>
          <p:nvPr/>
        </p:nvSpPr>
        <p:spPr bwMode="auto">
          <a:xfrm>
            <a:off x="6400800" y="3043238"/>
            <a:ext cx="205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AutoShape 25"/>
          <p:cNvSpPr>
            <a:spLocks noChangeArrowheads="1"/>
          </p:cNvSpPr>
          <p:nvPr/>
        </p:nvSpPr>
        <p:spPr bwMode="auto">
          <a:xfrm>
            <a:off x="1600200" y="3652838"/>
            <a:ext cx="1600200" cy="4572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NaCl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0" name="AutoShape 27"/>
          <p:cNvSpPr>
            <a:spLocks noChangeArrowheads="1"/>
          </p:cNvSpPr>
          <p:nvPr/>
        </p:nvSpPr>
        <p:spPr bwMode="auto">
          <a:xfrm>
            <a:off x="3962400" y="3652838"/>
            <a:ext cx="1600200" cy="4572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/>
              <a:t>H</a:t>
            </a:r>
            <a:r>
              <a:rPr lang="en-US" sz="1800" b="1" baseline="-25000" dirty="0"/>
              <a:t>2</a:t>
            </a:r>
            <a:r>
              <a:rPr lang="en-US" sz="1800" b="1" dirty="0"/>
              <a:t>SO</a:t>
            </a:r>
            <a:r>
              <a:rPr lang="en-US" sz="1800" b="1" baseline="-25000" dirty="0"/>
              <a:t>4</a:t>
            </a:r>
            <a:endParaRPr lang="en-US" sz="1800" b="1" dirty="0"/>
          </a:p>
        </p:txBody>
      </p:sp>
      <p:sp>
        <p:nvSpPr>
          <p:cNvPr id="7181" name="AutoShape 28"/>
          <p:cNvSpPr>
            <a:spLocks noChangeArrowheads="1"/>
          </p:cNvSpPr>
          <p:nvPr/>
        </p:nvSpPr>
        <p:spPr bwMode="auto">
          <a:xfrm>
            <a:off x="6477000" y="3652838"/>
            <a:ext cx="1371600" cy="4572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NaOH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Line 32"/>
          <p:cNvSpPr>
            <a:spLocks noChangeShapeType="1"/>
          </p:cNvSpPr>
          <p:nvPr/>
        </p:nvSpPr>
        <p:spPr bwMode="auto">
          <a:xfrm>
            <a:off x="1387929" y="4968833"/>
            <a:ext cx="0" cy="8774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33"/>
          <p:cNvSpPr>
            <a:spLocks noChangeShapeType="1"/>
          </p:cNvSpPr>
          <p:nvPr/>
        </p:nvSpPr>
        <p:spPr bwMode="auto">
          <a:xfrm>
            <a:off x="5105400" y="4963887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AutoShape 40"/>
          <p:cNvSpPr>
            <a:spLocks noChangeArrowheads="1"/>
          </p:cNvSpPr>
          <p:nvPr/>
        </p:nvSpPr>
        <p:spPr bwMode="auto">
          <a:xfrm>
            <a:off x="876300" y="5857196"/>
            <a:ext cx="1447800" cy="3810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5" name="AutoShape 41"/>
          <p:cNvSpPr>
            <a:spLocks noChangeArrowheads="1"/>
          </p:cNvSpPr>
          <p:nvPr/>
        </p:nvSpPr>
        <p:spPr bwMode="auto">
          <a:xfrm>
            <a:off x="4381500" y="5497287"/>
            <a:ext cx="1447800" cy="3810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NaCl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6" name="Rectangle 42"/>
          <p:cNvSpPr>
            <a:spLocks noChangeArrowheads="1"/>
          </p:cNvSpPr>
          <p:nvPr/>
        </p:nvSpPr>
        <p:spPr bwMode="auto">
          <a:xfrm>
            <a:off x="533400" y="4599502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7" name="Rectangle 43"/>
          <p:cNvSpPr>
            <a:spLocks noChangeArrowheads="1"/>
          </p:cNvSpPr>
          <p:nvPr/>
        </p:nvSpPr>
        <p:spPr bwMode="auto">
          <a:xfrm>
            <a:off x="2313214" y="4545807"/>
            <a:ext cx="4087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8" name="Line 44"/>
          <p:cNvSpPr>
            <a:spLocks noChangeShapeType="1"/>
          </p:cNvSpPr>
          <p:nvPr/>
        </p:nvSpPr>
        <p:spPr bwMode="auto">
          <a:xfrm>
            <a:off x="2438400" y="2890838"/>
            <a:ext cx="449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2438400" y="291465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Line 29"/>
          <p:cNvSpPr>
            <a:spLocks noChangeShapeType="1"/>
          </p:cNvSpPr>
          <p:nvPr/>
        </p:nvSpPr>
        <p:spPr bwMode="auto">
          <a:xfrm>
            <a:off x="2514600" y="4119563"/>
            <a:ext cx="0" cy="8443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Line 31"/>
          <p:cNvSpPr>
            <a:spLocks noChangeShapeType="1"/>
          </p:cNvSpPr>
          <p:nvPr/>
        </p:nvSpPr>
        <p:spPr bwMode="auto">
          <a:xfrm>
            <a:off x="1371600" y="4963887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Text Box 26"/>
          <p:cNvSpPr txBox="1">
            <a:spLocks noChangeArrowheads="1"/>
          </p:cNvSpPr>
          <p:nvPr/>
        </p:nvSpPr>
        <p:spPr bwMode="auto">
          <a:xfrm>
            <a:off x="2628900" y="4119563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+ </a:t>
            </a:r>
            <a:r>
              <a:rPr lang="en-US" sz="2400" dirty="0" err="1" smtClean="0"/>
              <a:t>dd</a:t>
            </a:r>
            <a:r>
              <a:rPr lang="en-US" sz="2400" dirty="0" smtClean="0"/>
              <a:t> BaCl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80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 animBg="1"/>
      <p:bldP spid="7173" grpId="0" animBg="1"/>
      <p:bldP spid="7174" grpId="0"/>
      <p:bldP spid="7175" grpId="0"/>
      <p:bldP spid="7176" grpId="0"/>
      <p:bldP spid="7177" grpId="0" animBg="1"/>
      <p:bldP spid="7178" grpId="0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/>
      <p:bldP spid="7187" grpId="0"/>
      <p:bldP spid="7188" grpId="0" animBg="1"/>
      <p:bldP spid="7189" grpId="0" animBg="1"/>
      <p:bldP spid="7190" grpId="0" animBg="1"/>
      <p:bldP spid="7191" grpId="0" animBg="1"/>
      <p:bldP spid="71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34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/25sgk</a:t>
            </a:r>
          </a:p>
          <a:p>
            <a:pPr>
              <a:buFontTx/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NaOH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mol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FontTx/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PT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NaOH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H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FontTx/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NaOH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PT 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V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mdd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 d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324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  <a:p>
            <a:pPr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tan</a:t>
            </a:r>
          </a:p>
          <a:p>
            <a:pPr algn="just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BT 2,4,5 SGK/25</a:t>
            </a:r>
          </a:p>
          <a:p>
            <a:pPr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CTHH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Natrihidroxit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Natrihidroxit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tan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tan?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Natrihidroxit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PTHH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/25sgk</a:t>
            </a:r>
          </a:p>
          <a:p>
            <a:pPr>
              <a:buFontTx/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NaOH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Ba(OH)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FontTx/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NaCl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Na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FontTx/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Ba(OH)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mẫu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NaOH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NaCl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70757" y="10668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09600"/>
            <a:ext cx="899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HÓA HỌC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OH tác dụng với chất chỉ thị màu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y tim va dung dich NaOH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6766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84612" y="2438400"/>
            <a:ext cx="8229600" cy="2362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phenolphtalein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0757" y="10668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3820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1326802"/>
            <a:ext cx="58674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Bazơ </a:t>
            </a:r>
            <a:r>
              <a:rPr lang="pt-B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tan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oxit axit    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Muối 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+  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2819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6KOH      +     P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  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2K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     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   3H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Ca(OH)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    SO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 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         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   H</a:t>
            </a:r>
            <a:r>
              <a:rPr lang="pt-BR" sz="3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09254" y="5334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472" y="1704799"/>
            <a:ext cx="78555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 cả </a:t>
            </a: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Bazơ  </a:t>
            </a:r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axit      </a:t>
            </a: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   </a:t>
            </a: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 </a:t>
            </a: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+   </a:t>
            </a:r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0036" y="25146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472" y="3523419"/>
            <a:ext cx="739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Fe(OH)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    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   3HCl    </a:t>
            </a:r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pt-BR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          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 3H</a:t>
            </a:r>
            <a:r>
              <a:rPr lang="pt-BR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Ba(OH)</a:t>
            </a:r>
            <a:r>
              <a:rPr lang="pt-BR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 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   2HNO</a:t>
            </a:r>
            <a:r>
              <a:rPr lang="pt-BR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  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Ba(NO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 2H</a:t>
            </a:r>
            <a:r>
              <a:rPr lang="pt-BR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5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4800" y="457200"/>
            <a:ext cx="6027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Bazơ không tan bị nhiệt phân </a:t>
            </a:r>
            <a:r>
              <a:rPr lang="pt-B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huỷ  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Cu(OH)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737</Words>
  <Application>Microsoft Office PowerPoint</Application>
  <PresentationFormat>On-screen Show (4:3)</PresentationFormat>
  <Paragraphs>98</Paragraphs>
  <Slides>23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.VnTime</vt:lpstr>
      <vt:lpstr>Arial</vt:lpstr>
      <vt:lpstr>Calibri</vt:lpstr>
      <vt:lpstr>Symbol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68</cp:revision>
  <dcterms:created xsi:type="dcterms:W3CDTF">2019-09-22T09:31:10Z</dcterms:created>
  <dcterms:modified xsi:type="dcterms:W3CDTF">2021-10-06T03:15:53Z</dcterms:modified>
</cp:coreProperties>
</file>