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257" r:id="rId2"/>
    <p:sldId id="3258" r:id="rId3"/>
    <p:sldId id="3259" r:id="rId4"/>
    <p:sldId id="283" r:id="rId5"/>
    <p:sldId id="258" r:id="rId6"/>
    <p:sldId id="284" r:id="rId7"/>
    <p:sldId id="292" r:id="rId8"/>
    <p:sldId id="264" r:id="rId9"/>
    <p:sldId id="285" r:id="rId10"/>
    <p:sldId id="286" r:id="rId11"/>
    <p:sldId id="288" r:id="rId12"/>
    <p:sldId id="289" r:id="rId13"/>
    <p:sldId id="290" r:id="rId14"/>
    <p:sldId id="293" r:id="rId15"/>
    <p:sldId id="294" r:id="rId16"/>
    <p:sldId id="295" r:id="rId17"/>
    <p:sldId id="296" r:id="rId18"/>
    <p:sldId id="3260" r:id="rId19"/>
    <p:sldId id="298" r:id="rId20"/>
    <p:sldId id="279" r:id="rId21"/>
    <p:sldId id="29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4660"/>
  </p:normalViewPr>
  <p:slideViewPr>
    <p:cSldViewPr snapToGrid="0">
      <p:cViewPr varScale="1">
        <p:scale>
          <a:sx n="67" d="100"/>
          <a:sy n="67" d="100"/>
        </p:scale>
        <p:origin x="2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002C3-E78F-4BB9-8ABF-BB16F76EB30A}"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1E499-F90C-4B47-ABA8-BF7B2F386CB0}" type="slidenum">
              <a:rPr lang="en-US" smtClean="0"/>
              <a:t>‹#›</a:t>
            </a:fld>
            <a:endParaRPr lang="en-US"/>
          </a:p>
        </p:txBody>
      </p:sp>
    </p:spTree>
    <p:extLst>
      <p:ext uri="{BB962C8B-B14F-4D97-AF65-F5344CB8AC3E}">
        <p14:creationId xmlns:p14="http://schemas.microsoft.com/office/powerpoint/2010/main" val="85774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C7542A4B-DF6F-4AAF-9CD1-C6B5377720F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AFD8D7D-801F-42DB-AA41-9D20DEACDE55}" type="slidenum">
              <a:rPr lang="en-US" altLang="zh-CN"/>
              <a:pPr>
                <a:spcBef>
                  <a:spcPct val="0"/>
                </a:spcBef>
              </a:pPr>
              <a:t>1</a:t>
            </a:fld>
            <a:endParaRPr lang="en-US" altLang="zh-CN"/>
          </a:p>
        </p:txBody>
      </p:sp>
      <p:sp>
        <p:nvSpPr>
          <p:cNvPr id="4099" name="Rectangle 2">
            <a:extLst>
              <a:ext uri="{FF2B5EF4-FFF2-40B4-BE49-F238E27FC236}">
                <a16:creationId xmlns:a16="http://schemas.microsoft.com/office/drawing/2014/main" id="{C1E531FC-1265-4C96-A854-2AA0CA49C99F}"/>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4988BF30-68FF-48AC-832C-5E30AB8A9726}"/>
              </a:ext>
            </a:extLst>
          </p:cNvPr>
          <p:cNvSpPr>
            <a:spLocks noGrp="1" noChangeArrowheads="1"/>
          </p:cNvSpPr>
          <p:nvPr>
            <p:ph type="body" idx="1"/>
          </p:nvPr>
        </p:nvSpPr>
        <p:spPr>
          <a:noFill/>
        </p:spPr>
        <p:txBody>
          <a:bodyPr/>
          <a:lstStyle/>
          <a:p>
            <a:pPr eaLnBrk="1" hangingPunct="1"/>
            <a:r>
              <a:rPr lang="zh-CN" altLang="en-US">
                <a:latin typeface="Arial" panose="020B0604020202020204" pitchFamily="34" charset="0"/>
              </a:rPr>
              <a:t>更多精彩模板请关注</a:t>
            </a:r>
            <a:r>
              <a:rPr lang="en-US" altLang="zh-CN">
                <a:latin typeface="Arial" panose="020B0604020202020204" pitchFamily="34" charset="0"/>
              </a:rPr>
              <a:t>【</a:t>
            </a:r>
            <a:r>
              <a:rPr lang="zh-CN" altLang="en-US">
                <a:latin typeface="Arial" panose="020B0604020202020204" pitchFamily="34" charset="0"/>
              </a:rPr>
              <a:t>沐沐槿</a:t>
            </a:r>
            <a:r>
              <a:rPr lang="en-US" altLang="zh-CN">
                <a:latin typeface="Arial" panose="020B0604020202020204" pitchFamily="34" charset="0"/>
              </a:rPr>
              <a:t>PPT】https://mumjin.taobao.com/</a:t>
            </a:r>
            <a:endParaRPr lang="zh-CN" altLang="zh-CN">
              <a:latin typeface="Arial" panose="020B0604020202020204" pitchFamily="34" charset="0"/>
            </a:endParaRPr>
          </a:p>
        </p:txBody>
      </p:sp>
    </p:spTree>
    <p:extLst>
      <p:ext uri="{BB962C8B-B14F-4D97-AF65-F5344CB8AC3E}">
        <p14:creationId xmlns:p14="http://schemas.microsoft.com/office/powerpoint/2010/main" val="55127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0FD1E9-C923-4D12-AB06-242B1EB3C9BB}" type="slidenum">
              <a:rPr lang="zh-CN" altLang="en-US" smtClean="0"/>
              <a:t>21</a:t>
            </a:fld>
            <a:endParaRPr lang="zh-CN" altLang="en-US"/>
          </a:p>
        </p:txBody>
      </p:sp>
    </p:spTree>
    <p:extLst>
      <p:ext uri="{BB962C8B-B14F-4D97-AF65-F5344CB8AC3E}">
        <p14:creationId xmlns:p14="http://schemas.microsoft.com/office/powerpoint/2010/main" val="268443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193035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196510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8865AE-3261-4809-BB27-CB14666DF6C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2904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935301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8865AE-3261-4809-BB27-CB14666DF6C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00298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311123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39385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20514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217210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77E3-CF2D-4F41-A5D8-3145E3E3A124}"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144335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333656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A277E3-CF2D-4F41-A5D8-3145E3E3A124}"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396218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A277E3-CF2D-4F41-A5D8-3145E3E3A124}"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142555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277E3-CF2D-4F41-A5D8-3145E3E3A124}"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168426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429392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277E3-CF2D-4F41-A5D8-3145E3E3A124}"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8865AE-3261-4809-BB27-CB14666DF6C9}" type="slidenum">
              <a:rPr lang="en-US" smtClean="0"/>
              <a:t>‹#›</a:t>
            </a:fld>
            <a:endParaRPr lang="en-US"/>
          </a:p>
        </p:txBody>
      </p:sp>
    </p:spTree>
    <p:extLst>
      <p:ext uri="{BB962C8B-B14F-4D97-AF65-F5344CB8AC3E}">
        <p14:creationId xmlns:p14="http://schemas.microsoft.com/office/powerpoint/2010/main" val="411812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EA277E3-CF2D-4F41-A5D8-3145E3E3A124}" type="datetimeFigureOut">
              <a:rPr lang="en-US" smtClean="0"/>
              <a:t>9/10/2021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78865AE-3261-4809-BB27-CB14666DF6C9}" type="slidenum">
              <a:rPr lang="en-US" smtClean="0"/>
              <a:t>‹#›</a:t>
            </a:fld>
            <a:endParaRPr lang="en-US"/>
          </a:p>
        </p:txBody>
      </p:sp>
    </p:spTree>
    <p:extLst>
      <p:ext uri="{BB962C8B-B14F-4D97-AF65-F5344CB8AC3E}">
        <p14:creationId xmlns:p14="http://schemas.microsoft.com/office/powerpoint/2010/main" val="3780116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gif"/><Relationship Id="rId4" Type="http://schemas.openxmlformats.org/officeDocument/2006/relationships/notesSlide" Target="../notesSlides/notesSlide1.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25.w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oleObject" Target="../embeddings/oleObject9.bin"/><Relationship Id="rId7" Type="http://schemas.openxmlformats.org/officeDocument/2006/relationships/slide" Target="slide1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slide" Target="slide21.xml"/><Relationship Id="rId5" Type="http://schemas.openxmlformats.org/officeDocument/2006/relationships/slide" Target="slide16.xml"/><Relationship Id="rId4" Type="http://schemas.openxmlformats.org/officeDocument/2006/relationships/image" Target="../media/image28.png"/><Relationship Id="rId9"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15.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slide" Target="slide15.xml"/><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slide" Target="slide15.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slide" Target="slide15.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11" Type="http://schemas.openxmlformats.org/officeDocument/2006/relationships/image" Target="../media/image17.png"/><Relationship Id="rId5" Type="http://schemas.openxmlformats.org/officeDocument/2006/relationships/oleObject" Target="../embeddings/oleObject4.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a:extLst>
              <a:ext uri="{FF2B5EF4-FFF2-40B4-BE49-F238E27FC236}">
                <a16:creationId xmlns:a16="http://schemas.microsoft.com/office/drawing/2014/main" id="{83EC6A1D-673C-4EC5-BEAB-DA799BBFD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24" y="-34273"/>
            <a:ext cx="12140143" cy="685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a:extLst>
              <a:ext uri="{FF2B5EF4-FFF2-40B4-BE49-F238E27FC236}">
                <a16:creationId xmlns:a16="http://schemas.microsoft.com/office/drawing/2014/main" id="{59FDAC57-CB1A-4A7F-8A4B-4B8752487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194" y="458590"/>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a:extLst>
              <a:ext uri="{FF2B5EF4-FFF2-40B4-BE49-F238E27FC236}">
                <a16:creationId xmlns:a16="http://schemas.microsoft.com/office/drawing/2014/main" id="{B58549E2-9BD1-4742-A740-420F8FF9B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849" y="406890"/>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a:extLst>
              <a:ext uri="{FF2B5EF4-FFF2-40B4-BE49-F238E27FC236}">
                <a16:creationId xmlns:a16="http://schemas.microsoft.com/office/drawing/2014/main" id="{46920F12-DA8B-4748-AE8E-30D62CF13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070" y="719384"/>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Nomak - Moon Flow">
            <a:hlinkClick r:id="" action="ppaction://media"/>
            <a:extLst>
              <a:ext uri="{FF2B5EF4-FFF2-40B4-BE49-F238E27FC236}">
                <a16:creationId xmlns:a16="http://schemas.microsoft.com/office/drawing/2014/main" id="{B102B4CB-AB51-47BE-A3F6-E8BFAD4CBB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892" y="7425572"/>
            <a:ext cx="577991" cy="577991"/>
          </a:xfrm>
          <a:prstGeom prst="rect">
            <a:avLst/>
          </a:prstGeom>
        </p:spPr>
      </p:pic>
      <p:sp>
        <p:nvSpPr>
          <p:cNvPr id="10" name="Rectangle 9">
            <a:extLst>
              <a:ext uri="{FF2B5EF4-FFF2-40B4-BE49-F238E27FC236}">
                <a16:creationId xmlns:a16="http://schemas.microsoft.com/office/drawing/2014/main" id="{AFA8F96F-2946-417C-A050-B64C19B2984A}"/>
              </a:ext>
            </a:extLst>
          </p:cNvPr>
          <p:cNvSpPr/>
          <p:nvPr/>
        </p:nvSpPr>
        <p:spPr>
          <a:xfrm>
            <a:off x="2548242" y="4258694"/>
            <a:ext cx="7539417" cy="3048256"/>
          </a:xfrm>
          <a:prstGeom prst="rect">
            <a:avLst/>
          </a:prstGeom>
          <a:noFill/>
        </p:spPr>
        <p:txBody>
          <a:bodyPr spcFirstLastPara="1" wrap="none" lIns="86699" tIns="43349" rIns="86699" bIns="43349" numCol="1">
            <a:prstTxWarp prst="textArchUp">
              <a:avLst>
                <a:gd name="adj" fmla="val 10832553"/>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120" b="1" cap="all" dirty="0">
                <a:ln w="0"/>
                <a:solidFill>
                  <a:srgbClr val="FF0000"/>
                </a:solidFill>
                <a:effectLst>
                  <a:reflection blurRad="12700" stA="50000" endPos="50000" dist="5000" dir="5400000" sy="-100000" rotWithShape="0"/>
                </a:effectLst>
              </a:rPr>
              <a:t>CHÀO MỪNG </a:t>
            </a:r>
            <a:r>
              <a:rPr lang="vi-VN" sz="5120" b="1" cap="all" dirty="0">
                <a:ln w="0"/>
                <a:solidFill>
                  <a:srgbClr val="FF0000"/>
                </a:solidFill>
                <a:effectLst>
                  <a:reflection blurRad="12700" stA="50000" endPos="50000" dist="5000" dir="5400000" sy="-100000" rotWithShape="0"/>
                </a:effectLst>
              </a:rPr>
              <a:t>CÁC CON HỌC SINH</a:t>
            </a:r>
            <a:endParaRPr lang="en-US" sz="5120" b="1" cap="all" dirty="0">
              <a:ln w="0"/>
              <a:solidFill>
                <a:srgbClr val="FF0000"/>
              </a:solidFill>
              <a:effectLst>
                <a:reflection blurRad="12700" stA="50000" endPos="50000" dist="5000" dir="5400000" sy="-100000" rotWithShape="0"/>
              </a:effectLst>
            </a:endParaRPr>
          </a:p>
        </p:txBody>
      </p:sp>
      <p:pic>
        <p:nvPicPr>
          <p:cNvPr id="12" name="Picture 11" descr="STAR_W">
            <a:extLst>
              <a:ext uri="{FF2B5EF4-FFF2-40B4-BE49-F238E27FC236}">
                <a16:creationId xmlns:a16="http://schemas.microsoft.com/office/drawing/2014/main" id="{2FD27F0A-A872-4672-90EE-83C65DE161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55151" y="5288492"/>
            <a:ext cx="249861" cy="227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1STAROLL">
            <a:extLst>
              <a:ext uri="{FF2B5EF4-FFF2-40B4-BE49-F238E27FC236}">
                <a16:creationId xmlns:a16="http://schemas.microsoft.com/office/drawing/2014/main" id="{667800DD-B2AE-48D5-A5CA-3375299A62B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317951" y="3872036"/>
            <a:ext cx="363883" cy="405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descr="STAR_W">
            <a:extLst>
              <a:ext uri="{FF2B5EF4-FFF2-40B4-BE49-F238E27FC236}">
                <a16:creationId xmlns:a16="http://schemas.microsoft.com/office/drawing/2014/main" id="{04594A4F-8E6E-4A45-A6AE-380F083AB70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451002" y="5238542"/>
            <a:ext cx="249861" cy="2272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DSTARS-P">
            <a:extLst>
              <a:ext uri="{FF2B5EF4-FFF2-40B4-BE49-F238E27FC236}">
                <a16:creationId xmlns:a16="http://schemas.microsoft.com/office/drawing/2014/main" id="{27E0E24C-FA16-4FDA-9E24-0A69D06A08F3}"/>
              </a:ext>
            </a:extLst>
          </p:cNvPr>
          <p:cNvPicPr>
            <a:picLocks noChangeAspect="1" noChangeArrowheads="1" noCrop="1"/>
          </p:cNvPicPr>
          <p:nvPr/>
        </p:nvPicPr>
        <p:blipFill>
          <a:blip r:embed="rId10"/>
          <a:srcRect/>
          <a:stretch>
            <a:fillRect/>
          </a:stretch>
        </p:blipFill>
        <p:spPr bwMode="auto">
          <a:xfrm>
            <a:off x="8545943" y="3726642"/>
            <a:ext cx="601614" cy="532052"/>
          </a:xfrm>
          <a:prstGeom prst="rect">
            <a:avLst/>
          </a:prstGeom>
          <a:noFill/>
        </p:spPr>
      </p:pic>
      <p:pic>
        <p:nvPicPr>
          <p:cNvPr id="16" name="Picture 7" descr="DSTARS-P">
            <a:extLst>
              <a:ext uri="{FF2B5EF4-FFF2-40B4-BE49-F238E27FC236}">
                <a16:creationId xmlns:a16="http://schemas.microsoft.com/office/drawing/2014/main" id="{ADF5EBC6-86D1-4BAD-8D19-5AB07D8D82FE}"/>
              </a:ext>
            </a:extLst>
          </p:cNvPr>
          <p:cNvPicPr>
            <a:picLocks noChangeAspect="1" noChangeArrowheads="1" noCrop="1"/>
          </p:cNvPicPr>
          <p:nvPr/>
        </p:nvPicPr>
        <p:blipFill>
          <a:blip r:embed="rId10"/>
          <a:srcRect/>
          <a:stretch>
            <a:fillRect/>
          </a:stretch>
        </p:blipFill>
        <p:spPr bwMode="auto">
          <a:xfrm>
            <a:off x="2967718" y="3712253"/>
            <a:ext cx="601614" cy="532052"/>
          </a:xfrm>
          <a:prstGeom prst="rect">
            <a:avLst/>
          </a:prstGeom>
          <a:noFill/>
        </p:spPr>
      </p:pic>
      <p:pic>
        <p:nvPicPr>
          <p:cNvPr id="17" name="Picture 7" descr="DSTARS-P">
            <a:extLst>
              <a:ext uri="{FF2B5EF4-FFF2-40B4-BE49-F238E27FC236}">
                <a16:creationId xmlns:a16="http://schemas.microsoft.com/office/drawing/2014/main" id="{C7B8A152-6427-4522-A588-DE3E580ACB67}"/>
              </a:ext>
            </a:extLst>
          </p:cNvPr>
          <p:cNvPicPr>
            <a:picLocks noChangeAspect="1" noChangeArrowheads="1" noCrop="1"/>
          </p:cNvPicPr>
          <p:nvPr/>
        </p:nvPicPr>
        <p:blipFill>
          <a:blip r:embed="rId10"/>
          <a:srcRect/>
          <a:stretch>
            <a:fillRect/>
          </a:stretch>
        </p:blipFill>
        <p:spPr bwMode="auto">
          <a:xfrm>
            <a:off x="4576571" y="4241992"/>
            <a:ext cx="601614" cy="532052"/>
          </a:xfrm>
          <a:prstGeom prst="rect">
            <a:avLst/>
          </a:prstGeom>
          <a:noFill/>
        </p:spPr>
      </p:pic>
      <p:pic>
        <p:nvPicPr>
          <p:cNvPr id="18" name="Picture 7" descr="DSTARS-P">
            <a:extLst>
              <a:ext uri="{FF2B5EF4-FFF2-40B4-BE49-F238E27FC236}">
                <a16:creationId xmlns:a16="http://schemas.microsoft.com/office/drawing/2014/main" id="{A3D4A56C-245F-4542-8E98-7D3D0CC8E00E}"/>
              </a:ext>
            </a:extLst>
          </p:cNvPr>
          <p:cNvPicPr>
            <a:picLocks noChangeAspect="1" noChangeArrowheads="1" noCrop="1"/>
          </p:cNvPicPr>
          <p:nvPr/>
        </p:nvPicPr>
        <p:blipFill>
          <a:blip r:embed="rId10"/>
          <a:srcRect/>
          <a:stretch>
            <a:fillRect/>
          </a:stretch>
        </p:blipFill>
        <p:spPr bwMode="auto">
          <a:xfrm>
            <a:off x="8152505" y="5678897"/>
            <a:ext cx="601614" cy="532052"/>
          </a:xfrm>
          <a:prstGeom prst="rect">
            <a:avLst/>
          </a:prstGeom>
          <a:noFill/>
        </p:spPr>
      </p:pic>
      <p:pic>
        <p:nvPicPr>
          <p:cNvPr id="19" name="Picture 7" descr="DSTARS-P">
            <a:extLst>
              <a:ext uri="{FF2B5EF4-FFF2-40B4-BE49-F238E27FC236}">
                <a16:creationId xmlns:a16="http://schemas.microsoft.com/office/drawing/2014/main" id="{DA23A478-F8E1-42CC-921B-40227675A587}"/>
              </a:ext>
            </a:extLst>
          </p:cNvPr>
          <p:cNvPicPr>
            <a:picLocks noChangeAspect="1" noChangeArrowheads="1" noCrop="1"/>
          </p:cNvPicPr>
          <p:nvPr/>
        </p:nvPicPr>
        <p:blipFill>
          <a:blip r:embed="rId10"/>
          <a:srcRect/>
          <a:stretch>
            <a:fillRect/>
          </a:stretch>
        </p:blipFill>
        <p:spPr bwMode="auto">
          <a:xfrm>
            <a:off x="4146625" y="5884782"/>
            <a:ext cx="601614" cy="532052"/>
          </a:xfrm>
          <a:prstGeom prst="rect">
            <a:avLst/>
          </a:prstGeom>
          <a:noFill/>
        </p:spPr>
      </p:pic>
      <p:pic>
        <p:nvPicPr>
          <p:cNvPr id="20" name="Picture 7" descr="DSTARS-P">
            <a:extLst>
              <a:ext uri="{FF2B5EF4-FFF2-40B4-BE49-F238E27FC236}">
                <a16:creationId xmlns:a16="http://schemas.microsoft.com/office/drawing/2014/main" id="{D131CC73-4AE6-4C9C-B6CD-94E2A59C351C}"/>
              </a:ext>
            </a:extLst>
          </p:cNvPr>
          <p:cNvPicPr>
            <a:picLocks noChangeAspect="1" noChangeArrowheads="1" noCrop="1"/>
          </p:cNvPicPr>
          <p:nvPr/>
        </p:nvPicPr>
        <p:blipFill>
          <a:blip r:embed="rId10"/>
          <a:srcRect/>
          <a:stretch>
            <a:fillRect/>
          </a:stretch>
        </p:blipFill>
        <p:spPr bwMode="auto">
          <a:xfrm>
            <a:off x="6158782" y="4958358"/>
            <a:ext cx="601614" cy="532052"/>
          </a:xfrm>
          <a:prstGeom prst="rect">
            <a:avLst/>
          </a:prstGeom>
          <a:noFill/>
        </p:spPr>
      </p:pic>
      <p:pic>
        <p:nvPicPr>
          <p:cNvPr id="21" name="Picture 7" descr="DSTARS-P">
            <a:extLst>
              <a:ext uri="{FF2B5EF4-FFF2-40B4-BE49-F238E27FC236}">
                <a16:creationId xmlns:a16="http://schemas.microsoft.com/office/drawing/2014/main" id="{9CDD56FC-A8F8-4F4C-BF38-3EFD7AD0FC95}"/>
              </a:ext>
            </a:extLst>
          </p:cNvPr>
          <p:cNvPicPr>
            <a:picLocks noChangeAspect="1" noChangeArrowheads="1" noCrop="1"/>
          </p:cNvPicPr>
          <p:nvPr/>
        </p:nvPicPr>
        <p:blipFill>
          <a:blip r:embed="rId10"/>
          <a:srcRect/>
          <a:stretch>
            <a:fillRect/>
          </a:stretch>
        </p:blipFill>
        <p:spPr bwMode="auto">
          <a:xfrm>
            <a:off x="5594082" y="6604500"/>
            <a:ext cx="601614" cy="532052"/>
          </a:xfrm>
          <a:prstGeom prst="rect">
            <a:avLst/>
          </a:prstGeom>
          <a:noFill/>
        </p:spPr>
      </p:pic>
      <p:pic>
        <p:nvPicPr>
          <p:cNvPr id="22" name="Picture 7" descr="DSTARS-P">
            <a:extLst>
              <a:ext uri="{FF2B5EF4-FFF2-40B4-BE49-F238E27FC236}">
                <a16:creationId xmlns:a16="http://schemas.microsoft.com/office/drawing/2014/main" id="{3D05E3B3-B391-461E-BFAA-2F5F0717BE77}"/>
              </a:ext>
            </a:extLst>
          </p:cNvPr>
          <p:cNvPicPr>
            <a:picLocks noChangeAspect="1" noChangeArrowheads="1" noCrop="1"/>
          </p:cNvPicPr>
          <p:nvPr/>
        </p:nvPicPr>
        <p:blipFill>
          <a:blip r:embed="rId10"/>
          <a:srcRect/>
          <a:stretch>
            <a:fillRect/>
          </a:stretch>
        </p:blipFill>
        <p:spPr bwMode="auto">
          <a:xfrm>
            <a:off x="2517254" y="6678212"/>
            <a:ext cx="601614" cy="532052"/>
          </a:xfrm>
          <a:prstGeom prst="rect">
            <a:avLst/>
          </a:prstGeom>
          <a:noFill/>
        </p:spPr>
      </p:pic>
      <p:pic>
        <p:nvPicPr>
          <p:cNvPr id="23" name="Picture 7" descr="DSTARS-P">
            <a:extLst>
              <a:ext uri="{FF2B5EF4-FFF2-40B4-BE49-F238E27FC236}">
                <a16:creationId xmlns:a16="http://schemas.microsoft.com/office/drawing/2014/main" id="{A26DB8F3-E632-4D70-839D-49DA5CD60835}"/>
              </a:ext>
            </a:extLst>
          </p:cNvPr>
          <p:cNvPicPr>
            <a:picLocks noChangeAspect="1" noChangeArrowheads="1" noCrop="1"/>
          </p:cNvPicPr>
          <p:nvPr/>
        </p:nvPicPr>
        <p:blipFill>
          <a:blip r:embed="rId10"/>
          <a:srcRect/>
          <a:stretch>
            <a:fillRect/>
          </a:stretch>
        </p:blipFill>
        <p:spPr bwMode="auto">
          <a:xfrm>
            <a:off x="7970111" y="7000839"/>
            <a:ext cx="601614" cy="532052"/>
          </a:xfrm>
          <a:prstGeom prst="rect">
            <a:avLst/>
          </a:prstGeom>
          <a:noFill/>
        </p:spPr>
      </p:pic>
      <p:pic>
        <p:nvPicPr>
          <p:cNvPr id="24" name="Picture 7" descr="DSTARS-P">
            <a:extLst>
              <a:ext uri="{FF2B5EF4-FFF2-40B4-BE49-F238E27FC236}">
                <a16:creationId xmlns:a16="http://schemas.microsoft.com/office/drawing/2014/main" id="{D832D793-B809-4246-B53D-41F1148F6881}"/>
              </a:ext>
            </a:extLst>
          </p:cNvPr>
          <p:cNvPicPr>
            <a:picLocks noChangeAspect="1" noChangeArrowheads="1" noCrop="1"/>
          </p:cNvPicPr>
          <p:nvPr/>
        </p:nvPicPr>
        <p:blipFill>
          <a:blip r:embed="rId10"/>
          <a:srcRect/>
          <a:stretch>
            <a:fillRect/>
          </a:stretch>
        </p:blipFill>
        <p:spPr bwMode="auto">
          <a:xfrm>
            <a:off x="6017144" y="3182343"/>
            <a:ext cx="601614" cy="532052"/>
          </a:xfrm>
          <a:prstGeom prst="rect">
            <a:avLst/>
          </a:prstGeom>
          <a:noFill/>
        </p:spPr>
      </p:pic>
      <p:pic>
        <p:nvPicPr>
          <p:cNvPr id="25" name="Picture 7" descr="DSTARS-P">
            <a:extLst>
              <a:ext uri="{FF2B5EF4-FFF2-40B4-BE49-F238E27FC236}">
                <a16:creationId xmlns:a16="http://schemas.microsoft.com/office/drawing/2014/main" id="{E91C3964-E6B3-4E52-BE14-D72944123F22}"/>
              </a:ext>
            </a:extLst>
          </p:cNvPr>
          <p:cNvPicPr>
            <a:picLocks noChangeAspect="1" noChangeArrowheads="1" noCrop="1"/>
          </p:cNvPicPr>
          <p:nvPr/>
        </p:nvPicPr>
        <p:blipFill>
          <a:blip r:embed="rId10"/>
          <a:srcRect/>
          <a:stretch>
            <a:fillRect/>
          </a:stretch>
        </p:blipFill>
        <p:spPr bwMode="auto">
          <a:xfrm>
            <a:off x="9727390" y="4575740"/>
            <a:ext cx="601614" cy="532052"/>
          </a:xfrm>
          <a:prstGeom prst="rect">
            <a:avLst/>
          </a:prstGeom>
          <a:noFill/>
        </p:spPr>
      </p:pic>
      <p:pic>
        <p:nvPicPr>
          <p:cNvPr id="26" name="Picture 7" descr="DSTARS-P">
            <a:extLst>
              <a:ext uri="{FF2B5EF4-FFF2-40B4-BE49-F238E27FC236}">
                <a16:creationId xmlns:a16="http://schemas.microsoft.com/office/drawing/2014/main" id="{AEE96C9F-9132-4BF9-BE68-0BBC044A88F7}"/>
              </a:ext>
            </a:extLst>
          </p:cNvPr>
          <p:cNvPicPr>
            <a:picLocks noChangeAspect="1" noChangeArrowheads="1" noCrop="1"/>
          </p:cNvPicPr>
          <p:nvPr/>
        </p:nvPicPr>
        <p:blipFill>
          <a:blip r:embed="rId10"/>
          <a:srcRect/>
          <a:stretch>
            <a:fillRect/>
          </a:stretch>
        </p:blipFill>
        <p:spPr bwMode="auto">
          <a:xfrm>
            <a:off x="2308715" y="5203470"/>
            <a:ext cx="601614" cy="532052"/>
          </a:xfrm>
          <a:prstGeom prst="rect">
            <a:avLst/>
          </a:prstGeom>
          <a:noFill/>
        </p:spPr>
      </p:pic>
      <p:pic>
        <p:nvPicPr>
          <p:cNvPr id="27" name="Picture 7" descr="DSTARS-P">
            <a:extLst>
              <a:ext uri="{FF2B5EF4-FFF2-40B4-BE49-F238E27FC236}">
                <a16:creationId xmlns:a16="http://schemas.microsoft.com/office/drawing/2014/main" id="{8FF42D50-ABFA-4EF4-BA66-0BAE25B985BD}"/>
              </a:ext>
            </a:extLst>
          </p:cNvPr>
          <p:cNvPicPr>
            <a:picLocks noChangeAspect="1" noChangeArrowheads="1" noCrop="1"/>
          </p:cNvPicPr>
          <p:nvPr/>
        </p:nvPicPr>
        <p:blipFill>
          <a:blip r:embed="rId10"/>
          <a:srcRect/>
          <a:stretch>
            <a:fillRect/>
          </a:stretch>
        </p:blipFill>
        <p:spPr bwMode="auto">
          <a:xfrm>
            <a:off x="7114039" y="5794263"/>
            <a:ext cx="601614" cy="532052"/>
          </a:xfrm>
          <a:prstGeom prst="rect">
            <a:avLst/>
          </a:prstGeom>
          <a:noFill/>
        </p:spPr>
      </p:pic>
      <p:pic>
        <p:nvPicPr>
          <p:cNvPr id="28" name="Picture 7" descr="DSTARS-P">
            <a:extLst>
              <a:ext uri="{FF2B5EF4-FFF2-40B4-BE49-F238E27FC236}">
                <a16:creationId xmlns:a16="http://schemas.microsoft.com/office/drawing/2014/main" id="{1ABD2A2D-707E-4C33-A22D-3B501AF0E04C}"/>
              </a:ext>
            </a:extLst>
          </p:cNvPr>
          <p:cNvPicPr>
            <a:picLocks noChangeAspect="1" noChangeArrowheads="1" noCrop="1"/>
          </p:cNvPicPr>
          <p:nvPr/>
        </p:nvPicPr>
        <p:blipFill>
          <a:blip r:embed="rId10"/>
          <a:srcRect/>
          <a:stretch>
            <a:fillRect/>
          </a:stretch>
        </p:blipFill>
        <p:spPr bwMode="auto">
          <a:xfrm>
            <a:off x="3328181" y="7403112"/>
            <a:ext cx="601614" cy="532052"/>
          </a:xfrm>
          <a:prstGeom prst="rect">
            <a:avLst/>
          </a:prstGeom>
          <a:noFill/>
        </p:spPr>
      </p:pic>
      <p:pic>
        <p:nvPicPr>
          <p:cNvPr id="29" name="Picture 7" descr="DSTARS-P">
            <a:extLst>
              <a:ext uri="{FF2B5EF4-FFF2-40B4-BE49-F238E27FC236}">
                <a16:creationId xmlns:a16="http://schemas.microsoft.com/office/drawing/2014/main" id="{7C558038-9F47-4B92-95B7-8D75B7354F17}"/>
              </a:ext>
            </a:extLst>
          </p:cNvPr>
          <p:cNvPicPr>
            <a:picLocks noChangeAspect="1" noChangeArrowheads="1" noCrop="1"/>
          </p:cNvPicPr>
          <p:nvPr/>
        </p:nvPicPr>
        <p:blipFill>
          <a:blip r:embed="rId10"/>
          <a:srcRect/>
          <a:stretch>
            <a:fillRect/>
          </a:stretch>
        </p:blipFill>
        <p:spPr bwMode="auto">
          <a:xfrm>
            <a:off x="3145787" y="6007747"/>
            <a:ext cx="601614" cy="532052"/>
          </a:xfrm>
          <a:prstGeom prst="rect">
            <a:avLst/>
          </a:prstGeom>
          <a:noFill/>
        </p:spPr>
      </p:pic>
      <p:pic>
        <p:nvPicPr>
          <p:cNvPr id="30" name="Picture 7" descr="DSTARS-P">
            <a:extLst>
              <a:ext uri="{FF2B5EF4-FFF2-40B4-BE49-F238E27FC236}">
                <a16:creationId xmlns:a16="http://schemas.microsoft.com/office/drawing/2014/main" id="{DADC7095-9024-44C5-B6C7-5266C480171E}"/>
              </a:ext>
            </a:extLst>
          </p:cNvPr>
          <p:cNvPicPr>
            <a:picLocks noChangeAspect="1" noChangeArrowheads="1" noCrop="1"/>
          </p:cNvPicPr>
          <p:nvPr/>
        </p:nvPicPr>
        <p:blipFill>
          <a:blip r:embed="rId10"/>
          <a:srcRect/>
          <a:stretch>
            <a:fillRect/>
          </a:stretch>
        </p:blipFill>
        <p:spPr bwMode="auto">
          <a:xfrm>
            <a:off x="4230904" y="3371665"/>
            <a:ext cx="601614" cy="532052"/>
          </a:xfrm>
          <a:prstGeom prst="rect">
            <a:avLst/>
          </a:prstGeom>
          <a:noFill/>
        </p:spPr>
      </p:pic>
      <p:pic>
        <p:nvPicPr>
          <p:cNvPr id="31" name="Picture 7" descr="DSTARS-P">
            <a:extLst>
              <a:ext uri="{FF2B5EF4-FFF2-40B4-BE49-F238E27FC236}">
                <a16:creationId xmlns:a16="http://schemas.microsoft.com/office/drawing/2014/main" id="{B70DF274-0554-4214-BD2F-15CC9443B85C}"/>
              </a:ext>
            </a:extLst>
          </p:cNvPr>
          <p:cNvPicPr>
            <a:picLocks noChangeAspect="1" noChangeArrowheads="1" noCrop="1"/>
          </p:cNvPicPr>
          <p:nvPr/>
        </p:nvPicPr>
        <p:blipFill>
          <a:blip r:embed="rId10"/>
          <a:srcRect/>
          <a:stretch>
            <a:fillRect/>
          </a:stretch>
        </p:blipFill>
        <p:spPr bwMode="auto">
          <a:xfrm>
            <a:off x="5594082" y="5794263"/>
            <a:ext cx="601614" cy="532052"/>
          </a:xfrm>
          <a:prstGeom prst="rect">
            <a:avLst/>
          </a:prstGeom>
          <a:noFill/>
        </p:spPr>
      </p:pic>
      <p:pic>
        <p:nvPicPr>
          <p:cNvPr id="32" name="Picture 7" descr="DSTARS-P">
            <a:extLst>
              <a:ext uri="{FF2B5EF4-FFF2-40B4-BE49-F238E27FC236}">
                <a16:creationId xmlns:a16="http://schemas.microsoft.com/office/drawing/2014/main" id="{F39699AD-9F71-4EAA-9662-B014239444D2}"/>
              </a:ext>
            </a:extLst>
          </p:cNvPr>
          <p:cNvPicPr>
            <a:picLocks noChangeAspect="1" noChangeArrowheads="1" noCrop="1"/>
          </p:cNvPicPr>
          <p:nvPr/>
        </p:nvPicPr>
        <p:blipFill>
          <a:blip r:embed="rId10"/>
          <a:srcRect/>
          <a:stretch>
            <a:fillRect/>
          </a:stretch>
        </p:blipFill>
        <p:spPr bwMode="auto">
          <a:xfrm>
            <a:off x="7201959" y="3749935"/>
            <a:ext cx="601614" cy="532052"/>
          </a:xfrm>
          <a:prstGeom prst="rect">
            <a:avLst/>
          </a:prstGeom>
          <a:noFill/>
        </p:spPr>
      </p:pic>
      <p:pic>
        <p:nvPicPr>
          <p:cNvPr id="33" name="Picture 7" descr="DSTARS-P">
            <a:extLst>
              <a:ext uri="{FF2B5EF4-FFF2-40B4-BE49-F238E27FC236}">
                <a16:creationId xmlns:a16="http://schemas.microsoft.com/office/drawing/2014/main" id="{29507A3C-0178-4C72-99D5-5C04734366ED}"/>
              </a:ext>
            </a:extLst>
          </p:cNvPr>
          <p:cNvPicPr>
            <a:picLocks noChangeAspect="1" noChangeArrowheads="1" noCrop="1"/>
          </p:cNvPicPr>
          <p:nvPr/>
        </p:nvPicPr>
        <p:blipFill>
          <a:blip r:embed="rId10"/>
          <a:srcRect/>
          <a:stretch>
            <a:fillRect/>
          </a:stretch>
        </p:blipFill>
        <p:spPr bwMode="auto">
          <a:xfrm>
            <a:off x="9677615" y="3637412"/>
            <a:ext cx="601614" cy="532052"/>
          </a:xfrm>
          <a:prstGeom prst="rect">
            <a:avLst/>
          </a:prstGeom>
          <a:noFill/>
        </p:spPr>
      </p:pic>
      <p:pic>
        <p:nvPicPr>
          <p:cNvPr id="34" name="Picture 7" descr="DSTARS-P">
            <a:extLst>
              <a:ext uri="{FF2B5EF4-FFF2-40B4-BE49-F238E27FC236}">
                <a16:creationId xmlns:a16="http://schemas.microsoft.com/office/drawing/2014/main" id="{7C616237-BE25-4B77-BB1B-1FD76FD402EF}"/>
              </a:ext>
            </a:extLst>
          </p:cNvPr>
          <p:cNvPicPr>
            <a:picLocks noChangeAspect="1" noChangeArrowheads="1" noCrop="1"/>
          </p:cNvPicPr>
          <p:nvPr/>
        </p:nvPicPr>
        <p:blipFill>
          <a:blip r:embed="rId10"/>
          <a:srcRect/>
          <a:stretch>
            <a:fillRect/>
          </a:stretch>
        </p:blipFill>
        <p:spPr bwMode="auto">
          <a:xfrm>
            <a:off x="9182575" y="5940270"/>
            <a:ext cx="601614" cy="532052"/>
          </a:xfrm>
          <a:prstGeom prst="rect">
            <a:avLst/>
          </a:prstGeom>
          <a:noFill/>
        </p:spPr>
      </p:pic>
      <p:sp>
        <p:nvSpPr>
          <p:cNvPr id="3" name="Rectangle 2"/>
          <p:cNvSpPr/>
          <p:nvPr/>
        </p:nvSpPr>
        <p:spPr>
          <a:xfrm>
            <a:off x="2727296" y="21400"/>
            <a:ext cx="7181308" cy="938719"/>
          </a:xfrm>
          <a:prstGeom prst="rect">
            <a:avLst/>
          </a:prstGeom>
        </p:spPr>
        <p:txBody>
          <a:bodyPr wrap="square">
            <a:spAutoFit/>
          </a:bodyPr>
          <a:lstStyle/>
          <a:p>
            <a:pPr algn="ctr">
              <a:lnSpc>
                <a:spcPct val="150000"/>
              </a:lnSpc>
            </a:pPr>
            <a:r>
              <a:rPr lang="en-US" altLang="en-US" sz="2200"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altLang="en-US" sz="2200" b="1" dirty="0">
                <a:solidFill>
                  <a:srgbClr val="002060"/>
                </a:solidFill>
                <a:latin typeface="Times New Roman" panose="02020603050405020304" pitchFamily="18" charset="0"/>
                <a:cs typeface="Times New Roman" panose="02020603050405020304" pitchFamily="18" charset="0"/>
              </a:rPr>
              <a:t>TRƯỜNG THCS LÊ QUÝ ĐÔN</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88" repeatCount="indefinite" fill="hold" display="0">
                  <p:stCondLst>
                    <p:cond delay="indefinite"/>
                  </p:stCondLst>
                  <p:endCondLst>
                    <p:cond evt="onNext"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A3A062DA-93BF-4842-B601-4404401BCCE3}"/>
              </a:ext>
            </a:extLst>
          </p:cNvPr>
          <p:cNvSpPr txBox="1"/>
          <p:nvPr/>
        </p:nvSpPr>
        <p:spPr>
          <a:xfrm>
            <a:off x="874253" y="411407"/>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1. Phép cộng</a:t>
            </a:r>
            <a:endParaRPr lang="en-US" sz="3200" b="1">
              <a:solidFill>
                <a:srgbClr val="0070C0"/>
              </a:solidFill>
              <a:latin typeface="Arial" pitchFamily="34" charset="0"/>
              <a:cs typeface="Arial" pitchFamily="34" charset="0"/>
            </a:endParaRPr>
          </a:p>
        </p:txBody>
      </p:sp>
      <p:sp>
        <p:nvSpPr>
          <p:cNvPr id="14" name="Content Placeholder 2">
            <a:extLst>
              <a:ext uri="{FF2B5EF4-FFF2-40B4-BE49-F238E27FC236}">
                <a16:creationId xmlns:a16="http://schemas.microsoft.com/office/drawing/2014/main" id="{5CC79972-FF38-4665-82E6-9C18B2DBFC65}"/>
              </a:ext>
            </a:extLst>
          </p:cNvPr>
          <p:cNvSpPr txBox="1">
            <a:spLocks/>
          </p:cNvSpPr>
          <p:nvPr/>
        </p:nvSpPr>
        <p:spPr>
          <a:xfrm>
            <a:off x="1118550" y="1086169"/>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c) Luyện tập 1</a:t>
            </a:r>
            <a:endParaRPr lang="en-US" sz="4000" b="1" dirty="0">
              <a:solidFill>
                <a:srgbClr val="FF0000"/>
              </a:solidFill>
              <a:latin typeface="Arial" pitchFamily="34" charset="0"/>
              <a:ea typeface="Tahoma"/>
              <a:cs typeface="Arial" pitchFamily="34" charset="0"/>
            </a:endParaRPr>
          </a:p>
        </p:txBody>
      </p:sp>
      <p:sp>
        <p:nvSpPr>
          <p:cNvPr id="16" name="TextBox 15">
            <a:extLst>
              <a:ext uri="{FF2B5EF4-FFF2-40B4-BE49-F238E27FC236}">
                <a16:creationId xmlns:a16="http://schemas.microsoft.com/office/drawing/2014/main" id="{A3A062DA-93BF-4842-B601-4404401BCCE3}"/>
              </a:ext>
            </a:extLst>
          </p:cNvPr>
          <p:cNvSpPr txBox="1"/>
          <p:nvPr/>
        </p:nvSpPr>
        <p:spPr>
          <a:xfrm>
            <a:off x="1474601" y="1679330"/>
            <a:ext cx="9360176" cy="1815882"/>
          </a:xfrm>
          <a:prstGeom prst="rect">
            <a:avLst/>
          </a:prstGeom>
          <a:noFill/>
        </p:spPr>
        <p:txBody>
          <a:bodyPr wrap="square">
            <a:spAutoFit/>
          </a:bodyPr>
          <a:lstStyle/>
          <a:p>
            <a:r>
              <a:rPr lang="en-US" sz="2800" i="1">
                <a:latin typeface="Arial" pitchFamily="34" charset="0"/>
                <a:cs typeface="Arial" pitchFamily="34" charset="0"/>
              </a:rPr>
              <a:t>Mẹ An mua cho An một bộ đồng phục học sinh gồm: áo sơ mi giá 125 000 đồng, áo khoác giá 140 000 đồng, quần âu giá 160 000 đồng. Tính số tiền mẹ An đã mua đồng phục cho An.</a:t>
            </a:r>
            <a:endParaRPr lang="en-US" sz="2800">
              <a:effectLst/>
              <a:latin typeface="Arial" pitchFamily="34" charset="0"/>
              <a:ea typeface="Times New Roman" panose="02020603050405020304" pitchFamily="18" charset="0"/>
              <a:cs typeface="Arial" pitchFamily="34" charset="0"/>
            </a:endParaRPr>
          </a:p>
        </p:txBody>
      </p:sp>
      <p:sp>
        <p:nvSpPr>
          <p:cNvPr id="17" name="TextBox 16">
            <a:extLst>
              <a:ext uri="{FF2B5EF4-FFF2-40B4-BE49-F238E27FC236}">
                <a16:creationId xmlns:a16="http://schemas.microsoft.com/office/drawing/2014/main" id="{A3A062DA-93BF-4842-B601-4404401BCCE3}"/>
              </a:ext>
            </a:extLst>
          </p:cNvPr>
          <p:cNvSpPr txBox="1"/>
          <p:nvPr/>
        </p:nvSpPr>
        <p:spPr>
          <a:xfrm>
            <a:off x="1463610" y="3824595"/>
            <a:ext cx="9809551" cy="2246769"/>
          </a:xfrm>
          <a:prstGeom prst="rect">
            <a:avLst/>
          </a:prstGeom>
          <a:noFill/>
        </p:spPr>
        <p:txBody>
          <a:bodyPr wrap="square">
            <a:spAutoFit/>
          </a:bodyPr>
          <a:lstStyle/>
          <a:p>
            <a:r>
              <a:rPr lang="en-US" sz="2800" u="sng">
                <a:solidFill>
                  <a:srgbClr val="1F4E79"/>
                </a:solidFill>
                <a:latin typeface="Arial" pitchFamily="34" charset="0"/>
                <a:cs typeface="Arial" pitchFamily="34" charset="0"/>
              </a:rPr>
              <a:t>Giải:</a:t>
            </a:r>
            <a:r>
              <a:rPr lang="en-US" sz="2800">
                <a:solidFill>
                  <a:srgbClr val="1F4E79"/>
                </a:solidFill>
                <a:latin typeface="Arial" pitchFamily="34" charset="0"/>
                <a:cs typeface="Arial" pitchFamily="34" charset="0"/>
              </a:rPr>
              <a:t> </a:t>
            </a:r>
            <a:r>
              <a:rPr lang="en-US" sz="2800">
                <a:latin typeface="Arial" pitchFamily="34" charset="0"/>
                <a:cs typeface="Arial" pitchFamily="34" charset="0"/>
              </a:rPr>
              <a:t>Số tiền mẹ An đã mua đồng phục cho An là:</a:t>
            </a:r>
          </a:p>
          <a:p>
            <a:r>
              <a:rPr lang="en-US" sz="2800">
                <a:effectLst/>
                <a:latin typeface="Arial" pitchFamily="34" charset="0"/>
                <a:ea typeface="Times New Roman" panose="02020603050405020304" pitchFamily="18" charset="0"/>
                <a:cs typeface="Arial" pitchFamily="34" charset="0"/>
              </a:rPr>
              <a:t>125 000 + 140 000 + 160 000</a:t>
            </a:r>
          </a:p>
          <a:p>
            <a:r>
              <a:rPr lang="en-US" sz="2800">
                <a:latin typeface="Arial" pitchFamily="34" charset="0"/>
                <a:ea typeface="Times New Roman" panose="02020603050405020304" pitchFamily="18" charset="0"/>
                <a:cs typeface="Arial" pitchFamily="34" charset="0"/>
              </a:rPr>
              <a:t>= 125 000 + (140 000 + 160 000)</a:t>
            </a:r>
          </a:p>
          <a:p>
            <a:r>
              <a:rPr lang="en-US" sz="2800">
                <a:effectLst/>
                <a:latin typeface="Arial" pitchFamily="34" charset="0"/>
                <a:ea typeface="Times New Roman" panose="02020603050405020304" pitchFamily="18" charset="0"/>
                <a:cs typeface="Arial" pitchFamily="34" charset="0"/>
              </a:rPr>
              <a:t>= 125 000 + 300 000</a:t>
            </a:r>
          </a:p>
          <a:p>
            <a:r>
              <a:rPr lang="en-US" sz="2800">
                <a:effectLst/>
                <a:latin typeface="Arial" pitchFamily="34" charset="0"/>
                <a:ea typeface="Times New Roman" panose="02020603050405020304" pitchFamily="18" charset="0"/>
                <a:cs typeface="Arial" pitchFamily="34" charset="0"/>
              </a:rPr>
              <a:t>= 425 000 (đồng)</a:t>
            </a:r>
          </a:p>
        </p:txBody>
      </p:sp>
      <p:pic>
        <p:nvPicPr>
          <p:cNvPr id="1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872998" y="4525566"/>
            <a:ext cx="2010536" cy="2010536"/>
          </a:xfrm>
          <a:prstGeom prst="rect">
            <a:avLst/>
          </a:prstGeom>
        </p:spPr>
      </p:pic>
      <p:pic>
        <p:nvPicPr>
          <p:cNvPr id="19"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8747" y="5147653"/>
            <a:ext cx="1181515" cy="1181515"/>
          </a:xfrm>
          <a:prstGeom prst="rect">
            <a:avLst/>
          </a:prstGeom>
        </p:spPr>
      </p:pic>
    </p:spTree>
    <p:extLst>
      <p:ext uri="{BB962C8B-B14F-4D97-AF65-F5344CB8AC3E}">
        <p14:creationId xmlns:p14="http://schemas.microsoft.com/office/powerpoint/2010/main" val="1279987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874253" y="411407"/>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2. Phép trừ</a:t>
            </a:r>
            <a:endParaRPr lang="en-US" sz="3200" b="1">
              <a:solidFill>
                <a:srgbClr val="0070C0"/>
              </a:solidFill>
              <a:latin typeface="Arial" pitchFamily="34" charset="0"/>
              <a:cs typeface="Arial" pitchFamily="34" charset="0"/>
            </a:endParaRP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A3A062DA-93BF-4842-B601-4404401BCCE3}"/>
              </a:ext>
            </a:extLst>
          </p:cNvPr>
          <p:cNvSpPr txBox="1"/>
          <p:nvPr/>
        </p:nvSpPr>
        <p:spPr>
          <a:xfrm>
            <a:off x="2786466" y="2384130"/>
            <a:ext cx="5443144" cy="523220"/>
          </a:xfrm>
          <a:prstGeom prst="rect">
            <a:avLst/>
          </a:prstGeom>
          <a:noFill/>
        </p:spPr>
        <p:txBody>
          <a:bodyPr wrap="square">
            <a:spAutoFit/>
          </a:bodyPr>
          <a:lstStyle/>
          <a:p>
            <a:pPr algn="just"/>
            <a:r>
              <a:rPr lang="en-US" sz="2800">
                <a:latin typeface="Arial" pitchFamily="34" charset="0"/>
                <a:ea typeface="Times New Roman" panose="02020603050405020304" pitchFamily="18" charset="0"/>
                <a:cs typeface="Arial" pitchFamily="34" charset="0"/>
              </a:rPr>
              <a:t>Số bị trừ    Số trừ    </a:t>
            </a:r>
            <a:r>
              <a:rPr lang="en-US" sz="2800">
                <a:latin typeface="Arial" pitchFamily="34" charset="0"/>
                <a:cs typeface="Arial" pitchFamily="34" charset="0"/>
              </a:rPr>
              <a:t>Hiệu</a:t>
            </a:r>
          </a:p>
        </p:txBody>
      </p:sp>
      <p:sp>
        <p:nvSpPr>
          <p:cNvPr id="17" name="Content Placeholder 2">
            <a:extLst>
              <a:ext uri="{FF2B5EF4-FFF2-40B4-BE49-F238E27FC236}">
                <a16:creationId xmlns:a16="http://schemas.microsoft.com/office/drawing/2014/main" id="{5CC79972-FF38-4665-82E6-9C18B2DBFC65}"/>
              </a:ext>
            </a:extLst>
          </p:cNvPr>
          <p:cNvSpPr txBox="1">
            <a:spLocks/>
          </p:cNvSpPr>
          <p:nvPr/>
        </p:nvSpPr>
        <p:spPr>
          <a:xfrm>
            <a:off x="1092351" y="970396"/>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a) Nhắc lại về phép trừ</a:t>
            </a:r>
            <a:endParaRPr lang="en-US" sz="4000" b="1" dirty="0">
              <a:solidFill>
                <a:srgbClr val="FF0000"/>
              </a:solidFill>
              <a:latin typeface="Arial" pitchFamily="34" charset="0"/>
              <a:ea typeface="Tahoma"/>
              <a:cs typeface="Arial" pitchFamily="34" charset="0"/>
            </a:endParaRPr>
          </a:p>
        </p:txBody>
      </p:sp>
      <p:sp>
        <p:nvSpPr>
          <p:cNvPr id="18" name="TextBox 17">
            <a:extLst>
              <a:ext uri="{FF2B5EF4-FFF2-40B4-BE49-F238E27FC236}">
                <a16:creationId xmlns:a16="http://schemas.microsoft.com/office/drawing/2014/main" id="{A3A062DA-93BF-4842-B601-4404401BCCE3}"/>
              </a:ext>
            </a:extLst>
          </p:cNvPr>
          <p:cNvSpPr txBox="1"/>
          <p:nvPr/>
        </p:nvSpPr>
        <p:spPr>
          <a:xfrm>
            <a:off x="1364820" y="2843814"/>
            <a:ext cx="9502578" cy="2462213"/>
          </a:xfrm>
          <a:prstGeom prst="rect">
            <a:avLst/>
          </a:prstGeom>
          <a:noFill/>
        </p:spPr>
        <p:txBody>
          <a:bodyPr wrap="square">
            <a:spAutoFit/>
          </a:bodyPr>
          <a:lstStyle/>
          <a:p>
            <a:pPr algn="just">
              <a:lnSpc>
                <a:spcPct val="150000"/>
              </a:lnSpc>
            </a:pPr>
            <a:r>
              <a:rPr lang="en-US" sz="2800" i="1">
                <a:latin typeface="Arial" pitchFamily="34" charset="0"/>
                <a:cs typeface="Arial" pitchFamily="34" charset="0"/>
              </a:rPr>
              <a:t>Lưu ý:</a:t>
            </a:r>
          </a:p>
          <a:p>
            <a:pPr algn="just">
              <a:lnSpc>
                <a:spcPct val="150000"/>
              </a:lnSpc>
            </a:pPr>
            <a:r>
              <a:rPr lang="en-US" sz="2800" i="1">
                <a:latin typeface="Arial" pitchFamily="34" charset="0"/>
                <a:cs typeface="Arial" pitchFamily="34" charset="0"/>
              </a:rPr>
              <a:t>a – b = c thì a = b + c</a:t>
            </a:r>
          </a:p>
          <a:p>
            <a:pPr algn="just">
              <a:lnSpc>
                <a:spcPct val="150000"/>
              </a:lnSpc>
            </a:pPr>
            <a:r>
              <a:rPr lang="en-US" sz="2800" i="1">
                <a:latin typeface="Arial" pitchFamily="34" charset="0"/>
                <a:cs typeface="Arial" pitchFamily="34" charset="0"/>
              </a:rPr>
              <a:t>a + b = c thì </a:t>
            </a:r>
          </a:p>
          <a:p>
            <a:pPr algn="just"/>
            <a:endParaRPr lang="en-US" sz="2800">
              <a:latin typeface="Arial" pitchFamily="34" charset="0"/>
              <a:cs typeface="Arial" pitchFamily="34" charset="0"/>
            </a:endParaRPr>
          </a:p>
        </p:txBody>
      </p:sp>
      <p:sp>
        <p:nvSpPr>
          <p:cNvPr id="9"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8"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9432772" y="272962"/>
            <a:ext cx="1607156" cy="1446440"/>
          </a:xfrm>
          <a:prstGeom prst="rect">
            <a:avLst/>
          </a:prstGeom>
        </p:spPr>
      </p:pic>
      <p:sp>
        <p:nvSpPr>
          <p:cNvPr id="1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nvGraphicFramePr>
        <p:xfrm>
          <a:off x="2992874" y="1525460"/>
          <a:ext cx="4878999" cy="924442"/>
        </p:xfrm>
        <a:graphic>
          <a:graphicData uri="http://schemas.openxmlformats.org/presentationml/2006/ole">
            <mc:AlternateContent xmlns:mc="http://schemas.openxmlformats.org/markup-compatibility/2006">
              <mc:Choice xmlns:v="urn:schemas-microsoft-com:vml" Requires="v">
                <p:oleObj spid="_x0000_s3080" name="Equation" r:id="rId4" imgW="2717800" imgH="520700" progId="Equation.DSMT4">
                  <p:embed/>
                </p:oleObj>
              </mc:Choice>
              <mc:Fallback>
                <p:oleObj name="Equation" r:id="rId4" imgW="2717800" imgH="520700" progId="Equation.DSMT4">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2874" y="1525460"/>
                        <a:ext cx="4878999" cy="924442"/>
                      </a:xfrm>
                      <a:prstGeom prst="rect">
                        <a:avLst/>
                      </a:prstGeom>
                      <a:noFill/>
                    </p:spPr>
                  </p:pic>
                </p:oleObj>
              </mc:Fallback>
            </mc:AlternateContent>
          </a:graphicData>
        </a:graphic>
      </p:graphicFrame>
      <p:sp>
        <p:nvSpPr>
          <p:cNvPr id="24"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nvGraphicFramePr>
        <p:xfrm>
          <a:off x="3486609" y="4261810"/>
          <a:ext cx="1520097" cy="1043922"/>
        </p:xfrm>
        <a:graphic>
          <a:graphicData uri="http://schemas.openxmlformats.org/presentationml/2006/ole">
            <mc:AlternateContent xmlns:mc="http://schemas.openxmlformats.org/markup-compatibility/2006">
              <mc:Choice xmlns:v="urn:schemas-microsoft-com:vml" Requires="v">
                <p:oleObj spid="_x0000_s3081" name="Equation" r:id="rId6" imgW="787058" imgH="545863" progId="Equation.DSMT4">
                  <p:embed/>
                </p:oleObj>
              </mc:Choice>
              <mc:Fallback>
                <p:oleObj name="Equation" r:id="rId6" imgW="787058" imgH="545863" progId="Equation.DSMT4">
                  <p:embed/>
                  <p:pic>
                    <p:nvPicPr>
                      <p:cNvPr id="26"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609" y="4261810"/>
                        <a:ext cx="1520097" cy="1043922"/>
                      </a:xfrm>
                      <a:prstGeom prst="rect">
                        <a:avLst/>
                      </a:prstGeom>
                      <a:noFill/>
                    </p:spPr>
                  </p:pic>
                </p:oleObj>
              </mc:Fallback>
            </mc:AlternateContent>
          </a:graphicData>
        </a:graphic>
      </p:graphicFrame>
    </p:spTree>
    <p:extLst>
      <p:ext uri="{BB962C8B-B14F-4D97-AF65-F5344CB8AC3E}">
        <p14:creationId xmlns:p14="http://schemas.microsoft.com/office/powerpoint/2010/main" val="1051478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666005" y="99749"/>
            <a:ext cx="1607156" cy="1446440"/>
          </a:xfrm>
          <a:prstGeom prst="rect">
            <a:avLst/>
          </a:prstGeom>
        </p:spPr>
      </p:pic>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A3A062DA-93BF-4842-B601-4404401BCCE3}"/>
              </a:ext>
            </a:extLst>
          </p:cNvPr>
          <p:cNvSpPr txBox="1"/>
          <p:nvPr/>
        </p:nvSpPr>
        <p:spPr>
          <a:xfrm>
            <a:off x="874253" y="273383"/>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2. Phép trừ</a:t>
            </a:r>
            <a:endParaRPr lang="en-US" sz="3200" b="1">
              <a:solidFill>
                <a:srgbClr val="0070C0"/>
              </a:solidFill>
              <a:latin typeface="Arial" pitchFamily="34" charset="0"/>
              <a:cs typeface="Arial" pitchFamily="34" charset="0"/>
            </a:endParaRPr>
          </a:p>
        </p:txBody>
      </p:sp>
      <p:sp>
        <p:nvSpPr>
          <p:cNvPr id="14" name="Content Placeholder 2">
            <a:extLst>
              <a:ext uri="{FF2B5EF4-FFF2-40B4-BE49-F238E27FC236}">
                <a16:creationId xmlns:a16="http://schemas.microsoft.com/office/drawing/2014/main" id="{5CC79972-FF38-4665-82E6-9C18B2DBFC65}"/>
              </a:ext>
            </a:extLst>
          </p:cNvPr>
          <p:cNvSpPr txBox="1">
            <a:spLocks/>
          </p:cNvSpPr>
          <p:nvPr/>
        </p:nvSpPr>
        <p:spPr>
          <a:xfrm>
            <a:off x="1118550" y="930892"/>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b) Ví dụ</a:t>
            </a:r>
            <a:endParaRPr lang="en-US" sz="4000" b="1" dirty="0">
              <a:solidFill>
                <a:srgbClr val="FF0000"/>
              </a:solidFill>
              <a:latin typeface="Arial" pitchFamily="34" charset="0"/>
              <a:ea typeface="Tahoma"/>
              <a:cs typeface="Arial" pitchFamily="34" charset="0"/>
            </a:endParaRPr>
          </a:p>
        </p:txBody>
      </p:sp>
      <p:sp>
        <p:nvSpPr>
          <p:cNvPr id="16" name="TextBox 15">
            <a:extLst>
              <a:ext uri="{FF2B5EF4-FFF2-40B4-BE49-F238E27FC236}">
                <a16:creationId xmlns:a16="http://schemas.microsoft.com/office/drawing/2014/main" id="{A3A062DA-93BF-4842-B601-4404401BCCE3}"/>
              </a:ext>
            </a:extLst>
          </p:cNvPr>
          <p:cNvSpPr txBox="1"/>
          <p:nvPr/>
        </p:nvSpPr>
        <p:spPr>
          <a:xfrm>
            <a:off x="1474601" y="2421209"/>
            <a:ext cx="8194331" cy="2246769"/>
          </a:xfrm>
          <a:prstGeom prst="rect">
            <a:avLst/>
          </a:prstGeom>
          <a:noFill/>
        </p:spPr>
        <p:txBody>
          <a:bodyPr wrap="square">
            <a:spAutoFit/>
          </a:bodyPr>
          <a:lstStyle/>
          <a:p>
            <a:r>
              <a:rPr lang="en-US" sz="2800">
                <a:effectLst/>
                <a:latin typeface="Arial" pitchFamily="34" charset="0"/>
                <a:ea typeface="Times New Roman" panose="02020603050405020304" pitchFamily="18" charset="0"/>
                <a:cs typeface="Arial" pitchFamily="34" charset="0"/>
              </a:rPr>
              <a:t>Giải:</a:t>
            </a:r>
          </a:p>
          <a:p>
            <a:r>
              <a:rPr lang="en-US" sz="2800">
                <a:latin typeface="Arial" pitchFamily="34" charset="0"/>
                <a:ea typeface="Times New Roman" panose="02020603050405020304" pitchFamily="18" charset="0"/>
                <a:cs typeface="Arial" pitchFamily="34" charset="0"/>
              </a:rPr>
              <a:t>Từ x + 2015 = 2021 ta có</a:t>
            </a:r>
          </a:p>
          <a:p>
            <a:r>
              <a:rPr lang="en-US" sz="2800">
                <a:latin typeface="Arial" pitchFamily="34" charset="0"/>
                <a:ea typeface="Times New Roman" panose="02020603050405020304" pitchFamily="18" charset="0"/>
                <a:cs typeface="Arial" pitchFamily="34" charset="0"/>
              </a:rPr>
              <a:t>                  x = 2021 – 2015 </a:t>
            </a:r>
          </a:p>
          <a:p>
            <a:r>
              <a:rPr lang="en-US" sz="2800">
                <a:effectLst/>
                <a:latin typeface="Arial" pitchFamily="34" charset="0"/>
                <a:ea typeface="Times New Roman" panose="02020603050405020304" pitchFamily="18" charset="0"/>
                <a:cs typeface="Arial" pitchFamily="34" charset="0"/>
              </a:rPr>
              <a:t>                  x = 6</a:t>
            </a:r>
          </a:p>
          <a:p>
            <a:r>
              <a:rPr lang="en-US" sz="2800">
                <a:latin typeface="Arial" pitchFamily="34" charset="0"/>
                <a:ea typeface="Times New Roman" panose="02020603050405020304" pitchFamily="18" charset="0"/>
                <a:cs typeface="Arial" pitchFamily="34" charset="0"/>
              </a:rPr>
              <a:t>Vậy x = 6</a:t>
            </a:r>
            <a:endParaRPr lang="en-US" sz="2800">
              <a:effectLst/>
              <a:latin typeface="Arial" pitchFamily="34" charset="0"/>
              <a:ea typeface="Times New Roman" panose="02020603050405020304" pitchFamily="18" charset="0"/>
              <a:cs typeface="Arial" pitchFamily="34" charset="0"/>
            </a:endParaRPr>
          </a:p>
        </p:txBody>
      </p:sp>
      <p:sp>
        <p:nvSpPr>
          <p:cNvPr id="18" name="TextBox 17">
            <a:extLst>
              <a:ext uri="{FF2B5EF4-FFF2-40B4-BE49-F238E27FC236}">
                <a16:creationId xmlns:a16="http://schemas.microsoft.com/office/drawing/2014/main" id="{A3A062DA-93BF-4842-B601-4404401BCCE3}"/>
              </a:ext>
            </a:extLst>
          </p:cNvPr>
          <p:cNvSpPr txBox="1"/>
          <p:nvPr/>
        </p:nvSpPr>
        <p:spPr>
          <a:xfrm>
            <a:off x="1920310" y="1518861"/>
            <a:ext cx="8194331" cy="523220"/>
          </a:xfrm>
          <a:prstGeom prst="rect">
            <a:avLst/>
          </a:prstGeom>
          <a:noFill/>
        </p:spPr>
        <p:txBody>
          <a:bodyPr wrap="square">
            <a:spAutoFit/>
          </a:bodyPr>
          <a:lstStyle/>
          <a:p>
            <a:r>
              <a:rPr lang="en-US" sz="2800">
                <a:latin typeface="Arial" pitchFamily="34" charset="0"/>
                <a:ea typeface="Times New Roman" panose="02020603050405020304" pitchFamily="18" charset="0"/>
                <a:cs typeface="Arial" pitchFamily="34" charset="0"/>
              </a:rPr>
              <a:t>Tìm số tự nhiên x, biết: x + 2015 = 2021</a:t>
            </a:r>
            <a:endParaRPr lang="en-US" sz="2800">
              <a:effectLst/>
              <a:latin typeface="Arial" pitchFamily="34" charset="0"/>
              <a:ea typeface="Times New Roman" panose="02020603050405020304" pitchFamily="18" charset="0"/>
              <a:cs typeface="Arial" pitchFamily="34" charset="0"/>
            </a:endParaRPr>
          </a:p>
        </p:txBody>
      </p:sp>
    </p:spTree>
    <p:extLst>
      <p:ext uri="{BB962C8B-B14F-4D97-AF65-F5344CB8AC3E}">
        <p14:creationId xmlns:p14="http://schemas.microsoft.com/office/powerpoint/2010/main" val="1181360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A3A062DA-93BF-4842-B601-4404401BCCE3}"/>
              </a:ext>
            </a:extLst>
          </p:cNvPr>
          <p:cNvSpPr txBox="1"/>
          <p:nvPr/>
        </p:nvSpPr>
        <p:spPr>
          <a:xfrm>
            <a:off x="874253" y="273383"/>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2. Phép trừ</a:t>
            </a:r>
            <a:endParaRPr lang="en-US" sz="3200" b="1">
              <a:solidFill>
                <a:srgbClr val="0070C0"/>
              </a:solidFill>
              <a:latin typeface="Arial" pitchFamily="34" charset="0"/>
              <a:cs typeface="Arial" pitchFamily="34" charset="0"/>
            </a:endParaRPr>
          </a:p>
        </p:txBody>
      </p:sp>
      <p:sp>
        <p:nvSpPr>
          <p:cNvPr id="14" name="Content Placeholder 2">
            <a:extLst>
              <a:ext uri="{FF2B5EF4-FFF2-40B4-BE49-F238E27FC236}">
                <a16:creationId xmlns:a16="http://schemas.microsoft.com/office/drawing/2014/main" id="{5CC79972-FF38-4665-82E6-9C18B2DBFC65}"/>
              </a:ext>
            </a:extLst>
          </p:cNvPr>
          <p:cNvSpPr txBox="1">
            <a:spLocks/>
          </p:cNvSpPr>
          <p:nvPr/>
        </p:nvSpPr>
        <p:spPr>
          <a:xfrm>
            <a:off x="1118550" y="930892"/>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c) Luyện tập 2</a:t>
            </a:r>
            <a:endParaRPr lang="en-US" sz="4000" b="1" dirty="0">
              <a:solidFill>
                <a:srgbClr val="FF0000"/>
              </a:solidFill>
              <a:latin typeface="Arial" pitchFamily="34" charset="0"/>
              <a:ea typeface="Tahoma"/>
              <a:cs typeface="Arial" pitchFamily="34" charset="0"/>
            </a:endParaRPr>
          </a:p>
        </p:txBody>
      </p:sp>
      <p:sp>
        <p:nvSpPr>
          <p:cNvPr id="16" name="TextBox 15">
            <a:extLst>
              <a:ext uri="{FF2B5EF4-FFF2-40B4-BE49-F238E27FC236}">
                <a16:creationId xmlns:a16="http://schemas.microsoft.com/office/drawing/2014/main" id="{A3A062DA-93BF-4842-B601-4404401BCCE3}"/>
              </a:ext>
            </a:extLst>
          </p:cNvPr>
          <p:cNvSpPr txBox="1"/>
          <p:nvPr/>
        </p:nvSpPr>
        <p:spPr>
          <a:xfrm>
            <a:off x="1474601" y="2201753"/>
            <a:ext cx="8194331" cy="3539430"/>
          </a:xfrm>
          <a:prstGeom prst="rect">
            <a:avLst/>
          </a:prstGeom>
          <a:noFill/>
        </p:spPr>
        <p:txBody>
          <a:bodyPr wrap="square">
            <a:spAutoFit/>
          </a:bodyPr>
          <a:lstStyle/>
          <a:p>
            <a:r>
              <a:rPr lang="en-US" sz="2800">
                <a:effectLst/>
                <a:latin typeface="Arial" pitchFamily="34" charset="0"/>
                <a:ea typeface="Times New Roman" panose="02020603050405020304" pitchFamily="18" charset="0"/>
                <a:cs typeface="Arial" pitchFamily="34" charset="0"/>
              </a:rPr>
              <a:t>Giải:</a:t>
            </a:r>
          </a:p>
          <a:p>
            <a:endParaRPr lang="en-US" sz="2800">
              <a:effectLst/>
              <a:latin typeface="Arial" pitchFamily="34" charset="0"/>
              <a:ea typeface="Times New Roman" panose="02020603050405020304" pitchFamily="18" charset="0"/>
              <a:cs typeface="Arial" pitchFamily="34" charset="0"/>
            </a:endParaRPr>
          </a:p>
          <a:p>
            <a:r>
              <a:rPr lang="en-US" sz="2800">
                <a:latin typeface="Arial" pitchFamily="34" charset="0"/>
                <a:ea typeface="Times New Roman" panose="02020603050405020304" pitchFamily="18" charset="0"/>
                <a:cs typeface="Arial" pitchFamily="34" charset="0"/>
              </a:rPr>
              <a:t>Từ 124 + (118 – x) = 217 ta có</a:t>
            </a:r>
          </a:p>
          <a:p>
            <a:r>
              <a:rPr lang="en-US" sz="2800">
                <a:latin typeface="Arial" pitchFamily="34" charset="0"/>
                <a:ea typeface="Times New Roman" panose="02020603050405020304" pitchFamily="18" charset="0"/>
                <a:cs typeface="Arial" pitchFamily="34" charset="0"/>
              </a:rPr>
              <a:t>                  118 – x = 217 – 124 </a:t>
            </a:r>
          </a:p>
          <a:p>
            <a:r>
              <a:rPr lang="en-US" sz="2800">
                <a:effectLst/>
                <a:latin typeface="Arial" pitchFamily="34" charset="0"/>
                <a:ea typeface="Times New Roman" panose="02020603050405020304" pitchFamily="18" charset="0"/>
                <a:cs typeface="Arial" pitchFamily="34" charset="0"/>
              </a:rPr>
              <a:t>                  </a:t>
            </a:r>
            <a:r>
              <a:rPr lang="en-US" sz="2800">
                <a:latin typeface="Arial" pitchFamily="34" charset="0"/>
                <a:ea typeface="Times New Roman" panose="02020603050405020304" pitchFamily="18" charset="0"/>
                <a:cs typeface="Arial" pitchFamily="34" charset="0"/>
              </a:rPr>
              <a:t>118 – x = 93</a:t>
            </a:r>
          </a:p>
          <a:p>
            <a:r>
              <a:rPr lang="en-US" sz="2800">
                <a:latin typeface="Arial" pitchFamily="34" charset="0"/>
                <a:ea typeface="Times New Roman" panose="02020603050405020304" pitchFamily="18" charset="0"/>
                <a:cs typeface="Arial" pitchFamily="34" charset="0"/>
              </a:rPr>
              <a:t>                            x = 118 – 93 </a:t>
            </a:r>
          </a:p>
          <a:p>
            <a:r>
              <a:rPr lang="en-US" sz="2800">
                <a:latin typeface="Arial" pitchFamily="34" charset="0"/>
                <a:ea typeface="Times New Roman" panose="02020603050405020304" pitchFamily="18" charset="0"/>
                <a:cs typeface="Arial" pitchFamily="34" charset="0"/>
              </a:rPr>
              <a:t>                            x = 25</a:t>
            </a:r>
          </a:p>
          <a:p>
            <a:r>
              <a:rPr lang="en-US" sz="2800">
                <a:latin typeface="Arial" pitchFamily="34" charset="0"/>
                <a:ea typeface="Times New Roman" panose="02020603050405020304" pitchFamily="18" charset="0"/>
                <a:cs typeface="Arial" pitchFamily="34" charset="0"/>
              </a:rPr>
              <a:t>Vậy x = 25</a:t>
            </a:r>
            <a:endParaRPr lang="en-US" sz="2800">
              <a:effectLst/>
              <a:latin typeface="Arial" pitchFamily="34" charset="0"/>
              <a:ea typeface="Times New Roman" panose="02020603050405020304" pitchFamily="18" charset="0"/>
              <a:cs typeface="Arial" pitchFamily="34" charset="0"/>
            </a:endParaRPr>
          </a:p>
        </p:txBody>
      </p:sp>
      <p:sp>
        <p:nvSpPr>
          <p:cNvPr id="18" name="TextBox 17">
            <a:extLst>
              <a:ext uri="{FF2B5EF4-FFF2-40B4-BE49-F238E27FC236}">
                <a16:creationId xmlns:a16="http://schemas.microsoft.com/office/drawing/2014/main" id="{A3A062DA-93BF-4842-B601-4404401BCCE3}"/>
              </a:ext>
            </a:extLst>
          </p:cNvPr>
          <p:cNvSpPr txBox="1"/>
          <p:nvPr/>
        </p:nvSpPr>
        <p:spPr>
          <a:xfrm>
            <a:off x="1920310" y="1555437"/>
            <a:ext cx="8194331" cy="523220"/>
          </a:xfrm>
          <a:prstGeom prst="rect">
            <a:avLst/>
          </a:prstGeom>
          <a:noFill/>
        </p:spPr>
        <p:txBody>
          <a:bodyPr wrap="square">
            <a:spAutoFit/>
          </a:bodyPr>
          <a:lstStyle/>
          <a:p>
            <a:r>
              <a:rPr lang="en-US" sz="2800">
                <a:latin typeface="Arial" pitchFamily="34" charset="0"/>
                <a:ea typeface="Times New Roman" panose="02020603050405020304" pitchFamily="18" charset="0"/>
                <a:cs typeface="Arial" pitchFamily="34" charset="0"/>
              </a:rPr>
              <a:t>Tìm số tự nhiên x, biết: 124 + (118 – x) = 217</a:t>
            </a:r>
            <a:endParaRPr lang="en-US" sz="2800">
              <a:effectLst/>
              <a:latin typeface="Arial" pitchFamily="34" charset="0"/>
              <a:ea typeface="Times New Roman" panose="02020603050405020304" pitchFamily="18" charset="0"/>
              <a:cs typeface="Arial" pitchFamily="34" charset="0"/>
            </a:endParaRPr>
          </a:p>
        </p:txBody>
      </p:sp>
      <p:pic>
        <p:nvPicPr>
          <p:cNvPr id="17"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7873351" y="1963658"/>
            <a:ext cx="2532753" cy="2532753"/>
          </a:xfrm>
          <a:prstGeom prst="rect">
            <a:avLst/>
          </a:prstGeom>
        </p:spPr>
      </p:pic>
      <p:pic>
        <p:nvPicPr>
          <p:cNvPr id="19"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1180" y="2542450"/>
            <a:ext cx="1488402" cy="1488402"/>
          </a:xfrm>
          <a:prstGeom prst="rect">
            <a:avLst/>
          </a:prstGeom>
        </p:spPr>
      </p:pic>
    </p:spTree>
    <p:extLst>
      <p:ext uri="{BB962C8B-B14F-4D97-AF65-F5344CB8AC3E}">
        <p14:creationId xmlns:p14="http://schemas.microsoft.com/office/powerpoint/2010/main" val="478496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2235200" y="711200"/>
            <a:ext cx="802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3200">
                <a:solidFill>
                  <a:srgbClr val="FF0000"/>
                </a:solidFill>
              </a:rPr>
              <a:t>Trò chơi “Vòng quay may mắn”</a:t>
            </a:r>
            <a:endParaRPr lang="vi-VN" sz="3200">
              <a:solidFill>
                <a:srgbClr val="FF0000"/>
              </a:solidFill>
            </a:endParaRPr>
          </a:p>
        </p:txBody>
      </p:sp>
      <p:sp>
        <p:nvSpPr>
          <p:cNvPr id="3" name="TextBox 1"/>
          <p:cNvSpPr txBox="1">
            <a:spLocks noChangeArrowheads="1"/>
          </p:cNvSpPr>
          <p:nvPr/>
        </p:nvSpPr>
        <p:spPr bwMode="auto">
          <a:xfrm>
            <a:off x="1016000" y="1841500"/>
            <a:ext cx="10566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b="0"/>
              <a:t>Người chơi nhận điểm 8, 9, 10, phần quà may mắn với ô tương ứng nếu trả lời đúng câu hỏi hoặc nhường cơ hội cho bạn khác nếu quay vào ô “Mất lượt”</a:t>
            </a:r>
            <a:endParaRPr lang="vi-VN" sz="2800" b="0"/>
          </a:p>
        </p:txBody>
      </p:sp>
      <p:pic>
        <p:nvPicPr>
          <p:cNvPr id="3076" name="Picture 65" descr="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7200" y="3854450"/>
            <a:ext cx="25400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429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2377440" y="744530"/>
            <a:ext cx="6965104" cy="5519737"/>
            <a:chOff x="1798268" y="743934"/>
            <a:chExt cx="8263467" cy="5520267"/>
          </a:xfrm>
        </p:grpSpPr>
        <p:graphicFrame>
          <p:nvGraphicFramePr>
            <p:cNvPr id="4116" name="Chart 5"/>
            <p:cNvGraphicFramePr>
              <a:graphicFrameLocks/>
            </p:cNvGraphicFramePr>
            <p:nvPr/>
          </p:nvGraphicFramePr>
          <p:xfrm>
            <a:off x="1798268" y="743934"/>
            <a:ext cx="8263467" cy="5520267"/>
          </p:xfrm>
          <a:graphic>
            <a:graphicData uri="http://schemas.openxmlformats.org/presentationml/2006/ole">
              <mc:AlternateContent xmlns:mc="http://schemas.openxmlformats.org/markup-compatibility/2006">
                <mc:Choice xmlns:v="urn:schemas-microsoft-com:vml" Requires="v">
                  <p:oleObj spid="_x0000_s4101" r:id="rId3" imgW="6200169" imgH="5523455" progId="Excel.Chart.8">
                    <p:embed/>
                  </p:oleObj>
                </mc:Choice>
                <mc:Fallback>
                  <p:oleObj r:id="rId3" imgW="6200169" imgH="5523455" progId="Excel.Chart.8">
                    <p:embed/>
                    <p:pic>
                      <p:nvPicPr>
                        <p:cNvPr id="4116" name="Char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268" y="743934"/>
                          <a:ext cx="8263467" cy="552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17" name="TextBox 8"/>
            <p:cNvSpPr txBox="1">
              <a:spLocks noChangeArrowheads="1"/>
            </p:cNvSpPr>
            <p:nvPr/>
          </p:nvSpPr>
          <p:spPr bwMode="auto">
            <a:xfrm rot="1923427">
              <a:off x="3424778" y="2354141"/>
              <a:ext cx="1726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10 điểm</a:t>
              </a:r>
            </a:p>
          </p:txBody>
        </p:sp>
        <p:sp>
          <p:nvSpPr>
            <p:cNvPr id="4118" name="TextBox 9"/>
            <p:cNvSpPr txBox="1">
              <a:spLocks noChangeArrowheads="1"/>
            </p:cNvSpPr>
            <p:nvPr/>
          </p:nvSpPr>
          <p:spPr bwMode="auto">
            <a:xfrm rot="4212626">
              <a:off x="4697957" y="2142489"/>
              <a:ext cx="151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Mất lượt</a:t>
              </a:r>
            </a:p>
          </p:txBody>
        </p:sp>
        <p:sp>
          <p:nvSpPr>
            <p:cNvPr id="4119" name="TextBox 10"/>
            <p:cNvSpPr txBox="1">
              <a:spLocks noChangeArrowheads="1"/>
            </p:cNvSpPr>
            <p:nvPr/>
          </p:nvSpPr>
          <p:spPr bwMode="auto">
            <a:xfrm rot="6008305">
              <a:off x="5798720" y="1956834"/>
              <a:ext cx="1354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9 điểm</a:t>
              </a:r>
            </a:p>
          </p:txBody>
        </p:sp>
        <p:sp>
          <p:nvSpPr>
            <p:cNvPr id="4120" name="TextBox 11"/>
            <p:cNvSpPr txBox="1">
              <a:spLocks noChangeArrowheads="1"/>
            </p:cNvSpPr>
            <p:nvPr/>
          </p:nvSpPr>
          <p:spPr bwMode="auto">
            <a:xfrm rot="7953341">
              <a:off x="6773248" y="2080802"/>
              <a:ext cx="1509007" cy="5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8 điểm</a:t>
              </a:r>
            </a:p>
          </p:txBody>
        </p:sp>
        <p:sp>
          <p:nvSpPr>
            <p:cNvPr id="4121" name="TextBox 12"/>
            <p:cNvSpPr txBox="1">
              <a:spLocks noChangeArrowheads="1"/>
            </p:cNvSpPr>
            <p:nvPr/>
          </p:nvSpPr>
          <p:spPr bwMode="auto">
            <a:xfrm rot="10800000">
              <a:off x="6909049" y="3318101"/>
              <a:ext cx="1854591"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10 điểm</a:t>
              </a:r>
            </a:p>
          </p:txBody>
        </p:sp>
        <p:sp>
          <p:nvSpPr>
            <p:cNvPr id="4122" name="TextBox 13"/>
            <p:cNvSpPr txBox="1">
              <a:spLocks noChangeArrowheads="1"/>
            </p:cNvSpPr>
            <p:nvPr/>
          </p:nvSpPr>
          <p:spPr bwMode="auto">
            <a:xfrm rot="-8517909">
              <a:off x="6733759" y="4406025"/>
              <a:ext cx="180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Mất lượt</a:t>
              </a:r>
            </a:p>
          </p:txBody>
        </p:sp>
        <p:sp>
          <p:nvSpPr>
            <p:cNvPr id="4123" name="TextBox 14"/>
            <p:cNvSpPr txBox="1">
              <a:spLocks noChangeArrowheads="1"/>
            </p:cNvSpPr>
            <p:nvPr/>
          </p:nvSpPr>
          <p:spPr bwMode="auto">
            <a:xfrm rot="14721934">
              <a:off x="5486623" y="4379078"/>
              <a:ext cx="1715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May mắn</a:t>
              </a:r>
            </a:p>
          </p:txBody>
        </p:sp>
        <p:sp>
          <p:nvSpPr>
            <p:cNvPr id="4124" name="TextBox 15"/>
            <p:cNvSpPr txBox="1">
              <a:spLocks noChangeArrowheads="1"/>
            </p:cNvSpPr>
            <p:nvPr/>
          </p:nvSpPr>
          <p:spPr bwMode="auto">
            <a:xfrm rot="-2397738">
              <a:off x="3821171" y="4003890"/>
              <a:ext cx="1661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10 điểm</a:t>
              </a:r>
            </a:p>
          </p:txBody>
        </p:sp>
        <p:sp>
          <p:nvSpPr>
            <p:cNvPr id="4125" name="TextBox 16"/>
            <p:cNvSpPr txBox="1">
              <a:spLocks noChangeArrowheads="1"/>
            </p:cNvSpPr>
            <p:nvPr/>
          </p:nvSpPr>
          <p:spPr bwMode="auto">
            <a:xfrm>
              <a:off x="3251198" y="3271782"/>
              <a:ext cx="1931575"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8 điểm</a:t>
              </a:r>
            </a:p>
          </p:txBody>
        </p:sp>
        <p:sp>
          <p:nvSpPr>
            <p:cNvPr id="4126" name="TextBox 17"/>
            <p:cNvSpPr txBox="1">
              <a:spLocks noChangeArrowheads="1"/>
            </p:cNvSpPr>
            <p:nvPr/>
          </p:nvSpPr>
          <p:spPr bwMode="auto">
            <a:xfrm rot="17979895">
              <a:off x="4543969" y="4295921"/>
              <a:ext cx="1737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9 điểm</a:t>
              </a:r>
            </a:p>
          </p:txBody>
        </p:sp>
      </p:grpSp>
      <p:sp>
        <p:nvSpPr>
          <p:cNvPr id="20" name="Oval 19"/>
          <p:cNvSpPr/>
          <p:nvPr/>
        </p:nvSpPr>
        <p:spPr>
          <a:xfrm>
            <a:off x="5415477" y="3047199"/>
            <a:ext cx="985323" cy="9144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pitchFamily="34" charset="0"/>
              <a:cs typeface="Arial" pitchFamily="34" charset="0"/>
            </a:endParaRPr>
          </a:p>
        </p:txBody>
      </p:sp>
      <p:sp>
        <p:nvSpPr>
          <p:cNvPr id="21" name="Oval 20"/>
          <p:cNvSpPr/>
          <p:nvPr/>
        </p:nvSpPr>
        <p:spPr>
          <a:xfrm flipH="1" flipV="1">
            <a:off x="1581151" y="3656013"/>
            <a:ext cx="120649" cy="157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sp>
        <p:nvSpPr>
          <p:cNvPr id="23" name="Oval 22">
            <a:hlinkClick r:id="rId5" action="ppaction://hlinksldjump"/>
          </p:cNvPr>
          <p:cNvSpPr/>
          <p:nvPr/>
        </p:nvSpPr>
        <p:spPr>
          <a:xfrm>
            <a:off x="9355667" y="685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1</a:t>
            </a:r>
            <a:endParaRPr lang="en-US" sz="2800" dirty="0">
              <a:solidFill>
                <a:schemeClr val="tx1"/>
              </a:solidFill>
              <a:latin typeface="Arial" pitchFamily="34" charset="0"/>
              <a:cs typeface="Arial" pitchFamily="34" charset="0"/>
            </a:endParaRPr>
          </a:p>
        </p:txBody>
      </p:sp>
      <p:sp>
        <p:nvSpPr>
          <p:cNvPr id="24" name="Oval 23">
            <a:hlinkClick r:id="rId6" action="ppaction://hlinksldjump"/>
          </p:cNvPr>
          <p:cNvSpPr/>
          <p:nvPr/>
        </p:nvSpPr>
        <p:spPr>
          <a:xfrm>
            <a:off x="9355667" y="175736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3</a:t>
            </a:r>
            <a:endParaRPr lang="en-US" sz="2800" dirty="0">
              <a:solidFill>
                <a:schemeClr val="tx1"/>
              </a:solidFill>
              <a:latin typeface="Arial" pitchFamily="34" charset="0"/>
              <a:cs typeface="Arial" pitchFamily="34" charset="0"/>
            </a:endParaRPr>
          </a:p>
        </p:txBody>
      </p:sp>
      <p:sp>
        <p:nvSpPr>
          <p:cNvPr id="28" name="Oval 27">
            <a:hlinkClick r:id="rId7" action="ppaction://hlinksldjump"/>
          </p:cNvPr>
          <p:cNvSpPr/>
          <p:nvPr/>
        </p:nvSpPr>
        <p:spPr>
          <a:xfrm>
            <a:off x="10538884" y="7096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2</a:t>
            </a:r>
            <a:endParaRPr lang="en-US" sz="2800" dirty="0">
              <a:solidFill>
                <a:schemeClr val="tx1"/>
              </a:solidFill>
              <a:latin typeface="Arial" pitchFamily="34" charset="0"/>
              <a:cs typeface="Arial" pitchFamily="34" charset="0"/>
            </a:endParaRPr>
          </a:p>
        </p:txBody>
      </p:sp>
      <p:sp>
        <p:nvSpPr>
          <p:cNvPr id="29" name="Oval 28">
            <a:hlinkClick r:id="rId8" action="ppaction://hlinksldjump"/>
          </p:cNvPr>
          <p:cNvSpPr/>
          <p:nvPr/>
        </p:nvSpPr>
        <p:spPr>
          <a:xfrm>
            <a:off x="10538884" y="17922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4</a:t>
            </a:r>
            <a:endParaRPr lang="en-US" sz="2800" dirty="0">
              <a:solidFill>
                <a:schemeClr val="tx1"/>
              </a:solidFill>
              <a:latin typeface="Arial" pitchFamily="34" charset="0"/>
              <a:cs typeface="Arial" pitchFamily="34" charset="0"/>
            </a:endParaRPr>
          </a:p>
        </p:txBody>
      </p:sp>
      <p:sp>
        <p:nvSpPr>
          <p:cNvPr id="30" name="Oval 29"/>
          <p:cNvSpPr/>
          <p:nvPr/>
        </p:nvSpPr>
        <p:spPr>
          <a:xfrm flipH="1" flipV="1">
            <a:off x="1581152" y="3656014"/>
            <a:ext cx="44449"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sp>
        <p:nvSpPr>
          <p:cNvPr id="31" name="Right Arrow 30"/>
          <p:cNvSpPr/>
          <p:nvPr/>
        </p:nvSpPr>
        <p:spPr>
          <a:xfrm>
            <a:off x="609601" y="3200402"/>
            <a:ext cx="2111188" cy="94483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5" name="Oval 4"/>
          <p:cNvSpPr/>
          <p:nvPr/>
        </p:nvSpPr>
        <p:spPr>
          <a:xfrm>
            <a:off x="9310159" y="636787"/>
            <a:ext cx="1005416" cy="10064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35" name="Oval 34"/>
          <p:cNvSpPr/>
          <p:nvPr/>
        </p:nvSpPr>
        <p:spPr>
          <a:xfrm>
            <a:off x="9310159" y="1701801"/>
            <a:ext cx="1005416"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41" name="Oval 40"/>
          <p:cNvSpPr/>
          <p:nvPr/>
        </p:nvSpPr>
        <p:spPr>
          <a:xfrm>
            <a:off x="10508827" y="1777048"/>
            <a:ext cx="1005417"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42" name="Oval 41"/>
          <p:cNvSpPr/>
          <p:nvPr/>
        </p:nvSpPr>
        <p:spPr>
          <a:xfrm>
            <a:off x="10505018" y="628195"/>
            <a:ext cx="1005417"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2" name="5-Point Star 1">
            <a:hlinkClick r:id="rId9" action="ppaction://hlinksldjump"/>
          </p:cNvPr>
          <p:cNvSpPr/>
          <p:nvPr/>
        </p:nvSpPr>
        <p:spPr bwMode="auto">
          <a:xfrm>
            <a:off x="11453284" y="6172200"/>
            <a:ext cx="584200" cy="4572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vi-VN">
              <a:latin typeface="Arial" pitchFamily="34" charset="0"/>
              <a:cs typeface="Arial" pitchFamily="34" charset="0"/>
            </a:endParaRPr>
          </a:p>
        </p:txBody>
      </p:sp>
    </p:spTree>
    <p:extLst>
      <p:ext uri="{BB962C8B-B14F-4D97-AF65-F5344CB8AC3E}">
        <p14:creationId xmlns:p14="http://schemas.microsoft.com/office/powerpoint/2010/main" val="110452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8" presetClass="emph" presetSubtype="0" repeatCount="indefinite" fill="hold" nodeType="clickEffect">
                                  <p:stCondLst>
                                    <p:cond delay="0"/>
                                  </p:stCondLst>
                                  <p:endCondLst>
                                    <p:cond evt="onNext" delay="0">
                                      <p:tgtEl>
                                        <p:sldTgt/>
                                      </p:tgtEl>
                                    </p:cond>
                                  </p:endCondLst>
                                  <p:childTnLst>
                                    <p:animRot by="21600000">
                                      <p:cBhvr>
                                        <p:cTn id="15" dur="1000" fill="hold"/>
                                        <p:tgtEl>
                                          <p:spTgt spid="19"/>
                                        </p:tgtEl>
                                        <p:attrNameLst>
                                          <p:attrName>r</p:attrName>
                                        </p:attrNameLst>
                                      </p:cBhvr>
                                    </p:animRo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childTnLst>
                          </p:cTn>
                        </p:par>
                      </p:childTnLst>
                    </p:cTn>
                  </p:par>
                </p:childTnLst>
              </p:cTn>
              <p:nextCondLst>
                <p:cond evt="onClick" delay="0">
                  <p:tgtEl>
                    <p:spTgt spid="29"/>
                  </p:tgtEl>
                </p:cond>
              </p:nextCondLst>
            </p:seq>
          </p:childTnLst>
        </p:cTn>
      </p:par>
    </p:tnLst>
    <p:bldLst>
      <p:bldP spid="21" grpId="0" animBg="1"/>
      <p:bldP spid="21" grpId="1" animBg="1"/>
      <p:bldP spid="30" grpId="0" animBg="1"/>
      <p:bldP spid="30" grpId="1" animBg="1"/>
      <p:bldP spid="5" grpId="0" animBg="1"/>
      <p:bldP spid="35"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737782" y="1495088"/>
            <a:ext cx="6138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1: </a:t>
            </a:r>
            <a:r>
              <a:rPr lang="en-US" sz="2800" b="0">
                <a:solidFill>
                  <a:srgbClr val="FF0000"/>
                </a:solidFill>
                <a:latin typeface="Arial" pitchFamily="34" charset="0"/>
                <a:cs typeface="Arial" pitchFamily="34" charset="0"/>
              </a:rPr>
              <a:t>Tính nhanh  127 + 39 + 73</a:t>
            </a:r>
          </a:p>
        </p:txBody>
      </p:sp>
      <p:pic>
        <p:nvPicPr>
          <p:cNvPr id="6"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99"/>
          <p:cNvSpPr txBox="1">
            <a:spLocks noChangeArrowheads="1"/>
          </p:cNvSpPr>
          <p:nvPr/>
        </p:nvSpPr>
        <p:spPr bwMode="auto">
          <a:xfrm>
            <a:off x="3672418" y="5300980"/>
            <a:ext cx="57916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pitchFamily="34" charset="0"/>
                <a:cs typeface="Arial" pitchFamily="34" charset="0"/>
              </a:rPr>
              <a:t>  Hoan hô, bạn đã trả lời đúng!</a:t>
            </a:r>
            <a:r>
              <a:rPr lang="en-US" altLang="en-US" sz="2800">
                <a:solidFill>
                  <a:srgbClr val="FF0066"/>
                </a:solidFill>
                <a:latin typeface="Arial" pitchFamily="34" charset="0"/>
                <a:cs typeface="Arial" pitchFamily="34" charset="0"/>
              </a:rPr>
              <a:t> </a:t>
            </a:r>
          </a:p>
        </p:txBody>
      </p:sp>
      <p:sp>
        <p:nvSpPr>
          <p:cNvPr id="8" name="Oval 7"/>
          <p:cNvSpPr/>
          <p:nvPr/>
        </p:nvSpPr>
        <p:spPr>
          <a:xfrm>
            <a:off x="7253393" y="2650173"/>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3" name="Oval 12"/>
          <p:cNvSpPr/>
          <p:nvPr/>
        </p:nvSpPr>
        <p:spPr>
          <a:xfrm>
            <a:off x="1628564" y="258000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9" name="TextBox 18"/>
          <p:cNvSpPr txBox="1">
            <a:spLocks noChangeArrowheads="1"/>
          </p:cNvSpPr>
          <p:nvPr/>
        </p:nvSpPr>
        <p:spPr bwMode="auto">
          <a:xfrm>
            <a:off x="2121429" y="2741405"/>
            <a:ext cx="1002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230</a:t>
            </a:r>
          </a:p>
        </p:txBody>
      </p:sp>
      <p:pic>
        <p:nvPicPr>
          <p:cNvPr id="5130"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5376864"/>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569884" y="25952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4" name="TextBox 13"/>
          <p:cNvSpPr txBox="1">
            <a:spLocks noChangeArrowheads="1"/>
          </p:cNvSpPr>
          <p:nvPr/>
        </p:nvSpPr>
        <p:spPr bwMode="auto">
          <a:xfrm>
            <a:off x="5107517" y="2793683"/>
            <a:ext cx="1217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200</a:t>
            </a:r>
          </a:p>
        </p:txBody>
      </p:sp>
      <mc:AlternateContent xmlns:mc="http://schemas.openxmlformats.org/markup-compatibility/2006" xmlns:a14="http://schemas.microsoft.com/office/drawing/2010/main">
        <mc:Choice Requires="a14">
          <p:sp>
            <p:nvSpPr>
              <p:cNvPr id="5" name="TextBox 4"/>
              <p:cNvSpPr txBox="1"/>
              <p:nvPr/>
            </p:nvSpPr>
            <p:spPr>
              <a:xfrm>
                <a:off x="8544973" y="3459480"/>
                <a:ext cx="3038076" cy="18158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rPr>
                        <m:t>127+39+73</m:t>
                      </m:r>
                    </m:oMath>
                  </m:oMathPara>
                </a14:m>
                <a:endParaRPr lang="en-US" sz="2800">
                  <a:latin typeface="Arial" pitchFamily="34" charset="0"/>
                  <a:cs typeface="Arial" pitchFamily="34" charset="0"/>
                </a:endParaRPr>
              </a:p>
              <a:p>
                <a:r>
                  <a:rPr lang="en-US" sz="2800">
                    <a:latin typeface="Arial" pitchFamily="34" charset="0"/>
                    <a:cs typeface="Arial" pitchFamily="34" charset="0"/>
                  </a:rPr>
                  <a:t>= </a:t>
                </a:r>
                <a14:m>
                  <m:oMath xmlns:m="http://schemas.openxmlformats.org/officeDocument/2006/math">
                    <m:r>
                      <a:rPr lang="en-US" sz="2800" b="0" i="0" smtClean="0">
                        <a:latin typeface="Cambria Math"/>
                      </a:rPr>
                      <m:t>(</m:t>
                    </m:r>
                    <m:r>
                      <a:rPr lang="en-US" sz="2800" i="1">
                        <a:latin typeface="Cambria Math"/>
                      </a:rPr>
                      <m:t>127+73</m:t>
                    </m:r>
                    <m:r>
                      <a:rPr lang="en-US" sz="2800" b="0" i="1" smtClean="0">
                        <a:latin typeface="Cambria Math"/>
                      </a:rPr>
                      <m:t>)</m:t>
                    </m:r>
                    <m:r>
                      <a:rPr lang="en-US" sz="2800" i="1">
                        <a:latin typeface="Cambria Math"/>
                      </a:rPr>
                      <m:t>+39</m:t>
                    </m:r>
                  </m:oMath>
                </a14:m>
                <a:endParaRPr lang="en-US" sz="2800">
                  <a:latin typeface="Arial" pitchFamily="34" charset="0"/>
                  <a:cs typeface="Arial" pitchFamily="34" charset="0"/>
                </a:endParaRPr>
              </a:p>
              <a:p>
                <a:r>
                  <a:rPr lang="en-US" sz="2800">
                    <a:latin typeface="Arial" pitchFamily="34" charset="0"/>
                    <a:cs typeface="Arial" pitchFamily="34" charset="0"/>
                  </a:rPr>
                  <a:t>= </a:t>
                </a:r>
                <a14:m>
                  <m:oMath xmlns:m="http://schemas.openxmlformats.org/officeDocument/2006/math">
                    <m:r>
                      <a:rPr lang="en-US" sz="2800" b="0" i="0" smtClean="0">
                        <a:latin typeface="Cambria Math"/>
                      </a:rPr>
                      <m:t>200</m:t>
                    </m:r>
                    <m:r>
                      <a:rPr lang="en-US" sz="2800" i="1">
                        <a:latin typeface="Cambria Math"/>
                      </a:rPr>
                      <m:t>+39</m:t>
                    </m:r>
                  </m:oMath>
                </a14:m>
                <a:endParaRPr lang="en-US" sz="2800">
                  <a:latin typeface="Arial" pitchFamily="34" charset="0"/>
                  <a:cs typeface="Arial" pitchFamily="34" charset="0"/>
                </a:endParaRPr>
              </a:p>
              <a:p>
                <a:r>
                  <a:rPr lang="en-US" sz="2800">
                    <a:latin typeface="Arial" pitchFamily="34" charset="0"/>
                    <a:cs typeface="Arial" pitchFamily="34" charset="0"/>
                  </a:rPr>
                  <a:t>= </a:t>
                </a:r>
                <a14:m>
                  <m:oMath xmlns:m="http://schemas.openxmlformats.org/officeDocument/2006/math">
                    <m:r>
                      <a:rPr lang="en-US" sz="2800" i="1" smtClean="0">
                        <a:latin typeface="Cambria Math"/>
                      </a:rPr>
                      <m:t>2</m:t>
                    </m:r>
                    <m:r>
                      <a:rPr lang="en-US" sz="2800" i="1">
                        <a:latin typeface="Cambria Math"/>
                      </a:rPr>
                      <m:t>39</m:t>
                    </m:r>
                  </m:oMath>
                </a14:m>
                <a:endParaRPr lang="en-US" sz="2800">
                  <a:latin typeface="Arial" pitchFamily="34" charset="0"/>
                  <a:cs typeface="Arial"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544973" y="3459480"/>
                <a:ext cx="3038076" cy="1815882"/>
              </a:xfrm>
              <a:prstGeom prst="rect">
                <a:avLst/>
              </a:prstGeom>
              <a:blipFill rotWithShape="1">
                <a:blip r:embed="rId6"/>
                <a:stretch>
                  <a:fillRect l="-4217" b="-8418"/>
                </a:stretch>
              </a:blipFill>
            </p:spPr>
            <p:txBody>
              <a:bodyPr/>
              <a:lstStyle/>
              <a:p>
                <a:r>
                  <a:rPr lang="en-US">
                    <a:noFill/>
                  </a:rPr>
                  <a:t> </a:t>
                </a:r>
              </a:p>
            </p:txBody>
          </p:sp>
        </mc:Fallback>
      </mc:AlternateContent>
      <p:sp>
        <p:nvSpPr>
          <p:cNvPr id="17" name="TextBox 16"/>
          <p:cNvSpPr txBox="1">
            <a:spLocks noChangeArrowheads="1"/>
          </p:cNvSpPr>
          <p:nvPr/>
        </p:nvSpPr>
        <p:spPr bwMode="auto">
          <a:xfrm>
            <a:off x="7746142" y="280004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239</a:t>
            </a:r>
          </a:p>
        </p:txBody>
      </p:sp>
    </p:spTree>
    <p:extLst>
      <p:ext uri="{BB962C8B-B14F-4D97-AF65-F5344CB8AC3E}">
        <p14:creationId xmlns:p14="http://schemas.microsoft.com/office/powerpoint/2010/main" val="340035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nextCondLst>
                <p:cond evt="onClick" delay="0">
                  <p:tgtEl>
                    <p:spTgt spid="14"/>
                  </p:tgtEl>
                </p:cond>
              </p:nextCondLst>
            </p:seq>
          </p:childTnLst>
        </p:cTn>
      </p:par>
    </p:tnLst>
    <p:bldLst>
      <p:bldP spid="7" grpId="0"/>
      <p:bldP spid="8" grpId="0" animBg="1"/>
      <p:bldP spid="13" grpId="0" animBg="1"/>
      <p:bldP spid="1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48"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49"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50"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53"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55" name="Oval 54"/>
          <p:cNvSpPr/>
          <p:nvPr/>
        </p:nvSpPr>
        <p:spPr>
          <a:xfrm>
            <a:off x="1693334" y="2560320"/>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6" name="Oval 55"/>
          <p:cNvSpPr/>
          <p:nvPr/>
        </p:nvSpPr>
        <p:spPr>
          <a:xfrm>
            <a:off x="4582584" y="25444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7" name="Oval 56"/>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9" name="TextBox 58"/>
          <p:cNvSpPr txBox="1">
            <a:spLocks noChangeArrowheads="1"/>
          </p:cNvSpPr>
          <p:nvPr/>
        </p:nvSpPr>
        <p:spPr bwMode="auto">
          <a:xfrm>
            <a:off x="2302087" y="276701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600</a:t>
            </a:r>
          </a:p>
        </p:txBody>
      </p:sp>
      <p:sp>
        <p:nvSpPr>
          <p:cNvPr id="60" name="TextBox 59"/>
          <p:cNvSpPr txBox="1">
            <a:spLocks noChangeArrowheads="1"/>
          </p:cNvSpPr>
          <p:nvPr/>
        </p:nvSpPr>
        <p:spPr bwMode="auto">
          <a:xfrm>
            <a:off x="5176098" y="2742566"/>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200</a:t>
            </a:r>
          </a:p>
        </p:txBody>
      </p:sp>
      <p:sp>
        <p:nvSpPr>
          <p:cNvPr id="61" name="TextBox 60"/>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400</a:t>
            </a:r>
          </a:p>
        </p:txBody>
      </p:sp>
      <p:pic>
        <p:nvPicPr>
          <p:cNvPr id="6165"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5376864"/>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
          <p:cNvSpPr txBox="1">
            <a:spLocks noChangeArrowheads="1"/>
          </p:cNvSpPr>
          <p:nvPr/>
        </p:nvSpPr>
        <p:spPr bwMode="auto">
          <a:xfrm>
            <a:off x="1585382" y="1495088"/>
            <a:ext cx="6766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2: </a:t>
            </a:r>
            <a:r>
              <a:rPr lang="en-US" sz="2800" b="0">
                <a:solidFill>
                  <a:srgbClr val="FF0000"/>
                </a:solidFill>
                <a:latin typeface="Arial" pitchFamily="34" charset="0"/>
                <a:cs typeface="Arial" pitchFamily="34" charset="0"/>
              </a:rPr>
              <a:t>Tính nhanh  135 + 360 + 65 + 40</a:t>
            </a:r>
          </a:p>
        </p:txBody>
      </p:sp>
      <mc:AlternateContent xmlns:mc="http://schemas.openxmlformats.org/markup-compatibility/2006" xmlns:a14="http://schemas.microsoft.com/office/drawing/2010/main">
        <mc:Choice Requires="a14">
          <p:sp>
            <p:nvSpPr>
              <p:cNvPr id="26" name="TextBox 25"/>
              <p:cNvSpPr txBox="1"/>
              <p:nvPr/>
            </p:nvSpPr>
            <p:spPr>
              <a:xfrm>
                <a:off x="980441" y="3565217"/>
                <a:ext cx="4558452" cy="18158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135+360+65+40</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m:t>
                      </m:r>
                      <m:d>
                        <m:dPr>
                          <m:ctrlPr>
                            <a:rPr lang="en-US" sz="2800" b="0" i="1" smtClean="0">
                              <a:latin typeface="Cambria Math" panose="02040503050406030204" pitchFamily="18" charset="0"/>
                            </a:rPr>
                          </m:ctrlPr>
                        </m:dPr>
                        <m:e>
                          <m:r>
                            <a:rPr lang="en-US" sz="2800" b="0" i="1" smtClean="0">
                              <a:latin typeface="Cambria Math"/>
                            </a:rPr>
                            <m:t>135</m:t>
                          </m:r>
                          <m:r>
                            <a:rPr lang="en-US" sz="2800" i="1">
                              <a:latin typeface="Cambria Math"/>
                            </a:rPr>
                            <m:t>+</m:t>
                          </m:r>
                          <m:r>
                            <a:rPr lang="en-US" sz="2800" b="0" i="1" smtClean="0">
                              <a:latin typeface="Cambria Math"/>
                            </a:rPr>
                            <m:t>65</m:t>
                          </m:r>
                        </m:e>
                      </m:d>
                      <m:r>
                        <a:rPr lang="en-US" sz="2800" i="1">
                          <a:latin typeface="Cambria Math"/>
                        </a:rPr>
                        <m:t>+</m:t>
                      </m:r>
                      <m:d>
                        <m:dPr>
                          <m:ctrlPr>
                            <a:rPr lang="en-US" sz="2800" b="0" i="1" smtClean="0">
                              <a:latin typeface="Cambria Math" panose="02040503050406030204" pitchFamily="18" charset="0"/>
                            </a:rPr>
                          </m:ctrlPr>
                        </m:dPr>
                        <m:e>
                          <m:r>
                            <a:rPr lang="en-US" sz="2800" b="0" i="1" smtClean="0">
                              <a:latin typeface="Cambria Math"/>
                            </a:rPr>
                            <m:t>360+40</m:t>
                          </m:r>
                        </m:e>
                      </m:d>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=200+400</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=600</m:t>
                      </m:r>
                    </m:oMath>
                  </m:oMathPara>
                </a14:m>
                <a:endParaRPr lang="en-US" sz="2800">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980441" y="3565217"/>
                <a:ext cx="4558452" cy="1815882"/>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5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16" presetClass="entr" presetSubtype="21"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childTnLst>
              </p:cTn>
              <p:nextCondLst>
                <p:cond evt="onClick" delay="0">
                  <p:tgtEl>
                    <p:spTgt spid="59"/>
                  </p:tgtEl>
                </p:cond>
              </p:nextCondLst>
            </p:seq>
            <p:seq concurrent="1" nextAc="seek">
              <p:cTn id="22" restart="whenNotActive" fill="hold" evtFilter="cancelBubble" nodeType="interactiveSeq">
                <p:stCondLst>
                  <p:cond evt="onClick" delay="0">
                    <p:tgtEl>
                      <p:spTgt spid="6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arn(inVertical)">
                                      <p:cBhvr>
                                        <p:cTn id="27" dur="500"/>
                                        <p:tgtEl>
                                          <p:spTgt spid="56"/>
                                        </p:tgtEl>
                                      </p:cBhvr>
                                    </p:animEffect>
                                  </p:childTnLst>
                                </p:cTn>
                              </p:par>
                            </p:childTnLst>
                          </p:cTn>
                        </p:par>
                      </p:childTnLst>
                    </p:cTn>
                  </p:par>
                </p:childTnLst>
              </p:cTn>
              <p:nextCondLst>
                <p:cond evt="onClick" delay="0">
                  <p:tgtEl>
                    <p:spTgt spid="60"/>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childTnLst>
              </p:cTn>
              <p:nextCondLst>
                <p:cond evt="onClick" delay="0">
                  <p:tgtEl>
                    <p:spTgt spid="61"/>
                  </p:tgtEl>
                </p:cond>
              </p:nextCondLst>
            </p:seq>
          </p:childTnLst>
        </p:cTn>
      </p:par>
    </p:tnLst>
    <p:bldLst>
      <p:bldP spid="54" grpId="0"/>
      <p:bldP spid="55" grpId="0" animBg="1"/>
      <p:bldP spid="56" grpId="0" animBg="1"/>
      <p:bldP spid="57"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9"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0"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1"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22"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24" name="Oval 23"/>
          <p:cNvSpPr/>
          <p:nvPr/>
        </p:nvSpPr>
        <p:spPr>
          <a:xfrm>
            <a:off x="1693334" y="2560320"/>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5" name="Oval 24"/>
          <p:cNvSpPr/>
          <p:nvPr/>
        </p:nvSpPr>
        <p:spPr>
          <a:xfrm>
            <a:off x="4582584" y="25444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6" name="Oval 25"/>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7" name="TextBox 26"/>
          <p:cNvSpPr txBox="1">
            <a:spLocks noChangeArrowheads="1"/>
          </p:cNvSpPr>
          <p:nvPr/>
        </p:nvSpPr>
        <p:spPr bwMode="auto">
          <a:xfrm>
            <a:off x="2302087" y="276701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370</a:t>
            </a:r>
          </a:p>
        </p:txBody>
      </p:sp>
      <p:sp>
        <p:nvSpPr>
          <p:cNvPr id="28" name="TextBox 27"/>
          <p:cNvSpPr txBox="1">
            <a:spLocks noChangeArrowheads="1"/>
          </p:cNvSpPr>
          <p:nvPr/>
        </p:nvSpPr>
        <p:spPr bwMode="auto">
          <a:xfrm>
            <a:off x="5176098" y="2742566"/>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254</a:t>
            </a:r>
          </a:p>
        </p:txBody>
      </p:sp>
      <p:sp>
        <p:nvSpPr>
          <p:cNvPr id="29" name="TextBox 28"/>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360</a:t>
            </a:r>
          </a:p>
        </p:txBody>
      </p:sp>
      <p:pic>
        <p:nvPicPr>
          <p:cNvPr id="30"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5376864"/>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1585382" y="1495088"/>
            <a:ext cx="8991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3: </a:t>
            </a:r>
            <a:r>
              <a:rPr lang="en-US" sz="2800" b="0">
                <a:solidFill>
                  <a:srgbClr val="FF0000"/>
                </a:solidFill>
                <a:latin typeface="Arial" pitchFamily="34" charset="0"/>
                <a:cs typeface="Arial" pitchFamily="34" charset="0"/>
              </a:rPr>
              <a:t>Tìm số tự nhiên x biết x – 312 = 58</a:t>
            </a:r>
          </a:p>
        </p:txBody>
      </p:sp>
      <mc:AlternateContent xmlns:mc="http://schemas.openxmlformats.org/markup-compatibility/2006" xmlns:a14="http://schemas.microsoft.com/office/drawing/2010/main">
        <mc:Choice Requires="a14">
          <p:sp>
            <p:nvSpPr>
              <p:cNvPr id="32" name="TextBox 31"/>
              <p:cNvSpPr txBox="1"/>
              <p:nvPr/>
            </p:nvSpPr>
            <p:spPr>
              <a:xfrm>
                <a:off x="1378798" y="3639730"/>
                <a:ext cx="4558452"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−312=58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=58+312</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=370</m:t>
                      </m:r>
                    </m:oMath>
                  </m:oMathPara>
                </a14:m>
                <a:endParaRPr lang="en-US" sz="2800" b="0" i="1">
                  <a:latin typeface="Cambria Math"/>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378798" y="3639730"/>
                <a:ext cx="4558452" cy="1384995"/>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09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nextCondLst>
                <p:cond evt="onClick" delay="0">
                  <p:tgtEl>
                    <p:spTgt spid="29"/>
                  </p:tgtEl>
                </p:cond>
              </p:nextCondLst>
            </p:seq>
          </p:childTnLst>
        </p:cTn>
      </p:par>
    </p:tnLst>
    <p:bldLst>
      <p:bldP spid="23" grpId="0"/>
      <p:bldP spid="24" grpId="0" animBg="1"/>
      <p:bldP spid="25" grpId="0" animBg="1"/>
      <p:bldP spid="26" grpId="0" animBg="1"/>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4"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5"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6"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17"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19" name="Oval 18"/>
          <p:cNvSpPr/>
          <p:nvPr/>
        </p:nvSpPr>
        <p:spPr>
          <a:xfrm>
            <a:off x="4810761" y="2541588"/>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1" name="Oval 20"/>
          <p:cNvSpPr/>
          <p:nvPr/>
        </p:nvSpPr>
        <p:spPr>
          <a:xfrm>
            <a:off x="2157095" y="2575153"/>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2" name="Oval 21"/>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3" name="TextBox 22"/>
          <p:cNvSpPr txBox="1">
            <a:spLocks noChangeArrowheads="1"/>
          </p:cNvSpPr>
          <p:nvPr/>
        </p:nvSpPr>
        <p:spPr bwMode="auto">
          <a:xfrm>
            <a:off x="5419514" y="2748281"/>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a:t>
            </a:r>
          </a:p>
        </p:txBody>
      </p:sp>
      <p:sp>
        <p:nvSpPr>
          <p:cNvPr id="24" name="TextBox 23"/>
          <p:cNvSpPr txBox="1">
            <a:spLocks noChangeArrowheads="1"/>
          </p:cNvSpPr>
          <p:nvPr/>
        </p:nvSpPr>
        <p:spPr bwMode="auto">
          <a:xfrm>
            <a:off x="2750609" y="2773274"/>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56</a:t>
            </a:r>
          </a:p>
        </p:txBody>
      </p:sp>
      <p:sp>
        <p:nvSpPr>
          <p:cNvPr id="25" name="TextBox 24"/>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30</a:t>
            </a:r>
          </a:p>
        </p:txBody>
      </p:sp>
      <p:pic>
        <p:nvPicPr>
          <p:cNvPr id="26"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5376864"/>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p:cNvSpPr txBox="1">
            <a:spLocks noChangeArrowheads="1"/>
          </p:cNvSpPr>
          <p:nvPr/>
        </p:nvSpPr>
        <p:spPr bwMode="auto">
          <a:xfrm>
            <a:off x="1585382" y="1495088"/>
            <a:ext cx="8991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4: </a:t>
            </a:r>
            <a:r>
              <a:rPr lang="en-US" sz="2800" b="0">
                <a:solidFill>
                  <a:srgbClr val="FF0000"/>
                </a:solidFill>
                <a:latin typeface="Arial" pitchFamily="34" charset="0"/>
                <a:cs typeface="Arial" pitchFamily="34" charset="0"/>
              </a:rPr>
              <a:t>Tìm số tự nhiên x biết x + 18 = 38</a:t>
            </a:r>
          </a:p>
        </p:txBody>
      </p:sp>
      <mc:AlternateContent xmlns:mc="http://schemas.openxmlformats.org/markup-compatibility/2006" xmlns:a14="http://schemas.microsoft.com/office/drawing/2010/main">
        <mc:Choice Requires="a14">
          <p:sp>
            <p:nvSpPr>
              <p:cNvPr id="28" name="TextBox 27"/>
              <p:cNvSpPr txBox="1"/>
              <p:nvPr/>
            </p:nvSpPr>
            <p:spPr>
              <a:xfrm>
                <a:off x="4824308" y="3618140"/>
                <a:ext cx="4558452"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+18=38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=38−18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=20</m:t>
                      </m:r>
                    </m:oMath>
                  </m:oMathPara>
                </a14:m>
                <a:endParaRPr lang="en-US" sz="2800" b="0" i="1">
                  <a:latin typeface="Cambria Math"/>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824308" y="3618140"/>
                <a:ext cx="4558452" cy="1384995"/>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417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nextCondLst>
                <p:cond evt="onClick" delay="0">
                  <p:tgtEl>
                    <p:spTgt spid="25"/>
                  </p:tgtEl>
                </p:cond>
              </p:nextCondLst>
            </p:seq>
          </p:childTnLst>
        </p:cTn>
      </p:par>
    </p:tnLst>
    <p:bldLst>
      <p:bldP spid="18" grpId="0"/>
      <p:bldP spid="19" grpId="0" animBg="1"/>
      <p:bldP spid="21" grpId="0" animBg="1"/>
      <p:bldP spid="22"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Arial" pitchFamily="34" charset="0"/>
                <a:ea typeface="Tahoma" panose="020B0604030504040204" pitchFamily="34" charset="0"/>
                <a:cs typeface="Arial" pitchFamily="34" charset="0"/>
              </a:rPr>
              <a:t>Giáo</a:t>
            </a:r>
            <a:r>
              <a:rPr lang="en-US" sz="2800" dirty="0">
                <a:solidFill>
                  <a:schemeClr val="bg1"/>
                </a:solidFill>
                <a:latin typeface="Arial" pitchFamily="34" charset="0"/>
                <a:ea typeface="Tahoma" panose="020B0604030504040204" pitchFamily="34" charset="0"/>
                <a:cs typeface="Arial" pitchFamily="34" charset="0"/>
              </a:rPr>
              <a:t> </a:t>
            </a:r>
            <a:r>
              <a:rPr lang="en-US" sz="2800" dirty="0" err="1">
                <a:solidFill>
                  <a:schemeClr val="bg1"/>
                </a:solidFill>
                <a:latin typeface="Arial" pitchFamily="34" charset="0"/>
                <a:ea typeface="Tahoma" panose="020B0604030504040204" pitchFamily="34" charset="0"/>
                <a:cs typeface="Arial" pitchFamily="34" charset="0"/>
              </a:rPr>
              <a:t>viên</a:t>
            </a:r>
            <a:r>
              <a:rPr lang="en-US" sz="2800" dirty="0">
                <a:solidFill>
                  <a:schemeClr val="bg1"/>
                </a:solidFill>
                <a:latin typeface="Arial" pitchFamily="34" charset="0"/>
                <a:ea typeface="Tahoma" panose="020B0604030504040204" pitchFamily="34" charset="0"/>
                <a:cs typeface="Arial" pitchFamily="34" charset="0"/>
              </a:rPr>
              <a: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4" name="!!1">
            <a:extLst>
              <a:ext uri="{FF2B5EF4-FFF2-40B4-BE49-F238E27FC236}">
                <a16:creationId xmlns:a16="http://schemas.microsoft.com/office/drawing/2014/main" id="{0E246211-C9C9-4B3E-9DDF-914AB989AE93}"/>
              </a:ext>
            </a:extLst>
          </p:cNvPr>
          <p:cNvSpPr txBox="1"/>
          <p:nvPr/>
        </p:nvSpPr>
        <p:spPr>
          <a:xfrm>
            <a:off x="2133600" y="2291083"/>
            <a:ext cx="9026254" cy="1569660"/>
          </a:xfrm>
          <a:prstGeom prst="rect">
            <a:avLst/>
          </a:prstGeom>
          <a:noFill/>
        </p:spPr>
        <p:txBody>
          <a:bodyPr wrap="square">
            <a:spAutoFit/>
          </a:bodyPr>
          <a:lstStyle/>
          <a:p>
            <a:pPr algn="ctr"/>
            <a:r>
              <a:rPr lang="nl-NL" sz="4800" b="1" dirty="0">
                <a:solidFill>
                  <a:srgbClr val="FF0000"/>
                </a:solidFill>
                <a:latin typeface="Arial" pitchFamily="34" charset="0"/>
                <a:cs typeface="Arial" pitchFamily="34" charset="0"/>
              </a:rPr>
              <a:t>Tiết 6.§3: PHÉP CỘNG, PHÉP TRỪ CÁC SỐ TỰ NHIÊN </a:t>
            </a:r>
            <a:endParaRPr lang="en-US" sz="4800" dirty="0">
              <a:solidFill>
                <a:srgbClr val="FF0000"/>
              </a:solidFill>
              <a:latin typeface="Arial" pitchFamily="34" charset="0"/>
              <a:cs typeface="Arial" pitchFamily="34" charset="0"/>
            </a:endParaRPr>
          </a:p>
        </p:txBody>
      </p:sp>
      <p:sp>
        <p:nvSpPr>
          <p:cNvPr id="2" name="TextBox 1">
            <a:extLst>
              <a:ext uri="{FF2B5EF4-FFF2-40B4-BE49-F238E27FC236}">
                <a16:creationId xmlns:a16="http://schemas.microsoft.com/office/drawing/2014/main" id="{B39153E1-C037-4A82-BFB3-8955B9E21459}"/>
              </a:ext>
            </a:extLst>
          </p:cNvPr>
          <p:cNvSpPr txBox="1"/>
          <p:nvPr/>
        </p:nvSpPr>
        <p:spPr>
          <a:xfrm>
            <a:off x="5466735" y="4747910"/>
            <a:ext cx="554539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GV:    </a:t>
            </a:r>
            <a:r>
              <a:rPr lang="en-US" sz="2800" b="1" dirty="0" err="1">
                <a:solidFill>
                  <a:srgbClr val="FF0000"/>
                </a:solidFill>
                <a:latin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2700580" y="345140"/>
            <a:ext cx="7273163" cy="13625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070100" y="2317245"/>
            <a:ext cx="9601200" cy="1815882"/>
          </a:xfrm>
          <a:prstGeom prst="rect">
            <a:avLst/>
          </a:prstGeom>
          <a:noFill/>
        </p:spPr>
        <p:txBody>
          <a:bodyPr wrap="square">
            <a:spAutoFit/>
          </a:bodyPr>
          <a:lstStyle/>
          <a:p>
            <a:r>
              <a:rPr lang="vi-VN" sz="2800">
                <a:latin typeface="Arial" pitchFamily="34" charset="0"/>
                <a:cs typeface="Arial" pitchFamily="34" charset="0"/>
              </a:rPr>
              <a:t>- Đọc lại toàn bộ nội dung bài đã học.</a:t>
            </a:r>
            <a:endParaRPr lang="en-US" sz="2800">
              <a:latin typeface="Arial" pitchFamily="34" charset="0"/>
              <a:cs typeface="Arial" pitchFamily="34" charset="0"/>
            </a:endParaRPr>
          </a:p>
          <a:p>
            <a:r>
              <a:rPr lang="vi-VN" sz="2800">
                <a:latin typeface="Arial" pitchFamily="34" charset="0"/>
                <a:cs typeface="Arial" pitchFamily="34" charset="0"/>
              </a:rPr>
              <a:t>- Học thuộc: </a:t>
            </a:r>
            <a:r>
              <a:rPr lang="en-US" sz="2800">
                <a:latin typeface="Arial" pitchFamily="34" charset="0"/>
                <a:cs typeface="Arial" pitchFamily="34" charset="0"/>
              </a:rPr>
              <a:t>các tính chất của phép cộng, các lưu ý của phép trừ</a:t>
            </a:r>
          </a:p>
          <a:p>
            <a:r>
              <a:rPr lang="fr-FR" sz="2800">
                <a:latin typeface="Arial" pitchFamily="34" charset="0"/>
                <a:cs typeface="Arial" pitchFamily="34" charset="0"/>
              </a:rPr>
              <a:t>- Làm bài tập </a:t>
            </a:r>
            <a:r>
              <a:rPr lang="en-US" sz="2800">
                <a:latin typeface="Arial" pitchFamily="34" charset="0"/>
                <a:cs typeface="Arial" pitchFamily="34" charset="0"/>
              </a:rPr>
              <a:t>1c,d</a:t>
            </a:r>
            <a:r>
              <a:rPr lang="vi-VN" sz="2800">
                <a:latin typeface="Arial" pitchFamily="34" charset="0"/>
                <a:cs typeface="Arial" pitchFamily="34" charset="0"/>
              </a:rPr>
              <a:t>; </a:t>
            </a:r>
            <a:r>
              <a:rPr lang="en-US" sz="2800">
                <a:latin typeface="Arial" pitchFamily="34" charset="0"/>
                <a:cs typeface="Arial" pitchFamily="34" charset="0"/>
              </a:rPr>
              <a:t>2; 3 </a:t>
            </a:r>
            <a:r>
              <a:rPr lang="fr-FR" sz="2800">
                <a:latin typeface="Arial" pitchFamily="34" charset="0"/>
                <a:cs typeface="Arial" pitchFamily="34" charset="0"/>
              </a:rPr>
              <a:t>SGK trang 15,16.</a:t>
            </a:r>
            <a:endParaRPr lang="en-US" sz="2800">
              <a:latin typeface="Arial" pitchFamily="34" charset="0"/>
              <a:cs typeface="Arial"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资源 11@4x3"/>
          <p:cNvPicPr>
            <a:picLocks noChangeAspect="1"/>
          </p:cNvPicPr>
          <p:nvPr/>
        </p:nvPicPr>
        <p:blipFill>
          <a:blip r:embed="rId3"/>
          <a:stretch>
            <a:fillRect/>
          </a:stretch>
        </p:blipFill>
        <p:spPr>
          <a:xfrm>
            <a:off x="-67310" y="-27940"/>
            <a:ext cx="12270740" cy="6913245"/>
          </a:xfrm>
          <a:prstGeom prst="rect">
            <a:avLst/>
          </a:prstGeom>
        </p:spPr>
      </p:pic>
      <p:pic>
        <p:nvPicPr>
          <p:cNvPr id="2" name="图片 1" descr="资源 10@4x3"/>
          <p:cNvPicPr>
            <a:picLocks noChangeAspect="1"/>
          </p:cNvPicPr>
          <p:nvPr/>
        </p:nvPicPr>
        <p:blipFill>
          <a:blip r:embed="rId4"/>
          <a:srcRect r="9121" b="5474"/>
          <a:stretch>
            <a:fillRect/>
          </a:stretch>
        </p:blipFill>
        <p:spPr>
          <a:xfrm>
            <a:off x="6726237" y="-35560"/>
            <a:ext cx="5694045" cy="6907530"/>
          </a:xfrm>
          <a:prstGeom prst="rect">
            <a:avLst/>
          </a:prstGeom>
        </p:spPr>
      </p:pic>
      <p:pic>
        <p:nvPicPr>
          <p:cNvPr id="6" name="图片 5" descr="资源 10@4x3"/>
          <p:cNvPicPr>
            <a:picLocks noChangeAspect="1"/>
          </p:cNvPicPr>
          <p:nvPr/>
        </p:nvPicPr>
        <p:blipFill>
          <a:blip r:embed="rId4"/>
          <a:srcRect b="5474"/>
          <a:stretch>
            <a:fillRect/>
          </a:stretch>
        </p:blipFill>
        <p:spPr>
          <a:xfrm>
            <a:off x="584835" y="-8890"/>
            <a:ext cx="6265545" cy="6907530"/>
          </a:xfrm>
          <a:prstGeom prst="rect">
            <a:avLst/>
          </a:prstGeom>
        </p:spPr>
      </p:pic>
      <p:pic>
        <p:nvPicPr>
          <p:cNvPr id="12" name="图片 11" descr="资源 3@4x3"/>
          <p:cNvPicPr>
            <a:picLocks noChangeAspect="1"/>
          </p:cNvPicPr>
          <p:nvPr/>
        </p:nvPicPr>
        <p:blipFill>
          <a:blip r:embed="rId5"/>
          <a:stretch>
            <a:fillRect/>
          </a:stretch>
        </p:blipFill>
        <p:spPr>
          <a:xfrm>
            <a:off x="-67310" y="3639820"/>
            <a:ext cx="5080635" cy="2553970"/>
          </a:xfrm>
          <a:prstGeom prst="rect">
            <a:avLst/>
          </a:prstGeom>
        </p:spPr>
      </p:pic>
      <p:pic>
        <p:nvPicPr>
          <p:cNvPr id="15" name="图片 14" descr="资源 3@4x3"/>
          <p:cNvPicPr>
            <a:picLocks noChangeAspect="1"/>
          </p:cNvPicPr>
          <p:nvPr/>
        </p:nvPicPr>
        <p:blipFill>
          <a:blip r:embed="rId5"/>
          <a:stretch>
            <a:fillRect/>
          </a:stretch>
        </p:blipFill>
        <p:spPr>
          <a:xfrm>
            <a:off x="5012055" y="3639820"/>
            <a:ext cx="5080635" cy="2553970"/>
          </a:xfrm>
          <a:prstGeom prst="rect">
            <a:avLst/>
          </a:prstGeom>
        </p:spPr>
      </p:pic>
      <p:pic>
        <p:nvPicPr>
          <p:cNvPr id="17" name="图片 16" descr="资源 3@4x3"/>
          <p:cNvPicPr>
            <a:picLocks noChangeAspect="1"/>
          </p:cNvPicPr>
          <p:nvPr/>
        </p:nvPicPr>
        <p:blipFill>
          <a:blip r:embed="rId5"/>
          <a:srcRect r="58868"/>
          <a:stretch>
            <a:fillRect/>
          </a:stretch>
        </p:blipFill>
        <p:spPr>
          <a:xfrm>
            <a:off x="10092690" y="3639820"/>
            <a:ext cx="2089785" cy="2553970"/>
          </a:xfrm>
          <a:prstGeom prst="rect">
            <a:avLst/>
          </a:prstGeom>
        </p:spPr>
      </p:pic>
      <p:pic>
        <p:nvPicPr>
          <p:cNvPr id="7" name="图片 6" descr="资源 9@4x3"/>
          <p:cNvPicPr>
            <a:picLocks noChangeAspect="1"/>
          </p:cNvPicPr>
          <p:nvPr/>
        </p:nvPicPr>
        <p:blipFill>
          <a:blip r:embed="rId6"/>
          <a:stretch>
            <a:fillRect/>
          </a:stretch>
        </p:blipFill>
        <p:spPr>
          <a:xfrm>
            <a:off x="-222885" y="5786755"/>
            <a:ext cx="6539865" cy="1117600"/>
          </a:xfrm>
          <a:prstGeom prst="rect">
            <a:avLst/>
          </a:prstGeom>
        </p:spPr>
      </p:pic>
      <p:pic>
        <p:nvPicPr>
          <p:cNvPr id="13" name="图片 12" descr="资源 9@4x3"/>
          <p:cNvPicPr>
            <a:picLocks noChangeAspect="1"/>
          </p:cNvPicPr>
          <p:nvPr/>
        </p:nvPicPr>
        <p:blipFill>
          <a:blip r:embed="rId6"/>
          <a:stretch>
            <a:fillRect/>
          </a:stretch>
        </p:blipFill>
        <p:spPr>
          <a:xfrm>
            <a:off x="5727700" y="5786755"/>
            <a:ext cx="6539865" cy="1117600"/>
          </a:xfrm>
          <a:prstGeom prst="rect">
            <a:avLst/>
          </a:prstGeom>
        </p:spPr>
      </p:pic>
      <p:pic>
        <p:nvPicPr>
          <p:cNvPr id="14" name="图片 13" descr="资源 4@4x3"/>
          <p:cNvPicPr>
            <a:picLocks noChangeAspect="1"/>
          </p:cNvPicPr>
          <p:nvPr/>
        </p:nvPicPr>
        <p:blipFill>
          <a:blip r:embed="rId7"/>
          <a:stretch>
            <a:fillRect/>
          </a:stretch>
        </p:blipFill>
        <p:spPr>
          <a:xfrm>
            <a:off x="5883275" y="5876290"/>
            <a:ext cx="5950585" cy="1028700"/>
          </a:xfrm>
          <a:prstGeom prst="rect">
            <a:avLst/>
          </a:prstGeom>
        </p:spPr>
      </p:pic>
      <p:pic>
        <p:nvPicPr>
          <p:cNvPr id="11" name="图片 10" descr="资源 4@4x3"/>
          <p:cNvPicPr>
            <a:picLocks noChangeAspect="1"/>
          </p:cNvPicPr>
          <p:nvPr/>
        </p:nvPicPr>
        <p:blipFill>
          <a:blip r:embed="rId7"/>
          <a:stretch>
            <a:fillRect/>
          </a:stretch>
        </p:blipFill>
        <p:spPr>
          <a:xfrm>
            <a:off x="-67310" y="5876290"/>
            <a:ext cx="5950585" cy="1028700"/>
          </a:xfrm>
          <a:prstGeom prst="rect">
            <a:avLst/>
          </a:prstGeom>
        </p:spPr>
      </p:pic>
      <p:pic>
        <p:nvPicPr>
          <p:cNvPr id="8" name="图片 7" descr="资源 1@4x3"/>
          <p:cNvPicPr>
            <a:picLocks noChangeAspect="1"/>
          </p:cNvPicPr>
          <p:nvPr/>
        </p:nvPicPr>
        <p:blipFill>
          <a:blip r:embed="rId8"/>
          <a:stretch>
            <a:fillRect/>
          </a:stretch>
        </p:blipFill>
        <p:spPr>
          <a:xfrm>
            <a:off x="-549910" y="647065"/>
            <a:ext cx="5253990" cy="5563235"/>
          </a:xfrm>
          <a:prstGeom prst="rect">
            <a:avLst/>
          </a:prstGeom>
        </p:spPr>
      </p:pic>
      <p:pic>
        <p:nvPicPr>
          <p:cNvPr id="3" name="图片 2" descr="资源 8@4x3"/>
          <p:cNvPicPr>
            <a:picLocks noChangeAspect="1"/>
          </p:cNvPicPr>
          <p:nvPr/>
        </p:nvPicPr>
        <p:blipFill>
          <a:blip r:embed="rId9"/>
          <a:stretch>
            <a:fillRect/>
          </a:stretch>
        </p:blipFill>
        <p:spPr>
          <a:xfrm>
            <a:off x="5012055" y="5067935"/>
            <a:ext cx="715645" cy="718820"/>
          </a:xfrm>
          <a:prstGeom prst="rect">
            <a:avLst/>
          </a:prstGeom>
        </p:spPr>
      </p:pic>
      <p:pic>
        <p:nvPicPr>
          <p:cNvPr id="4" name="图片 3" descr="资源 6@4x3"/>
          <p:cNvPicPr>
            <a:picLocks noChangeAspect="1"/>
          </p:cNvPicPr>
          <p:nvPr/>
        </p:nvPicPr>
        <p:blipFill>
          <a:blip r:embed="rId10"/>
          <a:stretch>
            <a:fillRect/>
          </a:stretch>
        </p:blipFill>
        <p:spPr>
          <a:xfrm>
            <a:off x="4704080" y="3639820"/>
            <a:ext cx="969645" cy="901065"/>
          </a:xfrm>
          <a:prstGeom prst="rect">
            <a:avLst/>
          </a:prstGeom>
        </p:spPr>
      </p:pic>
      <p:pic>
        <p:nvPicPr>
          <p:cNvPr id="9" name="图片 8" descr="资源 7@4x3"/>
          <p:cNvPicPr>
            <a:picLocks noChangeAspect="1"/>
          </p:cNvPicPr>
          <p:nvPr/>
        </p:nvPicPr>
        <p:blipFill>
          <a:blip r:embed="rId11"/>
          <a:stretch>
            <a:fillRect/>
          </a:stretch>
        </p:blipFill>
        <p:spPr>
          <a:xfrm>
            <a:off x="3930015" y="4540885"/>
            <a:ext cx="914400" cy="865505"/>
          </a:xfrm>
          <a:prstGeom prst="rect">
            <a:avLst/>
          </a:prstGeom>
        </p:spPr>
      </p:pic>
      <p:pic>
        <p:nvPicPr>
          <p:cNvPr id="10" name="图片 9" descr="资源 14@4x3"/>
          <p:cNvPicPr>
            <a:picLocks noChangeAspect="1"/>
          </p:cNvPicPr>
          <p:nvPr/>
        </p:nvPicPr>
        <p:blipFill>
          <a:blip r:embed="rId12"/>
          <a:stretch>
            <a:fillRect/>
          </a:stretch>
        </p:blipFill>
        <p:spPr>
          <a:xfrm>
            <a:off x="10277475" y="4019550"/>
            <a:ext cx="1990090" cy="1908175"/>
          </a:xfrm>
          <a:prstGeom prst="rect">
            <a:avLst/>
          </a:prstGeom>
        </p:spPr>
      </p:pic>
      <p:pic>
        <p:nvPicPr>
          <p:cNvPr id="21" name="图片 20" descr="资源 1113334"/>
          <p:cNvPicPr>
            <a:picLocks noChangeAspect="1"/>
          </p:cNvPicPr>
          <p:nvPr/>
        </p:nvPicPr>
        <p:blipFill>
          <a:blip r:embed="rId13"/>
          <a:stretch>
            <a:fillRect/>
          </a:stretch>
        </p:blipFill>
        <p:spPr>
          <a:xfrm>
            <a:off x="1877060" y="2741930"/>
            <a:ext cx="1857375" cy="1793875"/>
          </a:xfrm>
          <a:prstGeom prst="rect">
            <a:avLst/>
          </a:prstGeom>
        </p:spPr>
      </p:pic>
      <p:sp>
        <p:nvSpPr>
          <p:cNvPr id="22" name="矩形 21"/>
          <p:cNvSpPr/>
          <p:nvPr/>
        </p:nvSpPr>
        <p:spPr>
          <a:xfrm flipH="1">
            <a:off x="4170016" y="1587630"/>
            <a:ext cx="8331835" cy="2400657"/>
          </a:xfrm>
          <a:prstGeom prst="rect">
            <a:avLst/>
          </a:prstGeom>
        </p:spPr>
        <p:txBody>
          <a:bodyPr wrap="square">
            <a:spAutoFit/>
          </a:bodyPr>
          <a:lstStyle/>
          <a:p>
            <a:pPr algn="ctr" fontAlgn="auto">
              <a:spcBef>
                <a:spcPts val="0"/>
              </a:spcBef>
              <a:spcAft>
                <a:spcPts val="0"/>
              </a:spcAft>
            </a:pPr>
            <a:r>
              <a:rPr lang="vi-VN"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CÁM ƠN</a:t>
            </a:r>
            <a:r>
              <a:rPr lang="en-US"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 CÁC CON HS YÊU QUÝ VÀ HẸN </a:t>
            </a:r>
            <a:r>
              <a:rPr lang="en-US" altLang="zh-CN" sz="5000" b="1">
                <a:effectLst>
                  <a:outerShdw blurRad="50800" dist="38100" dir="2700000" algn="tl" rotWithShape="0">
                    <a:prstClr val="black">
                      <a:alpha val="40000"/>
                    </a:prstClr>
                  </a:outerShdw>
                </a:effectLst>
                <a:ea typeface="新蒂下午茶基本版" panose="03000600000000000000" charset="-122"/>
                <a:cs typeface="+mn-ea"/>
                <a:sym typeface="+mn-lt"/>
              </a:rPr>
              <a:t>GẶP LẠI </a:t>
            </a:r>
            <a:r>
              <a:rPr lang="en-US"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CÁC CON</a:t>
            </a:r>
            <a:endParaRPr lang="zh-CN" altLang="en-US" sz="5000" b="1" dirty="0">
              <a:effectLst>
                <a:outerShdw blurRad="50800" dist="38100" dir="2700000" algn="tl" rotWithShape="0">
                  <a:prstClr val="black">
                    <a:alpha val="40000"/>
                  </a:prstClr>
                </a:outerShdw>
              </a:effectLst>
              <a:ea typeface="新蒂下午茶基本版" panose="03000600000000000000" charset="-122"/>
              <a:cs typeface="+mn-ea"/>
              <a:sym typeface="+mn-lt"/>
            </a:endParaRPr>
          </a:p>
        </p:txBody>
      </p:sp>
    </p:spTree>
    <p:extLst>
      <p:ext uri="{BB962C8B-B14F-4D97-AF65-F5344CB8AC3E}">
        <p14:creationId xmlns:p14="http://schemas.microsoft.com/office/powerpoint/2010/main" val="3380906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284476" y="748388"/>
            <a:ext cx="8934184" cy="2514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solidFill>
                  <a:schemeClr val="accent1">
                    <a:lumMod val="75000"/>
                  </a:schemeClr>
                </a:solidFill>
                <a:latin typeface="Arial" pitchFamily="34" charset="0"/>
                <a:cs typeface="Arial" pitchFamily="34" charset="0"/>
              </a:rPr>
              <a:t>“</a:t>
            </a:r>
            <a:r>
              <a:rPr lang="en-US" i="1">
                <a:solidFill>
                  <a:schemeClr val="accent1">
                    <a:lumMod val="75000"/>
                  </a:schemeClr>
                </a:solidFill>
                <a:latin typeface="Arial" pitchFamily="34" charset="0"/>
                <a:cs typeface="Arial" pitchFamily="34" charset="0"/>
              </a:rPr>
              <a:t>Quãng đường từ Hà Nội đến Huế dài khoảng 658 km. Quãng đường từ Huế đến TP.HCM dài hơn quãng đường từ Hà Nội đến Huế khoảng 394km. Hỏi quãng đường từ Hà Nội đến TP. Hồ Chí Minh dài khoảng bao nhiêu ki lô mét?”</a:t>
            </a:r>
            <a:endParaRPr lang="en-US" sz="4000" dirty="0">
              <a:solidFill>
                <a:schemeClr val="accent1">
                  <a:lumMod val="75000"/>
                </a:schemeClr>
              </a:solidFill>
              <a:latin typeface="Arial" pitchFamily="34" charset="0"/>
              <a:ea typeface="Tahoma"/>
              <a:cs typeface="Arial" pitchFamily="34" charset="0"/>
            </a:endParaRPr>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4461641" y="4204054"/>
            <a:ext cx="6597997" cy="1723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atin typeface="Arial" pitchFamily="34" charset="0"/>
                <a:cs typeface="Arial" pitchFamily="34" charset="0"/>
              </a:rPr>
              <a:t>? Hãy nêu cách tính quãng đường từ Huế đến TP.Hồ Chí Minh và  quãng đường từ Hà Nội đến TP. Hồ Chí Minh</a:t>
            </a:r>
            <a:endParaRPr lang="en-US" sz="4000" dirty="0">
              <a:solidFill>
                <a:schemeClr val="accent5">
                  <a:lumMod val="50000"/>
                </a:schemeClr>
              </a:solidFill>
              <a:latin typeface="Arial" pitchFamily="34" charset="0"/>
              <a:ea typeface="Tahoma"/>
              <a:cs typeface="Arial" pitchFamily="34"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itchFamily="34" charset="0"/>
                <a:cs typeface="Arial" pitchFamily="34" charset="0"/>
              </a:rPr>
              <a:t>HOẠT ĐỘNG MỞ ĐẦU</a:t>
            </a:r>
            <a:endParaRPr lang="en-US" sz="2800">
              <a:solidFill>
                <a:srgbClr val="C55A11"/>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04" y="3274690"/>
            <a:ext cx="3687253" cy="3583310"/>
          </a:xfrm>
          <a:prstGeom prst="rect">
            <a:avLst/>
          </a:prstGeom>
        </p:spPr>
      </p:pic>
      <p:pic>
        <p:nvPicPr>
          <p:cNvPr id="13"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966" y="2595091"/>
            <a:ext cx="1337417" cy="160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1603991" y="794958"/>
            <a:ext cx="9285193" cy="20894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chemeClr val="accent1">
                    <a:lumMod val="75000"/>
                  </a:schemeClr>
                </a:solidFill>
                <a:latin typeface="Arial" pitchFamily="34" charset="0"/>
                <a:cs typeface="Arial" pitchFamily="34" charset="0"/>
              </a:rPr>
              <a:t>“</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Hà</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658 km.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TP.HCM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hơn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Hà</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394km</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Hỏi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Hà</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TP. </a:t>
            </a:r>
            <a:r>
              <a:rPr lang="en-US" i="1" dirty="0" err="1">
                <a:solidFill>
                  <a:schemeClr val="accent1">
                    <a:lumMod val="75000"/>
                  </a:schemeClr>
                </a:solidFill>
                <a:latin typeface="Arial" pitchFamily="34" charset="0"/>
                <a:cs typeface="Arial" pitchFamily="34" charset="0"/>
              </a:rPr>
              <a:t>Hồ</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Chí</a:t>
            </a:r>
            <a:r>
              <a:rPr lang="en-US" i="1" dirty="0">
                <a:solidFill>
                  <a:schemeClr val="accent1">
                    <a:lumMod val="75000"/>
                  </a:schemeClr>
                </a:solidFill>
                <a:latin typeface="Arial" pitchFamily="34" charset="0"/>
                <a:cs typeface="Arial" pitchFamily="34" charset="0"/>
              </a:rPr>
              <a:t> Minh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bao </a:t>
            </a:r>
            <a:r>
              <a:rPr lang="en-US" i="1" dirty="0" err="1">
                <a:solidFill>
                  <a:schemeClr val="accent1">
                    <a:lumMod val="75000"/>
                  </a:schemeClr>
                </a:solidFill>
                <a:latin typeface="Arial" pitchFamily="34" charset="0"/>
                <a:cs typeface="Arial" pitchFamily="34" charset="0"/>
              </a:rPr>
              <a:t>nhiêu</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lô</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mét</a:t>
            </a:r>
            <a:r>
              <a:rPr lang="en-US" i="1" dirty="0">
                <a:solidFill>
                  <a:schemeClr val="accent1">
                    <a:lumMod val="75000"/>
                  </a:schemeClr>
                </a:solidFill>
                <a:latin typeface="Arial" pitchFamily="34" charset="0"/>
                <a:cs typeface="Arial" pitchFamily="34" charset="0"/>
              </a:rPr>
              <a:t>?”</a:t>
            </a:r>
            <a:endParaRPr lang="en-US" dirty="0">
              <a:solidFill>
                <a:schemeClr val="accent1">
                  <a:lumMod val="75000"/>
                </a:schemeClr>
              </a:solidFill>
              <a:latin typeface="Arial" pitchFamily="34" charset="0"/>
              <a:ea typeface="Tahoma"/>
              <a:cs typeface="Arial" pitchFamily="34" charset="0"/>
            </a:endParaRPr>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5108024" y="3043850"/>
            <a:ext cx="5745765" cy="1315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atin typeface="Arial" pitchFamily="34" charset="0"/>
                <a:cs typeface="Arial" pitchFamily="34" charset="0"/>
              </a:rPr>
              <a:t>Chiều dài quãng đường từ Huế đến TP. Hồ Chí Minh là:</a:t>
            </a: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itchFamily="34" charset="0"/>
                <a:cs typeface="Arial" pitchFamily="34" charset="0"/>
              </a:rPr>
              <a:t>HOẠT ĐỘNG MỞ ĐẦU</a:t>
            </a:r>
            <a:endParaRPr lang="en-US" sz="2800">
              <a:solidFill>
                <a:srgbClr val="C55A11"/>
              </a:solidFill>
              <a:latin typeface="Arial" pitchFamily="34" charset="0"/>
              <a:cs typeface="Arial"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nvGraphicFramePr>
        <p:xfrm>
          <a:off x="5966645" y="3967009"/>
          <a:ext cx="4028522" cy="495818"/>
        </p:xfrm>
        <a:graphic>
          <a:graphicData uri="http://schemas.openxmlformats.org/presentationml/2006/ole">
            <mc:AlternateContent xmlns:mc="http://schemas.openxmlformats.org/markup-compatibility/2006">
              <mc:Choice xmlns:v="urn:schemas-microsoft-com:vml" Requires="v">
                <p:oleObj spid="_x0000_s1032" name="Equation" r:id="rId3" imgW="1854200" imgH="228600" progId="Equation.DSMT4">
                  <p:embed/>
                </p:oleObj>
              </mc:Choice>
              <mc:Fallback>
                <p:oleObj name="Equation" r:id="rId3" imgW="1854200" imgH="22860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645" y="3967009"/>
                        <a:ext cx="4028522" cy="495818"/>
                      </a:xfrm>
                      <a:prstGeom prst="rect">
                        <a:avLst/>
                      </a:prstGeom>
                      <a:noFill/>
                    </p:spPr>
                  </p:pic>
                </p:oleObj>
              </mc:Fallback>
            </mc:AlternateContent>
          </a:graphicData>
        </a:graphic>
      </p:graphicFrame>
      <p:sp>
        <p:nvSpPr>
          <p:cNvPr id="16" name="Content Placeholder 2">
            <a:extLst>
              <a:ext uri="{FF2B5EF4-FFF2-40B4-BE49-F238E27FC236}">
                <a16:creationId xmlns:a16="http://schemas.microsoft.com/office/drawing/2014/main" id="{5CC79972-FF38-4665-82E6-9C18B2DBFC65}"/>
              </a:ext>
            </a:extLst>
          </p:cNvPr>
          <p:cNvSpPr txBox="1">
            <a:spLocks/>
          </p:cNvSpPr>
          <p:nvPr/>
        </p:nvSpPr>
        <p:spPr>
          <a:xfrm>
            <a:off x="5143419" y="4440699"/>
            <a:ext cx="5745765" cy="1315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atin typeface="Arial" pitchFamily="34" charset="0"/>
                <a:cs typeface="Arial" pitchFamily="34" charset="0"/>
              </a:rPr>
              <a:t>Chiều dài quãng đường từ Hà Nội đến TP. Hồ Chí Minh là:</a:t>
            </a:r>
          </a:p>
        </p:txBody>
      </p:sp>
      <p:sp>
        <p:nvSpPr>
          <p:cNvPr id="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nvGraphicFramePr>
        <p:xfrm>
          <a:off x="5849016" y="5473627"/>
          <a:ext cx="4162874" cy="489750"/>
        </p:xfrm>
        <a:graphic>
          <a:graphicData uri="http://schemas.openxmlformats.org/presentationml/2006/ole">
            <mc:AlternateContent xmlns:mc="http://schemas.openxmlformats.org/markup-compatibility/2006">
              <mc:Choice xmlns:v="urn:schemas-microsoft-com:vml" Requires="v">
                <p:oleObj spid="_x0000_s1033" name="Equation" r:id="rId5" imgW="1943100" imgH="228600" progId="Equation.DSMT4">
                  <p:embed/>
                </p:oleObj>
              </mc:Choice>
              <mc:Fallback>
                <p:oleObj name="Equation" r:id="rId5" imgW="1943100" imgH="2286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9016" y="5473627"/>
                        <a:ext cx="4162874" cy="489750"/>
                      </a:xfrm>
                      <a:prstGeom prst="rect">
                        <a:avLst/>
                      </a:prstGeom>
                      <a:noFill/>
                    </p:spPr>
                  </p:pic>
                </p:oleObj>
              </mc:Fallback>
            </mc:AlternateContent>
          </a:graphicData>
        </a:graphic>
      </p:graphicFrame>
      <p:grpSp>
        <p:nvGrpSpPr>
          <p:cNvPr id="21" name="Group 20"/>
          <p:cNvGrpSpPr/>
          <p:nvPr/>
        </p:nvGrpSpPr>
        <p:grpSpPr>
          <a:xfrm>
            <a:off x="1196341" y="3949926"/>
            <a:ext cx="4189223" cy="921789"/>
            <a:chOff x="284476" y="3961108"/>
            <a:chExt cx="4587963" cy="921789"/>
          </a:xfrm>
        </p:grpSpPr>
        <p:grpSp>
          <p:nvGrpSpPr>
            <p:cNvPr id="15" name="Group 14"/>
            <p:cNvGrpSpPr/>
            <p:nvPr/>
          </p:nvGrpSpPr>
          <p:grpSpPr>
            <a:xfrm>
              <a:off x="630621" y="3961108"/>
              <a:ext cx="3772549" cy="310701"/>
              <a:chOff x="630621" y="3961108"/>
              <a:chExt cx="3772549" cy="310701"/>
            </a:xfrm>
          </p:grpSpPr>
          <p:cxnSp>
            <p:nvCxnSpPr>
              <p:cNvPr id="8" name="Straight Connector 7"/>
              <p:cNvCxnSpPr/>
              <p:nvPr/>
            </p:nvCxnSpPr>
            <p:spPr>
              <a:xfrm>
                <a:off x="630621" y="4119409"/>
                <a:ext cx="3764805"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2172875" y="3967009"/>
                <a:ext cx="0" cy="304800"/>
              </a:xfrm>
              <a:prstGeom prst="line">
                <a:avLst/>
              </a:prstGeom>
              <a:ln w="57150"/>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4403170" y="3967009"/>
                <a:ext cx="0" cy="304800"/>
              </a:xfrm>
              <a:prstGeom prst="line">
                <a:avLst/>
              </a:prstGeom>
              <a:ln w="57150"/>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48875" y="3961108"/>
                <a:ext cx="0" cy="304800"/>
              </a:xfrm>
              <a:prstGeom prst="line">
                <a:avLst/>
              </a:prstGeom>
              <a:ln w="57150"/>
            </p:spPr>
            <p:style>
              <a:lnRef idx="3">
                <a:schemeClr val="dk1"/>
              </a:lnRef>
              <a:fillRef idx="0">
                <a:schemeClr val="dk1"/>
              </a:fillRef>
              <a:effectRef idx="2">
                <a:schemeClr val="dk1"/>
              </a:effectRef>
              <a:fontRef idx="minor">
                <a:schemeClr val="tx1"/>
              </a:fontRef>
            </p:style>
          </p:cxnSp>
        </p:grpSp>
        <p:sp>
          <p:nvSpPr>
            <p:cNvPr id="17" name="TextBox 16"/>
            <p:cNvSpPr txBox="1"/>
            <p:nvPr/>
          </p:nvSpPr>
          <p:spPr>
            <a:xfrm>
              <a:off x="284476" y="4344645"/>
              <a:ext cx="803345" cy="523220"/>
            </a:xfrm>
            <a:prstGeom prst="rect">
              <a:avLst/>
            </a:prstGeom>
            <a:noFill/>
          </p:spPr>
          <p:txBody>
            <a:bodyPr wrap="square" rtlCol="0">
              <a:spAutoFit/>
            </a:bodyPr>
            <a:lstStyle/>
            <a:p>
              <a:r>
                <a:rPr lang="en-US" sz="2800">
                  <a:latin typeface="Arial" pitchFamily="34" charset="0"/>
                  <a:cs typeface="Arial" pitchFamily="34" charset="0"/>
                </a:rPr>
                <a:t>HN</a:t>
              </a:r>
            </a:p>
          </p:txBody>
        </p:sp>
        <p:sp>
          <p:nvSpPr>
            <p:cNvPr id="34" name="TextBox 33"/>
            <p:cNvSpPr txBox="1"/>
            <p:nvPr/>
          </p:nvSpPr>
          <p:spPr>
            <a:xfrm>
              <a:off x="1856800" y="4359677"/>
              <a:ext cx="1059821" cy="523220"/>
            </a:xfrm>
            <a:prstGeom prst="rect">
              <a:avLst/>
            </a:prstGeom>
            <a:noFill/>
          </p:spPr>
          <p:txBody>
            <a:bodyPr wrap="square" rtlCol="0">
              <a:spAutoFit/>
            </a:bodyPr>
            <a:lstStyle/>
            <a:p>
              <a:r>
                <a:rPr lang="en-US" sz="2800">
                  <a:latin typeface="Arial" pitchFamily="34" charset="0"/>
                  <a:cs typeface="Arial" pitchFamily="34" charset="0"/>
                </a:rPr>
                <a:t>Huế</a:t>
              </a:r>
            </a:p>
          </p:txBody>
        </p:sp>
        <p:sp>
          <p:nvSpPr>
            <p:cNvPr id="36" name="TextBox 35"/>
            <p:cNvSpPr txBox="1"/>
            <p:nvPr/>
          </p:nvSpPr>
          <p:spPr>
            <a:xfrm>
              <a:off x="3767960" y="4359677"/>
              <a:ext cx="1104479" cy="523220"/>
            </a:xfrm>
            <a:prstGeom prst="rect">
              <a:avLst/>
            </a:prstGeom>
            <a:noFill/>
          </p:spPr>
          <p:txBody>
            <a:bodyPr wrap="square" rtlCol="0">
              <a:spAutoFit/>
            </a:bodyPr>
            <a:lstStyle/>
            <a:p>
              <a:r>
                <a:rPr lang="en-US" sz="2800">
                  <a:latin typeface="Arial" pitchFamily="34" charset="0"/>
                  <a:cs typeface="Arial" pitchFamily="34" charset="0"/>
                </a:rPr>
                <a:t>HCM</a:t>
              </a:r>
            </a:p>
          </p:txBody>
        </p:sp>
      </p:grpSp>
      <p:pic>
        <p:nvPicPr>
          <p:cNvPr id="37" name="!!3">
            <a:extLst>
              <a:ext uri="{FF2B5EF4-FFF2-40B4-BE49-F238E27FC236}">
                <a16:creationId xmlns:a16="http://schemas.microsoft.com/office/drawing/2014/main" id="{83F1A94D-48D5-4D73-BDAA-9118478F5E60}"/>
              </a:ext>
            </a:extLst>
          </p:cNvPr>
          <p:cNvPicPr>
            <a:picLocks noChangeAspect="1"/>
          </p:cNvPicPr>
          <p:nvPr/>
        </p:nvPicPr>
        <p:blipFill>
          <a:blip r:embed="rId7"/>
          <a:stretch>
            <a:fillRect/>
          </a:stretch>
        </p:blipFill>
        <p:spPr>
          <a:xfrm>
            <a:off x="496707" y="5064895"/>
            <a:ext cx="1607156" cy="1446440"/>
          </a:xfrm>
          <a:prstGeom prst="rect">
            <a:avLst/>
          </a:prstGeom>
        </p:spPr>
      </p:pic>
    </p:spTree>
    <p:extLst>
      <p:ext uri="{BB962C8B-B14F-4D97-AF65-F5344CB8AC3E}">
        <p14:creationId xmlns:p14="http://schemas.microsoft.com/office/powerpoint/2010/main" val="273048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1462711" y="1032514"/>
            <a:ext cx="9525458" cy="1384995"/>
          </a:xfrm>
          <a:prstGeom prst="rect">
            <a:avLst/>
          </a:prstGeom>
          <a:noFill/>
        </p:spPr>
        <p:txBody>
          <a:bodyPr wrap="square">
            <a:spAutoFit/>
          </a:bodyPr>
          <a:lstStyle/>
          <a:p>
            <a:r>
              <a:rPr lang="en-US" sz="2800" i="1">
                <a:latin typeface="Arial" pitchFamily="34" charset="0"/>
                <a:cs typeface="Arial" pitchFamily="34" charset="0"/>
              </a:rPr>
              <a:t>Như vậy, để giải được bài toán trên cũng như hiểu rõ hơn về các tính chất của phép cộng, phép trừ, chúng ta sẽ tìm hiểu trong bài ngày hôm nay?”</a:t>
            </a:r>
            <a:endParaRPr lang="en-US" sz="2800">
              <a:latin typeface="Arial" pitchFamily="34" charset="0"/>
              <a:cs typeface="Arial" pitchFamily="34" charset="0"/>
            </a:endParaRPr>
          </a:p>
        </p:txBody>
      </p:sp>
      <p:sp>
        <p:nvSpPr>
          <p:cNvPr id="13" name="TextBox 12">
            <a:extLst>
              <a:ext uri="{FF2B5EF4-FFF2-40B4-BE49-F238E27FC236}">
                <a16:creationId xmlns:a16="http://schemas.microsoft.com/office/drawing/2014/main" id="{A3A062DA-93BF-4842-B601-4404401BCCE3}"/>
              </a:ext>
            </a:extLst>
          </p:cNvPr>
          <p:cNvSpPr txBox="1"/>
          <p:nvPr/>
        </p:nvSpPr>
        <p:spPr>
          <a:xfrm>
            <a:off x="1526360" y="2288487"/>
            <a:ext cx="10067541" cy="1200329"/>
          </a:xfrm>
          <a:prstGeom prst="rect">
            <a:avLst/>
          </a:prstGeom>
          <a:noFill/>
        </p:spPr>
        <p:txBody>
          <a:bodyPr wrap="square">
            <a:spAutoFit/>
          </a:bodyPr>
          <a:lstStyle/>
          <a:p>
            <a:pPr algn="ctr"/>
            <a:r>
              <a:rPr lang="en-US" sz="3600" b="1" i="1">
                <a:solidFill>
                  <a:srgbClr val="FF0000"/>
                </a:solidFill>
                <a:latin typeface="Arial" pitchFamily="34" charset="0"/>
                <a:cs typeface="Arial" pitchFamily="34" charset="0"/>
              </a:rPr>
              <a:t>Bài 3: Phép cộng, phép trừ các số tự nhiên (tiết 1)</a:t>
            </a:r>
            <a:endParaRPr lang="en-US" sz="36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874253" y="411407"/>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1. Phép cộng</a:t>
            </a:r>
            <a:endParaRPr lang="en-US" sz="3200" b="1">
              <a:solidFill>
                <a:srgbClr val="0070C0"/>
              </a:solidFill>
              <a:latin typeface="Arial" pitchFamily="34" charset="0"/>
              <a:cs typeface="Arial" pitchFamily="34" charset="0"/>
            </a:endParaRP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nvGraphicFramePr>
        <p:xfrm>
          <a:off x="3760810" y="569329"/>
          <a:ext cx="3734496" cy="957563"/>
        </p:xfrm>
        <a:graphic>
          <a:graphicData uri="http://schemas.openxmlformats.org/presentationml/2006/ole">
            <mc:AlternateContent xmlns:mc="http://schemas.openxmlformats.org/markup-compatibility/2006">
              <mc:Choice xmlns:v="urn:schemas-microsoft-com:vml" Requires="v">
                <p:oleObj spid="_x0000_s2062" name="Equation" r:id="rId3" imgW="1854200" imgH="469900" progId="Equation.DSMT4">
                  <p:embed/>
                </p:oleObj>
              </mc:Choice>
              <mc:Fallback>
                <p:oleObj name="Equation" r:id="rId3" imgW="1854200" imgH="4699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810" y="569329"/>
                        <a:ext cx="3734496" cy="957563"/>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A3A062DA-93BF-4842-B601-4404401BCCE3}"/>
              </a:ext>
            </a:extLst>
          </p:cNvPr>
          <p:cNvSpPr txBox="1"/>
          <p:nvPr/>
        </p:nvSpPr>
        <p:spPr>
          <a:xfrm>
            <a:off x="3683613" y="1599028"/>
            <a:ext cx="5443144" cy="523220"/>
          </a:xfrm>
          <a:prstGeom prst="rect">
            <a:avLst/>
          </a:prstGeom>
          <a:noFill/>
        </p:spPr>
        <p:txBody>
          <a:bodyPr wrap="square">
            <a:spAutoFit/>
          </a:bodyPr>
          <a:lstStyle/>
          <a:p>
            <a:pPr algn="just"/>
            <a:r>
              <a:rPr lang="en-US" sz="2800">
                <a:latin typeface="Arial" pitchFamily="34" charset="0"/>
                <a:ea typeface="Times New Roman" panose="02020603050405020304" pitchFamily="18" charset="0"/>
                <a:cs typeface="Arial" pitchFamily="34" charset="0"/>
              </a:rPr>
              <a:t>Số hạng    Số hạng    </a:t>
            </a:r>
            <a:r>
              <a:rPr lang="en-US" sz="2800">
                <a:latin typeface="Arial" pitchFamily="34" charset="0"/>
                <a:cs typeface="Arial" pitchFamily="34" charset="0"/>
              </a:rPr>
              <a:t>Tổng</a:t>
            </a:r>
          </a:p>
        </p:txBody>
      </p:sp>
      <p:sp>
        <p:nvSpPr>
          <p:cNvPr id="16" name="Content Placeholder 2">
            <a:extLst>
              <a:ext uri="{FF2B5EF4-FFF2-40B4-BE49-F238E27FC236}">
                <a16:creationId xmlns:a16="http://schemas.microsoft.com/office/drawing/2014/main" id="{5CC79972-FF38-4665-82E6-9C18B2DBFC65}"/>
              </a:ext>
            </a:extLst>
          </p:cNvPr>
          <p:cNvSpPr txBox="1">
            <a:spLocks/>
          </p:cNvSpPr>
          <p:nvPr/>
        </p:nvSpPr>
        <p:spPr>
          <a:xfrm>
            <a:off x="1846051" y="2150947"/>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solidFill>
                  <a:srgbClr val="FF0000"/>
                </a:solidFill>
                <a:latin typeface="Arial" pitchFamily="34" charset="0"/>
                <a:cs typeface="Arial" pitchFamily="34" charset="0"/>
              </a:rPr>
              <a:t>? Hãy nêu các tính chất của phép cộng các số tự nhiên</a:t>
            </a:r>
            <a:endParaRPr lang="en-US" sz="4000" dirty="0">
              <a:solidFill>
                <a:srgbClr val="FF0000"/>
              </a:solidFill>
              <a:latin typeface="Arial" pitchFamily="34" charset="0"/>
              <a:ea typeface="Tahoma"/>
              <a:cs typeface="Arial" pitchFamily="34" charset="0"/>
            </a:endParaRPr>
          </a:p>
        </p:txBody>
      </p:sp>
      <p:sp>
        <p:nvSpPr>
          <p:cNvPr id="17" name="Content Placeholder 2">
            <a:extLst>
              <a:ext uri="{FF2B5EF4-FFF2-40B4-BE49-F238E27FC236}">
                <a16:creationId xmlns:a16="http://schemas.microsoft.com/office/drawing/2014/main" id="{5CC79972-FF38-4665-82E6-9C18B2DBFC65}"/>
              </a:ext>
            </a:extLst>
          </p:cNvPr>
          <p:cNvSpPr txBox="1">
            <a:spLocks/>
          </p:cNvSpPr>
          <p:nvPr/>
        </p:nvSpPr>
        <p:spPr>
          <a:xfrm>
            <a:off x="1325584" y="2130817"/>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a) Các tính chất của phép cộng</a:t>
            </a:r>
            <a:endParaRPr lang="en-US" sz="4000" b="1" dirty="0">
              <a:solidFill>
                <a:srgbClr val="FF0000"/>
              </a:solidFill>
              <a:latin typeface="Arial" pitchFamily="34" charset="0"/>
              <a:ea typeface="Tahoma"/>
              <a:cs typeface="Arial" pitchFamily="34" charset="0"/>
            </a:endParaRPr>
          </a:p>
        </p:txBody>
      </p:sp>
      <p:sp>
        <p:nvSpPr>
          <p:cNvPr id="18" name="TextBox 17">
            <a:extLst>
              <a:ext uri="{FF2B5EF4-FFF2-40B4-BE49-F238E27FC236}">
                <a16:creationId xmlns:a16="http://schemas.microsoft.com/office/drawing/2014/main" id="{A3A062DA-93BF-4842-B601-4404401BCCE3}"/>
              </a:ext>
            </a:extLst>
          </p:cNvPr>
          <p:cNvSpPr txBox="1"/>
          <p:nvPr/>
        </p:nvSpPr>
        <p:spPr>
          <a:xfrm>
            <a:off x="1364820" y="2843814"/>
            <a:ext cx="9502578" cy="954107"/>
          </a:xfrm>
          <a:prstGeom prst="rect">
            <a:avLst/>
          </a:prstGeom>
          <a:noFill/>
        </p:spPr>
        <p:txBody>
          <a:bodyPr wrap="square">
            <a:spAutoFit/>
          </a:bodyPr>
          <a:lstStyle/>
          <a:p>
            <a:pPr algn="just"/>
            <a:r>
              <a:rPr lang="en-US" sz="2800" i="1">
                <a:latin typeface="Arial" pitchFamily="34" charset="0"/>
                <a:cs typeface="Arial" pitchFamily="34" charset="0"/>
              </a:rPr>
              <a:t>+ Tính chất giao hoán:</a:t>
            </a:r>
            <a:r>
              <a:rPr lang="en-US" sz="2800">
                <a:latin typeface="Arial" pitchFamily="34" charset="0"/>
                <a:cs typeface="Arial" pitchFamily="34" charset="0"/>
              </a:rPr>
              <a:t> Khi đổi chỗ các số hạng trong một tổng thì tổng không thay đổi</a:t>
            </a:r>
          </a:p>
        </p:txBody>
      </p:sp>
      <p:sp>
        <p:nvSpPr>
          <p:cNvPr id="9"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nvGraphicFramePr>
        <p:xfrm>
          <a:off x="6096000" y="3386514"/>
          <a:ext cx="2030083" cy="381897"/>
        </p:xfrm>
        <a:graphic>
          <a:graphicData uri="http://schemas.openxmlformats.org/presentationml/2006/ole">
            <mc:AlternateContent xmlns:mc="http://schemas.openxmlformats.org/markup-compatibility/2006">
              <mc:Choice xmlns:v="urn:schemas-microsoft-com:vml" Requires="v">
                <p:oleObj spid="_x0000_s2063" name="Equation" r:id="rId5" imgW="964781" imgH="177723" progId="Equation.DSMT4">
                  <p:embed/>
                </p:oleObj>
              </mc:Choice>
              <mc:Fallback>
                <p:oleObj name="Equation" r:id="rId5" imgW="964781" imgH="177723"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386514"/>
                        <a:ext cx="2030083" cy="38189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A3A062DA-93BF-4842-B601-4404401BCCE3}"/>
              </a:ext>
            </a:extLst>
          </p:cNvPr>
          <p:cNvSpPr txBox="1"/>
          <p:nvPr/>
        </p:nvSpPr>
        <p:spPr>
          <a:xfrm>
            <a:off x="1465461" y="3807105"/>
            <a:ext cx="9502578" cy="1384995"/>
          </a:xfrm>
          <a:prstGeom prst="rect">
            <a:avLst/>
          </a:prstGeom>
          <a:noFill/>
        </p:spPr>
        <p:txBody>
          <a:bodyPr wrap="square">
            <a:spAutoFit/>
          </a:bodyPr>
          <a:lstStyle/>
          <a:p>
            <a:pPr algn="just"/>
            <a:r>
              <a:rPr lang="en-US" sz="2800" i="1">
                <a:latin typeface="Arial" pitchFamily="34" charset="0"/>
                <a:cs typeface="Arial" pitchFamily="34" charset="0"/>
              </a:rPr>
              <a:t>+ Tính chất kết hợp</a:t>
            </a:r>
            <a:r>
              <a:rPr lang="en-US" sz="2800">
                <a:latin typeface="Arial" pitchFamily="34" charset="0"/>
                <a:cs typeface="Arial" pitchFamily="34" charset="0"/>
              </a:rPr>
              <a:t>: Muốn cộng một tổng hai số với số thứ ba, ta có thể cộng số thứ nhất với tổng của số thứ hai và số thứ ba</a:t>
            </a:r>
          </a:p>
        </p:txBody>
      </p:sp>
      <p:sp>
        <p:nvSpPr>
          <p:cNvPr id="12"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nvGraphicFramePr>
        <p:xfrm>
          <a:off x="3185708" y="4688197"/>
          <a:ext cx="3974218" cy="534837"/>
        </p:xfrm>
        <a:graphic>
          <a:graphicData uri="http://schemas.openxmlformats.org/presentationml/2006/ole">
            <mc:AlternateContent xmlns:mc="http://schemas.openxmlformats.org/markup-compatibility/2006">
              <mc:Choice xmlns:v="urn:schemas-microsoft-com:vml" Requires="v">
                <p:oleObj spid="_x0000_s2064" name="Equation" r:id="rId7" imgW="2108200" imgH="254000" progId="Equation.DSMT4">
                  <p:embed/>
                </p:oleObj>
              </mc:Choice>
              <mc:Fallback>
                <p:oleObj name="Equation" r:id="rId7" imgW="2108200" imgH="254000" progId="Equation.DSMT4">
                  <p:embed/>
                  <p:pic>
                    <p:nvPicPr>
                      <p:cNvPr id="13"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5708" y="4688197"/>
                        <a:ext cx="3974218" cy="534837"/>
                      </a:xfrm>
                      <a:prstGeom prst="rect">
                        <a:avLst/>
                      </a:prstGeom>
                      <a:noFill/>
                    </p:spPr>
                  </p:pic>
                </p:oleObj>
              </mc:Fallback>
            </mc:AlternateContent>
          </a:graphicData>
        </a:graphic>
      </p:graphicFrame>
      <p:sp>
        <p:nvSpPr>
          <p:cNvPr id="25" name="TextBox 24">
            <a:extLst>
              <a:ext uri="{FF2B5EF4-FFF2-40B4-BE49-F238E27FC236}">
                <a16:creationId xmlns:a16="http://schemas.microsoft.com/office/drawing/2014/main" id="{A3A062DA-93BF-4842-B601-4404401BCCE3}"/>
              </a:ext>
            </a:extLst>
          </p:cNvPr>
          <p:cNvSpPr txBox="1"/>
          <p:nvPr/>
        </p:nvSpPr>
        <p:spPr>
          <a:xfrm>
            <a:off x="1520097" y="5222728"/>
            <a:ext cx="9502578" cy="954107"/>
          </a:xfrm>
          <a:prstGeom prst="rect">
            <a:avLst/>
          </a:prstGeom>
          <a:noFill/>
        </p:spPr>
        <p:txBody>
          <a:bodyPr wrap="square">
            <a:spAutoFit/>
          </a:bodyPr>
          <a:lstStyle/>
          <a:p>
            <a:pPr algn="just"/>
            <a:r>
              <a:rPr lang="en-US" sz="2800">
                <a:latin typeface="Arial" pitchFamily="34" charset="0"/>
                <a:cs typeface="Arial" pitchFamily="34" charset="0"/>
              </a:rPr>
              <a:t>+ </a:t>
            </a:r>
            <a:r>
              <a:rPr lang="en-US" sz="2800" i="1">
                <a:latin typeface="Arial" pitchFamily="34" charset="0"/>
                <a:cs typeface="Arial" pitchFamily="34" charset="0"/>
              </a:rPr>
              <a:t>Tính chất cộng với số 0</a:t>
            </a:r>
            <a:r>
              <a:rPr lang="en-US" sz="2800">
                <a:latin typeface="Arial" pitchFamily="34" charset="0"/>
                <a:cs typeface="Arial" pitchFamily="34" charset="0"/>
              </a:rPr>
              <a:t>: Bất kì số nào cộng với số 0 cũng bằng chính nó</a:t>
            </a:r>
          </a:p>
        </p:txBody>
      </p:sp>
      <p:sp>
        <p:nvSpPr>
          <p:cNvPr id="19"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nvGraphicFramePr>
        <p:xfrm>
          <a:off x="4853266" y="5765427"/>
          <a:ext cx="2548215" cy="359485"/>
        </p:xfrm>
        <a:graphic>
          <a:graphicData uri="http://schemas.openxmlformats.org/presentationml/2006/ole">
            <mc:AlternateContent xmlns:mc="http://schemas.openxmlformats.org/markup-compatibility/2006">
              <mc:Choice xmlns:v="urn:schemas-microsoft-com:vml" Requires="v">
                <p:oleObj spid="_x0000_s2065" name="Equation" r:id="rId9" imgW="1384300" imgH="190500" progId="Equation.DSMT4">
                  <p:embed/>
                </p:oleObj>
              </mc:Choice>
              <mc:Fallback>
                <p:oleObj name="Equation" r:id="rId9" imgW="1384300" imgH="190500" progId="Equation.DSMT4">
                  <p:embed/>
                  <p:pic>
                    <p:nvPicPr>
                      <p:cNvPr id="20"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3266" y="5765427"/>
                        <a:ext cx="2548215" cy="359485"/>
                      </a:xfrm>
                      <a:prstGeom prst="rect">
                        <a:avLst/>
                      </a:prstGeom>
                      <a:noFill/>
                    </p:spPr>
                  </p:pic>
                </p:oleObj>
              </mc:Fallback>
            </mc:AlternateContent>
          </a:graphicData>
        </a:graphic>
      </p:graphicFrame>
      <p:pic>
        <p:nvPicPr>
          <p:cNvPr id="28" name="!!3">
            <a:extLst>
              <a:ext uri="{FF2B5EF4-FFF2-40B4-BE49-F238E27FC236}">
                <a16:creationId xmlns:a16="http://schemas.microsoft.com/office/drawing/2014/main" id="{83F1A94D-48D5-4D73-BDAA-9118478F5E60}"/>
              </a:ext>
            </a:extLst>
          </p:cNvPr>
          <p:cNvPicPr>
            <a:picLocks noChangeAspect="1"/>
          </p:cNvPicPr>
          <p:nvPr/>
        </p:nvPicPr>
        <p:blipFill>
          <a:blip r:embed="rId11"/>
          <a:stretch>
            <a:fillRect/>
          </a:stretch>
        </p:blipFill>
        <p:spPr>
          <a:xfrm>
            <a:off x="9432772" y="272962"/>
            <a:ext cx="1607156" cy="1446440"/>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7240787" y="4701386"/>
                <a:ext cx="18342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m:t>
                      </m:r>
                      <m:r>
                        <a:rPr lang="en-US" sz="2400" b="1" i="1" smtClean="0">
                          <a:latin typeface="Cambria Math"/>
                        </a:rPr>
                        <m:t>𝒂</m:t>
                      </m:r>
                      <m:r>
                        <a:rPr lang="en-US" sz="2400" b="1" i="1" smtClean="0">
                          <a:latin typeface="Cambria Math"/>
                        </a:rPr>
                        <m:t>+</m:t>
                      </m:r>
                      <m:r>
                        <a:rPr lang="en-US" sz="2400" b="1" i="1" smtClean="0">
                          <a:latin typeface="Cambria Math"/>
                        </a:rPr>
                        <m:t>𝒃</m:t>
                      </m:r>
                      <m:r>
                        <a:rPr lang="en-US" sz="2400" b="1" i="1" smtClean="0">
                          <a:latin typeface="Cambria Math"/>
                        </a:rPr>
                        <m:t>+</m:t>
                      </m:r>
                      <m:r>
                        <a:rPr lang="en-US" sz="2400" b="1" i="1" smtClean="0">
                          <a:latin typeface="Cambria Math"/>
                        </a:rPr>
                        <m:t>𝒄</m:t>
                      </m:r>
                    </m:oMath>
                  </m:oMathPara>
                </a14:m>
                <a:endParaRPr lang="en-US" sz="2400"/>
              </a:p>
            </p:txBody>
          </p:sp>
        </mc:Choice>
        <mc:Fallback xmlns="">
          <p:sp>
            <p:nvSpPr>
              <p:cNvPr id="22" name="Rectangle 21"/>
              <p:cNvSpPr>
                <a:spLocks noRot="1" noChangeAspect="1" noMove="1" noResize="1" noEditPoints="1" noAdjustHandles="1" noChangeArrowheads="1" noChangeShapeType="1" noTextEdit="1"/>
              </p:cNvSpPr>
              <p:nvPr/>
            </p:nvSpPr>
            <p:spPr>
              <a:xfrm>
                <a:off x="7240787" y="4701386"/>
                <a:ext cx="1834220" cy="461665"/>
              </a:xfrm>
              <a:prstGeom prst="rect">
                <a:avLst/>
              </a:prstGeom>
              <a:blipFill rotWithShape="1">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916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2" presetClass="exit" presetSubtype="4" fill="hold" grpId="1" nodeType="with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P spid="18" grpId="0"/>
      <p:bldP spid="21" grpId="0"/>
      <p:bldP spid="2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231577"/>
            <a:ext cx="13458613" cy="7284720"/>
            <a:chOff x="-914400" y="-228600"/>
            <a:chExt cx="13458613" cy="728472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600"/>
              <a:ext cx="13458613" cy="7284720"/>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3642360" y="2773680"/>
                <a:ext cx="5654040" cy="2677656"/>
              </a:xfrm>
              <a:prstGeom prst="rect">
                <a:avLst/>
              </a:prstGeom>
              <a:noFill/>
            </p:spPr>
            <p:txBody>
              <a:bodyPr wrap="square" rtlCol="0">
                <a:spAutoFit/>
              </a:bodyPr>
              <a:lstStyle/>
              <a:p>
                <a:r>
                  <a:rPr lang="en-US" sz="2800">
                    <a:solidFill>
                      <a:srgbClr val="008000"/>
                    </a:solidFill>
                    <a:latin typeface="Arial" pitchFamily="34" charset="0"/>
                    <a:cs typeface="Arial" panose="020B0604020202020204" pitchFamily="34" charset="0"/>
                  </a:rPr>
                  <a:t>Do tính chất kết hợp nên giá trị của biểu thức </a:t>
                </a:r>
                <a14:m>
                  <m:oMath xmlns:m="http://schemas.openxmlformats.org/officeDocument/2006/math">
                    <m:r>
                      <a:rPr lang="en-US" sz="2800" b="0" i="1" smtClean="0">
                        <a:solidFill>
                          <a:srgbClr val="008000"/>
                        </a:solidFill>
                        <a:latin typeface="Cambria Math" panose="02040503050406030204" pitchFamily="18" charset="0"/>
                      </a:rPr>
                      <m:t>𝑎</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𝑏</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𝑐</m:t>
                    </m:r>
                  </m:oMath>
                </a14:m>
                <a:r>
                  <a:rPr lang="en-US" sz="2800">
                    <a:solidFill>
                      <a:srgbClr val="008000"/>
                    </a:solidFill>
                    <a:latin typeface="Arial" panose="020B0604020202020204" pitchFamily="34" charset="0"/>
                    <a:cs typeface="Arial" panose="020B0604020202020204" pitchFamily="34" charset="0"/>
                  </a:rPr>
                  <a:t> có thể </a:t>
                </a:r>
              </a:p>
              <a:p>
                <a:r>
                  <a:rPr lang="en-US" sz="2800">
                    <a:solidFill>
                      <a:srgbClr val="008000"/>
                    </a:solidFill>
                    <a:latin typeface="Arial" panose="020B0604020202020204" pitchFamily="34" charset="0"/>
                    <a:cs typeface="Arial" panose="020B0604020202020204" pitchFamily="34" charset="0"/>
                  </a:rPr>
                  <a:t>được tính theo một trong hai cách sau:</a:t>
                </a:r>
              </a:p>
              <a:p>
                <a:pPr/>
                <a14:m>
                  <m:oMathPara xmlns:m="http://schemas.openxmlformats.org/officeDocument/2006/math">
                    <m:oMathParaPr>
                      <m:jc m:val="left"/>
                    </m:oMathParaPr>
                    <m:oMath xmlns:m="http://schemas.openxmlformats.org/officeDocument/2006/math">
                      <m:r>
                        <a:rPr lang="en-US" sz="2800" b="0" i="1" smtClean="0">
                          <a:solidFill>
                            <a:srgbClr val="008000"/>
                          </a:solidFill>
                          <a:latin typeface="Cambria Math" panose="02040503050406030204" pitchFamily="18" charset="0"/>
                        </a:rPr>
                        <m:t>            </m:t>
                      </m:r>
                      <m:r>
                        <a:rPr lang="en-US" sz="2800" b="0" i="1" smtClean="0">
                          <a:solidFill>
                            <a:srgbClr val="008000"/>
                          </a:solidFill>
                          <a:latin typeface="Cambria Math" panose="02040503050406030204" pitchFamily="18" charset="0"/>
                        </a:rPr>
                        <m:t>𝑎</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𝑏</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𝑐</m:t>
                      </m:r>
                      <m:r>
                        <a:rPr lang="en-US" sz="2800" b="0" i="1" smtClean="0">
                          <a:solidFill>
                            <a:srgbClr val="008000"/>
                          </a:solidFill>
                          <a:latin typeface="Cambria Math" panose="02040503050406030204" pitchFamily="18" charset="0"/>
                        </a:rPr>
                        <m:t>=</m:t>
                      </m:r>
                      <m:d>
                        <m:dPr>
                          <m:ctrlPr>
                            <a:rPr lang="en-US" sz="2800" i="1" smtClean="0">
                              <a:solidFill>
                                <a:srgbClr val="008000"/>
                              </a:solidFill>
                              <a:latin typeface="Cambria Math" panose="02040503050406030204" pitchFamily="18" charset="0"/>
                            </a:rPr>
                          </m:ctrlPr>
                        </m:dPr>
                        <m:e>
                          <m:r>
                            <a:rPr lang="en-US" sz="2800" b="0" i="1" smtClean="0">
                              <a:solidFill>
                                <a:srgbClr val="008000"/>
                              </a:solidFill>
                              <a:latin typeface="Cambria Math" panose="02040503050406030204" pitchFamily="18" charset="0"/>
                            </a:rPr>
                            <m:t>𝑎</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𝑏</m:t>
                          </m:r>
                        </m:e>
                      </m:d>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𝑐</m:t>
                      </m:r>
                    </m:oMath>
                  </m:oMathPara>
                </a14:m>
                <a:endParaRPr lang="en-US" sz="2800">
                  <a:solidFill>
                    <a:srgbClr val="008000"/>
                  </a:solidFill>
                  <a:latin typeface="Arial" panose="020B0604020202020204" pitchFamily="34" charset="0"/>
                  <a:cs typeface="Arial" panose="020B0604020202020204" pitchFamily="34" charset="0"/>
                </a:endParaRPr>
              </a:p>
              <a:p>
                <a:r>
                  <a:rPr lang="en-US" sz="2800">
                    <a:solidFill>
                      <a:srgbClr val="008000"/>
                    </a:solidFill>
                    <a:latin typeface="Arial" panose="020B0604020202020204" pitchFamily="34" charset="0"/>
                    <a:cs typeface="Arial" panose="020B0604020202020204" pitchFamily="34" charset="0"/>
                  </a:rPr>
                  <a:t>Hoặc </a:t>
                </a:r>
                <a14:m>
                  <m:oMath xmlns:m="http://schemas.openxmlformats.org/officeDocument/2006/math">
                    <m:r>
                      <a:rPr lang="en-US" sz="2800" b="0" i="1" smtClean="0">
                        <a:solidFill>
                          <a:srgbClr val="008000"/>
                        </a:solidFill>
                        <a:latin typeface="Cambria Math" panose="02040503050406030204" pitchFamily="18" charset="0"/>
                      </a:rPr>
                      <m:t>𝑎</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𝑏</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𝑐</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𝑎</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𝑏</m:t>
                    </m:r>
                    <m:r>
                      <a:rPr lang="en-US" sz="2800" b="0" i="1" smtClean="0">
                        <a:solidFill>
                          <a:srgbClr val="008000"/>
                        </a:solidFill>
                        <a:latin typeface="Cambria Math" panose="02040503050406030204" pitchFamily="18" charset="0"/>
                      </a:rPr>
                      <m:t>+</m:t>
                    </m:r>
                    <m:r>
                      <a:rPr lang="en-US" sz="2800" b="0" i="1" smtClean="0">
                        <a:solidFill>
                          <a:srgbClr val="008000"/>
                        </a:solidFill>
                        <a:latin typeface="Cambria Math" panose="02040503050406030204" pitchFamily="18" charset="0"/>
                      </a:rPr>
                      <m:t>𝑐</m:t>
                    </m:r>
                    <m:r>
                      <a:rPr lang="en-US" sz="2800" b="0" i="1" smtClean="0">
                        <a:solidFill>
                          <a:srgbClr val="008000"/>
                        </a:solidFill>
                        <a:latin typeface="Cambria Math" panose="02040503050406030204" pitchFamily="18" charset="0"/>
                      </a:rPr>
                      <m:t>)</m:t>
                    </m:r>
                  </m:oMath>
                </a14:m>
                <a:endParaRPr lang="en-US" sz="2800">
                  <a:solidFill>
                    <a:srgbClr val="008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42360" y="2773680"/>
                <a:ext cx="5654040" cy="2677656"/>
              </a:xfrm>
              <a:prstGeom prst="rect">
                <a:avLst/>
              </a:prstGeom>
              <a:blipFill rotWithShape="1">
                <a:blip r:embed="rId3"/>
                <a:stretch>
                  <a:fillRect l="-2265" t="-2278" r="-2050" b="-5467"/>
                </a:stretch>
              </a:blipFill>
            </p:spPr>
            <p:txBody>
              <a:bodyPr/>
              <a:lstStyle/>
              <a:p>
                <a:r>
                  <a:rPr lang="en-US">
                    <a:noFill/>
                  </a:rPr>
                  <a:t> </a:t>
                </a:r>
              </a:p>
            </p:txBody>
          </p:sp>
        </mc:Fallback>
      </mc:AlternateContent>
      <p:sp>
        <p:nvSpPr>
          <p:cNvPr id="7" name="Oval 6"/>
          <p:cNvSpPr/>
          <p:nvPr/>
        </p:nvSpPr>
        <p:spPr>
          <a:xfrm>
            <a:off x="1905000" y="338316"/>
            <a:ext cx="3474720" cy="1569720"/>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Lưu ý</a:t>
            </a:r>
          </a:p>
        </p:txBody>
      </p:sp>
    </p:spTree>
    <p:extLst>
      <p:ext uri="{BB962C8B-B14F-4D97-AF65-F5344CB8AC3E}">
        <p14:creationId xmlns:p14="http://schemas.microsoft.com/office/powerpoint/2010/main" val="5400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666005" y="99749"/>
            <a:ext cx="1607156" cy="144644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A3A062DA-93BF-4842-B601-4404401BCCE3}"/>
              </a:ext>
            </a:extLst>
          </p:cNvPr>
          <p:cNvSpPr txBox="1"/>
          <p:nvPr/>
        </p:nvSpPr>
        <p:spPr>
          <a:xfrm>
            <a:off x="874253" y="411407"/>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1. Phép cộng</a:t>
            </a:r>
            <a:endParaRPr lang="en-US" sz="3200" b="1">
              <a:solidFill>
                <a:srgbClr val="0070C0"/>
              </a:solidFill>
              <a:latin typeface="Arial" pitchFamily="34" charset="0"/>
              <a:cs typeface="Arial" pitchFamily="34" charset="0"/>
            </a:endParaRPr>
          </a:p>
        </p:txBody>
      </p:sp>
      <p:sp>
        <p:nvSpPr>
          <p:cNvPr id="14" name="Content Placeholder 2">
            <a:extLst>
              <a:ext uri="{FF2B5EF4-FFF2-40B4-BE49-F238E27FC236}">
                <a16:creationId xmlns:a16="http://schemas.microsoft.com/office/drawing/2014/main" id="{5CC79972-FF38-4665-82E6-9C18B2DBFC65}"/>
              </a:ext>
            </a:extLst>
          </p:cNvPr>
          <p:cNvSpPr txBox="1">
            <a:spLocks/>
          </p:cNvSpPr>
          <p:nvPr/>
        </p:nvSpPr>
        <p:spPr>
          <a:xfrm>
            <a:off x="1118550" y="1086169"/>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b) Ví dụ</a:t>
            </a:r>
            <a:endParaRPr lang="en-US" sz="4000" b="1" dirty="0">
              <a:solidFill>
                <a:srgbClr val="FF0000"/>
              </a:solidFill>
              <a:latin typeface="Arial" pitchFamily="34" charset="0"/>
              <a:ea typeface="Tahoma"/>
              <a:cs typeface="Arial" pitchFamily="34" charset="0"/>
            </a:endParaRPr>
          </a:p>
        </p:txBody>
      </p:sp>
      <p:sp>
        <p:nvSpPr>
          <p:cNvPr id="16" name="TextBox 15">
            <a:extLst>
              <a:ext uri="{FF2B5EF4-FFF2-40B4-BE49-F238E27FC236}">
                <a16:creationId xmlns:a16="http://schemas.microsoft.com/office/drawing/2014/main" id="{A3A062DA-93BF-4842-B601-4404401BCCE3}"/>
              </a:ext>
            </a:extLst>
          </p:cNvPr>
          <p:cNvSpPr txBox="1"/>
          <p:nvPr/>
        </p:nvSpPr>
        <p:spPr>
          <a:xfrm>
            <a:off x="1474601" y="1679330"/>
            <a:ext cx="8194331" cy="2246769"/>
          </a:xfrm>
          <a:prstGeom prst="rect">
            <a:avLst/>
          </a:prstGeom>
          <a:noFill/>
        </p:spPr>
        <p:txBody>
          <a:bodyPr wrap="square">
            <a:spAutoFit/>
          </a:bodyPr>
          <a:lstStyle/>
          <a:p>
            <a:r>
              <a:rPr lang="en-US" sz="2800" b="1">
                <a:latin typeface="Arial" pitchFamily="34" charset="0"/>
                <a:ea typeface="Times New Roman" panose="02020603050405020304" pitchFamily="18" charset="0"/>
                <a:cs typeface="Arial" pitchFamily="34" charset="0"/>
              </a:rPr>
              <a:t>Ví dụ 1 (SGK): Tính một cách hợp lí</a:t>
            </a:r>
          </a:p>
          <a:p>
            <a:pPr marL="514350" indent="-514350">
              <a:buAutoNum type="alphaLcParenR"/>
            </a:pPr>
            <a:r>
              <a:rPr lang="en-US" sz="2800">
                <a:effectLst/>
                <a:latin typeface="Arial" pitchFamily="34" charset="0"/>
                <a:ea typeface="Times New Roman" panose="02020603050405020304" pitchFamily="18" charset="0"/>
                <a:cs typeface="Arial" pitchFamily="34" charset="0"/>
              </a:rPr>
              <a:t>89 + 76 + 24</a:t>
            </a:r>
          </a:p>
          <a:p>
            <a:r>
              <a:rPr lang="en-US" sz="2800">
                <a:latin typeface="Arial" pitchFamily="34" charset="0"/>
                <a:ea typeface="Times New Roman" panose="02020603050405020304" pitchFamily="18" charset="0"/>
                <a:cs typeface="Arial" pitchFamily="34" charset="0"/>
              </a:rPr>
              <a:t>  = 89 + (76 + 24) (tính chất kết hợp)</a:t>
            </a:r>
          </a:p>
          <a:p>
            <a:r>
              <a:rPr lang="en-US" sz="2800">
                <a:effectLst/>
                <a:latin typeface="Arial" pitchFamily="34" charset="0"/>
                <a:ea typeface="Times New Roman" panose="02020603050405020304" pitchFamily="18" charset="0"/>
                <a:cs typeface="Arial" pitchFamily="34" charset="0"/>
              </a:rPr>
              <a:t>  = 89 + 100 </a:t>
            </a:r>
          </a:p>
          <a:p>
            <a:r>
              <a:rPr lang="en-US" sz="2800">
                <a:latin typeface="Arial" pitchFamily="34" charset="0"/>
                <a:ea typeface="Times New Roman" panose="02020603050405020304" pitchFamily="18" charset="0"/>
                <a:cs typeface="Arial" pitchFamily="34" charset="0"/>
              </a:rPr>
              <a:t>  </a:t>
            </a:r>
            <a:r>
              <a:rPr lang="en-US" sz="2800">
                <a:effectLst/>
                <a:latin typeface="Arial" pitchFamily="34" charset="0"/>
                <a:ea typeface="Times New Roman" panose="02020603050405020304" pitchFamily="18" charset="0"/>
                <a:cs typeface="Arial" pitchFamily="34" charset="0"/>
              </a:rPr>
              <a:t>= 189</a:t>
            </a:r>
          </a:p>
        </p:txBody>
      </p:sp>
      <p:sp>
        <p:nvSpPr>
          <p:cNvPr id="17" name="TextBox 16">
            <a:extLst>
              <a:ext uri="{FF2B5EF4-FFF2-40B4-BE49-F238E27FC236}">
                <a16:creationId xmlns:a16="http://schemas.microsoft.com/office/drawing/2014/main" id="{A3A062DA-93BF-4842-B601-4404401BCCE3}"/>
              </a:ext>
            </a:extLst>
          </p:cNvPr>
          <p:cNvSpPr txBox="1"/>
          <p:nvPr/>
        </p:nvSpPr>
        <p:spPr>
          <a:xfrm>
            <a:off x="1463610" y="3824595"/>
            <a:ext cx="8194331" cy="2246769"/>
          </a:xfrm>
          <a:prstGeom prst="rect">
            <a:avLst/>
          </a:prstGeom>
          <a:noFill/>
        </p:spPr>
        <p:txBody>
          <a:bodyPr wrap="square">
            <a:spAutoFit/>
          </a:bodyPr>
          <a:lstStyle/>
          <a:p>
            <a:r>
              <a:rPr lang="en-US" sz="2800">
                <a:effectLst/>
                <a:latin typeface="Arial" pitchFamily="34" charset="0"/>
                <a:ea typeface="Times New Roman" panose="02020603050405020304" pitchFamily="18" charset="0"/>
                <a:cs typeface="Arial" pitchFamily="34" charset="0"/>
              </a:rPr>
              <a:t>b) 65 + 97 + 35</a:t>
            </a:r>
          </a:p>
          <a:p>
            <a:r>
              <a:rPr lang="en-US" sz="2800">
                <a:latin typeface="Arial" pitchFamily="34" charset="0"/>
                <a:ea typeface="Times New Roman" panose="02020603050405020304" pitchFamily="18" charset="0"/>
                <a:cs typeface="Arial" pitchFamily="34" charset="0"/>
              </a:rPr>
              <a:t>  = 65 + 35 + 97 (tính chất giao hoán)</a:t>
            </a:r>
          </a:p>
          <a:p>
            <a:r>
              <a:rPr lang="en-US" sz="2800">
                <a:latin typeface="Arial" pitchFamily="34" charset="0"/>
                <a:ea typeface="Times New Roman" panose="02020603050405020304" pitchFamily="18" charset="0"/>
                <a:cs typeface="Arial" pitchFamily="34" charset="0"/>
              </a:rPr>
              <a:t>  = (65 + 35) + 97 (tính chất kết hợp)</a:t>
            </a:r>
          </a:p>
          <a:p>
            <a:r>
              <a:rPr lang="en-US" sz="2800">
                <a:effectLst/>
                <a:latin typeface="Arial" pitchFamily="34" charset="0"/>
                <a:ea typeface="Times New Roman" panose="02020603050405020304" pitchFamily="18" charset="0"/>
                <a:cs typeface="Arial" pitchFamily="34" charset="0"/>
              </a:rPr>
              <a:t>  = 100 + 97</a:t>
            </a:r>
          </a:p>
          <a:p>
            <a:r>
              <a:rPr lang="en-US" sz="2800">
                <a:latin typeface="Arial" pitchFamily="34" charset="0"/>
                <a:ea typeface="Times New Roman" panose="02020603050405020304" pitchFamily="18" charset="0"/>
                <a:cs typeface="Arial" pitchFamily="34" charset="0"/>
              </a:rPr>
              <a:t>  </a:t>
            </a:r>
            <a:r>
              <a:rPr lang="en-US" sz="2800">
                <a:effectLst/>
                <a:latin typeface="Arial" pitchFamily="34" charset="0"/>
                <a:ea typeface="Times New Roman" panose="02020603050405020304" pitchFamily="18" charset="0"/>
                <a:cs typeface="Arial" pitchFamily="34" charset="0"/>
              </a:rPr>
              <a:t>= 197</a:t>
            </a:r>
          </a:p>
        </p:txBody>
      </p:sp>
      <p:sp>
        <p:nvSpPr>
          <p:cNvPr id="3" name="Cloud Callout 2"/>
          <p:cNvSpPr/>
          <p:nvPr/>
        </p:nvSpPr>
        <p:spPr>
          <a:xfrm>
            <a:off x="7680959" y="1888314"/>
            <a:ext cx="4148057" cy="249813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itchFamily="34" charset="0"/>
                <a:cs typeface="Arial" pitchFamily="34" charset="0"/>
              </a:rPr>
              <a:t>Quan sát VD 1 SGK</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666005" y="99749"/>
            <a:ext cx="1607156" cy="144644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A3A062DA-93BF-4842-B601-4404401BCCE3}"/>
              </a:ext>
            </a:extLst>
          </p:cNvPr>
          <p:cNvSpPr txBox="1"/>
          <p:nvPr/>
        </p:nvSpPr>
        <p:spPr>
          <a:xfrm>
            <a:off x="874253" y="273383"/>
            <a:ext cx="10148422" cy="584775"/>
          </a:xfrm>
          <a:prstGeom prst="rect">
            <a:avLst/>
          </a:prstGeom>
          <a:noFill/>
        </p:spPr>
        <p:txBody>
          <a:bodyPr wrap="square">
            <a:spAutoFit/>
          </a:bodyPr>
          <a:lstStyle/>
          <a:p>
            <a:pPr algn="just"/>
            <a:r>
              <a:rPr lang="en-US" sz="3200" b="1">
                <a:solidFill>
                  <a:srgbClr val="0070C0"/>
                </a:solidFill>
                <a:effectLst/>
                <a:latin typeface="Arial" pitchFamily="34" charset="0"/>
                <a:ea typeface="Times New Roman" panose="02020603050405020304" pitchFamily="18" charset="0"/>
                <a:cs typeface="Arial" pitchFamily="34" charset="0"/>
              </a:rPr>
              <a:t>1. Phép cộng</a:t>
            </a:r>
            <a:endParaRPr lang="en-US" sz="3200" b="1">
              <a:solidFill>
                <a:srgbClr val="0070C0"/>
              </a:solidFill>
              <a:latin typeface="Arial" pitchFamily="34" charset="0"/>
              <a:cs typeface="Arial" pitchFamily="34" charset="0"/>
            </a:endParaRPr>
          </a:p>
        </p:txBody>
      </p:sp>
      <p:sp>
        <p:nvSpPr>
          <p:cNvPr id="14" name="Content Placeholder 2">
            <a:extLst>
              <a:ext uri="{FF2B5EF4-FFF2-40B4-BE49-F238E27FC236}">
                <a16:creationId xmlns:a16="http://schemas.microsoft.com/office/drawing/2014/main" id="{5CC79972-FF38-4665-82E6-9C18B2DBFC65}"/>
              </a:ext>
            </a:extLst>
          </p:cNvPr>
          <p:cNvSpPr txBox="1">
            <a:spLocks/>
          </p:cNvSpPr>
          <p:nvPr/>
        </p:nvSpPr>
        <p:spPr>
          <a:xfrm>
            <a:off x="1118550" y="930892"/>
            <a:ext cx="9143999" cy="713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solidFill>
                  <a:srgbClr val="FF0000"/>
                </a:solidFill>
                <a:latin typeface="Arial" pitchFamily="34" charset="0"/>
                <a:cs typeface="Arial" pitchFamily="34" charset="0"/>
              </a:rPr>
              <a:t>b) Ví dụ</a:t>
            </a:r>
            <a:endParaRPr lang="en-US" sz="4000" b="1" dirty="0">
              <a:solidFill>
                <a:srgbClr val="FF0000"/>
              </a:solidFill>
              <a:latin typeface="Arial" pitchFamily="34" charset="0"/>
              <a:ea typeface="Tahoma"/>
              <a:cs typeface="Arial" pitchFamily="34" charset="0"/>
            </a:endParaRPr>
          </a:p>
        </p:txBody>
      </p:sp>
      <p:sp>
        <p:nvSpPr>
          <p:cNvPr id="16" name="TextBox 15">
            <a:extLst>
              <a:ext uri="{FF2B5EF4-FFF2-40B4-BE49-F238E27FC236}">
                <a16:creationId xmlns:a16="http://schemas.microsoft.com/office/drawing/2014/main" id="{A3A062DA-93BF-4842-B601-4404401BCCE3}"/>
              </a:ext>
            </a:extLst>
          </p:cNvPr>
          <p:cNvSpPr txBox="1"/>
          <p:nvPr/>
        </p:nvSpPr>
        <p:spPr>
          <a:xfrm>
            <a:off x="1474601" y="2421209"/>
            <a:ext cx="8194331" cy="1815882"/>
          </a:xfrm>
          <a:prstGeom prst="rect">
            <a:avLst/>
          </a:prstGeom>
          <a:noFill/>
        </p:spPr>
        <p:txBody>
          <a:bodyPr wrap="square">
            <a:spAutoFit/>
          </a:bodyPr>
          <a:lstStyle/>
          <a:p>
            <a:pPr marL="514350" indent="-514350">
              <a:buAutoNum type="alphaLcParenR"/>
            </a:pPr>
            <a:r>
              <a:rPr lang="en-US" sz="2800">
                <a:effectLst/>
                <a:latin typeface="Arial" pitchFamily="34" charset="0"/>
                <a:ea typeface="Times New Roman" panose="02020603050405020304" pitchFamily="18" charset="0"/>
                <a:cs typeface="Arial" pitchFamily="34" charset="0"/>
              </a:rPr>
              <a:t>58 + 76 + 42</a:t>
            </a:r>
          </a:p>
          <a:p>
            <a:r>
              <a:rPr lang="en-US" sz="2800">
                <a:latin typeface="Arial" pitchFamily="34" charset="0"/>
                <a:ea typeface="Times New Roman" panose="02020603050405020304" pitchFamily="18" charset="0"/>
                <a:cs typeface="Arial" pitchFamily="34" charset="0"/>
              </a:rPr>
              <a:t>  = 58 + 42 + 76 (tính chất giao hoán)</a:t>
            </a:r>
            <a:endParaRPr lang="en-US" sz="2800">
              <a:effectLst/>
              <a:latin typeface="Arial" pitchFamily="34" charset="0"/>
              <a:ea typeface="Times New Roman" panose="02020603050405020304" pitchFamily="18" charset="0"/>
              <a:cs typeface="Arial" pitchFamily="34" charset="0"/>
            </a:endParaRPr>
          </a:p>
          <a:p>
            <a:r>
              <a:rPr lang="en-US" sz="2800">
                <a:latin typeface="Arial" pitchFamily="34" charset="0"/>
                <a:ea typeface="Times New Roman" panose="02020603050405020304" pitchFamily="18" charset="0"/>
                <a:cs typeface="Arial" pitchFamily="34" charset="0"/>
              </a:rPr>
              <a:t>  = (58 + 42) + 76 (tính chất kết hợp)</a:t>
            </a:r>
          </a:p>
          <a:p>
            <a:r>
              <a:rPr lang="en-US" sz="2800">
                <a:effectLst/>
                <a:latin typeface="Arial" pitchFamily="34" charset="0"/>
                <a:ea typeface="Times New Roman" panose="02020603050405020304" pitchFamily="18" charset="0"/>
                <a:cs typeface="Arial" pitchFamily="34" charset="0"/>
              </a:rPr>
              <a:t>  = 100 + 76</a:t>
            </a:r>
            <a:r>
              <a:rPr lang="en-US" sz="2800">
                <a:latin typeface="Arial" pitchFamily="34" charset="0"/>
                <a:ea typeface="Times New Roman" panose="02020603050405020304" pitchFamily="18" charset="0"/>
                <a:cs typeface="Arial" pitchFamily="34" charset="0"/>
              </a:rPr>
              <a:t> </a:t>
            </a:r>
            <a:r>
              <a:rPr lang="en-US" sz="2800">
                <a:effectLst/>
                <a:latin typeface="Arial" pitchFamily="34" charset="0"/>
                <a:ea typeface="Times New Roman" panose="02020603050405020304" pitchFamily="18" charset="0"/>
                <a:cs typeface="Arial" pitchFamily="34" charset="0"/>
              </a:rPr>
              <a:t>= 176</a:t>
            </a:r>
          </a:p>
        </p:txBody>
      </p:sp>
      <p:sp>
        <p:nvSpPr>
          <p:cNvPr id="17" name="TextBox 16">
            <a:extLst>
              <a:ext uri="{FF2B5EF4-FFF2-40B4-BE49-F238E27FC236}">
                <a16:creationId xmlns:a16="http://schemas.microsoft.com/office/drawing/2014/main" id="{A3A062DA-93BF-4842-B601-4404401BCCE3}"/>
              </a:ext>
            </a:extLst>
          </p:cNvPr>
          <p:cNvSpPr txBox="1"/>
          <p:nvPr/>
        </p:nvSpPr>
        <p:spPr>
          <a:xfrm>
            <a:off x="1463610" y="4221414"/>
            <a:ext cx="8194331" cy="1815882"/>
          </a:xfrm>
          <a:prstGeom prst="rect">
            <a:avLst/>
          </a:prstGeom>
          <a:noFill/>
        </p:spPr>
        <p:txBody>
          <a:bodyPr wrap="square">
            <a:spAutoFit/>
          </a:bodyPr>
          <a:lstStyle/>
          <a:p>
            <a:r>
              <a:rPr lang="en-US" sz="2800">
                <a:effectLst/>
                <a:latin typeface="Arial" pitchFamily="34" charset="0"/>
                <a:ea typeface="Times New Roman" panose="02020603050405020304" pitchFamily="18" charset="0"/>
                <a:cs typeface="Arial" pitchFamily="34" charset="0"/>
              </a:rPr>
              <a:t>b) </a:t>
            </a:r>
            <a:r>
              <a:rPr lang="en-US" sz="2800">
                <a:latin typeface="Arial" pitchFamily="34" charset="0"/>
                <a:ea typeface="Times New Roman" panose="02020603050405020304" pitchFamily="18" charset="0"/>
                <a:cs typeface="Arial" pitchFamily="34" charset="0"/>
              </a:rPr>
              <a:t>66 + 34 + 27</a:t>
            </a:r>
          </a:p>
          <a:p>
            <a:r>
              <a:rPr lang="en-US" sz="2800">
                <a:latin typeface="Arial" pitchFamily="34" charset="0"/>
                <a:ea typeface="Times New Roman" panose="02020603050405020304" pitchFamily="18" charset="0"/>
                <a:cs typeface="Arial" pitchFamily="34" charset="0"/>
              </a:rPr>
              <a:t>  = (66 + 34) + 27 (tính chất kết hợp)</a:t>
            </a:r>
          </a:p>
          <a:p>
            <a:r>
              <a:rPr lang="en-US" sz="2800">
                <a:effectLst/>
                <a:latin typeface="Arial" pitchFamily="34" charset="0"/>
                <a:ea typeface="Times New Roman" panose="02020603050405020304" pitchFamily="18" charset="0"/>
                <a:cs typeface="Arial" pitchFamily="34" charset="0"/>
              </a:rPr>
              <a:t>  = 100 + 27</a:t>
            </a:r>
          </a:p>
          <a:p>
            <a:r>
              <a:rPr lang="en-US" sz="2800">
                <a:latin typeface="Arial" pitchFamily="34" charset="0"/>
                <a:ea typeface="Times New Roman" panose="02020603050405020304" pitchFamily="18" charset="0"/>
                <a:cs typeface="Arial" pitchFamily="34" charset="0"/>
              </a:rPr>
              <a:t>  </a:t>
            </a:r>
            <a:r>
              <a:rPr lang="en-US" sz="2800">
                <a:effectLst/>
                <a:latin typeface="Arial" pitchFamily="34" charset="0"/>
                <a:ea typeface="Times New Roman" panose="02020603050405020304" pitchFamily="18" charset="0"/>
                <a:cs typeface="Arial" pitchFamily="34" charset="0"/>
              </a:rPr>
              <a:t>= 127</a:t>
            </a:r>
          </a:p>
        </p:txBody>
      </p:sp>
      <p:sp>
        <p:nvSpPr>
          <p:cNvPr id="18" name="TextBox 17">
            <a:extLst>
              <a:ext uri="{FF2B5EF4-FFF2-40B4-BE49-F238E27FC236}">
                <a16:creationId xmlns:a16="http://schemas.microsoft.com/office/drawing/2014/main" id="{A3A062DA-93BF-4842-B601-4404401BCCE3}"/>
              </a:ext>
            </a:extLst>
          </p:cNvPr>
          <p:cNvSpPr txBox="1"/>
          <p:nvPr/>
        </p:nvSpPr>
        <p:spPr>
          <a:xfrm>
            <a:off x="1937563" y="1449849"/>
            <a:ext cx="8194331" cy="954107"/>
          </a:xfrm>
          <a:prstGeom prst="rect">
            <a:avLst/>
          </a:prstGeom>
          <a:noFill/>
        </p:spPr>
        <p:txBody>
          <a:bodyPr wrap="square">
            <a:spAutoFit/>
          </a:bodyPr>
          <a:lstStyle/>
          <a:p>
            <a:r>
              <a:rPr lang="en-US" sz="2800" b="1">
                <a:latin typeface="Arial" pitchFamily="34" charset="0"/>
                <a:ea typeface="Times New Roman" panose="02020603050405020304" pitchFamily="18" charset="0"/>
                <a:cs typeface="Arial" pitchFamily="34" charset="0"/>
              </a:rPr>
              <a:t>? Tính một cách hợp lí</a:t>
            </a:r>
          </a:p>
          <a:p>
            <a:pPr marL="514350" indent="-514350">
              <a:buAutoNum type="alphaLcParenR"/>
            </a:pPr>
            <a:r>
              <a:rPr lang="en-US" sz="2800">
                <a:effectLst/>
                <a:latin typeface="Arial" pitchFamily="34" charset="0"/>
                <a:ea typeface="Times New Roman" panose="02020603050405020304" pitchFamily="18" charset="0"/>
                <a:cs typeface="Arial" pitchFamily="34" charset="0"/>
              </a:rPr>
              <a:t>58 + 76 + 42</a:t>
            </a:r>
            <a:r>
              <a:rPr lang="en-US" sz="2800">
                <a:latin typeface="Arial" pitchFamily="34" charset="0"/>
                <a:ea typeface="Times New Roman" panose="02020603050405020304" pitchFamily="18" charset="0"/>
                <a:cs typeface="Arial" pitchFamily="34" charset="0"/>
              </a:rPr>
              <a:t>                   b) 66 + 34 + 27</a:t>
            </a:r>
            <a:endParaRPr lang="en-US" sz="2800">
              <a:effectLst/>
              <a:latin typeface="Arial" pitchFamily="34" charset="0"/>
              <a:ea typeface="Times New Roman" panose="02020603050405020304" pitchFamily="18" charset="0"/>
              <a:cs typeface="Arial" pitchFamily="34" charset="0"/>
            </a:endParaRPr>
          </a:p>
        </p:txBody>
      </p:sp>
    </p:spTree>
    <p:extLst>
      <p:ext uri="{BB962C8B-B14F-4D97-AF65-F5344CB8AC3E}">
        <p14:creationId xmlns:p14="http://schemas.microsoft.com/office/powerpoint/2010/main" val="150164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TotalTime>
  <Words>1213</Words>
  <Application>Microsoft Office PowerPoint</Application>
  <PresentationFormat>Widescreen</PresentationFormat>
  <Paragraphs>155</Paragraphs>
  <Slides>21</Slides>
  <Notes>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1" baseType="lpstr">
      <vt:lpstr>Arial</vt:lpstr>
      <vt:lpstr>Calibri</vt:lpstr>
      <vt:lpstr>Cambria Math</vt:lpstr>
      <vt:lpstr>Century Gothic</vt:lpstr>
      <vt:lpstr>Tahoma</vt:lpstr>
      <vt:lpstr>Times New Roman</vt:lpstr>
      <vt:lpstr>Wingdings 3</vt:lpstr>
      <vt:lpstr>Wisp</vt:lpstr>
      <vt:lpstr>Equation</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2021-09-10T00:20:01Z</dcterms:created>
  <dcterms:modified xsi:type="dcterms:W3CDTF">2021-09-10T08:03:27Z</dcterms:modified>
</cp:coreProperties>
</file>