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92" r:id="rId4"/>
    <p:sldId id="293" r:id="rId5"/>
    <p:sldId id="264" r:id="rId6"/>
    <p:sldId id="294" r:id="rId7"/>
    <p:sldId id="279" r:id="rId8"/>
    <p:sldId id="267" r:id="rId9"/>
    <p:sldId id="262" r:id="rId10"/>
    <p:sldId id="270" r:id="rId11"/>
    <p:sldId id="291" r:id="rId12"/>
    <p:sldId id="265" r:id="rId13"/>
    <p:sldId id="286" r:id="rId14"/>
    <p:sldId id="288" r:id="rId15"/>
    <p:sldId id="289" r:id="rId16"/>
    <p:sldId id="290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>
        <p:scale>
          <a:sx n="75" d="100"/>
          <a:sy n="75" d="100"/>
        </p:scale>
        <p:origin x="356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59C7-9018-44D8-BE03-C866C08F4B0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1A91-3EAB-416E-9CE1-BC72C10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D1E9-C923-4D12-AB06-242B1EB3C9B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B84D-D1A4-443A-AB78-7BEAB29C908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63000" y="3452813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307104" y="24614"/>
            <a:ext cx="7850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LÊ QUÝ ĐÔN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5601"/>
            <a:ext cx="11930742" cy="66676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6666" y="1820942"/>
            <a:ext cx="8211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6216588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>
            <a:extLst>
              <a:ext uri="{FF2B5EF4-FFF2-40B4-BE49-F238E27FC236}">
                <a16:creationId xmlns:a16="http://schemas.microsoft.com/office/drawing/2014/main" id="{308E4A17-DC0C-4EF5-B92D-C284316C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381000"/>
            <a:ext cx="10789708" cy="113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3833" b="1" i="1">
                <a:solidFill>
                  <a:srgbClr val="FF0000"/>
                </a:solidFill>
                <a:ea typeface="SimSun" panose="02010600030101010101" pitchFamily="2" charset="-122"/>
              </a:rPr>
              <a:t>?</a:t>
            </a:r>
            <a:r>
              <a:rPr lang="en-US" altLang="zh-CN" sz="2833" i="1">
                <a:solidFill>
                  <a:srgbClr val="99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833">
                <a:ea typeface="SimSun" panose="02010600030101010101" pitchFamily="2" charset="-122"/>
              </a:rPr>
              <a:t>a) Viết các số 14 và 27 bằng số La Mã.</a:t>
            </a:r>
          </a:p>
          <a:p>
            <a:r>
              <a:rPr lang="en-US" altLang="zh-CN" sz="2833">
                <a:ea typeface="SimSun" panose="02010600030101010101" pitchFamily="2" charset="-122"/>
              </a:rPr>
              <a:t>    b) Đọc các số La Mã XVI, XXII</a:t>
            </a:r>
          </a:p>
        </p:txBody>
      </p:sp>
      <p:sp>
        <p:nvSpPr>
          <p:cNvPr id="28675" name="Text Box 28674">
            <a:extLst>
              <a:ext uri="{FF2B5EF4-FFF2-40B4-BE49-F238E27FC236}">
                <a16:creationId xmlns:a16="http://schemas.microsoft.com/office/drawing/2014/main" id="{88396300-AE4F-4C7C-97D7-7C45FA8CB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1600730"/>
            <a:ext cx="10871729" cy="9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>
                <a:solidFill>
                  <a:srgbClr val="FF0000"/>
                </a:solidFill>
                <a:ea typeface="SimSun" panose="02010600030101010101" pitchFamily="2" charset="-122"/>
              </a:rPr>
              <a:t>Thử thách nhỏ : </a:t>
            </a:r>
            <a:r>
              <a:rPr lang="en-US" altLang="zh-CN" sz="2833">
                <a:ea typeface="SimSun" panose="02010600030101010101" pitchFamily="2" charset="-122"/>
              </a:rPr>
              <a:t>Sử dụng đúng 7 que tính, em xếp được những số La Mã nào?</a:t>
            </a:r>
          </a:p>
        </p:txBody>
      </p:sp>
      <p:sp>
        <p:nvSpPr>
          <p:cNvPr id="28676" name="Text Box 28675">
            <a:extLst>
              <a:ext uri="{FF2B5EF4-FFF2-40B4-BE49-F238E27FC236}">
                <a16:creationId xmlns:a16="http://schemas.microsoft.com/office/drawing/2014/main" id="{94D4453C-C308-4EE4-9FA4-1C152B91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603500"/>
            <a:ext cx="20320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 b="1" u="sng">
                <a:ea typeface="SimSun" panose="02010600030101010101" pitchFamily="2" charset="-122"/>
              </a:rPr>
              <a:t>Đáp án:</a:t>
            </a:r>
            <a:r>
              <a:rPr lang="en-US" altLang="zh-CN" sz="2833"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8677" name="Rectangles 28676">
            <a:extLst>
              <a:ext uri="{FF2B5EF4-FFF2-40B4-BE49-F238E27FC236}">
                <a16:creationId xmlns:a16="http://schemas.microsoft.com/office/drawing/2014/main" id="{CE4B6A74-3117-49DA-A444-0C293FBA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623344"/>
            <a:ext cx="91440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sz="2833">
                <a:ea typeface="SimSun" panose="02010600030101010101" pitchFamily="2" charset="-122"/>
              </a:rPr>
              <a:t>Sử dụng đúng 7 que tính, em xếp được những số La Mã là: </a:t>
            </a:r>
          </a:p>
        </p:txBody>
      </p:sp>
      <p:sp>
        <p:nvSpPr>
          <p:cNvPr id="23557" name="Text Box 28677">
            <a:extLst>
              <a:ext uri="{FF2B5EF4-FFF2-40B4-BE49-F238E27FC236}">
                <a16:creationId xmlns:a16="http://schemas.microsoft.com/office/drawing/2014/main" id="{09D616C2-CBC4-4F54-BB43-647D2F78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619500"/>
            <a:ext cx="16510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zh-CN" sz="2833">
              <a:ea typeface="SimSun" panose="02010600030101010101" pitchFamily="2" charset="-122"/>
            </a:endParaRPr>
          </a:p>
        </p:txBody>
      </p:sp>
      <p:sp>
        <p:nvSpPr>
          <p:cNvPr id="28679" name="Text Box 28678">
            <a:extLst>
              <a:ext uri="{FF2B5EF4-FFF2-40B4-BE49-F238E27FC236}">
                <a16:creationId xmlns:a16="http://schemas.microsoft.com/office/drawing/2014/main" id="{4D3C31AC-D2E1-43AC-851F-7F791A98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238500"/>
            <a:ext cx="28575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>
                <a:ea typeface="SimSun" panose="02010600030101010101" pitchFamily="2" charset="-122"/>
              </a:rPr>
              <a:t>XVIII ( số 18)</a:t>
            </a:r>
          </a:p>
        </p:txBody>
      </p:sp>
      <p:sp>
        <p:nvSpPr>
          <p:cNvPr id="28680" name="Text Box 28679">
            <a:extLst>
              <a:ext uri="{FF2B5EF4-FFF2-40B4-BE49-F238E27FC236}">
                <a16:creationId xmlns:a16="http://schemas.microsoft.com/office/drawing/2014/main" id="{D5F0F4DF-3AEC-4695-8BA4-E5936B6F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61" y="3746500"/>
            <a:ext cx="28575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>
                <a:ea typeface="SimSun" panose="02010600030101010101" pitchFamily="2" charset="-122"/>
              </a:rPr>
              <a:t>XXIII ( số 23)</a:t>
            </a:r>
          </a:p>
        </p:txBody>
      </p:sp>
      <p:sp>
        <p:nvSpPr>
          <p:cNvPr id="28681" name="Text Box 28680">
            <a:extLst>
              <a:ext uri="{FF2B5EF4-FFF2-40B4-BE49-F238E27FC236}">
                <a16:creationId xmlns:a16="http://schemas.microsoft.com/office/drawing/2014/main" id="{95510F7D-25AF-4A77-BBE1-1E8BE28A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9" y="4254500"/>
            <a:ext cx="28575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>
                <a:ea typeface="SimSun" panose="02010600030101010101" pitchFamily="2" charset="-122"/>
              </a:rPr>
              <a:t>XXIV ( số 24)</a:t>
            </a:r>
          </a:p>
        </p:txBody>
      </p:sp>
      <p:sp>
        <p:nvSpPr>
          <p:cNvPr id="28682" name="Text Box 28681">
            <a:extLst>
              <a:ext uri="{FF2B5EF4-FFF2-40B4-BE49-F238E27FC236}">
                <a16:creationId xmlns:a16="http://schemas.microsoft.com/office/drawing/2014/main" id="{917F9800-687A-430D-987A-8122BAB4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4" y="4762500"/>
            <a:ext cx="28575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>
                <a:ea typeface="SimSun" panose="02010600030101010101" pitchFamily="2" charset="-122"/>
              </a:rPr>
              <a:t>XXVI ( số 26)</a:t>
            </a:r>
          </a:p>
        </p:txBody>
      </p:sp>
      <p:sp>
        <p:nvSpPr>
          <p:cNvPr id="28683" name="Text Box 28682">
            <a:extLst>
              <a:ext uri="{FF2B5EF4-FFF2-40B4-BE49-F238E27FC236}">
                <a16:creationId xmlns:a16="http://schemas.microsoft.com/office/drawing/2014/main" id="{CE91D3C6-3074-4190-A7EF-4AE10B9D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96" y="5270500"/>
            <a:ext cx="2857500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>
                <a:ea typeface="SimSun" panose="02010600030101010101" pitchFamily="2" charset="-122"/>
              </a:rPr>
              <a:t>XXIX ( số 29)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7" grpId="0"/>
      <p:bldP spid="28679" grpId="0"/>
      <p:bldP spid="28680" grpId="0"/>
      <p:bldP spid="28681" grpId="0"/>
      <p:bldP spid="28682" grpId="0"/>
      <p:bldP spid="286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1423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524 687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7" imgW="749160" imgH="317160" progId="Equation.DSMT4">
                  <p:embed/>
                </p:oleObj>
              </mc:Choice>
              <mc:Fallback>
                <p:oleObj name="Equation" r:id="rId7" imgW="749160" imgH="317160" progId="Equation.DSMT4">
                  <p:embed/>
                  <p:pic>
                    <p:nvPicPr>
                      <p:cNvPr id="129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9" imgW="723600" imgH="317160" progId="Equation.DSMT4">
                  <p:embed/>
                </p:oleObj>
              </mc:Choice>
              <mc:Fallback>
                <p:oleObj name="Equation" r:id="rId9" imgW="723600" imgH="317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6</a:t>
            </a:r>
            <a:r>
              <a:rPr lang="en-US" sz="2800" dirty="0"/>
              <a:t>. So </a:t>
            </a:r>
            <a:r>
              <a:rPr lang="en-US" sz="2800" dirty="0" err="1"/>
              <a:t>sánh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/>
              <a:t>35 216 098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</a:p>
          <a:p>
            <a:pPr marL="514350" indent="-514350"/>
            <a:r>
              <a:rPr lang="en-US" sz="2800" dirty="0"/>
              <a:t>        8 935 789</a:t>
            </a:r>
          </a:p>
          <a:p>
            <a:pPr marL="514350" indent="-514350"/>
            <a:endParaRPr lang="en-US" sz="2800" dirty="0"/>
          </a:p>
          <a:p>
            <a:pPr marL="514350" indent="-514350"/>
            <a:r>
              <a:rPr lang="en-US" sz="2800" dirty="0"/>
              <a:t>b)  69 098 327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</a:p>
          <a:p>
            <a:pPr marL="514350" indent="-514350"/>
            <a:r>
              <a:rPr lang="en-US" sz="2800" dirty="0"/>
              <a:t>     69 098 357</a:t>
            </a:r>
          </a:p>
          <a:p>
            <a:pPr marL="514350" indent="-514350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315" y="1596325"/>
            <a:ext cx="903551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/>
                </a:solidFill>
              </a:rPr>
              <a:t>- </a:t>
            </a:r>
            <a:r>
              <a:rPr lang="en-US" sz="3200" b="1" dirty="0" err="1">
                <a:solidFill>
                  <a:schemeClr val="accent1"/>
                </a:solidFill>
              </a:rPr>
              <a:t>Học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bài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theo</a:t>
            </a:r>
            <a:r>
              <a:rPr lang="en-US" sz="3200" b="1" dirty="0">
                <a:solidFill>
                  <a:schemeClr val="accent1"/>
                </a:solidFill>
              </a:rPr>
              <a:t> SGK </a:t>
            </a:r>
            <a:r>
              <a:rPr lang="en-US" sz="3200" b="1" dirty="0" err="1">
                <a:solidFill>
                  <a:schemeClr val="accent1"/>
                </a:solidFill>
              </a:rPr>
              <a:t>và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vở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ghi</a:t>
            </a:r>
            <a:r>
              <a:rPr lang="vi-VN" sz="3200" b="1" dirty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chemeClr val="accent1"/>
                </a:solidFill>
              </a:rPr>
              <a:t>- </a:t>
            </a:r>
            <a:r>
              <a:rPr lang="fr-FR" sz="3200" b="1" dirty="0" err="1">
                <a:solidFill>
                  <a:schemeClr val="accent1"/>
                </a:solidFill>
              </a:rPr>
              <a:t>Làm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bài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tập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từ</a:t>
            </a:r>
            <a:r>
              <a:rPr lang="en-US" sz="3200" b="1" dirty="0">
                <a:solidFill>
                  <a:schemeClr val="accent1"/>
                </a:solidFill>
              </a:rPr>
              <a:t> 1 </a:t>
            </a:r>
            <a:r>
              <a:rPr lang="en-US" sz="3200" b="1" dirty="0" err="1">
                <a:solidFill>
                  <a:schemeClr val="accent1"/>
                </a:solidFill>
              </a:rPr>
              <a:t>đến</a:t>
            </a:r>
            <a:r>
              <a:rPr lang="en-US" sz="3200" b="1" dirty="0">
                <a:solidFill>
                  <a:schemeClr val="accent1"/>
                </a:solidFill>
              </a:rPr>
              <a:t> 5</a:t>
            </a:r>
            <a:r>
              <a:rPr lang="fr-FR" sz="3200" b="1" dirty="0">
                <a:solidFill>
                  <a:schemeClr val="accent1"/>
                </a:solidFill>
              </a:rPr>
              <a:t> (SGK </a:t>
            </a:r>
            <a:r>
              <a:rPr lang="fr-FR" sz="3200" b="1" dirty="0" err="1">
                <a:solidFill>
                  <a:schemeClr val="accent1"/>
                </a:solidFill>
              </a:rPr>
              <a:t>trang</a:t>
            </a:r>
            <a:r>
              <a:rPr lang="fr-FR" sz="3200" b="1" dirty="0">
                <a:solidFill>
                  <a:schemeClr val="accent1"/>
                </a:solidFill>
              </a:rPr>
              <a:t> 30).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资源 11@4x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310" y="-27940"/>
            <a:ext cx="12270740" cy="6913245"/>
          </a:xfrm>
          <a:prstGeom prst="rect">
            <a:avLst/>
          </a:prstGeom>
        </p:spPr>
      </p:pic>
      <p:pic>
        <p:nvPicPr>
          <p:cNvPr id="2" name="图片 1" descr="资源 10@4x3"/>
          <p:cNvPicPr>
            <a:picLocks noChangeAspect="1"/>
          </p:cNvPicPr>
          <p:nvPr/>
        </p:nvPicPr>
        <p:blipFill>
          <a:blip r:embed="rId4"/>
          <a:srcRect r="9121" b="5474"/>
          <a:stretch>
            <a:fillRect/>
          </a:stretch>
        </p:blipFill>
        <p:spPr>
          <a:xfrm>
            <a:off x="6726237" y="-35560"/>
            <a:ext cx="5694045" cy="6907530"/>
          </a:xfrm>
          <a:prstGeom prst="rect">
            <a:avLst/>
          </a:prstGeom>
        </p:spPr>
      </p:pic>
      <p:pic>
        <p:nvPicPr>
          <p:cNvPr id="6" name="图片 5" descr="资源 10@4x3"/>
          <p:cNvPicPr>
            <a:picLocks noChangeAspect="1"/>
          </p:cNvPicPr>
          <p:nvPr/>
        </p:nvPicPr>
        <p:blipFill>
          <a:blip r:embed="rId4"/>
          <a:srcRect b="5474"/>
          <a:stretch>
            <a:fillRect/>
          </a:stretch>
        </p:blipFill>
        <p:spPr>
          <a:xfrm>
            <a:off x="584835" y="-8890"/>
            <a:ext cx="6265545" cy="6907530"/>
          </a:xfrm>
          <a:prstGeom prst="rect">
            <a:avLst/>
          </a:prstGeom>
        </p:spPr>
      </p:pic>
      <p:pic>
        <p:nvPicPr>
          <p:cNvPr id="12" name="图片 11" descr="资源 3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310" y="3639820"/>
            <a:ext cx="5080635" cy="2553970"/>
          </a:xfrm>
          <a:prstGeom prst="rect">
            <a:avLst/>
          </a:prstGeom>
        </p:spPr>
      </p:pic>
      <p:pic>
        <p:nvPicPr>
          <p:cNvPr id="15" name="图片 14" descr="资源 3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055" y="3639820"/>
            <a:ext cx="5080635" cy="2553970"/>
          </a:xfrm>
          <a:prstGeom prst="rect">
            <a:avLst/>
          </a:prstGeom>
        </p:spPr>
      </p:pic>
      <p:pic>
        <p:nvPicPr>
          <p:cNvPr id="17" name="图片 16" descr="资源 3@4x3"/>
          <p:cNvPicPr>
            <a:picLocks noChangeAspect="1"/>
          </p:cNvPicPr>
          <p:nvPr/>
        </p:nvPicPr>
        <p:blipFill>
          <a:blip r:embed="rId5"/>
          <a:srcRect r="58868"/>
          <a:stretch>
            <a:fillRect/>
          </a:stretch>
        </p:blipFill>
        <p:spPr>
          <a:xfrm>
            <a:off x="10092690" y="3639820"/>
            <a:ext cx="2089785" cy="2553970"/>
          </a:xfrm>
          <a:prstGeom prst="rect">
            <a:avLst/>
          </a:prstGeom>
        </p:spPr>
      </p:pic>
      <p:pic>
        <p:nvPicPr>
          <p:cNvPr id="7" name="图片 6" descr="资源 9@4x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2885" y="5786755"/>
            <a:ext cx="6539865" cy="1117600"/>
          </a:xfrm>
          <a:prstGeom prst="rect">
            <a:avLst/>
          </a:prstGeom>
        </p:spPr>
      </p:pic>
      <p:pic>
        <p:nvPicPr>
          <p:cNvPr id="13" name="图片 12" descr="资源 9@4x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700" y="5786755"/>
            <a:ext cx="6539865" cy="1117600"/>
          </a:xfrm>
          <a:prstGeom prst="rect">
            <a:avLst/>
          </a:prstGeom>
        </p:spPr>
      </p:pic>
      <p:pic>
        <p:nvPicPr>
          <p:cNvPr id="14" name="图片 13" descr="资源 4@4x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275" y="5876290"/>
            <a:ext cx="5950585" cy="1028700"/>
          </a:xfrm>
          <a:prstGeom prst="rect">
            <a:avLst/>
          </a:prstGeom>
        </p:spPr>
      </p:pic>
      <p:pic>
        <p:nvPicPr>
          <p:cNvPr id="11" name="图片 10" descr="资源 4@4x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310" y="5876290"/>
            <a:ext cx="5950585" cy="1028700"/>
          </a:xfrm>
          <a:prstGeom prst="rect">
            <a:avLst/>
          </a:prstGeom>
        </p:spPr>
      </p:pic>
      <p:pic>
        <p:nvPicPr>
          <p:cNvPr id="8" name="图片 7" descr="资源 1@4x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49910" y="647065"/>
            <a:ext cx="5253990" cy="5563235"/>
          </a:xfrm>
          <a:prstGeom prst="rect">
            <a:avLst/>
          </a:prstGeom>
        </p:spPr>
      </p:pic>
      <p:pic>
        <p:nvPicPr>
          <p:cNvPr id="3" name="图片 2" descr="资源 8@4x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2055" y="5067935"/>
            <a:ext cx="715645" cy="718820"/>
          </a:xfrm>
          <a:prstGeom prst="rect">
            <a:avLst/>
          </a:prstGeom>
        </p:spPr>
      </p:pic>
      <p:pic>
        <p:nvPicPr>
          <p:cNvPr id="4" name="图片 3" descr="资源 6@4x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4080" y="3639820"/>
            <a:ext cx="969645" cy="901065"/>
          </a:xfrm>
          <a:prstGeom prst="rect">
            <a:avLst/>
          </a:prstGeom>
        </p:spPr>
      </p:pic>
      <p:pic>
        <p:nvPicPr>
          <p:cNvPr id="9" name="图片 8" descr="资源 7@4x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0015" y="4540885"/>
            <a:ext cx="914400" cy="865505"/>
          </a:xfrm>
          <a:prstGeom prst="rect">
            <a:avLst/>
          </a:prstGeom>
        </p:spPr>
      </p:pic>
      <p:pic>
        <p:nvPicPr>
          <p:cNvPr id="10" name="图片 9" descr="资源 14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7475" y="4019550"/>
            <a:ext cx="1990090" cy="1908175"/>
          </a:xfrm>
          <a:prstGeom prst="rect">
            <a:avLst/>
          </a:prstGeom>
        </p:spPr>
      </p:pic>
      <p:pic>
        <p:nvPicPr>
          <p:cNvPr id="21" name="图片 20" descr="资源 11133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7060" y="2741930"/>
            <a:ext cx="1857375" cy="179387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 flipH="1">
            <a:off x="4170016" y="1587630"/>
            <a:ext cx="83318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altLang="zh-CN" sz="5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CÁM ƠN</a:t>
            </a:r>
            <a:r>
              <a:rPr lang="en-US" altLang="zh-CN" sz="5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 CÁC CON HS YÊU QUÝ VÀ HẸN </a:t>
            </a:r>
            <a:r>
              <a:rPr lang="en-US" altLang="zh-CN" sz="5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GẶP LẠI </a:t>
            </a:r>
            <a:r>
              <a:rPr lang="en-US" altLang="zh-CN" sz="5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CÁC CON</a:t>
            </a:r>
            <a:endParaRPr lang="zh-CN" altLang="en-US" sz="5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新蒂下午茶基本版" panose="03000600000000000000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3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72526" y="3452814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33" y="244654"/>
            <a:ext cx="1422221" cy="1422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8600" y="6218002"/>
            <a:ext cx="470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687241"/>
            <a:ext cx="2347912" cy="234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97" y="4090793"/>
            <a:ext cx="3407547" cy="1780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40" y="3687241"/>
            <a:ext cx="2850250" cy="2145941"/>
          </a:xfrm>
          <a:prstGeom prst="rect">
            <a:avLst/>
          </a:prstGeom>
        </p:spPr>
      </p:pic>
      <p:sp>
        <p:nvSpPr>
          <p:cNvPr id="16" name="!!2">
            <a:extLst>
              <a:ext uri="{FF2B5EF4-FFF2-40B4-BE49-F238E27FC236}">
                <a16:creationId xmlns:a16="http://schemas.microsoft.com/office/drawing/2014/main" id="{073C9FFE-3434-41A8-A115-4073D8FF840A}"/>
              </a:ext>
            </a:extLst>
          </p:cNvPr>
          <p:cNvSpPr txBox="1">
            <a:spLocks/>
          </p:cNvSpPr>
          <p:nvPr/>
        </p:nvSpPr>
        <p:spPr>
          <a:xfrm>
            <a:off x="1411203" y="1133215"/>
            <a:ext cx="11952372" cy="1417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b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>
                <a:solidFill>
                  <a:srgbClr val="FF0000"/>
                </a:solidFill>
              </a:rPr>
              <a:t>§ 2 .TẬP HỢP CÁC SỐ TỰ NHIÊN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854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nb-NO" sz="2800" dirty="0">
              <a:latin typeface="Arial" pitchFamily="34" charset="0"/>
              <a:cs typeface="Arial" pitchFamily="34" charset="0"/>
            </a:endParaRPr>
          </a:p>
          <a:p>
            <a:endParaRPr lang="nb-NO" sz="2800" dirty="0">
              <a:latin typeface="Arial" pitchFamily="34" charset="0"/>
              <a:cs typeface="Arial" pitchFamily="34" charset="0"/>
            </a:endParaRPr>
          </a:p>
          <a:p>
            <a:endParaRPr lang="nb-NO" sz="2800" dirty="0">
              <a:latin typeface="Arial" pitchFamily="34" charset="0"/>
              <a:cs typeface="Arial" pitchFamily="34" charset="0"/>
            </a:endParaRPr>
          </a:p>
          <a:p>
            <a:r>
              <a:rPr lang="nb-NO" sz="2800" dirty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9" imgW="4444920" imgH="317160" progId="Equation.DSMT4">
                  <p:embed/>
                </p:oleObj>
              </mc:Choice>
              <mc:Fallback>
                <p:oleObj name="Equation" r:id="rId9" imgW="4444920" imgH="3171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1      2         3         4       5       6         7          8        9       10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  VIII       IX         X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1    2         3         4        5        6          7           8          9         0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38915">
            <a:extLst>
              <a:ext uri="{FF2B5EF4-FFF2-40B4-BE49-F238E27FC236}">
                <a16:creationId xmlns:a16="http://schemas.microsoft.com/office/drawing/2014/main" id="{B2F4D384-B9AF-4906-8D62-225FF965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81000"/>
            <a:ext cx="2286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500" b="1" u="sng">
                <a:solidFill>
                  <a:srgbClr val="470058"/>
                </a:solidFill>
                <a:ea typeface="SimSun" panose="02010600030101010101" pitchFamily="2" charset="-122"/>
              </a:rPr>
              <a:t>Nhận xét:</a:t>
            </a:r>
          </a:p>
        </p:txBody>
      </p:sp>
      <p:sp>
        <p:nvSpPr>
          <p:cNvPr id="38917" name="Text Box 38916">
            <a:extLst>
              <a:ext uri="{FF2B5EF4-FFF2-40B4-BE49-F238E27FC236}">
                <a16:creationId xmlns:a16="http://schemas.microsoft.com/office/drawing/2014/main" id="{D5CC686D-AC40-408C-BD5B-EDF076BD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33500"/>
            <a:ext cx="10731500" cy="270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2833">
                <a:solidFill>
                  <a:srgbClr val="0000FF"/>
                </a:solidFill>
                <a:ea typeface="SimSun" panose="02010600030101010101" pitchFamily="2" charset="-122"/>
              </a:rPr>
              <a:t>Mỗi số La Mã biểu diễn một số tự nhiên bằng tổng giá trị của các thành phần viết nên số đó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833">
                <a:ea typeface="SimSun" panose="02010600030101010101" pitchFamily="2" charset="-122"/>
              </a:rPr>
              <a:t>    Chẳng hạn: Số XXIV có ba thành phần là X, X và IV tương ứng với các giá trị 10, 10 và 4. Do đó XXIV biểu diễn số 24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833">
                <a:solidFill>
                  <a:srgbClr val="0000FF"/>
                </a:solidFill>
                <a:ea typeface="SimSun" panose="02010600030101010101" pitchFamily="2" charset="-122"/>
              </a:rPr>
              <a:t>2. Không có số La Mã nào biểu diễn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8">
            <a:extLst>
              <a:ext uri="{FF2B5EF4-FFF2-40B4-BE49-F238E27FC236}">
                <a16:creationId xmlns:a16="http://schemas.microsoft.com/office/drawing/2014/main" id="{F31ACF21-FB10-4088-A8A9-5112FAB7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81000"/>
            <a:ext cx="10315046" cy="113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3833" b="1" i="1" dirty="0">
                <a:solidFill>
                  <a:srgbClr val="FF0000"/>
                </a:solidFill>
                <a:ea typeface="SimSun" panose="02010600030101010101" pitchFamily="2" charset="-122"/>
              </a:rPr>
              <a:t>?</a:t>
            </a:r>
            <a:r>
              <a:rPr lang="en-US" altLang="zh-CN" sz="2833" i="1" dirty="0">
                <a:solidFill>
                  <a:srgbClr val="99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833" dirty="0">
                <a:ea typeface="SimSun" panose="02010600030101010101" pitchFamily="2" charset="-122"/>
              </a:rPr>
              <a:t>a) </a:t>
            </a:r>
            <a:r>
              <a:rPr lang="en-US" altLang="zh-CN" sz="2833" dirty="0" err="1">
                <a:ea typeface="SimSun" panose="02010600030101010101" pitchFamily="2" charset="-122"/>
              </a:rPr>
              <a:t>Viết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các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số</a:t>
            </a:r>
            <a:r>
              <a:rPr lang="en-US" altLang="zh-CN" sz="2833" dirty="0">
                <a:ea typeface="SimSun" panose="02010600030101010101" pitchFamily="2" charset="-122"/>
              </a:rPr>
              <a:t> 14 </a:t>
            </a:r>
            <a:r>
              <a:rPr lang="en-US" altLang="zh-CN" sz="2833" dirty="0" err="1">
                <a:ea typeface="SimSun" panose="02010600030101010101" pitchFamily="2" charset="-122"/>
              </a:rPr>
              <a:t>và</a:t>
            </a:r>
            <a:r>
              <a:rPr lang="en-US" altLang="zh-CN" sz="2833" dirty="0">
                <a:ea typeface="SimSun" panose="02010600030101010101" pitchFamily="2" charset="-122"/>
              </a:rPr>
              <a:t> 27 </a:t>
            </a:r>
            <a:r>
              <a:rPr lang="en-US" altLang="zh-CN" sz="2833" dirty="0" err="1">
                <a:ea typeface="SimSun" panose="02010600030101010101" pitchFamily="2" charset="-122"/>
              </a:rPr>
              <a:t>bằng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số</a:t>
            </a:r>
            <a:r>
              <a:rPr lang="en-US" altLang="zh-CN" sz="2833" dirty="0">
                <a:ea typeface="SimSun" panose="02010600030101010101" pitchFamily="2" charset="-122"/>
              </a:rPr>
              <a:t> La </a:t>
            </a:r>
            <a:r>
              <a:rPr lang="en-US" altLang="zh-CN" sz="2833" dirty="0" err="1">
                <a:ea typeface="SimSun" panose="02010600030101010101" pitchFamily="2" charset="-122"/>
              </a:rPr>
              <a:t>Mã</a:t>
            </a:r>
            <a:r>
              <a:rPr lang="en-US" altLang="zh-CN" sz="2833" dirty="0">
                <a:ea typeface="SimSun" panose="02010600030101010101" pitchFamily="2" charset="-122"/>
              </a:rPr>
              <a:t>.</a:t>
            </a:r>
          </a:p>
          <a:p>
            <a:r>
              <a:rPr lang="en-US" altLang="zh-CN" sz="2833" dirty="0">
                <a:ea typeface="SimSun" panose="02010600030101010101" pitchFamily="2" charset="-122"/>
              </a:rPr>
              <a:t>    b) </a:t>
            </a:r>
            <a:r>
              <a:rPr lang="en-US" altLang="zh-CN" sz="2833" dirty="0" err="1">
                <a:ea typeface="SimSun" panose="02010600030101010101" pitchFamily="2" charset="-122"/>
              </a:rPr>
              <a:t>Đọc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các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số</a:t>
            </a:r>
            <a:r>
              <a:rPr lang="en-US" altLang="zh-CN" sz="2833" dirty="0">
                <a:ea typeface="SimSun" panose="02010600030101010101" pitchFamily="2" charset="-122"/>
              </a:rPr>
              <a:t> La </a:t>
            </a:r>
            <a:r>
              <a:rPr lang="en-US" altLang="zh-CN" sz="2833" dirty="0" err="1">
                <a:ea typeface="SimSun" panose="02010600030101010101" pitchFamily="2" charset="-122"/>
              </a:rPr>
              <a:t>Mã</a:t>
            </a:r>
            <a:r>
              <a:rPr lang="en-US" altLang="zh-CN" sz="2833" dirty="0">
                <a:ea typeface="SimSun" panose="02010600030101010101" pitchFamily="2" charset="-122"/>
              </a:rPr>
              <a:t> XVI, XXII</a:t>
            </a:r>
          </a:p>
        </p:txBody>
      </p:sp>
      <p:sp>
        <p:nvSpPr>
          <p:cNvPr id="11277" name="Text Box 11276">
            <a:extLst>
              <a:ext uri="{FF2B5EF4-FFF2-40B4-BE49-F238E27FC236}">
                <a16:creationId xmlns:a16="http://schemas.microsoft.com/office/drawing/2014/main" id="{023DACBC-6337-42FC-8BD7-4F6C2496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36" y="1648355"/>
            <a:ext cx="5181864" cy="18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33" dirty="0" err="1">
                <a:solidFill>
                  <a:srgbClr val="FF0000"/>
                </a:solidFill>
                <a:ea typeface="SimSun" panose="02010600030101010101" pitchFamily="2" charset="-122"/>
              </a:rPr>
              <a:t>Giải</a:t>
            </a:r>
            <a:r>
              <a:rPr lang="en-US" altLang="zh-CN" sz="2833" dirty="0">
                <a:ea typeface="SimSun" panose="02010600030101010101" pitchFamily="2" charset="-122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833" dirty="0">
                <a:ea typeface="SimSun" panose="02010600030101010101" pitchFamily="2" charset="-122"/>
              </a:rPr>
              <a:t> a)    XIV; XXVII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833" dirty="0">
                <a:ea typeface="SimSun" panose="02010600030101010101" pitchFamily="2" charset="-122"/>
              </a:rPr>
              <a:t> b)    16; 22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>
            <a:extLst>
              <a:ext uri="{FF2B5EF4-FFF2-40B4-BE49-F238E27FC236}">
                <a16:creationId xmlns:a16="http://schemas.microsoft.com/office/drawing/2014/main" id="{2C1F9C9D-F378-4A61-857C-6F1977FEA235}"/>
              </a:ext>
            </a:extLst>
          </p:cNvPr>
          <p:cNvGrpSpPr>
            <a:grpSpLocks/>
          </p:cNvGrpSpPr>
          <p:nvPr/>
        </p:nvGrpSpPr>
        <p:grpSpPr bwMode="auto">
          <a:xfrm>
            <a:off x="4902729" y="1574271"/>
            <a:ext cx="202407" cy="1276615"/>
            <a:chOff x="1776" y="816"/>
            <a:chExt cx="96" cy="804"/>
          </a:xfrm>
        </p:grpSpPr>
        <p:sp>
          <p:nvSpPr>
            <p:cNvPr id="22530" name="Rectangle 8">
              <a:extLst>
                <a:ext uri="{FF2B5EF4-FFF2-40B4-BE49-F238E27FC236}">
                  <a16:creationId xmlns:a16="http://schemas.microsoft.com/office/drawing/2014/main" id="{D10ADB29-D3E2-4D30-83CC-19560D792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31" name="Oval 9">
              <a:extLst>
                <a:ext uri="{FF2B5EF4-FFF2-40B4-BE49-F238E27FC236}">
                  <a16:creationId xmlns:a16="http://schemas.microsoft.com/office/drawing/2014/main" id="{DB983046-C8DD-486F-A638-9787667E3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E1B17207-9A2A-43C7-9641-F5DCC1B16914}"/>
              </a:ext>
            </a:extLst>
          </p:cNvPr>
          <p:cNvGrpSpPr>
            <a:grpSpLocks/>
          </p:cNvGrpSpPr>
          <p:nvPr/>
        </p:nvGrpSpPr>
        <p:grpSpPr bwMode="auto">
          <a:xfrm>
            <a:off x="10435167" y="1574271"/>
            <a:ext cx="203729" cy="1276615"/>
            <a:chOff x="1776" y="816"/>
            <a:chExt cx="96" cy="804"/>
          </a:xfrm>
        </p:grpSpPr>
        <p:sp>
          <p:nvSpPr>
            <p:cNvPr id="22533" name="Rectangle 34">
              <a:extLst>
                <a:ext uri="{FF2B5EF4-FFF2-40B4-BE49-F238E27FC236}">
                  <a16:creationId xmlns:a16="http://schemas.microsoft.com/office/drawing/2014/main" id="{83BC4ADD-42C2-4FAA-8E67-1707918A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34" name="Oval 35">
              <a:extLst>
                <a:ext uri="{FF2B5EF4-FFF2-40B4-BE49-F238E27FC236}">
                  <a16:creationId xmlns:a16="http://schemas.microsoft.com/office/drawing/2014/main" id="{C6AD9F0D-9AE1-4C32-ABE5-CC1D2D49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id="{A615BC38-68E0-4E66-939B-22AE9F1E4093}"/>
              </a:ext>
            </a:extLst>
          </p:cNvPr>
          <p:cNvGrpSpPr>
            <a:grpSpLocks/>
          </p:cNvGrpSpPr>
          <p:nvPr/>
        </p:nvGrpSpPr>
        <p:grpSpPr bwMode="auto">
          <a:xfrm>
            <a:off x="4089136" y="1574271"/>
            <a:ext cx="601927" cy="1276615"/>
            <a:chOff x="624" y="864"/>
            <a:chExt cx="284" cy="804"/>
          </a:xfrm>
        </p:grpSpPr>
        <p:grpSp>
          <p:nvGrpSpPr>
            <p:cNvPr id="22536" name="Group 31">
              <a:extLst>
                <a:ext uri="{FF2B5EF4-FFF2-40B4-BE49-F238E27FC236}">
                  <a16:creationId xmlns:a16="http://schemas.microsoft.com/office/drawing/2014/main" id="{1454185B-FC38-4494-ADA1-C1748E62B629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37" name="Rectangle 4">
                <a:extLst>
                  <a:ext uri="{FF2B5EF4-FFF2-40B4-BE49-F238E27FC236}">
                    <a16:creationId xmlns:a16="http://schemas.microsoft.com/office/drawing/2014/main" id="{B56E2C90-2F08-43EF-9C62-26B02C1D4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38" name="Oval 5">
                <a:extLst>
                  <a:ext uri="{FF2B5EF4-FFF2-40B4-BE49-F238E27FC236}">
                    <a16:creationId xmlns:a16="http://schemas.microsoft.com/office/drawing/2014/main" id="{D90B00FD-073D-4034-97F6-EE0DF4739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  <p:grpSp>
          <p:nvGrpSpPr>
            <p:cNvPr id="22539" name="Group 39">
              <a:extLst>
                <a:ext uri="{FF2B5EF4-FFF2-40B4-BE49-F238E27FC236}">
                  <a16:creationId xmlns:a16="http://schemas.microsoft.com/office/drawing/2014/main" id="{D8B7725C-6F11-4449-9B83-1F3432BD748E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40" name="Rectangle 40">
                <a:extLst>
                  <a:ext uri="{FF2B5EF4-FFF2-40B4-BE49-F238E27FC236}">
                    <a16:creationId xmlns:a16="http://schemas.microsoft.com/office/drawing/2014/main" id="{AB0883A1-2C5B-449C-9553-9D311EC74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41" name="Oval 41">
                <a:extLst>
                  <a:ext uri="{FF2B5EF4-FFF2-40B4-BE49-F238E27FC236}">
                    <a16:creationId xmlns:a16="http://schemas.microsoft.com/office/drawing/2014/main" id="{E5682F34-C508-4F61-86BD-AD8DE464E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263525C6-AFB4-45CC-90C7-86F4B70F531C}"/>
              </a:ext>
            </a:extLst>
          </p:cNvPr>
          <p:cNvGrpSpPr>
            <a:grpSpLocks/>
          </p:cNvGrpSpPr>
          <p:nvPr/>
        </p:nvGrpSpPr>
        <p:grpSpPr bwMode="auto">
          <a:xfrm>
            <a:off x="7310438" y="1571625"/>
            <a:ext cx="601928" cy="1276615"/>
            <a:chOff x="624" y="864"/>
            <a:chExt cx="284" cy="804"/>
          </a:xfrm>
        </p:grpSpPr>
        <p:grpSp>
          <p:nvGrpSpPr>
            <p:cNvPr id="22543" name="Group 44">
              <a:extLst>
                <a:ext uri="{FF2B5EF4-FFF2-40B4-BE49-F238E27FC236}">
                  <a16:creationId xmlns:a16="http://schemas.microsoft.com/office/drawing/2014/main" id="{A93F1AC9-F097-4A6B-8314-77B980AB82F5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44" name="Rectangle 45">
                <a:extLst>
                  <a:ext uri="{FF2B5EF4-FFF2-40B4-BE49-F238E27FC236}">
                    <a16:creationId xmlns:a16="http://schemas.microsoft.com/office/drawing/2014/main" id="{545B4372-5D3D-4F95-B9EB-53A22E2B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45" name="Oval 46">
                <a:extLst>
                  <a:ext uri="{FF2B5EF4-FFF2-40B4-BE49-F238E27FC236}">
                    <a16:creationId xmlns:a16="http://schemas.microsoft.com/office/drawing/2014/main" id="{978B7113-0BB2-40DA-A522-402E1F7E7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  <p:grpSp>
          <p:nvGrpSpPr>
            <p:cNvPr id="22546" name="Group 47">
              <a:extLst>
                <a:ext uri="{FF2B5EF4-FFF2-40B4-BE49-F238E27FC236}">
                  <a16:creationId xmlns:a16="http://schemas.microsoft.com/office/drawing/2014/main" id="{29F75151-12E6-4B12-A365-D09E2127CCEC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47" name="Rectangle 48">
                <a:extLst>
                  <a:ext uri="{FF2B5EF4-FFF2-40B4-BE49-F238E27FC236}">
                    <a16:creationId xmlns:a16="http://schemas.microsoft.com/office/drawing/2014/main" id="{802FC504-3466-4383-B56D-E4A3BB04D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48" name="Oval 49">
                <a:extLst>
                  <a:ext uri="{FF2B5EF4-FFF2-40B4-BE49-F238E27FC236}">
                    <a16:creationId xmlns:a16="http://schemas.microsoft.com/office/drawing/2014/main" id="{DC92451D-8256-412B-AF97-A30820A38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FF178D78-BFB1-4665-9AE9-EF8568278BB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80788" y="1327547"/>
            <a:ext cx="152135" cy="1701271"/>
            <a:chOff x="1776" y="816"/>
            <a:chExt cx="96" cy="804"/>
          </a:xfrm>
        </p:grpSpPr>
        <p:sp>
          <p:nvSpPr>
            <p:cNvPr id="22550" name="Rectangle 51">
              <a:extLst>
                <a:ext uri="{FF2B5EF4-FFF2-40B4-BE49-F238E27FC236}">
                  <a16:creationId xmlns:a16="http://schemas.microsoft.com/office/drawing/2014/main" id="{6EB40B14-6FC6-4BE3-8635-79E6A4BA4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51" name="Oval 52">
              <a:extLst>
                <a:ext uri="{FF2B5EF4-FFF2-40B4-BE49-F238E27FC236}">
                  <a16:creationId xmlns:a16="http://schemas.microsoft.com/office/drawing/2014/main" id="{2B8DED95-434A-4C2F-8915-986540C69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11" name="Group 53">
            <a:extLst>
              <a:ext uri="{FF2B5EF4-FFF2-40B4-BE49-F238E27FC236}">
                <a16:creationId xmlns:a16="http://schemas.microsoft.com/office/drawing/2014/main" id="{9734C429-BCF1-47B5-83D4-03157FE6931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81449" y="1557074"/>
            <a:ext cx="150813" cy="1701271"/>
            <a:chOff x="1776" y="816"/>
            <a:chExt cx="96" cy="804"/>
          </a:xfrm>
        </p:grpSpPr>
        <p:sp>
          <p:nvSpPr>
            <p:cNvPr id="22553" name="Rectangle 54">
              <a:extLst>
                <a:ext uri="{FF2B5EF4-FFF2-40B4-BE49-F238E27FC236}">
                  <a16:creationId xmlns:a16="http://schemas.microsoft.com/office/drawing/2014/main" id="{3AEE4B0A-72FA-4D68-A9E8-8072DA032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54" name="Oval 55">
              <a:extLst>
                <a:ext uri="{FF2B5EF4-FFF2-40B4-BE49-F238E27FC236}">
                  <a16:creationId xmlns:a16="http://schemas.microsoft.com/office/drawing/2014/main" id="{813CD857-FC78-4809-B255-6F85A3A75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785CD51-75C1-4032-9C29-63E00F35A0A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17303" y="1485636"/>
            <a:ext cx="150813" cy="1701271"/>
            <a:chOff x="1776" y="816"/>
            <a:chExt cx="96" cy="804"/>
          </a:xfrm>
        </p:grpSpPr>
        <p:sp>
          <p:nvSpPr>
            <p:cNvPr id="22556" name="Rectangle 57">
              <a:extLst>
                <a:ext uri="{FF2B5EF4-FFF2-40B4-BE49-F238E27FC236}">
                  <a16:creationId xmlns:a16="http://schemas.microsoft.com/office/drawing/2014/main" id="{E15F0833-2C3F-4E90-A908-C13D2062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57" name="Oval 58">
              <a:extLst>
                <a:ext uri="{FF2B5EF4-FFF2-40B4-BE49-F238E27FC236}">
                  <a16:creationId xmlns:a16="http://schemas.microsoft.com/office/drawing/2014/main" id="{B95C2695-525B-4CB2-BB96-8520C3C6B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BB4E7310-87DD-46A0-9DEE-7BCE10DD975A}"/>
              </a:ext>
            </a:extLst>
          </p:cNvPr>
          <p:cNvGrpSpPr>
            <a:grpSpLocks/>
          </p:cNvGrpSpPr>
          <p:nvPr/>
        </p:nvGrpSpPr>
        <p:grpSpPr bwMode="auto">
          <a:xfrm>
            <a:off x="4931834" y="3283479"/>
            <a:ext cx="203729" cy="1275292"/>
            <a:chOff x="1776" y="816"/>
            <a:chExt cx="96" cy="804"/>
          </a:xfrm>
        </p:grpSpPr>
        <p:sp>
          <p:nvSpPr>
            <p:cNvPr id="22559" name="Rectangle 64">
              <a:extLst>
                <a:ext uri="{FF2B5EF4-FFF2-40B4-BE49-F238E27FC236}">
                  <a16:creationId xmlns:a16="http://schemas.microsoft.com/office/drawing/2014/main" id="{85DC6631-7405-4472-A144-ECD14A44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60" name="Oval 65">
              <a:extLst>
                <a:ext uri="{FF2B5EF4-FFF2-40B4-BE49-F238E27FC236}">
                  <a16:creationId xmlns:a16="http://schemas.microsoft.com/office/drawing/2014/main" id="{46910BB7-788D-48BA-A1D4-28A205EE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CBC97681-F6B8-4EEE-ACA9-2426A8A61D53}"/>
              </a:ext>
            </a:extLst>
          </p:cNvPr>
          <p:cNvGrpSpPr>
            <a:grpSpLocks/>
          </p:cNvGrpSpPr>
          <p:nvPr/>
        </p:nvGrpSpPr>
        <p:grpSpPr bwMode="auto">
          <a:xfrm>
            <a:off x="10464271" y="3276866"/>
            <a:ext cx="203729" cy="1276614"/>
            <a:chOff x="1776" y="816"/>
            <a:chExt cx="96" cy="804"/>
          </a:xfrm>
        </p:grpSpPr>
        <p:sp>
          <p:nvSpPr>
            <p:cNvPr id="22562" name="Rectangle 67">
              <a:extLst>
                <a:ext uri="{FF2B5EF4-FFF2-40B4-BE49-F238E27FC236}">
                  <a16:creationId xmlns:a16="http://schemas.microsoft.com/office/drawing/2014/main" id="{8CDFCBE3-E4C4-4D15-9EEE-A6C54D51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63" name="Oval 68">
              <a:extLst>
                <a:ext uri="{FF2B5EF4-FFF2-40B4-BE49-F238E27FC236}">
                  <a16:creationId xmlns:a16="http://schemas.microsoft.com/office/drawing/2014/main" id="{CD1FFCB3-A775-4691-B3FA-5B57D871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47E07776-1FF3-4894-8C44-0447886879A9}"/>
              </a:ext>
            </a:extLst>
          </p:cNvPr>
          <p:cNvGrpSpPr>
            <a:grpSpLocks/>
          </p:cNvGrpSpPr>
          <p:nvPr/>
        </p:nvGrpSpPr>
        <p:grpSpPr bwMode="auto">
          <a:xfrm>
            <a:off x="4119563" y="3283479"/>
            <a:ext cx="600604" cy="1275292"/>
            <a:chOff x="624" y="864"/>
            <a:chExt cx="284" cy="804"/>
          </a:xfrm>
        </p:grpSpPr>
        <p:grpSp>
          <p:nvGrpSpPr>
            <p:cNvPr id="22565" name="Group 70">
              <a:extLst>
                <a:ext uri="{FF2B5EF4-FFF2-40B4-BE49-F238E27FC236}">
                  <a16:creationId xmlns:a16="http://schemas.microsoft.com/office/drawing/2014/main" id="{EDC9DB9A-3ABE-4D12-986F-89D18CC4D3DA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66" name="Rectangle 71">
                <a:extLst>
                  <a:ext uri="{FF2B5EF4-FFF2-40B4-BE49-F238E27FC236}">
                    <a16:creationId xmlns:a16="http://schemas.microsoft.com/office/drawing/2014/main" id="{9A955CAD-B4CC-4C99-B96D-8DBC52224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67" name="Oval 72">
                <a:extLst>
                  <a:ext uri="{FF2B5EF4-FFF2-40B4-BE49-F238E27FC236}">
                    <a16:creationId xmlns:a16="http://schemas.microsoft.com/office/drawing/2014/main" id="{1EF269B3-A352-4113-B35F-40F1E4D77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  <p:grpSp>
          <p:nvGrpSpPr>
            <p:cNvPr id="22568" name="Group 73">
              <a:extLst>
                <a:ext uri="{FF2B5EF4-FFF2-40B4-BE49-F238E27FC236}">
                  <a16:creationId xmlns:a16="http://schemas.microsoft.com/office/drawing/2014/main" id="{7A5D41EB-9794-47E6-975F-5E9AB92D93ED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69" name="Rectangle 74">
                <a:extLst>
                  <a:ext uri="{FF2B5EF4-FFF2-40B4-BE49-F238E27FC236}">
                    <a16:creationId xmlns:a16="http://schemas.microsoft.com/office/drawing/2014/main" id="{719C5B3E-6B87-42A3-9D60-36F81612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70" name="Oval 75">
                <a:extLst>
                  <a:ext uri="{FF2B5EF4-FFF2-40B4-BE49-F238E27FC236}">
                    <a16:creationId xmlns:a16="http://schemas.microsoft.com/office/drawing/2014/main" id="{881CB6F0-13D1-4741-A3C8-FA6CD12C6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</p:grpSp>
      <p:grpSp>
        <p:nvGrpSpPr>
          <p:cNvPr id="18" name="Group 76">
            <a:extLst>
              <a:ext uri="{FF2B5EF4-FFF2-40B4-BE49-F238E27FC236}">
                <a16:creationId xmlns:a16="http://schemas.microsoft.com/office/drawing/2014/main" id="{635F3696-850C-44AF-A7EC-B887D5B95657}"/>
              </a:ext>
            </a:extLst>
          </p:cNvPr>
          <p:cNvGrpSpPr>
            <a:grpSpLocks/>
          </p:cNvGrpSpPr>
          <p:nvPr/>
        </p:nvGrpSpPr>
        <p:grpSpPr bwMode="auto">
          <a:xfrm>
            <a:off x="7467866" y="3279511"/>
            <a:ext cx="600604" cy="1276614"/>
            <a:chOff x="624" y="864"/>
            <a:chExt cx="284" cy="804"/>
          </a:xfrm>
        </p:grpSpPr>
        <p:grpSp>
          <p:nvGrpSpPr>
            <p:cNvPr id="22572" name="Group 77">
              <a:extLst>
                <a:ext uri="{FF2B5EF4-FFF2-40B4-BE49-F238E27FC236}">
                  <a16:creationId xmlns:a16="http://schemas.microsoft.com/office/drawing/2014/main" id="{9893816A-E39D-44D4-87A5-F3BD5262A408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73" name="Rectangle 78">
                <a:extLst>
                  <a:ext uri="{FF2B5EF4-FFF2-40B4-BE49-F238E27FC236}">
                    <a16:creationId xmlns:a16="http://schemas.microsoft.com/office/drawing/2014/main" id="{9CA52D2E-47BB-4604-8AF6-B8D432EF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74" name="Oval 79">
                <a:extLst>
                  <a:ext uri="{FF2B5EF4-FFF2-40B4-BE49-F238E27FC236}">
                    <a16:creationId xmlns:a16="http://schemas.microsoft.com/office/drawing/2014/main" id="{04349DB6-9C0E-40C9-9CF1-BDD953E64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  <p:grpSp>
          <p:nvGrpSpPr>
            <p:cNvPr id="22575" name="Group 80">
              <a:extLst>
                <a:ext uri="{FF2B5EF4-FFF2-40B4-BE49-F238E27FC236}">
                  <a16:creationId xmlns:a16="http://schemas.microsoft.com/office/drawing/2014/main" id="{33D79614-4625-42B1-9685-AC78F01C3014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76" name="Rectangle 81">
                <a:extLst>
                  <a:ext uri="{FF2B5EF4-FFF2-40B4-BE49-F238E27FC236}">
                    <a16:creationId xmlns:a16="http://schemas.microsoft.com/office/drawing/2014/main" id="{BB03887D-27C6-47C3-A82C-2A2F8A002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77" name="Oval 82">
                <a:extLst>
                  <a:ext uri="{FF2B5EF4-FFF2-40B4-BE49-F238E27FC236}">
                    <a16:creationId xmlns:a16="http://schemas.microsoft.com/office/drawing/2014/main" id="{E698C6A8-AEBB-4736-90B9-447107BBA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9555B003-502C-4F9A-90CF-38FC1054CF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111214" y="3036756"/>
            <a:ext cx="153458" cy="1702594"/>
            <a:chOff x="1776" y="816"/>
            <a:chExt cx="96" cy="804"/>
          </a:xfrm>
        </p:grpSpPr>
        <p:sp>
          <p:nvSpPr>
            <p:cNvPr id="22579" name="Rectangle 84">
              <a:extLst>
                <a:ext uri="{FF2B5EF4-FFF2-40B4-BE49-F238E27FC236}">
                  <a16:creationId xmlns:a16="http://schemas.microsoft.com/office/drawing/2014/main" id="{C934D434-C56E-47FB-B984-1E0EAE8F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80" name="Oval 85">
              <a:extLst>
                <a:ext uri="{FF2B5EF4-FFF2-40B4-BE49-F238E27FC236}">
                  <a16:creationId xmlns:a16="http://schemas.microsoft.com/office/drawing/2014/main" id="{A1E15326-7F66-4EFB-8E37-42B48962B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22" name="Group 86">
            <a:extLst>
              <a:ext uri="{FF2B5EF4-FFF2-40B4-BE49-F238E27FC236}">
                <a16:creationId xmlns:a16="http://schemas.microsoft.com/office/drawing/2014/main" id="{7011C8A7-9986-49BC-94F0-949616CD97F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113198" y="3266282"/>
            <a:ext cx="152135" cy="1702593"/>
            <a:chOff x="1776" y="816"/>
            <a:chExt cx="96" cy="804"/>
          </a:xfrm>
        </p:grpSpPr>
        <p:sp>
          <p:nvSpPr>
            <p:cNvPr id="22582" name="Rectangle 87">
              <a:extLst>
                <a:ext uri="{FF2B5EF4-FFF2-40B4-BE49-F238E27FC236}">
                  <a16:creationId xmlns:a16="http://schemas.microsoft.com/office/drawing/2014/main" id="{53FB2B50-94FF-4EED-ADB1-F715147F4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83" name="Oval 88">
              <a:extLst>
                <a:ext uri="{FF2B5EF4-FFF2-40B4-BE49-F238E27FC236}">
                  <a16:creationId xmlns:a16="http://schemas.microsoft.com/office/drawing/2014/main" id="{F58DB38F-7D47-45C8-88BE-4FDE2E80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23" name="Group 89">
            <a:extLst>
              <a:ext uri="{FF2B5EF4-FFF2-40B4-BE49-F238E27FC236}">
                <a16:creationId xmlns:a16="http://schemas.microsoft.com/office/drawing/2014/main" id="{3654E83E-C93F-490A-A084-7111891DC86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44422" y="3191537"/>
            <a:ext cx="152136" cy="1701271"/>
            <a:chOff x="1776" y="816"/>
            <a:chExt cx="96" cy="804"/>
          </a:xfrm>
        </p:grpSpPr>
        <p:sp>
          <p:nvSpPr>
            <p:cNvPr id="22585" name="Rectangle 90">
              <a:extLst>
                <a:ext uri="{FF2B5EF4-FFF2-40B4-BE49-F238E27FC236}">
                  <a16:creationId xmlns:a16="http://schemas.microsoft.com/office/drawing/2014/main" id="{3CC9477D-196B-4A6C-88E0-36BECED0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86" name="Oval 91">
              <a:extLst>
                <a:ext uri="{FF2B5EF4-FFF2-40B4-BE49-F238E27FC236}">
                  <a16:creationId xmlns:a16="http://schemas.microsoft.com/office/drawing/2014/main" id="{257F00C2-C2C6-4E64-9050-DAA0AE0F2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24" name="Group 92">
            <a:extLst>
              <a:ext uri="{FF2B5EF4-FFF2-40B4-BE49-F238E27FC236}">
                <a16:creationId xmlns:a16="http://schemas.microsoft.com/office/drawing/2014/main" id="{AAA40A34-BF9C-4321-8F9E-FFFF436E9E8C}"/>
              </a:ext>
            </a:extLst>
          </p:cNvPr>
          <p:cNvGrpSpPr>
            <a:grpSpLocks/>
          </p:cNvGrpSpPr>
          <p:nvPr/>
        </p:nvGrpSpPr>
        <p:grpSpPr bwMode="auto">
          <a:xfrm>
            <a:off x="5033699" y="4959616"/>
            <a:ext cx="202406" cy="1276614"/>
            <a:chOff x="1776" y="816"/>
            <a:chExt cx="96" cy="804"/>
          </a:xfrm>
        </p:grpSpPr>
        <p:sp>
          <p:nvSpPr>
            <p:cNvPr id="22588" name="Rectangle 93">
              <a:extLst>
                <a:ext uri="{FF2B5EF4-FFF2-40B4-BE49-F238E27FC236}">
                  <a16:creationId xmlns:a16="http://schemas.microsoft.com/office/drawing/2014/main" id="{5E7BE136-957A-4FA1-ACF0-477A0987C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89" name="Oval 94">
              <a:extLst>
                <a:ext uri="{FF2B5EF4-FFF2-40B4-BE49-F238E27FC236}">
                  <a16:creationId xmlns:a16="http://schemas.microsoft.com/office/drawing/2014/main" id="{5340C9FF-2A74-40DA-AA26-7A8FA5CB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25" name="Group 95">
            <a:extLst>
              <a:ext uri="{FF2B5EF4-FFF2-40B4-BE49-F238E27FC236}">
                <a16:creationId xmlns:a16="http://schemas.microsoft.com/office/drawing/2014/main" id="{C02BFD7D-827F-460C-9B53-CADF7D8C2667}"/>
              </a:ext>
            </a:extLst>
          </p:cNvPr>
          <p:cNvGrpSpPr>
            <a:grpSpLocks/>
          </p:cNvGrpSpPr>
          <p:nvPr/>
        </p:nvGrpSpPr>
        <p:grpSpPr bwMode="auto">
          <a:xfrm>
            <a:off x="10566136" y="4959616"/>
            <a:ext cx="203729" cy="1276614"/>
            <a:chOff x="1776" y="816"/>
            <a:chExt cx="96" cy="804"/>
          </a:xfrm>
        </p:grpSpPr>
        <p:sp>
          <p:nvSpPr>
            <p:cNvPr id="22591" name="Rectangle 96">
              <a:extLst>
                <a:ext uri="{FF2B5EF4-FFF2-40B4-BE49-F238E27FC236}">
                  <a16:creationId xmlns:a16="http://schemas.microsoft.com/office/drawing/2014/main" id="{5F859DB5-91AA-4625-8F81-04556544F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592" name="Oval 97">
              <a:extLst>
                <a:ext uri="{FF2B5EF4-FFF2-40B4-BE49-F238E27FC236}">
                  <a16:creationId xmlns:a16="http://schemas.microsoft.com/office/drawing/2014/main" id="{93687067-ABA2-4397-882F-22990B735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26" name="Group 98">
            <a:extLst>
              <a:ext uri="{FF2B5EF4-FFF2-40B4-BE49-F238E27FC236}">
                <a16:creationId xmlns:a16="http://schemas.microsoft.com/office/drawing/2014/main" id="{AA2A0782-54CC-4121-8B09-64D4D5C98DFC}"/>
              </a:ext>
            </a:extLst>
          </p:cNvPr>
          <p:cNvGrpSpPr>
            <a:grpSpLocks/>
          </p:cNvGrpSpPr>
          <p:nvPr/>
        </p:nvGrpSpPr>
        <p:grpSpPr bwMode="auto">
          <a:xfrm>
            <a:off x="4220104" y="4959616"/>
            <a:ext cx="601928" cy="1276614"/>
            <a:chOff x="624" y="864"/>
            <a:chExt cx="284" cy="804"/>
          </a:xfrm>
        </p:grpSpPr>
        <p:grpSp>
          <p:nvGrpSpPr>
            <p:cNvPr id="22594" name="Group 99">
              <a:extLst>
                <a:ext uri="{FF2B5EF4-FFF2-40B4-BE49-F238E27FC236}">
                  <a16:creationId xmlns:a16="http://schemas.microsoft.com/office/drawing/2014/main" id="{A53A64A9-BD45-48E4-8025-208FB5B8F119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95" name="Rectangle 100">
                <a:extLst>
                  <a:ext uri="{FF2B5EF4-FFF2-40B4-BE49-F238E27FC236}">
                    <a16:creationId xmlns:a16="http://schemas.microsoft.com/office/drawing/2014/main" id="{9F049885-4172-43A0-B374-C625B9549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96" name="Oval 101">
                <a:extLst>
                  <a:ext uri="{FF2B5EF4-FFF2-40B4-BE49-F238E27FC236}">
                    <a16:creationId xmlns:a16="http://schemas.microsoft.com/office/drawing/2014/main" id="{26C7EFCC-4A3B-45D3-9E71-CEE4807EF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  <p:grpSp>
          <p:nvGrpSpPr>
            <p:cNvPr id="22597" name="Group 102">
              <a:extLst>
                <a:ext uri="{FF2B5EF4-FFF2-40B4-BE49-F238E27FC236}">
                  <a16:creationId xmlns:a16="http://schemas.microsoft.com/office/drawing/2014/main" id="{99A4DD2B-3E7D-4797-94B9-C698B1E04C59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98" name="Rectangle 103">
                <a:extLst>
                  <a:ext uri="{FF2B5EF4-FFF2-40B4-BE49-F238E27FC236}">
                    <a16:creationId xmlns:a16="http://schemas.microsoft.com/office/drawing/2014/main" id="{D4DAD074-797D-48EA-8CF7-1DC1401B2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599" name="Oval 104">
                <a:extLst>
                  <a:ext uri="{FF2B5EF4-FFF2-40B4-BE49-F238E27FC236}">
                    <a16:creationId xmlns:a16="http://schemas.microsoft.com/office/drawing/2014/main" id="{66427544-553B-41D7-9F6D-2607FB444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</p:grpSp>
      <p:grpSp>
        <p:nvGrpSpPr>
          <p:cNvPr id="29" name="Group 105">
            <a:extLst>
              <a:ext uri="{FF2B5EF4-FFF2-40B4-BE49-F238E27FC236}">
                <a16:creationId xmlns:a16="http://schemas.microsoft.com/office/drawing/2014/main" id="{ECFBB47A-F670-4D50-B592-8738FF0446B8}"/>
              </a:ext>
            </a:extLst>
          </p:cNvPr>
          <p:cNvGrpSpPr>
            <a:grpSpLocks/>
          </p:cNvGrpSpPr>
          <p:nvPr/>
        </p:nvGrpSpPr>
        <p:grpSpPr bwMode="auto">
          <a:xfrm>
            <a:off x="7548563" y="4955646"/>
            <a:ext cx="600604" cy="1276615"/>
            <a:chOff x="624" y="864"/>
            <a:chExt cx="284" cy="804"/>
          </a:xfrm>
        </p:grpSpPr>
        <p:grpSp>
          <p:nvGrpSpPr>
            <p:cNvPr id="22601" name="Group 106">
              <a:extLst>
                <a:ext uri="{FF2B5EF4-FFF2-40B4-BE49-F238E27FC236}">
                  <a16:creationId xmlns:a16="http://schemas.microsoft.com/office/drawing/2014/main" id="{815CD7B8-D35E-4A77-ABC1-DEF05099493A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602" name="Rectangle 107">
                <a:extLst>
                  <a:ext uri="{FF2B5EF4-FFF2-40B4-BE49-F238E27FC236}">
                    <a16:creationId xmlns:a16="http://schemas.microsoft.com/office/drawing/2014/main" id="{92A2B776-039E-4953-A3C4-F59A59C5F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603" name="Oval 108">
                <a:extLst>
                  <a:ext uri="{FF2B5EF4-FFF2-40B4-BE49-F238E27FC236}">
                    <a16:creationId xmlns:a16="http://schemas.microsoft.com/office/drawing/2014/main" id="{B019E284-9EFB-4B43-BCE0-0F0858940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  <p:grpSp>
          <p:nvGrpSpPr>
            <p:cNvPr id="22604" name="Group 109">
              <a:extLst>
                <a:ext uri="{FF2B5EF4-FFF2-40B4-BE49-F238E27FC236}">
                  <a16:creationId xmlns:a16="http://schemas.microsoft.com/office/drawing/2014/main" id="{4BFE02B2-5472-4399-8768-26AA3A4FA095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605" name="Rectangle 110">
                <a:extLst>
                  <a:ext uri="{FF2B5EF4-FFF2-40B4-BE49-F238E27FC236}">
                    <a16:creationId xmlns:a16="http://schemas.microsoft.com/office/drawing/2014/main" id="{C84DB244-2A2F-4A7D-B923-6EADCA663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  <p:sp>
            <p:nvSpPr>
              <p:cNvPr id="22606" name="Oval 111">
                <a:extLst>
                  <a:ext uri="{FF2B5EF4-FFF2-40B4-BE49-F238E27FC236}">
                    <a16:creationId xmlns:a16="http://schemas.microsoft.com/office/drawing/2014/main" id="{07C718A1-A21B-4677-8E97-55E38850C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8852" tIns="54426" rIns="108852" bIns="54426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 sz="2833">
                  <a:latin typeface=".VnTime" pitchFamily="34" charset="0"/>
                </a:endParaRPr>
              </a:p>
            </p:txBody>
          </p:sp>
        </p:grpSp>
      </p:grpSp>
      <p:grpSp>
        <p:nvGrpSpPr>
          <p:cNvPr id="5" name="Group 112">
            <a:extLst>
              <a:ext uri="{FF2B5EF4-FFF2-40B4-BE49-F238E27FC236}">
                <a16:creationId xmlns:a16="http://schemas.microsoft.com/office/drawing/2014/main" id="{999AE2C9-CD87-492B-8D32-E58454A22F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11755" y="4712891"/>
            <a:ext cx="152136" cy="1701271"/>
            <a:chOff x="1776" y="816"/>
            <a:chExt cx="96" cy="804"/>
          </a:xfrm>
        </p:grpSpPr>
        <p:sp>
          <p:nvSpPr>
            <p:cNvPr id="22608" name="Rectangle 113">
              <a:extLst>
                <a:ext uri="{FF2B5EF4-FFF2-40B4-BE49-F238E27FC236}">
                  <a16:creationId xmlns:a16="http://schemas.microsoft.com/office/drawing/2014/main" id="{0FEA03F1-DEBF-4AF8-BA55-F9D01310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609" name="Oval 114">
              <a:extLst>
                <a:ext uri="{FF2B5EF4-FFF2-40B4-BE49-F238E27FC236}">
                  <a16:creationId xmlns:a16="http://schemas.microsoft.com/office/drawing/2014/main" id="{D0E5D1CF-747D-4AB8-A8D5-F2B29244A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6" name="Group 115">
            <a:extLst>
              <a:ext uri="{FF2B5EF4-FFF2-40B4-BE49-F238E27FC236}">
                <a16:creationId xmlns:a16="http://schemas.microsoft.com/office/drawing/2014/main" id="{9EF3B3AD-C707-4E30-BB7B-18B1C14D7F1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13740" y="4943740"/>
            <a:ext cx="153458" cy="1701271"/>
            <a:chOff x="1776" y="816"/>
            <a:chExt cx="96" cy="804"/>
          </a:xfrm>
        </p:grpSpPr>
        <p:sp>
          <p:nvSpPr>
            <p:cNvPr id="22611" name="Rectangle 116">
              <a:extLst>
                <a:ext uri="{FF2B5EF4-FFF2-40B4-BE49-F238E27FC236}">
                  <a16:creationId xmlns:a16="http://schemas.microsoft.com/office/drawing/2014/main" id="{B5BE3BAB-07E5-4766-BB1C-5C0EC327B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612" name="Oval 117">
              <a:extLst>
                <a:ext uri="{FF2B5EF4-FFF2-40B4-BE49-F238E27FC236}">
                  <a16:creationId xmlns:a16="http://schemas.microsoft.com/office/drawing/2014/main" id="{2180679E-44AA-4F20-9804-F9D3D773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660E9484-0654-451B-885D-3149AF90071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446288" y="4867672"/>
            <a:ext cx="152135" cy="1701271"/>
            <a:chOff x="1776" y="816"/>
            <a:chExt cx="96" cy="804"/>
          </a:xfrm>
        </p:grpSpPr>
        <p:sp>
          <p:nvSpPr>
            <p:cNvPr id="22614" name="Rectangle 119">
              <a:extLst>
                <a:ext uri="{FF2B5EF4-FFF2-40B4-BE49-F238E27FC236}">
                  <a16:creationId xmlns:a16="http://schemas.microsoft.com/office/drawing/2014/main" id="{C27FE03E-A9F1-4487-9C48-A4C5C08A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  <p:sp>
          <p:nvSpPr>
            <p:cNvPr id="22615" name="Oval 120">
              <a:extLst>
                <a:ext uri="{FF2B5EF4-FFF2-40B4-BE49-F238E27FC236}">
                  <a16:creationId xmlns:a16="http://schemas.microsoft.com/office/drawing/2014/main" id="{FC753F0D-0ADC-430C-AD92-8AD553A05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08852" tIns="54426" rIns="108852" bIns="54426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 sz="2833">
                <a:latin typeface=".VnTime" pitchFamily="34" charset="0"/>
              </a:endParaRPr>
            </a:p>
          </p:txBody>
        </p:sp>
      </p:grpSp>
      <p:sp>
        <p:nvSpPr>
          <p:cNvPr id="12311" name="Text Box 121">
            <a:extLst>
              <a:ext uri="{FF2B5EF4-FFF2-40B4-BE49-F238E27FC236}">
                <a16:creationId xmlns:a16="http://schemas.microsoft.com/office/drawing/2014/main" id="{CE442258-EDDE-4FCE-8B10-20991631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4" y="610141"/>
            <a:ext cx="10972271" cy="9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sz="2833" dirty="0" err="1">
                <a:ea typeface="SimSun" panose="02010600030101010101" pitchFamily="2" charset="-122"/>
              </a:rPr>
              <a:t>Có</a:t>
            </a:r>
            <a:r>
              <a:rPr lang="en-US" altLang="zh-CN" sz="2833" dirty="0">
                <a:ea typeface="SimSun" panose="02010600030101010101" pitchFamily="2" charset="-122"/>
              </a:rPr>
              <a:t> 9 que </a:t>
            </a:r>
            <a:r>
              <a:rPr lang="en-US" altLang="zh-CN" sz="2833" dirty="0" err="1">
                <a:ea typeface="SimSun" panose="02010600030101010101" pitchFamily="2" charset="-122"/>
              </a:rPr>
              <a:t>diêm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được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xếp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theo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hình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sau</a:t>
            </a:r>
            <a:r>
              <a:rPr lang="en-US" altLang="zh-CN" sz="2833" dirty="0">
                <a:latin typeface=".VnTime" pitchFamily="34" charset="0"/>
                <a:ea typeface="SimSun" panose="02010600030101010101" pitchFamily="2" charset="-122"/>
              </a:rPr>
              <a:t> . </a:t>
            </a:r>
            <a:r>
              <a:rPr lang="en-US" altLang="zh-CN" sz="2833" dirty="0" err="1">
                <a:ea typeface="SimSun" panose="02010600030101010101" pitchFamily="2" charset="-122"/>
              </a:rPr>
              <a:t>Hãy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chuyển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chỗ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một</a:t>
            </a:r>
            <a:r>
              <a:rPr lang="en-US" altLang="zh-CN" sz="2833" dirty="0">
                <a:ea typeface="SimSun" panose="02010600030101010101" pitchFamily="2" charset="-122"/>
              </a:rPr>
              <a:t> que </a:t>
            </a:r>
            <a:r>
              <a:rPr lang="en-US" altLang="zh-CN" sz="2833" dirty="0" err="1">
                <a:ea typeface="SimSun" panose="02010600030101010101" pitchFamily="2" charset="-122"/>
              </a:rPr>
              <a:t>diêm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để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có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được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kết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quả</a:t>
            </a:r>
            <a:r>
              <a:rPr lang="en-US" altLang="zh-CN" sz="2833" dirty="0">
                <a:ea typeface="SimSun" panose="02010600030101010101" pitchFamily="2" charset="-122"/>
              </a:rPr>
              <a:t> </a:t>
            </a:r>
            <a:r>
              <a:rPr lang="en-US" altLang="zh-CN" sz="2833" dirty="0" err="1">
                <a:ea typeface="SimSun" panose="02010600030101010101" pitchFamily="2" charset="-122"/>
              </a:rPr>
              <a:t>đúng</a:t>
            </a:r>
            <a:endParaRPr lang="en-US" altLang="zh-CN" sz="2833" dirty="0">
              <a:ea typeface="SimSun" panose="02010600030101010101" pitchFamily="2" charset="-122"/>
            </a:endParaRPr>
          </a:p>
        </p:txBody>
      </p:sp>
      <p:sp>
        <p:nvSpPr>
          <p:cNvPr id="12312" name="Text Box 122">
            <a:extLst>
              <a:ext uri="{FF2B5EF4-FFF2-40B4-BE49-F238E27FC236}">
                <a16:creationId xmlns:a16="http://schemas.microsoft.com/office/drawing/2014/main" id="{0A2642FF-E95E-493F-BB67-A7870131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71" y="2370667"/>
            <a:ext cx="1511850" cy="5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sz="2833" b="1" u="sng">
                <a:solidFill>
                  <a:srgbClr val="FF0000"/>
                </a:solidFill>
                <a:ea typeface="SimSun" panose="02010600030101010101" pitchFamily="2" charset="-122"/>
              </a:rPr>
              <a:t>Cách 1</a:t>
            </a:r>
            <a:r>
              <a:rPr lang="en-US" altLang="zh-CN" sz="2833" b="1" u="sng">
                <a:solidFill>
                  <a:srgbClr val="FF0000"/>
                </a:solidFill>
                <a:latin typeface=".VnTime" pitchFamily="34" charset="0"/>
                <a:ea typeface="SimSun" panose="02010600030101010101" pitchFamily="2" charset="-122"/>
              </a:rPr>
              <a:t> :</a:t>
            </a:r>
          </a:p>
        </p:txBody>
      </p:sp>
      <p:sp>
        <p:nvSpPr>
          <p:cNvPr id="12313" name="Text Box 123">
            <a:extLst>
              <a:ext uri="{FF2B5EF4-FFF2-40B4-BE49-F238E27FC236}">
                <a16:creationId xmlns:a16="http://schemas.microsoft.com/office/drawing/2014/main" id="{A92C15EC-B331-434E-B241-5FB67C36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127501"/>
            <a:ext cx="1420480" cy="5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sz="2833" b="1" u="sng">
                <a:solidFill>
                  <a:srgbClr val="FF0000"/>
                </a:solidFill>
                <a:ea typeface="SimSun" panose="02010600030101010101" pitchFamily="2" charset="-122"/>
              </a:rPr>
              <a:t>Cách 2:</a:t>
            </a:r>
            <a:endParaRPr lang="en-US" altLang="zh-CN" sz="2833" b="1" u="sng">
              <a:solidFill>
                <a:srgbClr val="0000FF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12314" name="Text Box 124">
            <a:extLst>
              <a:ext uri="{FF2B5EF4-FFF2-40B4-BE49-F238E27FC236}">
                <a16:creationId xmlns:a16="http://schemas.microsoft.com/office/drawing/2014/main" id="{2BA35A1B-71A0-47A2-982B-21F37150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778501"/>
            <a:ext cx="1420480" cy="5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2" tIns="54426" rIns="108852" bIns="54426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sz="2833" b="1" u="sng">
                <a:solidFill>
                  <a:srgbClr val="FF0000"/>
                </a:solidFill>
                <a:ea typeface="SimSun" panose="02010600030101010101" pitchFamily="2" charset="-122"/>
              </a:rPr>
              <a:t>Cách 3:</a:t>
            </a:r>
            <a:endParaRPr lang="en-US" altLang="zh-CN" sz="2833" b="1" u="sng">
              <a:solidFill>
                <a:srgbClr val="99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AA8F8-6D46-41B7-A499-DA5C6B2B57A6}"/>
              </a:ext>
            </a:extLst>
          </p:cNvPr>
          <p:cNvSpPr txBox="1"/>
          <p:nvPr/>
        </p:nvSpPr>
        <p:spPr>
          <a:xfrm>
            <a:off x="1219200" y="276225"/>
            <a:ext cx="459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26667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L -0.10833 7.4074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7.40741E-7 L 0.26493 -0.0444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12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2" grpId="0"/>
      <p:bldP spid="12313" grpId="0"/>
      <p:bldP spid="123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1075</Words>
  <Application>Microsoft Office PowerPoint</Application>
  <PresentationFormat>Widescreen</PresentationFormat>
  <Paragraphs>201</Paragraphs>
  <Slides>17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Linh</dc:creator>
  <cp:lastModifiedBy>Admin</cp:lastModifiedBy>
  <cp:revision>70</cp:revision>
  <dcterms:created xsi:type="dcterms:W3CDTF">2021-08-10T11:55:52Z</dcterms:created>
  <dcterms:modified xsi:type="dcterms:W3CDTF">2021-09-11T04:45:22Z</dcterms:modified>
</cp:coreProperties>
</file>