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56" r:id="rId3"/>
    <p:sldId id="257" r:id="rId4"/>
    <p:sldId id="259" r:id="rId5"/>
    <p:sldId id="258" r:id="rId6"/>
    <p:sldId id="260" r:id="rId7"/>
    <p:sldId id="262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5010C-74A3-4AEA-9EED-64F5DFC57C4C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E5800-D80F-42DB-9062-5A24F99D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9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5800-D80F-42DB-9062-5A24F99D99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9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6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2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0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7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9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5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6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6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F1996-3305-4EE5-92F9-060DC962FB60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1B15D-C68F-4E24-998B-4B8F37734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4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4" Type="http://schemas.openxmlformats.org/officeDocument/2006/relationships/image" Target="../media/image8.wmf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STARS-P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800" y="838200"/>
            <a:ext cx="304800" cy="21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609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NI-Ongdo (nobita)" pitchFamily="2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62000" y="152400"/>
            <a:ext cx="77724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SỞ </a:t>
            </a: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</a:rPr>
              <a:t>GD&amp;ĐT TỈNH BẮC GIANG</a:t>
            </a:r>
            <a:endParaRPr lang="en-US" sz="20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</a:rPr>
              <a:t>PHÒNG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</a:rPr>
              <a:t>GD&amp;ĐT HUYỆN HIỆP HÒA</a:t>
            </a:r>
            <a:endParaRPr lang="en-US" sz="2000" b="1" dirty="0">
              <a:solidFill>
                <a:srgbClr val="0000FF"/>
              </a:solidFill>
              <a:latin typeface="VNI-Ongdo (nobita)" pitchFamily="2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276600" y="4903788"/>
            <a:ext cx="57150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soạn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Nguyễn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Vinh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THCS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Thắng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2667000" y="100965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819400" y="1524000"/>
            <a:ext cx="3733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 HỌC 6</a:t>
            </a:r>
            <a:endParaRPr lang="en-US" sz="60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7" name="Picture 9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4343400"/>
            <a:ext cx="2743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1181100" y="2971800"/>
            <a:ext cx="6705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TËp</a:t>
            </a:r>
            <a:r>
              <a:rPr lang="en-US" sz="3600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hîp</a:t>
            </a:r>
            <a:r>
              <a:rPr lang="en-US" sz="3600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c¸c</a:t>
            </a:r>
            <a:r>
              <a:rPr lang="en-US" sz="3600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sè</a:t>
            </a:r>
            <a:r>
              <a:rPr lang="en-US" sz="3600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 </a:t>
            </a:r>
            <a:r>
              <a:rPr lang="en-US" sz="3600" kern="10" dirty="0" err="1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HelvetInsH"/>
              </a:rPr>
              <a:t>nguyªn</a:t>
            </a:r>
            <a:endParaRPr lang="en-US" sz="3600" kern="10" dirty="0">
              <a:ln w="1270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HelvetInsH"/>
            </a:endParaRPr>
          </a:p>
        </p:txBody>
      </p:sp>
      <p:pic>
        <p:nvPicPr>
          <p:cNvPr id="15" name="Picture 14" descr="POINSET2"/>
          <p:cNvPicPr>
            <a:picLocks noChangeAspect="1" noChangeArrowheads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2800" y="152400"/>
            <a:ext cx="1828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23170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610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260813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-66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982" y="3276600"/>
            <a:ext cx="8894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Luyên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-7; -6;-4; 0; 2; 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(y/c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303693"/>
            <a:ext cx="899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81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143000"/>
            <a:ext cx="738375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đãn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BTVN  2, 3,4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- 69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60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228600"/>
            <a:ext cx="4814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HỢP CÁC SỐ NGUYÊN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895600"/>
            <a:ext cx="15240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NỘI DUNG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376055" y="9144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376055" y="28956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76055" y="4876800"/>
            <a:ext cx="5943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12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50624"/>
            <a:ext cx="8372446" cy="197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-228600" y="2644362"/>
            <a:ext cx="6248400" cy="3048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0"/>
            <a:ext cx="58051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TẬP HỢP CÁC SỐ NGUYÊN</a:t>
            </a: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277236"/>
              </p:ext>
            </p:extLst>
          </p:nvPr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05400" y="6172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046901"/>
              </p:ext>
            </p:extLst>
          </p:nvPr>
        </p:nvGraphicFramePr>
        <p:xfrm>
          <a:off x="5257800" y="5692362"/>
          <a:ext cx="3724246" cy="664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" name="Equation" r:id="rId6" imgW="1206360" imgH="253800" progId="Equation.DSMT4">
                  <p:embed/>
                </p:oleObj>
              </mc:Choice>
              <mc:Fallback>
                <p:oleObj name="Equation" r:id="rId6" imgW="1206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57800" y="5692362"/>
                        <a:ext cx="3724246" cy="664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58985" y="4738255"/>
            <a:ext cx="37850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022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228600" y="1981200"/>
            <a:ext cx="3200400" cy="2362200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GB" sz="20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914400" y="21336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-2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1600200" y="21336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-1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1524000" y="32004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-5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1676400" y="26670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-3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2438400" y="3048000"/>
            <a:ext cx="560388" cy="4572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-4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14400" y="3352800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chemeClr val="tx2"/>
                </a:solidFill>
                <a:latin typeface=".VnTime" pitchFamily="34" charset="0"/>
              </a:rPr>
              <a:t>...</a:t>
            </a:r>
            <a:endParaRPr lang="en-GB" sz="4000" b="1" dirty="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6183" name="Oval 39"/>
          <p:cNvSpPr>
            <a:spLocks noChangeArrowheads="1"/>
          </p:cNvSpPr>
          <p:nvPr/>
        </p:nvSpPr>
        <p:spPr bwMode="auto">
          <a:xfrm>
            <a:off x="5181600" y="1752600"/>
            <a:ext cx="3352800" cy="2133600"/>
          </a:xfrm>
          <a:prstGeom prst="ellips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GB" sz="2000" b="1">
              <a:latin typeface=".VnTime" pitchFamily="34" charset="0"/>
            </a:endParaRPr>
          </a:p>
        </p:txBody>
      </p:sp>
      <p:sp>
        <p:nvSpPr>
          <p:cNvPr id="6184" name="Oval 40"/>
          <p:cNvSpPr>
            <a:spLocks noChangeArrowheads="1"/>
          </p:cNvSpPr>
          <p:nvPr/>
        </p:nvSpPr>
        <p:spPr bwMode="auto">
          <a:xfrm>
            <a:off x="5486400" y="25146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2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5" name="Oval 41"/>
          <p:cNvSpPr>
            <a:spLocks noChangeArrowheads="1"/>
          </p:cNvSpPr>
          <p:nvPr/>
        </p:nvSpPr>
        <p:spPr bwMode="auto">
          <a:xfrm>
            <a:off x="6629400" y="19812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1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6" name="Oval 42"/>
          <p:cNvSpPr>
            <a:spLocks noChangeArrowheads="1"/>
          </p:cNvSpPr>
          <p:nvPr/>
        </p:nvSpPr>
        <p:spPr bwMode="auto">
          <a:xfrm>
            <a:off x="5791200" y="32004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7" name="Oval 43"/>
          <p:cNvSpPr>
            <a:spLocks noChangeArrowheads="1"/>
          </p:cNvSpPr>
          <p:nvPr/>
        </p:nvSpPr>
        <p:spPr bwMode="auto">
          <a:xfrm>
            <a:off x="6705600" y="25146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4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8" name="Oval 44"/>
          <p:cNvSpPr>
            <a:spLocks noChangeArrowheads="1"/>
          </p:cNvSpPr>
          <p:nvPr/>
        </p:nvSpPr>
        <p:spPr bwMode="auto">
          <a:xfrm>
            <a:off x="7620000" y="2590800"/>
            <a:ext cx="685800" cy="533400"/>
          </a:xfrm>
          <a:prstGeom prst="ellipse">
            <a:avLst/>
          </a:prstGeom>
          <a:solidFill>
            <a:srgbClr val="FFE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5</a:t>
            </a:r>
            <a:endParaRPr lang="en-GB" sz="20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6934200" y="2895600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chemeClr val="tx2"/>
                </a:solidFill>
                <a:latin typeface=".VnTime" pitchFamily="34" charset="0"/>
              </a:rPr>
              <a:t>...</a:t>
            </a:r>
            <a:endParaRPr lang="en-GB" sz="4000" b="1" dirty="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6190" name="Oval 46"/>
          <p:cNvSpPr>
            <a:spLocks noChangeArrowheads="1"/>
          </p:cNvSpPr>
          <p:nvPr/>
        </p:nvSpPr>
        <p:spPr bwMode="auto">
          <a:xfrm>
            <a:off x="5614988" y="1981200"/>
            <a:ext cx="838200" cy="5334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006600"/>
                </a:solidFill>
                <a:latin typeface=".VnTime" pitchFamily="34" charset="0"/>
              </a:rPr>
              <a:t>0</a:t>
            </a:r>
            <a:endParaRPr lang="en-GB" sz="3200" b="1">
              <a:solidFill>
                <a:srgbClr val="006600"/>
              </a:solidFill>
              <a:latin typeface=".VnTime" pitchFamily="34" charset="0"/>
            </a:endParaRPr>
          </a:p>
        </p:txBody>
      </p:sp>
      <p:sp>
        <p:nvSpPr>
          <p:cNvPr id="6191" name="Oval 47"/>
          <p:cNvSpPr>
            <a:spLocks noChangeArrowheads="1"/>
          </p:cNvSpPr>
          <p:nvPr/>
        </p:nvSpPr>
        <p:spPr bwMode="auto">
          <a:xfrm>
            <a:off x="2133600" y="3962400"/>
            <a:ext cx="6400800" cy="1981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6192" name="Line 48"/>
          <p:cNvSpPr>
            <a:spLocks noChangeShapeType="1"/>
          </p:cNvSpPr>
          <p:nvPr/>
        </p:nvSpPr>
        <p:spPr bwMode="auto">
          <a:xfrm flipV="1">
            <a:off x="2819400" y="1676400"/>
            <a:ext cx="7620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3" name="Line 49"/>
          <p:cNvSpPr>
            <a:spLocks noChangeShapeType="1"/>
          </p:cNvSpPr>
          <p:nvPr/>
        </p:nvSpPr>
        <p:spPr bwMode="auto">
          <a:xfrm flipH="1" flipV="1">
            <a:off x="7162800" y="1371600"/>
            <a:ext cx="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4" name="Line 50"/>
          <p:cNvSpPr>
            <a:spLocks noChangeShapeType="1"/>
          </p:cNvSpPr>
          <p:nvPr/>
        </p:nvSpPr>
        <p:spPr bwMode="auto">
          <a:xfrm flipH="1">
            <a:off x="1828800" y="4953000"/>
            <a:ext cx="381000" cy="457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381000" y="1066800"/>
            <a:ext cx="4305300" cy="844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5791200" y="685800"/>
            <a:ext cx="2514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0" y="5791200"/>
            <a:ext cx="4419600" cy="370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9" name="Rectangle 55"/>
          <p:cNvSpPr>
            <a:spLocks noChangeArrowheads="1"/>
          </p:cNvSpPr>
          <p:nvPr/>
        </p:nvSpPr>
        <p:spPr bwMode="auto">
          <a:xfrm>
            <a:off x="179388" y="579437"/>
            <a:ext cx="3810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350" name="WordArt 206"/>
          <p:cNvSpPr>
            <a:spLocks noChangeArrowheads="1" noChangeShapeType="1" noTextEdit="1"/>
          </p:cNvSpPr>
          <p:nvPr/>
        </p:nvSpPr>
        <p:spPr bwMode="auto">
          <a:xfrm>
            <a:off x="2590800" y="76200"/>
            <a:ext cx="5715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200" b="1" kern="10" dirty="0">
                <a:ln w="1270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VNI-Helve"/>
              </a:rPr>
              <a:t>TAÄP HÔÏP CAÙC SOÁ NGUYEÂN</a:t>
            </a:r>
          </a:p>
        </p:txBody>
      </p:sp>
      <p:sp>
        <p:nvSpPr>
          <p:cNvPr id="78" name="Text Box 1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219200" y="6140776"/>
            <a:ext cx="7086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 … ; -3; -2; -1; 0; 1; 2; 3; … </a:t>
            </a:r>
          </a:p>
        </p:txBody>
      </p:sp>
      <p:sp>
        <p:nvSpPr>
          <p:cNvPr id="6352" name="Rectangle 20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88900" cmpd="thickThin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" name="Text Box 209"/>
          <p:cNvSpPr txBox="1">
            <a:spLocks noChangeArrowheads="1"/>
          </p:cNvSpPr>
          <p:nvPr/>
        </p:nvSpPr>
        <p:spPr bwMode="auto">
          <a:xfrm>
            <a:off x="5600700" y="731077"/>
            <a:ext cx="2514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52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5607E-6 L -0.20416 -0.01665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-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0.20278 0.27778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13889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34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28611 0.3555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6" y="17778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38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95  E" pathEditMode="relative" ptsTypes="">
                                      <p:cBhvr>
                                        <p:cTn id="140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15416 0.19328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16185E-6 L -0.1 0.29965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14983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42775E-6 L -0.09167 0.37734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18867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9017E-7 L -0.05 0.34405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17202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93642E-7 L -0.03334 0.28855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14428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96532E-6 L -0.04167 0.23307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" y="11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5417 0.22662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1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417 -0.01665 L -0.11823 0.3052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8" y="160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7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49" grpId="1" animBg="1"/>
      <p:bldP spid="6150" grpId="0" animBg="1"/>
      <p:bldP spid="6150" grpId="1" animBg="1"/>
      <p:bldP spid="6151" grpId="0" animBg="1"/>
      <p:bldP spid="6151" grpId="1" animBg="1"/>
      <p:bldP spid="6152" grpId="0" animBg="1"/>
      <p:bldP spid="6152" grpId="1" animBg="1"/>
      <p:bldP spid="6153" grpId="0" animBg="1"/>
      <p:bldP spid="6153" grpId="1" animBg="1"/>
      <p:bldP spid="6154" grpId="0"/>
      <p:bldP spid="6154" grpId="1"/>
      <p:bldP spid="6183" grpId="0" animBg="1"/>
      <p:bldP spid="6184" grpId="0" animBg="1"/>
      <p:bldP spid="6184" grpId="1" animBg="1"/>
      <p:bldP spid="6185" grpId="0" animBg="1"/>
      <p:bldP spid="6185" grpId="1" animBg="1"/>
      <p:bldP spid="6186" grpId="0" animBg="1"/>
      <p:bldP spid="6186" grpId="1" animBg="1"/>
      <p:bldP spid="6187" grpId="0" animBg="1"/>
      <p:bldP spid="6187" grpId="1" animBg="1"/>
      <p:bldP spid="6188" grpId="0" animBg="1"/>
      <p:bldP spid="6188" grpId="1" animBg="1"/>
      <p:bldP spid="6189" grpId="0"/>
      <p:bldP spid="6189" grpId="1"/>
      <p:bldP spid="6190" grpId="0" animBg="1"/>
      <p:bldP spid="6190" grpId="1" animBg="1"/>
      <p:bldP spid="6190" grpId="2" animBg="1"/>
      <p:bldP spid="6191" grpId="0" animBg="1"/>
      <p:bldP spid="6192" grpId="0" animBg="1"/>
      <p:bldP spid="6193" grpId="0" animBg="1"/>
      <p:bldP spid="6194" grpId="0" animBg="1"/>
      <p:bldP spid="6195" grpId="0"/>
      <p:bldP spid="6197" grpId="0"/>
      <p:bldP spid="6197" grpId="1"/>
      <p:bldP spid="78" grpId="0"/>
      <p:bldP spid="63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35" y="381000"/>
            <a:ext cx="804256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2590800"/>
            <a:ext cx="7924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+mj-lt"/>
              </a:rPr>
              <a:t>Chú ý: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Số 0 không phải là số nguyên âm, cũng không phải là số nguyên dương.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Các số nguyên dương 1, 2, 3,… đều mang dấu “+” nên còn được viết là +1, +2, +3,…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4953000"/>
            <a:ext cx="77724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523727"/>
              </p:ext>
            </p:extLst>
          </p:nvPr>
        </p:nvGraphicFramePr>
        <p:xfrm>
          <a:off x="3048000" y="5816924"/>
          <a:ext cx="2434934" cy="1006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4" imgW="952200" imgH="393480" progId="Equation.DSMT4">
                  <p:embed/>
                </p:oleObj>
              </mc:Choice>
              <mc:Fallback>
                <p:oleObj name="Equation" r:id="rId4" imgW="952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0" y="5816924"/>
                        <a:ext cx="2434934" cy="1006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531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447800" y="685800"/>
            <a:ext cx="6172200" cy="1384995"/>
            <a:chOff x="1447800" y="685800"/>
            <a:chExt cx="6172200" cy="1384995"/>
          </a:xfrm>
        </p:grpSpPr>
        <p:sp>
          <p:nvSpPr>
            <p:cNvPr id="4" name="TextBox 3"/>
            <p:cNvSpPr txBox="1"/>
            <p:nvPr/>
          </p:nvSpPr>
          <p:spPr>
            <a:xfrm>
              <a:off x="1447800" y="685800"/>
              <a:ext cx="61722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1: (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sgk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/64)</a:t>
              </a:r>
            </a:p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kí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hiệu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   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9203510"/>
                </p:ext>
              </p:extLst>
            </p:nvPr>
          </p:nvGraphicFramePr>
          <p:xfrm>
            <a:off x="3435929" y="1219200"/>
            <a:ext cx="1097972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7" name="Equation" r:id="rId3" imgW="253800" imgH="177480" progId="Equation.DSMT4">
                    <p:embed/>
                  </p:oleObj>
                </mc:Choice>
                <mc:Fallback>
                  <p:oleObj name="Equation" r:id="rId3" imgW="253800" imgH="177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435929" y="1219200"/>
                          <a:ext cx="1097972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1163577" y="1942392"/>
            <a:ext cx="2265423" cy="529688"/>
            <a:chOff x="1163577" y="1942392"/>
            <a:chExt cx="2265423" cy="529688"/>
          </a:xfrm>
        </p:grpSpPr>
        <p:sp>
          <p:nvSpPr>
            <p:cNvPr id="7" name="TextBox 6"/>
            <p:cNvSpPr txBox="1"/>
            <p:nvPr/>
          </p:nvSpPr>
          <p:spPr>
            <a:xfrm>
              <a:off x="1163577" y="1948860"/>
              <a:ext cx="11224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a) -16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362200" y="2016865"/>
              <a:ext cx="38100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95600" y="1942392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Z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96245" y="1905000"/>
            <a:ext cx="2265423" cy="529688"/>
            <a:chOff x="4596245" y="1905000"/>
            <a:chExt cx="2265423" cy="529688"/>
          </a:xfrm>
        </p:grpSpPr>
        <p:sp>
          <p:nvSpPr>
            <p:cNvPr id="10" name="TextBox 9"/>
            <p:cNvSpPr txBox="1"/>
            <p:nvPr/>
          </p:nvSpPr>
          <p:spPr>
            <a:xfrm>
              <a:off x="4596245" y="1911468"/>
              <a:ext cx="11432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) -20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/>
                <p:cNvSpPr/>
                <p:nvPr/>
              </p:nvSpPr>
              <p:spPr>
                <a:xfrm>
                  <a:off x="5794868" y="1979473"/>
                  <a:ext cx="381000" cy="369332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a:fld id="{E3EEC089-571D-46EF-8DC2-9E7F3E714978}" type="mathplaceholder">
                          <a:rPr lang="en-US" i="1" smtClean="0">
                            <a:latin typeface="Cambria Math"/>
                          </a:rPr>
                          <a:t>Type equation here.</a:t>
                        </a:fl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4868" y="1979473"/>
                  <a:ext cx="381000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90909" t="-51563" r="-78788" b="-90625"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TextBox 11"/>
            <p:cNvSpPr txBox="1"/>
            <p:nvPr/>
          </p:nvSpPr>
          <p:spPr>
            <a:xfrm>
              <a:off x="6328268" y="19050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641426"/>
              </p:ext>
            </p:extLst>
          </p:nvPr>
        </p:nvGraphicFramePr>
        <p:xfrm>
          <a:off x="5850491" y="1991986"/>
          <a:ext cx="381000" cy="300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Equation" r:id="rId7" imgW="126720" imgH="152280" progId="Equation.DSMT4">
                  <p:embed/>
                </p:oleObj>
              </mc:Choice>
              <mc:Fallback>
                <p:oleObj name="Equation" r:id="rId7" imgW="12672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50491" y="1991986"/>
                        <a:ext cx="381000" cy="3004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0328" y="27432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- 69)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006150" y="3886200"/>
            <a:ext cx="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42950" y="3750869"/>
            <a:ext cx="5235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10 000 m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4596035"/>
            <a:ext cx="27638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0565" y="5257800"/>
            <a:ext cx="5233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ngầm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100m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15509" y="3880861"/>
            <a:ext cx="1742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+10 000 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92600" y="4576880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 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92600" y="5513878"/>
            <a:ext cx="12939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- 100 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361364" y="2025804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∈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1364" y="2025804"/>
                <a:ext cx="381836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8197" r="-2063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/>
      <p:bldP spid="19" grpId="0"/>
      <p:bldP spid="20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1066800" y="4267200"/>
            <a:ext cx="7543800" cy="701675"/>
            <a:chOff x="672" y="2112"/>
            <a:chExt cx="4752" cy="442"/>
          </a:xfrm>
        </p:grpSpPr>
        <p:grpSp>
          <p:nvGrpSpPr>
            <p:cNvPr id="21509" name="Group 5"/>
            <p:cNvGrpSpPr>
              <a:grpSpLocks/>
            </p:cNvGrpSpPr>
            <p:nvPr/>
          </p:nvGrpSpPr>
          <p:grpSpPr bwMode="auto">
            <a:xfrm>
              <a:off x="672" y="2112"/>
              <a:ext cx="4752" cy="96"/>
              <a:chOff x="864" y="2515"/>
              <a:chExt cx="4752" cy="96"/>
            </a:xfrm>
          </p:grpSpPr>
          <p:grpSp>
            <p:nvGrpSpPr>
              <p:cNvPr id="21510" name="Group 6"/>
              <p:cNvGrpSpPr>
                <a:grpSpLocks/>
              </p:cNvGrpSpPr>
              <p:nvPr/>
            </p:nvGrpSpPr>
            <p:grpSpPr bwMode="auto">
              <a:xfrm>
                <a:off x="2784" y="2515"/>
                <a:ext cx="2832" cy="96"/>
                <a:chOff x="2784" y="912"/>
                <a:chExt cx="2832" cy="96"/>
              </a:xfrm>
            </p:grpSpPr>
            <p:sp>
              <p:nvSpPr>
                <p:cNvPr id="21511" name="Line 7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2" name="Line 8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3" name="Line 9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4" name="Line 10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21" name="Group 17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3" name="Line 19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4" name="Line 20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5" name="Line 21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6" name="Line 22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7" name="Line 23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8" name="Line 24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29" name="Group 25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3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1" name="Line 27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2" name="Line 28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3" name="Line 29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4" name="Line 30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5" name="Line 31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6" name="Line 32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37" name="Group 33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38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9" name="Line 35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0" name="Line 36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1" name="Line 37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2" name="Line 38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3" name="Line 39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4" name="Line 40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45" name="Group 41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46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7" name="Line 43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8" name="Line 44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9" name="Line 45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0" name="Line 46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1" name="Line 47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2" name="Line 48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53" name="Group 49"/>
              <p:cNvGrpSpPr>
                <a:grpSpLocks/>
              </p:cNvGrpSpPr>
              <p:nvPr/>
            </p:nvGrpSpPr>
            <p:grpSpPr bwMode="auto">
              <a:xfrm>
                <a:off x="864" y="2515"/>
                <a:ext cx="1920" cy="96"/>
                <a:chOff x="864" y="912"/>
                <a:chExt cx="1920" cy="96"/>
              </a:xfrm>
            </p:grpSpPr>
            <p:sp>
              <p:nvSpPr>
                <p:cNvPr id="21554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5" name="Line 51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6" name="Line 52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7" name="Line 53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8" name="Line 54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9" name="Line 55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0" name="Line 56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1" name="Group 57"/>
              <p:cNvGrpSpPr>
                <a:grpSpLocks/>
              </p:cNvGrpSpPr>
              <p:nvPr/>
            </p:nvGrpSpPr>
            <p:grpSpPr bwMode="auto">
              <a:xfrm>
                <a:off x="2784" y="2515"/>
                <a:ext cx="2832" cy="96"/>
                <a:chOff x="2784" y="912"/>
                <a:chExt cx="2832" cy="96"/>
              </a:xfrm>
            </p:grpSpPr>
            <p:sp>
              <p:nvSpPr>
                <p:cNvPr id="21562" name="Line 58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3" name="Line 59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4" name="Line 60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5" name="Line 61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6" name="Line 62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7" name="Line 63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8" name="Line 64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9" name="Line 65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0" name="Line 66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1" name="Line 67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572" name="Text Box 68"/>
            <p:cNvSpPr txBox="1">
              <a:spLocks noChangeArrowheads="1"/>
            </p:cNvSpPr>
            <p:nvPr/>
          </p:nvSpPr>
          <p:spPr bwMode="auto">
            <a:xfrm>
              <a:off x="2784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0</a:t>
              </a:r>
            </a:p>
          </p:txBody>
        </p:sp>
        <p:grpSp>
          <p:nvGrpSpPr>
            <p:cNvPr id="21573" name="Group 69"/>
            <p:cNvGrpSpPr>
              <a:grpSpLocks/>
            </p:cNvGrpSpPr>
            <p:nvPr/>
          </p:nvGrpSpPr>
          <p:grpSpPr bwMode="auto">
            <a:xfrm>
              <a:off x="672" y="2112"/>
              <a:ext cx="4752" cy="96"/>
              <a:chOff x="960" y="1488"/>
              <a:chExt cx="4752" cy="96"/>
            </a:xfrm>
          </p:grpSpPr>
          <p:grpSp>
            <p:nvGrpSpPr>
              <p:cNvPr id="21574" name="Group 70"/>
              <p:cNvGrpSpPr>
                <a:grpSpLocks/>
              </p:cNvGrpSpPr>
              <p:nvPr/>
            </p:nvGrpSpPr>
            <p:grpSpPr bwMode="auto">
              <a:xfrm>
                <a:off x="2880" y="1488"/>
                <a:ext cx="2832" cy="96"/>
                <a:chOff x="2784" y="912"/>
                <a:chExt cx="2832" cy="96"/>
              </a:xfrm>
            </p:grpSpPr>
            <p:sp>
              <p:nvSpPr>
                <p:cNvPr id="21575" name="Line 71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6" name="Line 72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7" name="Line 73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8" name="Line 74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79" name="Line 75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0" name="Line 76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1" name="Line 77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2" name="Line 78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3" name="Line 79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4" name="Line 80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85" name="Group 81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586" name="Line 82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7" name="Line 83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8" name="Line 84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9" name="Line 85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0" name="Line 86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1" name="Line 87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2" name="Line 88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93" name="Group 89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594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5" name="Line 91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6" name="Line 92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7" name="Line 93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8" name="Line 94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99" name="Line 95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0" name="Line 96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01" name="Group 97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02" name="Line 98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3" name="Line 99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4" name="Line 100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5" name="Line 101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6" name="Line 102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7" name="Line 103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08" name="Line 104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09" name="Group 105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10" name="Line 106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1" name="Line 107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2" name="Line 108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3" name="Line 109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4" name="Line 110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5" name="Line 111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6" name="Line 112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17" name="Group 113"/>
              <p:cNvGrpSpPr>
                <a:grpSpLocks/>
              </p:cNvGrpSpPr>
              <p:nvPr/>
            </p:nvGrpSpPr>
            <p:grpSpPr bwMode="auto">
              <a:xfrm>
                <a:off x="960" y="1488"/>
                <a:ext cx="1920" cy="96"/>
                <a:chOff x="864" y="912"/>
                <a:chExt cx="1920" cy="96"/>
              </a:xfrm>
            </p:grpSpPr>
            <p:sp>
              <p:nvSpPr>
                <p:cNvPr id="21618" name="Line 114"/>
                <p:cNvSpPr>
                  <a:spLocks noChangeShapeType="1"/>
                </p:cNvSpPr>
                <p:nvPr/>
              </p:nvSpPr>
              <p:spPr bwMode="auto">
                <a:xfrm flipH="1">
                  <a:off x="864" y="960"/>
                  <a:ext cx="1920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19" name="Line 115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0" name="Line 116"/>
                <p:cNvSpPr>
                  <a:spLocks noChangeShapeType="1"/>
                </p:cNvSpPr>
                <p:nvPr/>
              </p:nvSpPr>
              <p:spPr bwMode="auto">
                <a:xfrm>
                  <a:off x="244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1" name="Line 117"/>
                <p:cNvSpPr>
                  <a:spLocks noChangeShapeType="1"/>
                </p:cNvSpPr>
                <p:nvPr/>
              </p:nvSpPr>
              <p:spPr bwMode="auto">
                <a:xfrm>
                  <a:off x="211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2" name="Line 118"/>
                <p:cNvSpPr>
                  <a:spLocks noChangeShapeType="1"/>
                </p:cNvSpPr>
                <p:nvPr/>
              </p:nvSpPr>
              <p:spPr bwMode="auto">
                <a:xfrm>
                  <a:off x="177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3" name="Line 119"/>
                <p:cNvSpPr>
                  <a:spLocks noChangeShapeType="1"/>
                </p:cNvSpPr>
                <p:nvPr/>
              </p:nvSpPr>
              <p:spPr bwMode="auto">
                <a:xfrm>
                  <a:off x="144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4" name="Line 120"/>
                <p:cNvSpPr>
                  <a:spLocks noChangeShapeType="1"/>
                </p:cNvSpPr>
                <p:nvPr/>
              </p:nvSpPr>
              <p:spPr bwMode="auto">
                <a:xfrm>
                  <a:off x="110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25" name="Group 121"/>
              <p:cNvGrpSpPr>
                <a:grpSpLocks/>
              </p:cNvGrpSpPr>
              <p:nvPr/>
            </p:nvGrpSpPr>
            <p:grpSpPr bwMode="auto">
              <a:xfrm>
                <a:off x="2880" y="1488"/>
                <a:ext cx="2832" cy="96"/>
                <a:chOff x="2784" y="912"/>
                <a:chExt cx="2832" cy="96"/>
              </a:xfrm>
            </p:grpSpPr>
            <p:sp>
              <p:nvSpPr>
                <p:cNvPr id="21626" name="Line 122"/>
                <p:cNvSpPr>
                  <a:spLocks noChangeShapeType="1"/>
                </p:cNvSpPr>
                <p:nvPr/>
              </p:nvSpPr>
              <p:spPr bwMode="auto">
                <a:xfrm>
                  <a:off x="2784" y="960"/>
                  <a:ext cx="2832" cy="0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7" name="Line 123"/>
                <p:cNvSpPr>
                  <a:spLocks noChangeShapeType="1"/>
                </p:cNvSpPr>
                <p:nvPr/>
              </p:nvSpPr>
              <p:spPr bwMode="auto">
                <a:xfrm>
                  <a:off x="278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8" name="Line 124"/>
                <p:cNvSpPr>
                  <a:spLocks noChangeShapeType="1"/>
                </p:cNvSpPr>
                <p:nvPr/>
              </p:nvSpPr>
              <p:spPr bwMode="auto">
                <a:xfrm>
                  <a:off x="312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9" name="Line 125"/>
                <p:cNvSpPr>
                  <a:spLocks noChangeShapeType="1"/>
                </p:cNvSpPr>
                <p:nvPr/>
              </p:nvSpPr>
              <p:spPr bwMode="auto">
                <a:xfrm>
                  <a:off x="345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0" name="Line 126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1" name="Line 127"/>
                <p:cNvSpPr>
                  <a:spLocks noChangeShapeType="1"/>
                </p:cNvSpPr>
                <p:nvPr/>
              </p:nvSpPr>
              <p:spPr bwMode="auto">
                <a:xfrm>
                  <a:off x="4128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2" name="Line 128"/>
                <p:cNvSpPr>
                  <a:spLocks noChangeShapeType="1"/>
                </p:cNvSpPr>
                <p:nvPr/>
              </p:nvSpPr>
              <p:spPr bwMode="auto">
                <a:xfrm>
                  <a:off x="4464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3" name="Line 129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4" name="Line 130"/>
                <p:cNvSpPr>
                  <a:spLocks noChangeShapeType="1"/>
                </p:cNvSpPr>
                <p:nvPr/>
              </p:nvSpPr>
              <p:spPr bwMode="auto">
                <a:xfrm>
                  <a:off x="5136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35" name="Line 131"/>
                <p:cNvSpPr>
                  <a:spLocks noChangeShapeType="1"/>
                </p:cNvSpPr>
                <p:nvPr/>
              </p:nvSpPr>
              <p:spPr bwMode="auto">
                <a:xfrm>
                  <a:off x="4800" y="912"/>
                  <a:ext cx="0" cy="96"/>
                </a:xfrm>
                <a:prstGeom prst="line">
                  <a:avLst/>
                </a:prstGeom>
                <a:noFill/>
                <a:ln w="57150">
                  <a:solidFill>
                    <a:srgbClr val="00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636" name="Text Box 132"/>
            <p:cNvSpPr txBox="1">
              <a:spLocks noChangeArrowheads="1"/>
            </p:cNvSpPr>
            <p:nvPr/>
          </p:nvSpPr>
          <p:spPr bwMode="auto">
            <a:xfrm>
              <a:off x="2688" y="2208"/>
              <a:ext cx="528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0    </a:t>
              </a:r>
            </a:p>
          </p:txBody>
        </p:sp>
        <p:sp>
          <p:nvSpPr>
            <p:cNvPr id="21638" name="Text Box 134"/>
            <p:cNvSpPr txBox="1">
              <a:spLocks noChangeArrowheads="1"/>
            </p:cNvSpPr>
            <p:nvPr/>
          </p:nvSpPr>
          <p:spPr bwMode="auto">
            <a:xfrm>
              <a:off x="3504" y="219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2</a:t>
              </a:r>
            </a:p>
          </p:txBody>
        </p:sp>
        <p:sp>
          <p:nvSpPr>
            <p:cNvPr id="21639" name="Text Box 135"/>
            <p:cNvSpPr txBox="1">
              <a:spLocks noChangeArrowheads="1"/>
            </p:cNvSpPr>
            <p:nvPr/>
          </p:nvSpPr>
          <p:spPr bwMode="auto">
            <a:xfrm>
              <a:off x="3792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 dirty="0">
                  <a:solidFill>
                    <a:schemeClr val="bg1"/>
                  </a:solidFill>
                  <a:latin typeface=".VnTime" pitchFamily="34" charset="0"/>
                </a:rPr>
                <a:t>3</a:t>
              </a:r>
            </a:p>
          </p:txBody>
        </p:sp>
        <p:sp>
          <p:nvSpPr>
            <p:cNvPr id="21640" name="Text Box 136"/>
            <p:cNvSpPr txBox="1">
              <a:spLocks noChangeArrowheads="1"/>
            </p:cNvSpPr>
            <p:nvPr/>
          </p:nvSpPr>
          <p:spPr bwMode="auto">
            <a:xfrm>
              <a:off x="4128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4</a:t>
              </a:r>
            </a:p>
          </p:txBody>
        </p:sp>
        <p:sp>
          <p:nvSpPr>
            <p:cNvPr id="21641" name="Text Box 137"/>
            <p:cNvSpPr txBox="1">
              <a:spLocks noChangeArrowheads="1"/>
            </p:cNvSpPr>
            <p:nvPr/>
          </p:nvSpPr>
          <p:spPr bwMode="auto">
            <a:xfrm>
              <a:off x="4464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5</a:t>
              </a:r>
            </a:p>
          </p:txBody>
        </p:sp>
        <p:sp>
          <p:nvSpPr>
            <p:cNvPr id="21642" name="Text Box 138"/>
            <p:cNvSpPr txBox="1">
              <a:spLocks noChangeArrowheads="1"/>
            </p:cNvSpPr>
            <p:nvPr/>
          </p:nvSpPr>
          <p:spPr bwMode="auto">
            <a:xfrm>
              <a:off x="4848" y="2208"/>
              <a:ext cx="24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6</a:t>
              </a:r>
            </a:p>
          </p:txBody>
        </p:sp>
        <p:sp>
          <p:nvSpPr>
            <p:cNvPr id="21643" name="Text Box 139"/>
            <p:cNvSpPr txBox="1">
              <a:spLocks noChangeArrowheads="1"/>
            </p:cNvSpPr>
            <p:nvPr/>
          </p:nvSpPr>
          <p:spPr bwMode="auto">
            <a:xfrm>
              <a:off x="2400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-1</a:t>
              </a:r>
            </a:p>
          </p:txBody>
        </p:sp>
        <p:sp>
          <p:nvSpPr>
            <p:cNvPr id="21644" name="Text Box 140"/>
            <p:cNvSpPr txBox="1">
              <a:spLocks noChangeArrowheads="1"/>
            </p:cNvSpPr>
            <p:nvPr/>
          </p:nvSpPr>
          <p:spPr bwMode="auto">
            <a:xfrm>
              <a:off x="2064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-2</a:t>
              </a:r>
            </a:p>
          </p:txBody>
        </p:sp>
        <p:sp>
          <p:nvSpPr>
            <p:cNvPr id="21645" name="Text Box 141"/>
            <p:cNvSpPr txBox="1">
              <a:spLocks noChangeArrowheads="1"/>
            </p:cNvSpPr>
            <p:nvPr/>
          </p:nvSpPr>
          <p:spPr bwMode="auto">
            <a:xfrm>
              <a:off x="1728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-3</a:t>
              </a:r>
            </a:p>
          </p:txBody>
        </p:sp>
        <p:sp>
          <p:nvSpPr>
            <p:cNvPr id="21646" name="Text Box 142"/>
            <p:cNvSpPr txBox="1">
              <a:spLocks noChangeArrowheads="1"/>
            </p:cNvSpPr>
            <p:nvPr/>
          </p:nvSpPr>
          <p:spPr bwMode="auto">
            <a:xfrm>
              <a:off x="1344" y="2208"/>
              <a:ext cx="384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-4</a:t>
              </a:r>
            </a:p>
          </p:txBody>
        </p:sp>
        <p:sp>
          <p:nvSpPr>
            <p:cNvPr id="21647" name="Text Box 143"/>
            <p:cNvSpPr txBox="1">
              <a:spLocks noChangeArrowheads="1"/>
            </p:cNvSpPr>
            <p:nvPr/>
          </p:nvSpPr>
          <p:spPr bwMode="auto">
            <a:xfrm>
              <a:off x="1056" y="220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99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-5</a:t>
              </a:r>
            </a:p>
          </p:txBody>
        </p:sp>
        <p:sp>
          <p:nvSpPr>
            <p:cNvPr id="21648" name="Text Box 144"/>
            <p:cNvSpPr txBox="1">
              <a:spLocks noChangeArrowheads="1"/>
            </p:cNvSpPr>
            <p:nvPr/>
          </p:nvSpPr>
          <p:spPr bwMode="auto">
            <a:xfrm>
              <a:off x="720" y="2198"/>
              <a:ext cx="3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000" b="1">
                  <a:solidFill>
                    <a:schemeClr val="bg1"/>
                  </a:solidFill>
                  <a:latin typeface=".VnTime" pitchFamily="34" charset="0"/>
                </a:rPr>
                <a:t>-6</a:t>
              </a:r>
            </a:p>
          </p:txBody>
        </p:sp>
      </p:grpSp>
      <p:sp>
        <p:nvSpPr>
          <p:cNvPr id="21651" name="AutoShape 147"/>
          <p:cNvSpPr>
            <a:spLocks noChangeArrowheads="1"/>
          </p:cNvSpPr>
          <p:nvPr/>
        </p:nvSpPr>
        <p:spPr bwMode="auto">
          <a:xfrm>
            <a:off x="4724400" y="5257800"/>
            <a:ext cx="4038600" cy="685800"/>
          </a:xfrm>
          <a:prstGeom prst="wedgeRoundRectCallout">
            <a:avLst>
              <a:gd name="adj1" fmla="val -15528"/>
              <a:gd name="adj2" fmla="val -49769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chemeClr val="accent1"/>
                </a:solidFill>
              </a:rPr>
              <a:t>số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nguyên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dương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21654" name="AutoShape 150"/>
          <p:cNvSpPr>
            <a:spLocks noChangeArrowheads="1"/>
          </p:cNvSpPr>
          <p:nvPr/>
        </p:nvSpPr>
        <p:spPr bwMode="auto">
          <a:xfrm>
            <a:off x="63500" y="1110342"/>
            <a:ext cx="4203700" cy="1632858"/>
          </a:xfrm>
          <a:prstGeom prst="wedgeRoundRectCallout">
            <a:avLst>
              <a:gd name="adj1" fmla="val 56473"/>
              <a:gd name="adj2" fmla="val 142449"/>
              <a:gd name="adj3" fmla="val 16667"/>
            </a:avLst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0 </a:t>
            </a:r>
            <a:r>
              <a:rPr lang="en-US" sz="2400" dirty="0" err="1">
                <a:solidFill>
                  <a:schemeClr val="accent1"/>
                </a:solidFill>
              </a:rPr>
              <a:t>không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phải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nguyên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dương</a:t>
            </a:r>
            <a:r>
              <a:rPr lang="en-US" sz="2400" dirty="0">
                <a:solidFill>
                  <a:schemeClr val="accent1"/>
                </a:solidFill>
              </a:rPr>
              <a:t>, </a:t>
            </a:r>
            <a:r>
              <a:rPr lang="en-US" sz="2400" dirty="0" err="1">
                <a:solidFill>
                  <a:schemeClr val="accent1"/>
                </a:solidFill>
              </a:rPr>
              <a:t>cũng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không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là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số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nguyên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âm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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Điểm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gốc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của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trục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sym typeface="Wingdings" pitchFamily="2" charset="2"/>
              </a:rPr>
              <a:t>số</a:t>
            </a:r>
            <a:r>
              <a:rPr lang="en-US" sz="2400" dirty="0" smtClean="0">
                <a:solidFill>
                  <a:schemeClr val="accent1"/>
                </a:solidFill>
                <a:sym typeface="Wingdings" pitchFamily="2" charset="2"/>
              </a:rPr>
              <a:t>.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21656" name="AutoShape 152"/>
          <p:cNvSpPr>
            <a:spLocks noChangeArrowheads="1"/>
          </p:cNvSpPr>
          <p:nvPr/>
        </p:nvSpPr>
        <p:spPr bwMode="auto">
          <a:xfrm>
            <a:off x="762000" y="5257800"/>
            <a:ext cx="3276600" cy="685800"/>
          </a:xfrm>
          <a:prstGeom prst="wedgeRoundRectCallout">
            <a:avLst>
              <a:gd name="adj1" fmla="val 49417"/>
              <a:gd name="adj2" fmla="val -40278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chemeClr val="accent1"/>
                </a:solidFill>
              </a:rPr>
              <a:t>số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nguyên</a:t>
            </a:r>
            <a:r>
              <a:rPr lang="en-US" sz="3200" b="1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</a:rPr>
              <a:t>âm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21658" name="Oval 154"/>
          <p:cNvSpPr>
            <a:spLocks noChangeArrowheads="1"/>
          </p:cNvSpPr>
          <p:nvPr/>
        </p:nvSpPr>
        <p:spPr bwMode="auto">
          <a:xfrm>
            <a:off x="1219200" y="3886200"/>
            <a:ext cx="457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659" name="AutoShape 155"/>
          <p:cNvSpPr>
            <a:spLocks noChangeArrowheads="1"/>
          </p:cNvSpPr>
          <p:nvPr/>
        </p:nvSpPr>
        <p:spPr bwMode="auto">
          <a:xfrm>
            <a:off x="4953000" y="432044"/>
            <a:ext cx="4191000" cy="1297215"/>
          </a:xfrm>
          <a:prstGeom prst="wedgeRoundRectCallout">
            <a:avLst>
              <a:gd name="adj1" fmla="val 34890"/>
              <a:gd name="adj2" fmla="val 243268"/>
              <a:gd name="adj3" fmla="val 16667"/>
            </a:avLst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err="1" smtClean="0">
                <a:solidFill>
                  <a:schemeClr val="accent1"/>
                </a:solidFill>
              </a:rPr>
              <a:t>Chiều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dương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hướng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từ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trái</a:t>
            </a:r>
            <a:r>
              <a:rPr lang="en-US" sz="2400" dirty="0" smtClean="0">
                <a:solidFill>
                  <a:schemeClr val="accent1"/>
                </a:solidFill>
              </a:rPr>
              <a:t> sang </a:t>
            </a:r>
            <a:r>
              <a:rPr lang="en-US" sz="2400" dirty="0" err="1" smtClean="0">
                <a:solidFill>
                  <a:schemeClr val="accent1"/>
                </a:solidFill>
              </a:rPr>
              <a:t>phải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(</a:t>
            </a:r>
            <a:r>
              <a:rPr lang="en-US" sz="2400" dirty="0" err="1" smtClean="0">
                <a:solidFill>
                  <a:schemeClr val="accent1"/>
                </a:solidFill>
              </a:rPr>
              <a:t>được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đánh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dấu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bằng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mũi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tên</a:t>
            </a:r>
            <a:r>
              <a:rPr lang="en-US" sz="2400" dirty="0" smtClean="0">
                <a:solidFill>
                  <a:schemeClr val="accent1"/>
                </a:solidFill>
              </a:rPr>
              <a:t>)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21660" name="Text Box 156"/>
          <p:cNvSpPr txBox="1">
            <a:spLocks noChangeArrowheads="1"/>
          </p:cNvSpPr>
          <p:nvPr/>
        </p:nvSpPr>
        <p:spPr bwMode="auto">
          <a:xfrm>
            <a:off x="4419600" y="4419600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latin typeface=".VnTime" pitchFamily="34" charset="0"/>
              </a:rPr>
              <a:t>0</a:t>
            </a:r>
          </a:p>
        </p:txBody>
      </p:sp>
      <p:sp>
        <p:nvSpPr>
          <p:cNvPr id="21661" name="Rectangle 15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41" y="-1"/>
            <a:ext cx="7315200" cy="106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rục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666" name="Group 162"/>
          <p:cNvGrpSpPr>
            <a:grpSpLocks/>
          </p:cNvGrpSpPr>
          <p:nvPr/>
        </p:nvGrpSpPr>
        <p:grpSpPr bwMode="auto">
          <a:xfrm>
            <a:off x="5167313" y="4953000"/>
            <a:ext cx="3367087" cy="304800"/>
            <a:chOff x="768" y="1584"/>
            <a:chExt cx="2976" cy="576"/>
          </a:xfrm>
          <a:noFill/>
        </p:grpSpPr>
        <p:grpSp>
          <p:nvGrpSpPr>
            <p:cNvPr id="21667" name="Group 163"/>
            <p:cNvGrpSpPr>
              <a:grpSpLocks/>
            </p:cNvGrpSpPr>
            <p:nvPr/>
          </p:nvGrpSpPr>
          <p:grpSpPr bwMode="auto">
            <a:xfrm>
              <a:off x="768" y="1584"/>
              <a:ext cx="2976" cy="576"/>
              <a:chOff x="768" y="1584"/>
              <a:chExt cx="2976" cy="576"/>
            </a:xfrm>
            <a:grpFill/>
          </p:grpSpPr>
          <p:sp>
            <p:nvSpPr>
              <p:cNvPr id="21668" name="AutoShape 164"/>
              <p:cNvSpPr>
                <a:spLocks/>
              </p:cNvSpPr>
              <p:nvPr/>
            </p:nvSpPr>
            <p:spPr bwMode="auto">
              <a:xfrm rot="16200000">
                <a:off x="1824" y="672"/>
                <a:ext cx="336" cy="2448"/>
              </a:xfrm>
              <a:prstGeom prst="leftBrace">
                <a:avLst>
                  <a:gd name="adj1" fmla="val 60714"/>
                  <a:gd name="adj2" fmla="val 50000"/>
                </a:avLst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n-US">
                  <a:solidFill>
                    <a:schemeClr val="tx2"/>
                  </a:solidFill>
                </a:endParaRPr>
              </a:p>
            </p:txBody>
          </p:sp>
          <p:sp>
            <p:nvSpPr>
              <p:cNvPr id="21669" name="Rectangle 165"/>
              <p:cNvSpPr>
                <a:spLocks noChangeArrowheads="1"/>
              </p:cNvSpPr>
              <p:nvPr/>
            </p:nvSpPr>
            <p:spPr bwMode="auto">
              <a:xfrm>
                <a:off x="3024" y="1584"/>
                <a:ext cx="720" cy="57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70" name="Line 166"/>
            <p:cNvSpPr>
              <a:spLocks noChangeShapeType="1"/>
            </p:cNvSpPr>
            <p:nvPr/>
          </p:nvSpPr>
          <p:spPr bwMode="auto">
            <a:xfrm>
              <a:off x="2976" y="1893"/>
              <a:ext cx="480" cy="0"/>
            </a:xfrm>
            <a:prstGeom prst="line">
              <a:avLst/>
            </a:prstGeom>
            <a:grp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671" name="Group 167"/>
          <p:cNvGrpSpPr>
            <a:grpSpLocks/>
          </p:cNvGrpSpPr>
          <p:nvPr/>
        </p:nvGrpSpPr>
        <p:grpSpPr bwMode="auto">
          <a:xfrm>
            <a:off x="914400" y="4953000"/>
            <a:ext cx="3276600" cy="381000"/>
            <a:chOff x="1056" y="3408"/>
            <a:chExt cx="2256" cy="240"/>
          </a:xfrm>
        </p:grpSpPr>
        <p:grpSp>
          <p:nvGrpSpPr>
            <p:cNvPr id="21672" name="Group 168"/>
            <p:cNvGrpSpPr>
              <a:grpSpLocks/>
            </p:cNvGrpSpPr>
            <p:nvPr/>
          </p:nvGrpSpPr>
          <p:grpSpPr bwMode="auto">
            <a:xfrm>
              <a:off x="1104" y="3408"/>
              <a:ext cx="2208" cy="240"/>
              <a:chOff x="432" y="3168"/>
              <a:chExt cx="2208" cy="240"/>
            </a:xfrm>
          </p:grpSpPr>
          <p:sp>
            <p:nvSpPr>
              <p:cNvPr id="21673" name="AutoShape 169"/>
              <p:cNvSpPr>
                <a:spLocks/>
              </p:cNvSpPr>
              <p:nvPr/>
            </p:nvSpPr>
            <p:spPr bwMode="auto">
              <a:xfrm rot="16200000">
                <a:off x="1464" y="2232"/>
                <a:ext cx="240" cy="2112"/>
              </a:xfrm>
              <a:prstGeom prst="leftBrace">
                <a:avLst>
                  <a:gd name="adj1" fmla="val 73333"/>
                  <a:gd name="adj2" fmla="val 50000"/>
                </a:avLst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21674" name="Text Box 170"/>
              <p:cNvSpPr txBox="1">
                <a:spLocks noChangeArrowheads="1"/>
              </p:cNvSpPr>
              <p:nvPr/>
            </p:nvSpPr>
            <p:spPr bwMode="auto">
              <a:xfrm>
                <a:off x="432" y="3168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</p:grpSp>
        <p:sp>
          <p:nvSpPr>
            <p:cNvPr id="21675" name="Line 171"/>
            <p:cNvSpPr>
              <a:spLocks noChangeShapeType="1"/>
            </p:cNvSpPr>
            <p:nvPr/>
          </p:nvSpPr>
          <p:spPr bwMode="auto">
            <a:xfrm flipH="1">
              <a:off x="1056" y="3534"/>
              <a:ext cx="48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76" name="Text Box 172"/>
          <p:cNvSpPr txBox="1">
            <a:spLocks noChangeArrowheads="1"/>
          </p:cNvSpPr>
          <p:nvPr/>
        </p:nvSpPr>
        <p:spPr bwMode="auto">
          <a:xfrm>
            <a:off x="8127091" y="4396467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…</a:t>
            </a:r>
          </a:p>
        </p:txBody>
      </p:sp>
      <p:sp>
        <p:nvSpPr>
          <p:cNvPr id="21677" name="Text Box 173"/>
          <p:cNvSpPr txBox="1">
            <a:spLocks noChangeArrowheads="1"/>
          </p:cNvSpPr>
          <p:nvPr/>
        </p:nvSpPr>
        <p:spPr bwMode="auto">
          <a:xfrm>
            <a:off x="457200" y="4343400"/>
            <a:ext cx="533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.VnTime" pitchFamily="34" charset="0"/>
              </a:rPr>
              <a:t>…</a:t>
            </a:r>
          </a:p>
        </p:txBody>
      </p:sp>
      <p:sp>
        <p:nvSpPr>
          <p:cNvPr id="21678" name="Rectangle 17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88900" cmpd="thickThin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685800" y="5791200"/>
            <a:ext cx="8458200" cy="609600"/>
            <a:chOff x="685800" y="5791200"/>
            <a:chExt cx="8458200" cy="609600"/>
          </a:xfrm>
        </p:grpSpPr>
        <p:grpSp>
          <p:nvGrpSpPr>
            <p:cNvPr id="21686" name="Group 182"/>
            <p:cNvGrpSpPr>
              <a:grpSpLocks/>
            </p:cNvGrpSpPr>
            <p:nvPr/>
          </p:nvGrpSpPr>
          <p:grpSpPr bwMode="auto">
            <a:xfrm>
              <a:off x="685800" y="5791200"/>
              <a:ext cx="8458200" cy="609600"/>
              <a:chOff x="528" y="3696"/>
              <a:chExt cx="5232" cy="384"/>
            </a:xfrm>
            <a:noFill/>
          </p:grpSpPr>
          <p:grpSp>
            <p:nvGrpSpPr>
              <p:cNvPr id="21679" name="Group 175"/>
              <p:cNvGrpSpPr>
                <a:grpSpLocks/>
              </p:cNvGrpSpPr>
              <p:nvPr/>
            </p:nvGrpSpPr>
            <p:grpSpPr bwMode="auto">
              <a:xfrm>
                <a:off x="768" y="3744"/>
                <a:ext cx="4992" cy="336"/>
                <a:chOff x="768" y="1584"/>
                <a:chExt cx="2976" cy="576"/>
              </a:xfrm>
              <a:grpFill/>
            </p:grpSpPr>
            <p:grpSp>
              <p:nvGrpSpPr>
                <p:cNvPr id="21680" name="Group 176"/>
                <p:cNvGrpSpPr>
                  <a:grpSpLocks/>
                </p:cNvGrpSpPr>
                <p:nvPr/>
              </p:nvGrpSpPr>
              <p:grpSpPr bwMode="auto">
                <a:xfrm>
                  <a:off x="768" y="1584"/>
                  <a:ext cx="2976" cy="576"/>
                  <a:chOff x="768" y="1584"/>
                  <a:chExt cx="2976" cy="576"/>
                </a:xfrm>
                <a:grpFill/>
              </p:grpSpPr>
              <p:sp>
                <p:nvSpPr>
                  <p:cNvPr id="21681" name="AutoShape 177"/>
                  <p:cNvSpPr>
                    <a:spLocks/>
                  </p:cNvSpPr>
                  <p:nvPr/>
                </p:nvSpPr>
                <p:spPr bwMode="auto">
                  <a:xfrm rot="16200000">
                    <a:off x="1824" y="672"/>
                    <a:ext cx="336" cy="2448"/>
                  </a:xfrm>
                  <a:prstGeom prst="leftBrace">
                    <a:avLst>
                      <a:gd name="adj1" fmla="val 60714"/>
                      <a:gd name="adj2" fmla="val 50000"/>
                    </a:avLst>
                  </a:prstGeom>
                  <a:grp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/>
                  <a:p>
                    <a:pPr algn="ctr"/>
                    <a:endParaRPr lang="en-US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21682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3024" y="1584"/>
                    <a:ext cx="720" cy="576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683" name="Line 179"/>
                <p:cNvSpPr>
                  <a:spLocks noChangeShapeType="1"/>
                </p:cNvSpPr>
                <p:nvPr/>
              </p:nvSpPr>
              <p:spPr bwMode="auto">
                <a:xfrm>
                  <a:off x="2976" y="1893"/>
                  <a:ext cx="480" cy="0"/>
                </a:xfrm>
                <a:prstGeom prst="line">
                  <a:avLst/>
                </a:prstGeom>
                <a:grpFill/>
                <a:ln w="5715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85" name="Rectangle 181"/>
              <p:cNvSpPr>
                <a:spLocks noChangeArrowheads="1"/>
              </p:cNvSpPr>
              <p:nvPr/>
            </p:nvSpPr>
            <p:spPr bwMode="auto">
              <a:xfrm>
                <a:off x="528" y="3696"/>
                <a:ext cx="528" cy="33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84" name="Line 180"/>
            <p:cNvSpPr>
              <a:spLocks noChangeShapeType="1"/>
            </p:cNvSpPr>
            <p:nvPr/>
          </p:nvSpPr>
          <p:spPr bwMode="auto">
            <a:xfrm flipH="1">
              <a:off x="996193" y="6157913"/>
              <a:ext cx="77598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88" name="AutoShape 184"/>
          <p:cNvSpPr>
            <a:spLocks noChangeArrowheads="1"/>
          </p:cNvSpPr>
          <p:nvPr/>
        </p:nvSpPr>
        <p:spPr bwMode="auto">
          <a:xfrm>
            <a:off x="2438400" y="6172200"/>
            <a:ext cx="5029200" cy="685800"/>
          </a:xfrm>
          <a:prstGeom prst="wedgeRoundRectCallout">
            <a:avLst>
              <a:gd name="adj1" fmla="val -17046"/>
              <a:gd name="adj2" fmla="val -151389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hợp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số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nguyên</a:t>
            </a:r>
            <a:r>
              <a:rPr lang="en-US" sz="3200" b="1" dirty="0">
                <a:solidFill>
                  <a:srgbClr val="FF0000"/>
                </a:solidFill>
              </a:rPr>
              <a:t> Z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73600" y="4343400"/>
            <a:ext cx="508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953000" y="436822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343400" y="1905000"/>
            <a:ext cx="3200400" cy="2246769"/>
            <a:chOff x="4343400" y="1905000"/>
            <a:chExt cx="3200400" cy="2246769"/>
          </a:xfrm>
        </p:grpSpPr>
        <p:sp>
          <p:nvSpPr>
            <p:cNvPr id="9" name="Rounded Rectangular Callout 8"/>
            <p:cNvSpPr/>
            <p:nvPr/>
          </p:nvSpPr>
          <p:spPr>
            <a:xfrm>
              <a:off x="4343400" y="1905000"/>
              <a:ext cx="3200400" cy="1905000"/>
            </a:xfrm>
            <a:prstGeom prst="wedgeRoundRectCallout">
              <a:avLst>
                <a:gd name="adj1" fmla="val -33946"/>
                <a:gd name="adj2" fmla="val 78136"/>
                <a:gd name="adj3" fmla="val 16667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392990" y="1905000"/>
              <a:ext cx="3074610" cy="22467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+/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Đơn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trục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thẳng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nối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0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800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 1</a:t>
              </a:r>
            </a:p>
            <a:p>
              <a:endParaRPr lang="en-US" sz="2800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225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6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16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1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1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1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1000"/>
                                        <p:tgtEl>
                                          <p:spTgt spid="2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51" grpId="0"/>
      <p:bldP spid="21654" grpId="0" animBg="1"/>
      <p:bldP spid="21659" grpId="0" animBg="1"/>
      <p:bldP spid="21660" grpId="0"/>
      <p:bldP spid="21660" grpId="1"/>
      <p:bldP spid="21676" grpId="0"/>
      <p:bldP spid="2167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6875463" y="32472"/>
            <a:ext cx="2268537" cy="6858000"/>
            <a:chOff x="4281" y="81"/>
            <a:chExt cx="1429" cy="4320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4281" y="81"/>
              <a:ext cx="1429" cy="43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4759" y="2650"/>
              <a:ext cx="15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829" y="2650"/>
              <a:ext cx="19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756" y="621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759" y="3872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829" y="3872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4759" y="3483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829" y="3483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759" y="3066"/>
              <a:ext cx="158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4829" y="3066"/>
              <a:ext cx="1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4775" y="1010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768" y="1434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4781" y="1851"/>
              <a:ext cx="113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4797" y="2254"/>
              <a:ext cx="19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Freeform 24"/>
            <p:cNvSpPr>
              <a:spLocks noEditPoints="1"/>
            </p:cNvSpPr>
            <p:nvPr/>
          </p:nvSpPr>
          <p:spPr bwMode="auto">
            <a:xfrm>
              <a:off x="4961" y="380"/>
              <a:ext cx="57" cy="3854"/>
            </a:xfrm>
            <a:custGeom>
              <a:avLst/>
              <a:gdLst>
                <a:gd name="T0" fmla="*/ 19 w 57"/>
                <a:gd name="T1" fmla="*/ 3854 h 3854"/>
                <a:gd name="T2" fmla="*/ 19 w 57"/>
                <a:gd name="T3" fmla="*/ 52 h 3854"/>
                <a:gd name="T4" fmla="*/ 38 w 57"/>
                <a:gd name="T5" fmla="*/ 52 h 3854"/>
                <a:gd name="T6" fmla="*/ 38 w 57"/>
                <a:gd name="T7" fmla="*/ 3854 h 3854"/>
                <a:gd name="T8" fmla="*/ 19 w 57"/>
                <a:gd name="T9" fmla="*/ 3854 h 3854"/>
                <a:gd name="T10" fmla="*/ 0 w 57"/>
                <a:gd name="T11" fmla="*/ 62 h 3854"/>
                <a:gd name="T12" fmla="*/ 28 w 57"/>
                <a:gd name="T13" fmla="*/ 0 h 3854"/>
                <a:gd name="T14" fmla="*/ 57 w 57"/>
                <a:gd name="T15" fmla="*/ 62 h 3854"/>
                <a:gd name="T16" fmla="*/ 0 w 57"/>
                <a:gd name="T17" fmla="*/ 62 h 38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3854">
                  <a:moveTo>
                    <a:pt x="19" y="3854"/>
                  </a:moveTo>
                  <a:lnTo>
                    <a:pt x="19" y="52"/>
                  </a:lnTo>
                  <a:lnTo>
                    <a:pt x="38" y="52"/>
                  </a:lnTo>
                  <a:lnTo>
                    <a:pt x="38" y="3854"/>
                  </a:lnTo>
                  <a:lnTo>
                    <a:pt x="19" y="3854"/>
                  </a:lnTo>
                  <a:close/>
                  <a:moveTo>
                    <a:pt x="0" y="62"/>
                  </a:moveTo>
                  <a:lnTo>
                    <a:pt x="28" y="0"/>
                  </a:lnTo>
                  <a:lnTo>
                    <a:pt x="57" y="62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4951" y="1571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4951" y="3613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4951" y="1994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4951" y="2397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4951" y="2807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4951" y="3210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4951" y="772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4951" y="1182"/>
              <a:ext cx="76" cy="21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4951" y="4023"/>
              <a:ext cx="76" cy="20"/>
            </a:xfrm>
            <a:prstGeom prst="rect">
              <a:avLst/>
            </a:prstGeom>
            <a:solidFill>
              <a:srgbClr val="0000FF"/>
            </a:solidFill>
            <a:ln w="0" cap="flat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57200" y="507135"/>
            <a:ext cx="3440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8601" y="1410244"/>
            <a:ext cx="723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20000" y="343918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24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89795"/>
            <a:ext cx="914400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124200"/>
            <a:ext cx="5486400" cy="363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43190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0945" y="443805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-5;-4; -2; 3; 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110345"/>
            <a:ext cx="2895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25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716</Words>
  <Application>Microsoft Office PowerPoint</Application>
  <PresentationFormat>On-screen Show (4:3)</PresentationFormat>
  <Paragraphs>117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53</cp:revision>
  <dcterms:created xsi:type="dcterms:W3CDTF">2021-08-12T20:10:03Z</dcterms:created>
  <dcterms:modified xsi:type="dcterms:W3CDTF">2021-08-18T13:58:55Z</dcterms:modified>
</cp:coreProperties>
</file>