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8" r:id="rId3"/>
    <p:sldId id="258" r:id="rId4"/>
    <p:sldId id="292" r:id="rId5"/>
    <p:sldId id="299" r:id="rId6"/>
    <p:sldId id="294" r:id="rId7"/>
    <p:sldId id="295" r:id="rId8"/>
    <p:sldId id="301" r:id="rId9"/>
    <p:sldId id="279" r:id="rId10"/>
    <p:sldId id="297" r:id="rId11"/>
    <p:sldId id="29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FFCCFF"/>
    <a:srgbClr val="FF9933"/>
    <a:srgbClr val="CC00CC"/>
    <a:srgbClr val="0E5623"/>
    <a:srgbClr val="006600"/>
    <a:srgbClr val="15142A"/>
    <a:srgbClr val="13742F"/>
    <a:srgbClr val="FAE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81" autoAdjust="0"/>
    <p:restoredTop sz="94291" autoAdjust="0"/>
  </p:normalViewPr>
  <p:slideViewPr>
    <p:cSldViewPr snapToGrid="0">
      <p:cViewPr varScale="1">
        <p:scale>
          <a:sx n="47" d="100"/>
          <a:sy n="47" d="100"/>
        </p:scale>
        <p:origin x="48" y="3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73767-566A-4E30-892B-86262C957ECB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044624-0B27-4467-80D5-626345CBF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847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12/19/2021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716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24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71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45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53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195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62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12/19/2021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raphic 18" descr="Ruler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4" name="!!1"/>
          <p:cNvSpPr txBox="1"/>
          <p:nvPr/>
        </p:nvSpPr>
        <p:spPr>
          <a:xfrm>
            <a:off x="673076" y="2728717"/>
            <a:ext cx="107281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18: BÀI </a:t>
            </a:r>
            <a:r>
              <a:rPr lang="en-US" sz="4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CUỐI </a:t>
            </a:r>
            <a:r>
              <a:rPr lang="en-US" sz="48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CHƯƠNG III</a:t>
            </a:r>
            <a:endParaRPr lang="en-US" sz="4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-1" y="99749"/>
            <a:ext cx="11433133" cy="15788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(SGK 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-118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):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Thảo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muốn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cắt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miếng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bìa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màu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xanh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28 cm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chu vi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ABCD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16cm.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giúp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EG.</a:t>
            </a:r>
            <a:endParaRPr lang="en-US" sz="28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xmlns="" id="{CAC2B07D-BD38-42D3-A8C9-ED978B0C9FE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62" y="2043538"/>
            <a:ext cx="2920382" cy="2853926"/>
          </a:xfrm>
          <a:prstGeom prst="rect">
            <a:avLst/>
          </a:prstGeom>
          <a:ln w="28575">
            <a:solidFill>
              <a:srgbClr val="00FF00"/>
            </a:solidFill>
          </a:ln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95B33B37-9179-4811-9833-4EAAB77D2722}"/>
              </a:ext>
            </a:extLst>
          </p:cNvPr>
          <p:cNvSpPr txBox="1"/>
          <p:nvPr/>
        </p:nvSpPr>
        <p:spPr>
          <a:xfrm>
            <a:off x="6150292" y="1626408"/>
            <a:ext cx="16124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 = ?</a:t>
            </a:r>
            <a:endParaRPr lang="en-US" sz="2800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xmlns="" id="{D049B04A-B638-45B3-938A-F02A85DFA95A}"/>
                  </a:ext>
                </a:extLst>
              </p:cNvPr>
              <p:cNvSpPr txBox="1"/>
              <p:nvPr/>
            </p:nvSpPr>
            <p:spPr>
              <a:xfrm>
                <a:off x="6302819" y="2005806"/>
                <a:ext cx="65368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D049B04A-B638-45B3-938A-F02A85DFA9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2819" y="2005806"/>
                <a:ext cx="65368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1F2927FD-FC9C-4CFC-8433-575345983941}"/>
              </a:ext>
            </a:extLst>
          </p:cNvPr>
          <p:cNvSpPr txBox="1"/>
          <p:nvPr/>
        </p:nvSpPr>
        <p:spPr>
          <a:xfrm>
            <a:off x="4635148" y="2331399"/>
            <a:ext cx="468702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thang AEGB</a:t>
            </a:r>
            <a:endParaRPr lang="en-US" sz="2800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FA731471-DE5B-42C6-A564-02DF3017319E}"/>
              </a:ext>
            </a:extLst>
          </p:cNvPr>
          <p:cNvSpPr txBox="1"/>
          <p:nvPr/>
        </p:nvSpPr>
        <p:spPr>
          <a:xfrm>
            <a:off x="3749403" y="3925349"/>
            <a:ext cx="3192365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miếng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bìa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trừ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ABCD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AB9FAFCE-6EFF-4CB6-A37D-44131077A9E2}"/>
              </a:ext>
            </a:extLst>
          </p:cNvPr>
          <p:cNvSpPr txBox="1"/>
          <p:nvPr/>
        </p:nvSpPr>
        <p:spPr>
          <a:xfrm>
            <a:off x="4438824" y="3187126"/>
            <a:ext cx="575753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bìa</a:t>
            </a: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4 </a:t>
            </a:r>
            <a:r>
              <a:rPr lang="en-US" sz="2800" b="1" dirty="0" err="1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rgbClr val="00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thang</a:t>
            </a:r>
            <a:endParaRPr lang="en-US" sz="2800" dirty="0">
              <a:solidFill>
                <a:srgbClr val="00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xmlns="" id="{D1BAD9AB-08FF-4EBF-9F2A-382720650614}"/>
                  </a:ext>
                </a:extLst>
              </p:cNvPr>
              <p:cNvSpPr txBox="1"/>
              <p:nvPr/>
            </p:nvSpPr>
            <p:spPr>
              <a:xfrm>
                <a:off x="6339768" y="2701812"/>
                <a:ext cx="65368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1BAD9AB-08FF-4EBF-9F2A-3827206506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9768" y="2701812"/>
                <a:ext cx="653686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7C6E4DB9-EDCB-49ED-A4B9-A887D7B2FACA}"/>
                  </a:ext>
                </a:extLst>
              </p:cNvPr>
              <p:cNvSpPr txBox="1"/>
              <p:nvPr/>
            </p:nvSpPr>
            <p:spPr>
              <a:xfrm rot="2375787">
                <a:off x="6302819" y="3582617"/>
                <a:ext cx="65368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C6E4DB9-EDCB-49ED-A4B9-A887D7B2FA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375787">
                <a:off x="6302819" y="3582617"/>
                <a:ext cx="653686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B769CF79-7FD0-4BCE-BFF7-6E741A34878F}"/>
                  </a:ext>
                </a:extLst>
              </p:cNvPr>
              <p:cNvSpPr txBox="1"/>
              <p:nvPr/>
            </p:nvSpPr>
            <p:spPr>
              <a:xfrm rot="18887140">
                <a:off x="6553987" y="3580185"/>
                <a:ext cx="65368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B769CF79-7FD0-4BCE-BFF7-6E741A3487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887140">
                <a:off x="6553987" y="3580185"/>
                <a:ext cx="653686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F57E238D-57AF-46EB-8F24-04DE58D17D0D}"/>
              </a:ext>
            </a:extLst>
          </p:cNvPr>
          <p:cNvSpPr txBox="1"/>
          <p:nvPr/>
        </p:nvSpPr>
        <p:spPr>
          <a:xfrm>
            <a:off x="6906836" y="3925348"/>
            <a:ext cx="319236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ABCD 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DC6F1B7C-0808-4089-A4D1-8A667E76FDF6}"/>
                  </a:ext>
                </a:extLst>
              </p:cNvPr>
              <p:cNvSpPr txBox="1"/>
              <p:nvPr/>
            </p:nvSpPr>
            <p:spPr>
              <a:xfrm>
                <a:off x="7851799" y="4739197"/>
                <a:ext cx="65368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C6F1B7C-0808-4089-A4D1-8A667E76F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1799" y="4739197"/>
                <a:ext cx="65368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B873C631-E9AA-40E8-A777-EC3BAD3F3F9A}"/>
              </a:ext>
            </a:extLst>
          </p:cNvPr>
          <p:cNvSpPr txBox="1"/>
          <p:nvPr/>
        </p:nvSpPr>
        <p:spPr>
          <a:xfrm>
            <a:off x="6906835" y="5114477"/>
            <a:ext cx="319236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ABCD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ADB38AB3-BD9D-41D1-9FA0-FAA153A6E952}"/>
                  </a:ext>
                </a:extLst>
              </p:cNvPr>
              <p:cNvSpPr txBox="1"/>
              <p:nvPr/>
            </p:nvSpPr>
            <p:spPr>
              <a:xfrm>
                <a:off x="7802147" y="5922268"/>
                <a:ext cx="65368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↓</m:t>
                      </m:r>
                    </m:oMath>
                  </m:oMathPara>
                </a14:m>
                <a:endPara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ADB38AB3-BD9D-41D1-9FA0-FAA153A6E9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02147" y="5922268"/>
                <a:ext cx="653686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AA0B61FC-EE93-4E82-B884-A34FDA3F30B3}"/>
              </a:ext>
            </a:extLst>
          </p:cNvPr>
          <p:cNvSpPr txBox="1"/>
          <p:nvPr/>
        </p:nvSpPr>
        <p:spPr>
          <a:xfrm>
            <a:off x="6880830" y="6296885"/>
            <a:ext cx="31923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Lấy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chu vi chia 4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58414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4" grpId="0"/>
      <p:bldP spid="55" grpId="0"/>
      <p:bldP spid="56" grpId="0"/>
      <p:bldP spid="57" grpId="0"/>
      <p:bldP spid="5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-1" y="99749"/>
            <a:ext cx="11433133" cy="15393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(SGK TR 118):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Thảo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muốn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cắt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miếng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bìa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màu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xanh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28 cm</a:t>
            </a:r>
            <a:r>
              <a:rPr lang="en-US" sz="2800" b="1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vẽ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Biết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chu vi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ABCD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16cm.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giúp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bạn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Thảo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độ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EG.</a:t>
            </a:r>
            <a:endParaRPr lang="en-US" sz="28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xmlns="" id="{CAC2B07D-BD38-42D3-A8C9-ED978B0C9FE1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62" y="2043538"/>
            <a:ext cx="2920382" cy="2853926"/>
          </a:xfrm>
          <a:prstGeom prst="rect">
            <a:avLst/>
          </a:prstGeom>
          <a:ln w="28575">
            <a:solidFill>
              <a:srgbClr val="00FF00"/>
            </a:solidFill>
          </a:ln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D049B04A-B638-45B3-938A-F02A85DFA95A}"/>
              </a:ext>
            </a:extLst>
          </p:cNvPr>
          <p:cNvSpPr txBox="1"/>
          <p:nvPr/>
        </p:nvSpPr>
        <p:spPr>
          <a:xfrm>
            <a:off x="3556958" y="1654201"/>
            <a:ext cx="781468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ABCD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16 : 4 = 4 (cm)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FA731471-DE5B-42C6-A564-02DF3017319E}"/>
              </a:ext>
            </a:extLst>
          </p:cNvPr>
          <p:cNvSpPr txBox="1"/>
          <p:nvPr/>
        </p:nvSpPr>
        <p:spPr>
          <a:xfrm>
            <a:off x="3563506" y="2146409"/>
            <a:ext cx="74546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ABCD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4 . 4 = 16 cm</a:t>
            </a:r>
            <a:r>
              <a:rPr lang="en-US" sz="28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9EBBAA81-12DF-464E-993D-9A2586E88AA5}"/>
              </a:ext>
            </a:extLst>
          </p:cNvPr>
          <p:cNvSpPr txBox="1"/>
          <p:nvPr/>
        </p:nvSpPr>
        <p:spPr>
          <a:xfrm>
            <a:off x="3533011" y="2622442"/>
            <a:ext cx="74546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28 – 16 = 12 cm</a:t>
            </a:r>
            <a:r>
              <a:rPr lang="en-US" sz="28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2F7D5507-C5FB-4F60-B41F-988E7DE850C1}"/>
              </a:ext>
            </a:extLst>
          </p:cNvPr>
          <p:cNvSpPr txBox="1"/>
          <p:nvPr/>
        </p:nvSpPr>
        <p:spPr>
          <a:xfrm>
            <a:off x="3502015" y="3145662"/>
            <a:ext cx="74546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thang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cân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AEGB </a:t>
            </a:r>
            <a:r>
              <a:rPr lang="en-US" sz="28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12 : 4 = 3 cm</a:t>
            </a:r>
            <a:r>
              <a:rPr lang="en-US" sz="28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xmlns="" id="{991B6A0A-5D88-4D30-BCB4-99F3B553D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1894" y="416553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xmlns="" id="{D3C7DC39-F252-48DC-AF63-A926315D79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2703986"/>
              </p:ext>
            </p:extLst>
          </p:nvPr>
        </p:nvGraphicFramePr>
        <p:xfrm>
          <a:off x="3543300" y="4057650"/>
          <a:ext cx="3535363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4" imgW="1930320" imgH="863280" progId="Equation.DSMT4">
                  <p:embed/>
                </p:oleObj>
              </mc:Choice>
              <mc:Fallback>
                <p:oleObj name="Equation" r:id="rId4" imgW="1930320" imgH="8632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4057650"/>
                        <a:ext cx="3535363" cy="1584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475730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5" grpId="0"/>
      <p:bldP spid="57" grpId="0"/>
      <p:bldP spid="59" grpId="0"/>
      <p:bldP spid="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4"/>
          <p:cNvSpPr/>
          <p:nvPr/>
        </p:nvSpPr>
        <p:spPr>
          <a:xfrm>
            <a:off x="4191406" y="135023"/>
            <a:ext cx="3481072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52FF439-C64F-4546-B44A-236224D886DC}"/>
              </a:ext>
            </a:extLst>
          </p:cNvPr>
          <p:cNvSpPr txBox="1"/>
          <p:nvPr/>
        </p:nvSpPr>
        <p:spPr>
          <a:xfrm>
            <a:off x="1" y="593330"/>
            <a:ext cx="9253668" cy="587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chu vi,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b="1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34431992-2DAD-45E7-B732-48A5B868C0A9}"/>
              </a:ext>
            </a:extLst>
          </p:cNvPr>
          <p:cNvGrpSpPr/>
          <p:nvPr/>
        </p:nvGrpSpPr>
        <p:grpSpPr>
          <a:xfrm>
            <a:off x="391880" y="1211630"/>
            <a:ext cx="1435608" cy="1439019"/>
            <a:chOff x="391880" y="1211630"/>
            <a:chExt cx="1965960" cy="196916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xmlns="" id="{D9AE30F9-D7F5-4675-9EAD-A13B6593AD94}"/>
                </a:ext>
              </a:extLst>
            </p:cNvPr>
            <p:cNvSpPr/>
            <p:nvPr/>
          </p:nvSpPr>
          <p:spPr>
            <a:xfrm>
              <a:off x="391880" y="1214835"/>
              <a:ext cx="1965960" cy="1965960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3AE717BF-D450-451A-BA71-C3C5953DFA2D}"/>
                </a:ext>
              </a:extLst>
            </p:cNvPr>
            <p:cNvSpPr/>
            <p:nvPr/>
          </p:nvSpPr>
          <p:spPr>
            <a:xfrm>
              <a:off x="2129240" y="2952195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5D59BA50-3892-4E8E-910A-10C63B3FAB95}"/>
                </a:ext>
              </a:extLst>
            </p:cNvPr>
            <p:cNvSpPr/>
            <p:nvPr/>
          </p:nvSpPr>
          <p:spPr>
            <a:xfrm>
              <a:off x="2129240" y="1211630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0F3CC3BF-0AD9-43A3-9AFA-0DE0EA7ADA27}"/>
                </a:ext>
              </a:extLst>
            </p:cNvPr>
            <p:cNvSpPr/>
            <p:nvPr/>
          </p:nvSpPr>
          <p:spPr>
            <a:xfrm>
              <a:off x="391880" y="2952195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474744BB-A078-4DD2-9492-07BB12ECDEC1}"/>
                </a:ext>
              </a:extLst>
            </p:cNvPr>
            <p:cNvSpPr/>
            <p:nvPr/>
          </p:nvSpPr>
          <p:spPr>
            <a:xfrm>
              <a:off x="391880" y="1211630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675F683F-047B-4351-AB41-F07ECDF2FE42}"/>
              </a:ext>
            </a:extLst>
          </p:cNvPr>
          <p:cNvSpPr txBox="1"/>
          <p:nvPr/>
        </p:nvSpPr>
        <p:spPr>
          <a:xfrm>
            <a:off x="391880" y="2780490"/>
            <a:ext cx="1503343" cy="49000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= 4a</a:t>
            </a:r>
            <a:endParaRPr lang="en-US" sz="24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4CA37FF-6FD5-40C1-90E5-E888DAFE4FED}"/>
              </a:ext>
            </a:extLst>
          </p:cNvPr>
          <p:cNvSpPr txBox="1"/>
          <p:nvPr/>
        </p:nvSpPr>
        <p:spPr>
          <a:xfrm>
            <a:off x="48987" y="1773991"/>
            <a:ext cx="490421" cy="556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9F6B041-6F17-431F-A695-2A0D519DA1EB}"/>
              </a:ext>
            </a:extLst>
          </p:cNvPr>
          <p:cNvSpPr txBox="1"/>
          <p:nvPr/>
        </p:nvSpPr>
        <p:spPr>
          <a:xfrm>
            <a:off x="391880" y="3212318"/>
            <a:ext cx="1503343" cy="49000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a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CB7D48EE-B5E4-44D4-A09A-B7CF5AEB9082}"/>
              </a:ext>
            </a:extLst>
          </p:cNvPr>
          <p:cNvGrpSpPr/>
          <p:nvPr/>
        </p:nvGrpSpPr>
        <p:grpSpPr>
          <a:xfrm>
            <a:off x="3408813" y="1227963"/>
            <a:ext cx="1992357" cy="1129407"/>
            <a:chOff x="391880" y="1211630"/>
            <a:chExt cx="1965960" cy="1969165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9F670A3A-D534-44BF-B2BF-C90AE3F6C863}"/>
                </a:ext>
              </a:extLst>
            </p:cNvPr>
            <p:cNvSpPr/>
            <p:nvPr/>
          </p:nvSpPr>
          <p:spPr>
            <a:xfrm>
              <a:off x="391880" y="1214835"/>
              <a:ext cx="1965960" cy="1965960"/>
            </a:xfrm>
            <a:prstGeom prst="rect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F6A64C45-9F8D-4B60-B83B-60A3DD87934F}"/>
                </a:ext>
              </a:extLst>
            </p:cNvPr>
            <p:cNvSpPr/>
            <p:nvPr/>
          </p:nvSpPr>
          <p:spPr>
            <a:xfrm>
              <a:off x="2129240" y="2952195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8FDA49BE-A744-42A7-B3FE-E8B0C93DD0CB}"/>
                </a:ext>
              </a:extLst>
            </p:cNvPr>
            <p:cNvSpPr/>
            <p:nvPr/>
          </p:nvSpPr>
          <p:spPr>
            <a:xfrm>
              <a:off x="2129240" y="1211630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77F9ED08-5FF8-4A69-8E7B-15D4A85568D0}"/>
                </a:ext>
              </a:extLst>
            </p:cNvPr>
            <p:cNvSpPr/>
            <p:nvPr/>
          </p:nvSpPr>
          <p:spPr>
            <a:xfrm>
              <a:off x="391880" y="2952195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07F3676C-3328-4BDC-B393-CE89FBD4FEAA}"/>
                </a:ext>
              </a:extLst>
            </p:cNvPr>
            <p:cNvSpPr/>
            <p:nvPr/>
          </p:nvSpPr>
          <p:spPr>
            <a:xfrm>
              <a:off x="391880" y="1211630"/>
              <a:ext cx="228600" cy="2286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7F8C43BD-5150-4117-898F-94D0E57CBA0E}"/>
              </a:ext>
            </a:extLst>
          </p:cNvPr>
          <p:cNvSpPr txBox="1"/>
          <p:nvPr/>
        </p:nvSpPr>
        <p:spPr>
          <a:xfrm>
            <a:off x="4234305" y="1923833"/>
            <a:ext cx="490421" cy="49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F4365706-41C4-484C-9361-F134B987E864}"/>
              </a:ext>
            </a:extLst>
          </p:cNvPr>
          <p:cNvSpPr txBox="1"/>
          <p:nvPr/>
        </p:nvSpPr>
        <p:spPr>
          <a:xfrm>
            <a:off x="3141837" y="1483029"/>
            <a:ext cx="490421" cy="49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grpSp>
        <p:nvGrpSpPr>
          <p:cNvPr id="2054" name="Group 2053">
            <a:extLst>
              <a:ext uri="{FF2B5EF4-FFF2-40B4-BE49-F238E27FC236}">
                <a16:creationId xmlns:a16="http://schemas.microsoft.com/office/drawing/2014/main" xmlns="" id="{E76AB009-6A1A-45B3-97EC-3BFE8AC05B36}"/>
              </a:ext>
            </a:extLst>
          </p:cNvPr>
          <p:cNvGrpSpPr/>
          <p:nvPr/>
        </p:nvGrpSpPr>
        <p:grpSpPr>
          <a:xfrm>
            <a:off x="7887783" y="765022"/>
            <a:ext cx="4165645" cy="2488053"/>
            <a:chOff x="7257328" y="1161151"/>
            <a:chExt cx="4165645" cy="2488053"/>
          </a:xfrm>
        </p:grpSpPr>
        <p:sp>
          <p:nvSpPr>
            <p:cNvPr id="31" name="Diamond 30">
              <a:extLst>
                <a:ext uri="{FF2B5EF4-FFF2-40B4-BE49-F238E27FC236}">
                  <a16:creationId xmlns:a16="http://schemas.microsoft.com/office/drawing/2014/main" xmlns="" id="{EB0576F1-1876-4A53-991F-35C19DF76B06}"/>
                </a:ext>
              </a:extLst>
            </p:cNvPr>
            <p:cNvSpPr/>
            <p:nvPr/>
          </p:nvSpPr>
          <p:spPr>
            <a:xfrm>
              <a:off x="7595890" y="1625736"/>
              <a:ext cx="2799760" cy="1166986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DBA3F769-44CF-4C3A-8619-7CAEB6BBFBCF}"/>
                </a:ext>
              </a:extLst>
            </p:cNvPr>
            <p:cNvSpPr txBox="1"/>
            <p:nvPr/>
          </p:nvSpPr>
          <p:spPr>
            <a:xfrm>
              <a:off x="7257328" y="1980426"/>
              <a:ext cx="4064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2542ACB2-0A31-4D87-9905-D4C6C6C5CF96}"/>
                </a:ext>
              </a:extLst>
            </p:cNvPr>
            <p:cNvSpPr txBox="1"/>
            <p:nvPr/>
          </p:nvSpPr>
          <p:spPr>
            <a:xfrm>
              <a:off x="8776191" y="1161151"/>
              <a:ext cx="4064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 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xmlns="" id="{43AC01E9-781D-46B0-A907-6A6977A4A9D4}"/>
                </a:ext>
              </a:extLst>
            </p:cNvPr>
            <p:cNvSpPr txBox="1"/>
            <p:nvPr/>
          </p:nvSpPr>
          <p:spPr>
            <a:xfrm>
              <a:off x="10361983" y="1955894"/>
              <a:ext cx="4064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 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2600A284-A3BC-4163-B3B0-E024FDDAF2FF}"/>
                </a:ext>
              </a:extLst>
            </p:cNvPr>
            <p:cNvSpPr txBox="1"/>
            <p:nvPr/>
          </p:nvSpPr>
          <p:spPr>
            <a:xfrm>
              <a:off x="8776190" y="2743735"/>
              <a:ext cx="40649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00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 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xmlns="" id="{854C6F20-770D-4937-8426-1B3C13ABCF8D}"/>
                </a:ext>
              </a:extLst>
            </p:cNvPr>
            <p:cNvCxnSpPr>
              <a:cxnSpLocks/>
            </p:cNvCxnSpPr>
            <p:nvPr/>
          </p:nvCxnSpPr>
          <p:spPr>
            <a:xfrm>
              <a:off x="8975862" y="1644372"/>
              <a:ext cx="0" cy="114300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xmlns="" id="{1759FDE3-4673-429B-85E1-1EC946F137E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07530" y="2199720"/>
              <a:ext cx="2743200" cy="0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xmlns="" id="{543A5F63-861C-46C4-857A-89D737D6041A}"/>
                </a:ext>
              </a:extLst>
            </p:cNvPr>
            <p:cNvSpPr txBox="1"/>
            <p:nvPr/>
          </p:nvSpPr>
          <p:spPr>
            <a:xfrm>
              <a:off x="8623213" y="1798436"/>
              <a:ext cx="70746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r>
                <a:rPr lang="en-US" sz="36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r>
                <a:rPr lang="en-US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xmlns="" id="{9BB6F755-8921-497B-A7FA-D64DC238AA52}"/>
                </a:ext>
              </a:extLst>
            </p:cNvPr>
            <p:cNvCxnSpPr>
              <a:cxnSpLocks/>
            </p:cNvCxnSpPr>
            <p:nvPr/>
          </p:nvCxnSpPr>
          <p:spPr>
            <a:xfrm>
              <a:off x="10957062" y="1593592"/>
              <a:ext cx="0" cy="1143000"/>
            </a:xfrm>
            <a:prstGeom prst="line">
              <a:avLst/>
            </a:prstGeom>
            <a:ln>
              <a:solidFill>
                <a:srgbClr val="FFFF00"/>
              </a:solidFill>
              <a:headEnd type="arrow" w="med" len="med"/>
              <a:tailEnd type="arrow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xmlns="" id="{3814F09E-57CE-415E-9310-E6F5AE55C1D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663827" y="3197814"/>
              <a:ext cx="2743200" cy="0"/>
            </a:xfrm>
            <a:prstGeom prst="line">
              <a:avLst/>
            </a:prstGeom>
            <a:ln>
              <a:solidFill>
                <a:srgbClr val="FFFF00"/>
              </a:solidFill>
              <a:headEnd type="arrow" w="med" len="med"/>
              <a:tailEnd type="arrow" w="med" len="med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606CF01E-8504-4E23-BA7A-49D87D10F3B8}"/>
                </a:ext>
              </a:extLst>
            </p:cNvPr>
            <p:cNvSpPr txBox="1"/>
            <p:nvPr/>
          </p:nvSpPr>
          <p:spPr>
            <a:xfrm>
              <a:off x="10932552" y="1886939"/>
              <a:ext cx="490421" cy="556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800" b="1" dirty="0">
                  <a:solidFill>
                    <a:schemeClr val="bg1"/>
                  </a:solidFill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endParaRPr lang="en-US" sz="28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78E3491B-4530-48DF-9975-204717996F6C}"/>
                </a:ext>
              </a:extLst>
            </p:cNvPr>
            <p:cNvSpPr txBox="1"/>
            <p:nvPr/>
          </p:nvSpPr>
          <p:spPr>
            <a:xfrm>
              <a:off x="8408582" y="3092898"/>
              <a:ext cx="490421" cy="556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800" b="1" dirty="0">
                  <a:solidFill>
                    <a:schemeClr val="bg1"/>
                  </a:solidFill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5DD2A740-304D-4B64-B79A-06FAD48D3434}"/>
                </a:ext>
              </a:extLst>
            </p:cNvPr>
            <p:cNvSpPr txBox="1"/>
            <p:nvPr/>
          </p:nvSpPr>
          <p:spPr>
            <a:xfrm>
              <a:off x="7980028" y="1494609"/>
              <a:ext cx="490421" cy="556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800" b="1" dirty="0">
                  <a:solidFill>
                    <a:schemeClr val="bg1"/>
                  </a:solidFill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933BCCD2-E5D2-4907-9685-B34D769793CA}"/>
              </a:ext>
            </a:extLst>
          </p:cNvPr>
          <p:cNvSpPr txBox="1"/>
          <p:nvPr/>
        </p:nvSpPr>
        <p:spPr>
          <a:xfrm>
            <a:off x="3535298" y="2452877"/>
            <a:ext cx="2676918" cy="49000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= (a + b).2</a:t>
            </a:r>
            <a:endParaRPr lang="en-US" sz="24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10DC786F-9744-4CD6-8A98-E25FB97AB254}"/>
              </a:ext>
            </a:extLst>
          </p:cNvPr>
          <p:cNvSpPr txBox="1"/>
          <p:nvPr/>
        </p:nvSpPr>
        <p:spPr>
          <a:xfrm>
            <a:off x="3535298" y="3013063"/>
            <a:ext cx="2676918" cy="49000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a . b</a:t>
            </a:r>
            <a:endParaRPr lang="en-US" sz="24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D0836B6C-08AE-439A-AAC7-FDDB65BA84C7}"/>
              </a:ext>
            </a:extLst>
          </p:cNvPr>
          <p:cNvSpPr txBox="1"/>
          <p:nvPr/>
        </p:nvSpPr>
        <p:spPr>
          <a:xfrm>
            <a:off x="9735247" y="2947916"/>
            <a:ext cx="1852270" cy="55630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= 4a</a:t>
            </a:r>
            <a:endParaRPr lang="en-US" sz="28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xmlns="" id="{8B5E1303-0089-4D44-B0E6-2BD2EBAC97AB}"/>
                  </a:ext>
                </a:extLst>
              </p:cNvPr>
              <p:cNvSpPr txBox="1"/>
              <p:nvPr/>
            </p:nvSpPr>
            <p:spPr>
              <a:xfrm>
                <a:off x="9735246" y="3578625"/>
                <a:ext cx="1827761" cy="75071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2800" b="1" dirty="0" smtClean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bg1"/>
                  </a:solidFill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B5E1303-0089-4D44-B0E6-2BD2EBAC97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246" y="3578625"/>
                <a:ext cx="1827761" cy="750718"/>
              </a:xfrm>
              <a:prstGeom prst="rect">
                <a:avLst/>
              </a:prstGeom>
              <a:blipFill rotWithShape="0">
                <a:blip r:embed="rId3"/>
                <a:stretch>
                  <a:fillRect l="-6623" b="-8800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51" name="Group 2050">
            <a:extLst>
              <a:ext uri="{FF2B5EF4-FFF2-40B4-BE49-F238E27FC236}">
                <a16:creationId xmlns:a16="http://schemas.microsoft.com/office/drawing/2014/main" xmlns="" id="{51C8ECFD-2D4B-4E8F-9E51-CA7EEF1C7E05}"/>
              </a:ext>
            </a:extLst>
          </p:cNvPr>
          <p:cNvGrpSpPr/>
          <p:nvPr/>
        </p:nvGrpSpPr>
        <p:grpSpPr>
          <a:xfrm>
            <a:off x="80184" y="4092605"/>
            <a:ext cx="2705891" cy="1442859"/>
            <a:chOff x="80184" y="4358605"/>
            <a:chExt cx="2705891" cy="1442859"/>
          </a:xfrm>
        </p:grpSpPr>
        <p:sp>
          <p:nvSpPr>
            <p:cNvPr id="2055" name="Parallelogram 2054">
              <a:extLst>
                <a:ext uri="{FF2B5EF4-FFF2-40B4-BE49-F238E27FC236}">
                  <a16:creationId xmlns:a16="http://schemas.microsoft.com/office/drawing/2014/main" xmlns="" id="{565F03C0-C689-44EB-90F1-6B541E61BFC6}"/>
                </a:ext>
              </a:extLst>
            </p:cNvPr>
            <p:cNvSpPr/>
            <p:nvPr/>
          </p:nvSpPr>
          <p:spPr>
            <a:xfrm>
              <a:off x="294197" y="4358605"/>
              <a:ext cx="2491878" cy="1005840"/>
            </a:xfrm>
            <a:prstGeom prst="parallelogram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xmlns="" id="{F701BAA4-EFDB-499C-B391-BADD70238AFA}"/>
                </a:ext>
              </a:extLst>
            </p:cNvPr>
            <p:cNvCxnSpPr>
              <a:cxnSpLocks/>
            </p:cNvCxnSpPr>
            <p:nvPr/>
          </p:nvCxnSpPr>
          <p:spPr>
            <a:xfrm>
              <a:off x="570605" y="4358605"/>
              <a:ext cx="0" cy="100584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6CE46A01-93D6-4704-8E8B-E77DFF0D1C80}"/>
                </a:ext>
              </a:extLst>
            </p:cNvPr>
            <p:cNvSpPr txBox="1"/>
            <p:nvPr/>
          </p:nvSpPr>
          <p:spPr>
            <a:xfrm>
              <a:off x="1143551" y="5245158"/>
              <a:ext cx="490421" cy="556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800" b="1" dirty="0">
                  <a:solidFill>
                    <a:schemeClr val="bg1"/>
                  </a:solidFill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xmlns="" id="{99264A28-0BEF-4401-9031-B0915649FE4C}"/>
                </a:ext>
              </a:extLst>
            </p:cNvPr>
            <p:cNvSpPr txBox="1"/>
            <p:nvPr/>
          </p:nvSpPr>
          <p:spPr>
            <a:xfrm>
              <a:off x="80184" y="4512280"/>
              <a:ext cx="490421" cy="556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800" b="1" dirty="0">
                  <a:solidFill>
                    <a:schemeClr val="bg1"/>
                  </a:solidFill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913CF7B6-3460-4B3E-8590-BAD8B45E4615}"/>
                </a:ext>
              </a:extLst>
            </p:cNvPr>
            <p:cNvSpPr txBox="1"/>
            <p:nvPr/>
          </p:nvSpPr>
          <p:spPr>
            <a:xfrm>
              <a:off x="570605" y="4636757"/>
              <a:ext cx="490421" cy="556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800" b="1" dirty="0">
                  <a:solidFill>
                    <a:schemeClr val="bg1"/>
                  </a:solidFill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28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9F804DFF-968A-4BB7-AEFD-B6C40AB7A812}"/>
              </a:ext>
            </a:extLst>
          </p:cNvPr>
          <p:cNvSpPr txBox="1"/>
          <p:nvPr/>
        </p:nvSpPr>
        <p:spPr>
          <a:xfrm>
            <a:off x="331639" y="6111611"/>
            <a:ext cx="2485632" cy="55630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800" b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a.h</a:t>
            </a:r>
            <a:endParaRPr lang="en-US" sz="28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A7EC97DF-2E82-46C0-AD0C-4B43A7C52D63}"/>
              </a:ext>
            </a:extLst>
          </p:cNvPr>
          <p:cNvSpPr txBox="1"/>
          <p:nvPr/>
        </p:nvSpPr>
        <p:spPr>
          <a:xfrm>
            <a:off x="325394" y="5558217"/>
            <a:ext cx="2491877" cy="55630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= (a + b).2</a:t>
            </a:r>
            <a:endParaRPr lang="en-US" sz="28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0B9BAF81-6686-4058-AF8E-9CD8EBC128D7}"/>
              </a:ext>
            </a:extLst>
          </p:cNvPr>
          <p:cNvSpPr txBox="1"/>
          <p:nvPr/>
        </p:nvSpPr>
        <p:spPr>
          <a:xfrm>
            <a:off x="4639936" y="5065058"/>
            <a:ext cx="490421" cy="49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grpSp>
        <p:nvGrpSpPr>
          <p:cNvPr id="2048" name="Group 2047">
            <a:extLst>
              <a:ext uri="{FF2B5EF4-FFF2-40B4-BE49-F238E27FC236}">
                <a16:creationId xmlns:a16="http://schemas.microsoft.com/office/drawing/2014/main" xmlns="" id="{F46CF0D4-B9CA-4EBF-ACF3-3CC76B07DA2C}"/>
              </a:ext>
            </a:extLst>
          </p:cNvPr>
          <p:cNvGrpSpPr/>
          <p:nvPr/>
        </p:nvGrpSpPr>
        <p:grpSpPr>
          <a:xfrm>
            <a:off x="3390607" y="3458099"/>
            <a:ext cx="2337099" cy="1787175"/>
            <a:chOff x="3390607" y="3731261"/>
            <a:chExt cx="2295298" cy="1820828"/>
          </a:xfrm>
        </p:grpSpPr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xmlns="" id="{D3CF68BB-4837-4F2C-B317-41EE2770F4FD}"/>
                </a:ext>
              </a:extLst>
            </p:cNvPr>
            <p:cNvSpPr/>
            <p:nvPr/>
          </p:nvSpPr>
          <p:spPr>
            <a:xfrm>
              <a:off x="3632258" y="4175730"/>
              <a:ext cx="2053647" cy="1268520"/>
            </a:xfrm>
            <a:prstGeom prst="trapezoi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xmlns="" id="{31D29830-1F30-45B1-968B-552897DD937E}"/>
                </a:ext>
              </a:extLst>
            </p:cNvPr>
            <p:cNvCxnSpPr/>
            <p:nvPr/>
          </p:nvCxnSpPr>
          <p:spPr>
            <a:xfrm>
              <a:off x="3956858" y="4175730"/>
              <a:ext cx="0" cy="126852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xmlns="" id="{272DB0D2-6C35-4946-9C24-CF8ECB486506}"/>
                </a:ext>
              </a:extLst>
            </p:cNvPr>
            <p:cNvCxnSpPr/>
            <p:nvPr/>
          </p:nvCxnSpPr>
          <p:spPr>
            <a:xfrm>
              <a:off x="3600922" y="5552089"/>
              <a:ext cx="2057400" cy="0"/>
            </a:xfrm>
            <a:prstGeom prst="line">
              <a:avLst/>
            </a:prstGeom>
            <a:ln>
              <a:solidFill>
                <a:schemeClr val="bg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8A6FFA7E-7CC6-485E-A751-143F6A53EECA}"/>
                </a:ext>
              </a:extLst>
            </p:cNvPr>
            <p:cNvSpPr txBox="1"/>
            <p:nvPr/>
          </p:nvSpPr>
          <p:spPr>
            <a:xfrm>
              <a:off x="4831346" y="3731261"/>
              <a:ext cx="490421" cy="5011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400" b="1" dirty="0">
                  <a:solidFill>
                    <a:schemeClr val="bg1"/>
                  </a:solidFill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8CE0789B-1718-4311-B807-0F07DB0DFAE9}"/>
                </a:ext>
              </a:extLst>
            </p:cNvPr>
            <p:cNvSpPr txBox="1"/>
            <p:nvPr/>
          </p:nvSpPr>
          <p:spPr>
            <a:xfrm>
              <a:off x="4032689" y="4602917"/>
              <a:ext cx="490421" cy="556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800" b="1" dirty="0">
                  <a:solidFill>
                    <a:schemeClr val="bg1"/>
                  </a:solidFill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n-US" sz="28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xmlns="" id="{64CA332B-EABE-4D95-8F71-7F4B7E34080E}"/>
                </a:ext>
              </a:extLst>
            </p:cNvPr>
            <p:cNvSpPr txBox="1"/>
            <p:nvPr/>
          </p:nvSpPr>
          <p:spPr>
            <a:xfrm>
              <a:off x="3390607" y="4512280"/>
              <a:ext cx="490421" cy="55630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</a:pPr>
              <a:r>
                <a:rPr lang="en-US" sz="2800" b="1" dirty="0">
                  <a:solidFill>
                    <a:schemeClr val="bg1"/>
                  </a:solidFill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8367136C-70B1-4BB3-BAAF-E384AF4326F2}"/>
              </a:ext>
            </a:extLst>
          </p:cNvPr>
          <p:cNvSpPr txBox="1"/>
          <p:nvPr/>
        </p:nvSpPr>
        <p:spPr>
          <a:xfrm>
            <a:off x="3267308" y="5458989"/>
            <a:ext cx="3038549" cy="55630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= a + b + 2.c</a:t>
            </a:r>
            <a:endParaRPr lang="en-US" sz="28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="" id="{8CD63FB7-4CF6-4F95-9720-C4D653015025}"/>
                  </a:ext>
                </a:extLst>
              </p:cNvPr>
              <p:cNvSpPr txBox="1"/>
              <p:nvPr/>
            </p:nvSpPr>
            <p:spPr>
              <a:xfrm>
                <a:off x="3277893" y="6026214"/>
                <a:ext cx="3038549" cy="803874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2800" b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𝒃</m:t>
                            </m:r>
                          </m:e>
                        </m:d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𝒉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bg1"/>
                  </a:solidFill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8CD63FB7-4CF6-4F95-9720-C4D6530150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7893" y="6026214"/>
                <a:ext cx="3038549" cy="803874"/>
              </a:xfrm>
              <a:prstGeom prst="rect">
                <a:avLst/>
              </a:prstGeom>
              <a:blipFill rotWithShape="0">
                <a:blip r:embed="rId4"/>
                <a:stretch>
                  <a:fillRect l="-4000" b="-8271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52" name="Isosceles Triangle 2051">
            <a:extLst>
              <a:ext uri="{FF2B5EF4-FFF2-40B4-BE49-F238E27FC236}">
                <a16:creationId xmlns:a16="http://schemas.microsoft.com/office/drawing/2014/main" xmlns="" id="{766633E0-7DD6-45A1-9036-45B23333ABE5}"/>
              </a:ext>
            </a:extLst>
          </p:cNvPr>
          <p:cNvSpPr/>
          <p:nvPr/>
        </p:nvSpPr>
        <p:spPr>
          <a:xfrm>
            <a:off x="7232073" y="3578625"/>
            <a:ext cx="2201209" cy="1325745"/>
          </a:xfrm>
          <a:prstGeom prst="triangle">
            <a:avLst>
              <a:gd name="adj" fmla="val 2356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6" name="Straight Connector 2055">
            <a:extLst>
              <a:ext uri="{FF2B5EF4-FFF2-40B4-BE49-F238E27FC236}">
                <a16:creationId xmlns:a16="http://schemas.microsoft.com/office/drawing/2014/main" xmlns="" id="{0BC6F1AF-D326-40B4-95AD-8C27407FAFEB}"/>
              </a:ext>
            </a:extLst>
          </p:cNvPr>
          <p:cNvCxnSpPr>
            <a:cxnSpLocks/>
          </p:cNvCxnSpPr>
          <p:nvPr/>
        </p:nvCxnSpPr>
        <p:spPr>
          <a:xfrm>
            <a:off x="7767413" y="3578625"/>
            <a:ext cx="0" cy="132574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3CA9A81F-1E8B-47AB-95F7-A0B8B791B99E}"/>
              </a:ext>
            </a:extLst>
          </p:cNvPr>
          <p:cNvSpPr/>
          <p:nvPr/>
        </p:nvSpPr>
        <p:spPr>
          <a:xfrm>
            <a:off x="570255" y="4915624"/>
            <a:ext cx="166931" cy="16705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BADA5C4A-34BB-417D-A0AA-C8522D78826D}"/>
              </a:ext>
            </a:extLst>
          </p:cNvPr>
          <p:cNvSpPr/>
          <p:nvPr/>
        </p:nvSpPr>
        <p:spPr>
          <a:xfrm>
            <a:off x="3971366" y="4965515"/>
            <a:ext cx="166931" cy="16705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EB270695-C948-43E9-ACA1-82430C9D8120}"/>
              </a:ext>
            </a:extLst>
          </p:cNvPr>
          <p:cNvSpPr/>
          <p:nvPr/>
        </p:nvSpPr>
        <p:spPr>
          <a:xfrm>
            <a:off x="7770697" y="4737315"/>
            <a:ext cx="166931" cy="16705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xmlns="" id="{2E3D1A0A-3F16-48F6-B361-EBCA7037B2F3}"/>
              </a:ext>
            </a:extLst>
          </p:cNvPr>
          <p:cNvCxnSpPr/>
          <p:nvPr/>
        </p:nvCxnSpPr>
        <p:spPr>
          <a:xfrm>
            <a:off x="7185103" y="5017432"/>
            <a:ext cx="2286000" cy="0"/>
          </a:xfrm>
          <a:prstGeom prst="line">
            <a:avLst/>
          </a:prstGeom>
          <a:ln>
            <a:solidFill>
              <a:schemeClr val="bg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8839B4A5-25D2-48CB-A0A4-185F1E59AD8B}"/>
              </a:ext>
            </a:extLst>
          </p:cNvPr>
          <p:cNvSpPr txBox="1"/>
          <p:nvPr/>
        </p:nvSpPr>
        <p:spPr>
          <a:xfrm>
            <a:off x="7764130" y="4835175"/>
            <a:ext cx="490421" cy="49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2ED3FB36-9B67-41F8-A881-3472251AE91D}"/>
              </a:ext>
            </a:extLst>
          </p:cNvPr>
          <p:cNvSpPr txBox="1"/>
          <p:nvPr/>
        </p:nvSpPr>
        <p:spPr>
          <a:xfrm>
            <a:off x="7770697" y="3998194"/>
            <a:ext cx="490421" cy="49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sz="24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60D130E2-9183-4148-B371-F07565CEB87A}"/>
              </a:ext>
            </a:extLst>
          </p:cNvPr>
          <p:cNvSpPr txBox="1"/>
          <p:nvPr/>
        </p:nvSpPr>
        <p:spPr>
          <a:xfrm>
            <a:off x="7215605" y="3998194"/>
            <a:ext cx="490421" cy="49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3368A33C-26F4-462D-BA00-ABEEF9F5A692}"/>
              </a:ext>
            </a:extLst>
          </p:cNvPr>
          <p:cNvSpPr txBox="1"/>
          <p:nvPr/>
        </p:nvSpPr>
        <p:spPr>
          <a:xfrm>
            <a:off x="8610483" y="3837413"/>
            <a:ext cx="490421" cy="491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.VnTime" panose="020B7200000000000000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AFE09F12-60ED-43DF-8418-B2C049A2E216}"/>
              </a:ext>
            </a:extLst>
          </p:cNvPr>
          <p:cNvSpPr txBox="1"/>
          <p:nvPr/>
        </p:nvSpPr>
        <p:spPr>
          <a:xfrm>
            <a:off x="7037581" y="5393088"/>
            <a:ext cx="2491877" cy="55630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= a + b + c</a:t>
            </a:r>
            <a:endParaRPr lang="en-US" sz="2800" b="1" dirty="0">
              <a:solidFill>
                <a:schemeClr val="bg1"/>
              </a:solidFill>
              <a:effectLst/>
              <a:latin typeface=".VnTime" panose="020B7200000000000000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xmlns="" id="{245D21ED-F40D-4997-908B-1B83F6773615}"/>
                  </a:ext>
                </a:extLst>
              </p:cNvPr>
              <p:cNvSpPr txBox="1"/>
              <p:nvPr/>
            </p:nvSpPr>
            <p:spPr>
              <a:xfrm>
                <a:off x="7021541" y="5950788"/>
                <a:ext cx="2507918" cy="81265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en-US" sz="2800" b="1" dirty="0">
                    <a:solidFill>
                      <a:schemeClr val="bg1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</a:t>
                </a:r>
                <a:r>
                  <a:rPr lang="en-US" sz="2800" b="1" dirty="0"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𝒉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2800" b="1" dirty="0">
                  <a:solidFill>
                    <a:schemeClr val="bg1"/>
                  </a:solidFill>
                  <a:effectLst/>
                  <a:latin typeface=".VnTime" panose="020B7200000000000000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45D21ED-F40D-4997-908B-1B83F67736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1541" y="5950788"/>
                <a:ext cx="2507918" cy="812658"/>
              </a:xfrm>
              <a:prstGeom prst="rect">
                <a:avLst/>
              </a:prstGeom>
              <a:blipFill rotWithShape="0">
                <a:blip r:embed="rId5"/>
                <a:stretch>
                  <a:fillRect l="-4843" b="-8148"/>
                </a:stretch>
              </a:blipFill>
              <a:ln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93637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 animBg="1"/>
      <p:bldP spid="22" grpId="0"/>
      <p:bldP spid="23" grpId="0"/>
      <p:bldP spid="48" grpId="0" animBg="1"/>
      <p:bldP spid="50" grpId="0" animBg="1"/>
      <p:bldP spid="51" grpId="0" animBg="1"/>
      <p:bldP spid="52" grpId="0" animBg="1"/>
      <p:bldP spid="47" grpId="0" animBg="1"/>
      <p:bldP spid="49" grpId="0" animBg="1"/>
      <p:bldP spid="53" grpId="0"/>
      <p:bldP spid="57" grpId="0" animBg="1"/>
      <p:bldP spid="58" grpId="0" animBg="1"/>
      <p:bldP spid="74" grpId="0" animBg="1"/>
      <p:bldP spid="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0" y="99749"/>
            <a:ext cx="9077498" cy="1083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(SGK 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-118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Cho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97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xmlns="" id="{0F262653-658F-4E8D-A5F3-B257A47A64D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912874" y="1819882"/>
            <a:ext cx="3015440" cy="2776875"/>
          </a:xfrm>
          <a:prstGeom prst="rect">
            <a:avLst/>
          </a:prstGeom>
          <a:ln w="28575">
            <a:solidFill>
              <a:srgbClr val="00FF00"/>
            </a:solidFill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0" y="99749"/>
            <a:ext cx="11371642" cy="587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97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ghép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xmlns="" id="{78019C32-3786-4EEF-A72F-52551AB7C014}"/>
              </a:ext>
            </a:extLst>
          </p:cNvPr>
          <p:cNvGrpSpPr/>
          <p:nvPr/>
        </p:nvGrpSpPr>
        <p:grpSpPr>
          <a:xfrm>
            <a:off x="2084353" y="3579697"/>
            <a:ext cx="1699734" cy="1881058"/>
            <a:chOff x="2084353" y="3579697"/>
            <a:chExt cx="1699734" cy="1881058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1305DDD6-5FEB-49DC-BA5D-7B24DB436769}"/>
                </a:ext>
              </a:extLst>
            </p:cNvPr>
            <p:cNvCxnSpPr>
              <a:cxnSpLocks/>
            </p:cNvCxnSpPr>
            <p:nvPr/>
          </p:nvCxnSpPr>
          <p:spPr>
            <a:xfrm>
              <a:off x="3317891" y="3579697"/>
              <a:ext cx="457322" cy="119810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A67FA534-561A-4F48-94D9-8425E1AD0A7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284398" y="4781024"/>
              <a:ext cx="1499689" cy="67973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xmlns="" id="{ECBA89ED-66F6-4169-AC6F-DEC2EF538E6D}"/>
                </a:ext>
              </a:extLst>
            </p:cNvPr>
            <p:cNvCxnSpPr>
              <a:cxnSpLocks/>
            </p:cNvCxnSpPr>
            <p:nvPr/>
          </p:nvCxnSpPr>
          <p:spPr>
            <a:xfrm>
              <a:off x="2084353" y="4100139"/>
              <a:ext cx="200045" cy="1360616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xmlns="" id="{EC563143-0596-419F-9C42-878208BD6185}"/>
                </a:ext>
              </a:extLst>
            </p:cNvPr>
            <p:cNvSpPr/>
            <p:nvPr/>
          </p:nvSpPr>
          <p:spPr>
            <a:xfrm rot="3969607">
              <a:off x="3580430" y="4646584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ACC98501-F3B4-4F2B-BC97-3C285D9A9DD7}"/>
              </a:ext>
            </a:extLst>
          </p:cNvPr>
          <p:cNvGrpSpPr/>
          <p:nvPr/>
        </p:nvGrpSpPr>
        <p:grpSpPr>
          <a:xfrm>
            <a:off x="327873" y="1818577"/>
            <a:ext cx="1788997" cy="1724064"/>
            <a:chOff x="327873" y="1818577"/>
            <a:chExt cx="1788997" cy="1724064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xmlns="" id="{CC94E2EE-35FA-4DA8-B749-21C4F5F34E95}"/>
                </a:ext>
              </a:extLst>
            </p:cNvPr>
            <p:cNvSpPr/>
            <p:nvPr/>
          </p:nvSpPr>
          <p:spPr>
            <a:xfrm rot="20164374">
              <a:off x="506563" y="2002261"/>
              <a:ext cx="1353312" cy="1353312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xmlns="" id="{D90A7547-1144-4E4E-B18D-04A25C4F2ED6}"/>
                </a:ext>
              </a:extLst>
            </p:cNvPr>
            <p:cNvSpPr/>
            <p:nvPr/>
          </p:nvSpPr>
          <p:spPr>
            <a:xfrm rot="20034662">
              <a:off x="795091" y="3359761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xmlns="" id="{98C49BC3-3734-439E-BCCE-D4FB8F760914}"/>
                </a:ext>
              </a:extLst>
            </p:cNvPr>
            <p:cNvSpPr/>
            <p:nvPr/>
          </p:nvSpPr>
          <p:spPr>
            <a:xfrm rot="20034662">
              <a:off x="1860743" y="2886933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91BCBDEB-3A58-449E-A1AE-6E1371DD812F}"/>
                </a:ext>
              </a:extLst>
            </p:cNvPr>
            <p:cNvSpPr/>
            <p:nvPr/>
          </p:nvSpPr>
          <p:spPr>
            <a:xfrm rot="20034662">
              <a:off x="327873" y="2293966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F71111B5-C86B-4DFE-AF0B-F9AE0B7FB8AE}"/>
                </a:ext>
              </a:extLst>
            </p:cNvPr>
            <p:cNvSpPr/>
            <p:nvPr/>
          </p:nvSpPr>
          <p:spPr>
            <a:xfrm rot="20034662">
              <a:off x="1384625" y="1818577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4DB44BB1-734E-46EF-9A3E-D4278426B824}"/>
                </a:ext>
              </a:extLst>
            </p:cNvPr>
            <p:cNvSpPr txBox="1"/>
            <p:nvPr/>
          </p:nvSpPr>
          <p:spPr>
            <a:xfrm rot="19747620">
              <a:off x="705690" y="1853489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xmlns="" id="{842376C4-B53F-42AE-83C1-15D36D6957C1}"/>
                </a:ext>
              </a:extLst>
            </p:cNvPr>
            <p:cNvSpPr txBox="1"/>
            <p:nvPr/>
          </p:nvSpPr>
          <p:spPr>
            <a:xfrm rot="19747620">
              <a:off x="1221878" y="3107460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F16149FF-6C1C-4180-A6A6-DA0CF568DBFA}"/>
                </a:ext>
              </a:extLst>
            </p:cNvPr>
            <p:cNvSpPr txBox="1"/>
            <p:nvPr/>
          </p:nvSpPr>
          <p:spPr>
            <a:xfrm rot="1639306">
              <a:off x="1635098" y="2234447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1348B756-F195-479E-908A-2F0303F3BF08}"/>
                </a:ext>
              </a:extLst>
            </p:cNvPr>
            <p:cNvSpPr txBox="1"/>
            <p:nvPr/>
          </p:nvSpPr>
          <p:spPr>
            <a:xfrm rot="1639306">
              <a:off x="421044" y="2842972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xmlns="" id="{353AA11B-38DE-4953-880F-E145CF684F5A}"/>
              </a:ext>
            </a:extLst>
          </p:cNvPr>
          <p:cNvGrpSpPr/>
          <p:nvPr/>
        </p:nvGrpSpPr>
        <p:grpSpPr>
          <a:xfrm>
            <a:off x="2099763" y="2407072"/>
            <a:ext cx="1535750" cy="1372845"/>
            <a:chOff x="2099763" y="2407072"/>
            <a:chExt cx="1535750" cy="137284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65BD4EAF-A0E7-48C1-97A4-85B99FDEFD5E}"/>
                </a:ext>
              </a:extLst>
            </p:cNvPr>
            <p:cNvSpPr/>
            <p:nvPr/>
          </p:nvSpPr>
          <p:spPr>
            <a:xfrm rot="1427415">
              <a:off x="2171514" y="2628646"/>
              <a:ext cx="1353312" cy="699453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xmlns="" id="{14B20A6A-0102-4AEC-876A-6B8EB0D5222F}"/>
                </a:ext>
              </a:extLst>
            </p:cNvPr>
            <p:cNvSpPr/>
            <p:nvPr/>
          </p:nvSpPr>
          <p:spPr>
            <a:xfrm rot="3969607">
              <a:off x="3177313" y="3597037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A4139686-D512-405E-A608-2A11A5A7BA68}"/>
                </a:ext>
              </a:extLst>
            </p:cNvPr>
            <p:cNvSpPr txBox="1"/>
            <p:nvPr/>
          </p:nvSpPr>
          <p:spPr>
            <a:xfrm rot="1639306">
              <a:off x="2858154" y="2557700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xmlns="" id="{DC7B1FD5-B6EC-4AC8-9787-98C33BC5E2CB}"/>
                </a:ext>
              </a:extLst>
            </p:cNvPr>
            <p:cNvSpPr txBox="1"/>
            <p:nvPr/>
          </p:nvSpPr>
          <p:spPr>
            <a:xfrm rot="5400000">
              <a:off x="2012766" y="2586517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//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F4DB99B7-501D-41CF-A021-C1F9122F7E2E}"/>
                </a:ext>
              </a:extLst>
            </p:cNvPr>
            <p:cNvSpPr txBox="1"/>
            <p:nvPr/>
          </p:nvSpPr>
          <p:spPr>
            <a:xfrm rot="5400000">
              <a:off x="3240739" y="3190347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//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xmlns="" id="{8A3782D6-895A-4566-92AA-9CDBEEAA4CDE}"/>
                </a:ext>
              </a:extLst>
            </p:cNvPr>
            <p:cNvSpPr/>
            <p:nvPr/>
          </p:nvSpPr>
          <p:spPr>
            <a:xfrm rot="1431420">
              <a:off x="2329174" y="2407072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xmlns="" id="{B1C006BF-D748-4E80-8ED9-B1335C1F4AD5}"/>
                </a:ext>
              </a:extLst>
            </p:cNvPr>
            <p:cNvSpPr/>
            <p:nvPr/>
          </p:nvSpPr>
          <p:spPr>
            <a:xfrm rot="1431420">
              <a:off x="2127724" y="2891298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xmlns="" id="{A9B62005-6ED0-464B-8DC5-EA88F67E54D0}"/>
                </a:ext>
              </a:extLst>
            </p:cNvPr>
            <p:cNvSpPr/>
            <p:nvPr/>
          </p:nvSpPr>
          <p:spPr>
            <a:xfrm rot="1431420">
              <a:off x="3185656" y="3373098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xmlns="" id="{CE5A56D2-F39E-4501-BD40-1FBB46189B99}"/>
                </a:ext>
              </a:extLst>
            </p:cNvPr>
            <p:cNvSpPr/>
            <p:nvPr/>
          </p:nvSpPr>
          <p:spPr>
            <a:xfrm rot="1431420">
              <a:off x="3388103" y="2893323"/>
              <a:ext cx="182880" cy="18288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5226D91D-5B72-4B79-9955-0005DB1EBA59}"/>
              </a:ext>
            </a:extLst>
          </p:cNvPr>
          <p:cNvGrpSpPr/>
          <p:nvPr/>
        </p:nvGrpSpPr>
        <p:grpSpPr>
          <a:xfrm>
            <a:off x="834041" y="3008497"/>
            <a:ext cx="2493819" cy="1101790"/>
            <a:chOff x="834041" y="3008497"/>
            <a:chExt cx="2493819" cy="1101790"/>
          </a:xfrm>
        </p:grpSpPr>
        <p:sp>
          <p:nvSpPr>
            <p:cNvPr id="2" name="Diamond 1">
              <a:extLst>
                <a:ext uri="{FF2B5EF4-FFF2-40B4-BE49-F238E27FC236}">
                  <a16:creationId xmlns:a16="http://schemas.microsoft.com/office/drawing/2014/main" xmlns="" id="{2CBFC2FE-720A-4938-92F7-A01AF6C23622}"/>
                </a:ext>
              </a:extLst>
            </p:cNvPr>
            <p:cNvSpPr/>
            <p:nvPr/>
          </p:nvSpPr>
          <p:spPr>
            <a:xfrm>
              <a:off x="834042" y="3025476"/>
              <a:ext cx="2493818" cy="1084811"/>
            </a:xfrm>
            <a:prstGeom prst="diamond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25025BCA-02C2-4BFC-8944-E2F68EF8F3F3}"/>
                </a:ext>
              </a:extLst>
            </p:cNvPr>
            <p:cNvSpPr txBox="1"/>
            <p:nvPr/>
          </p:nvSpPr>
          <p:spPr>
            <a:xfrm rot="19747620">
              <a:off x="2398385" y="3686924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9B487237-193C-47C5-92E0-5C8949883B8E}"/>
                </a:ext>
              </a:extLst>
            </p:cNvPr>
            <p:cNvSpPr txBox="1"/>
            <p:nvPr/>
          </p:nvSpPr>
          <p:spPr>
            <a:xfrm rot="1639306">
              <a:off x="1380700" y="3728932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1A8BCBDA-A44F-447F-B8FF-1B62A5D0C7C8}"/>
                </a:ext>
              </a:extLst>
            </p:cNvPr>
            <p:cNvSpPr txBox="1"/>
            <p:nvPr/>
          </p:nvSpPr>
          <p:spPr>
            <a:xfrm rot="1639306">
              <a:off x="2622624" y="3249062"/>
              <a:ext cx="4817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/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xmlns="" id="{12DFC9E0-612D-4395-92FF-1A00F4D3DFB5}"/>
                </a:ext>
              </a:extLst>
            </p:cNvPr>
            <p:cNvCxnSpPr>
              <a:cxnSpLocks/>
              <a:stCxn id="2" idx="1"/>
              <a:endCxn id="21" idx="1"/>
            </p:cNvCxnSpPr>
            <p:nvPr/>
          </p:nvCxnSpPr>
          <p:spPr>
            <a:xfrm>
              <a:off x="834041" y="3567882"/>
              <a:ext cx="246888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xmlns="" id="{3B2BE635-A3F9-4628-9F16-C94C6ABAC699}"/>
                </a:ext>
              </a:extLst>
            </p:cNvPr>
            <p:cNvCxnSpPr>
              <a:cxnSpLocks/>
            </p:cNvCxnSpPr>
            <p:nvPr/>
          </p:nvCxnSpPr>
          <p:spPr>
            <a:xfrm>
              <a:off x="2084546" y="3008497"/>
              <a:ext cx="0" cy="109728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98140F1D-1468-4A6E-9102-A7C058CECF8F}"/>
              </a:ext>
            </a:extLst>
          </p:cNvPr>
          <p:cNvSpPr txBox="1"/>
          <p:nvPr/>
        </p:nvSpPr>
        <p:spPr>
          <a:xfrm>
            <a:off x="3964372" y="863539"/>
            <a:ext cx="4292121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1)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thoi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13 cm</a:t>
            </a:r>
            <a:endParaRPr lang="en-U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E9795E8D-1787-4841-AB14-1F3E88D61649}"/>
              </a:ext>
            </a:extLst>
          </p:cNvPr>
          <p:cNvSpPr txBox="1"/>
          <p:nvPr/>
        </p:nvSpPr>
        <p:spPr>
          <a:xfrm>
            <a:off x="3964372" y="1411894"/>
            <a:ext cx="7537800" cy="48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thoi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7AC48D68-2B64-4EFF-8299-B21927125455}"/>
              </a:ext>
            </a:extLst>
          </p:cNvPr>
          <p:cNvSpPr txBox="1"/>
          <p:nvPr/>
        </p:nvSpPr>
        <p:spPr>
          <a:xfrm>
            <a:off x="3964372" y="1907415"/>
            <a:ext cx="7537800" cy="48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nhật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thoi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38E41B3E-6234-4D96-AFB3-0BD9DB094BD0}"/>
              </a:ext>
            </a:extLst>
          </p:cNvPr>
          <p:cNvSpPr txBox="1"/>
          <p:nvPr/>
        </p:nvSpPr>
        <p:spPr>
          <a:xfrm>
            <a:off x="3929012" y="2402936"/>
            <a:ext cx="7537800" cy="48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4)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thang (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đáy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bằng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cạnh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thoi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E7CCA5F4-9124-4246-BDFC-C23A7228B485}"/>
              </a:ext>
            </a:extLst>
          </p:cNvPr>
          <p:cNvSpPr txBox="1"/>
          <p:nvPr/>
        </p:nvSpPr>
        <p:spPr>
          <a:xfrm>
            <a:off x="1179898" y="3306146"/>
            <a:ext cx="1006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12cm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920BEE25-BAF8-413C-8F8F-4A0B3AB08F7E}"/>
              </a:ext>
            </a:extLst>
          </p:cNvPr>
          <p:cNvSpPr txBox="1"/>
          <p:nvPr/>
        </p:nvSpPr>
        <p:spPr>
          <a:xfrm>
            <a:off x="2230374" y="3295256"/>
            <a:ext cx="1006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12cm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90A5C10C-B6D4-4B8A-83FB-968D06E55789}"/>
              </a:ext>
            </a:extLst>
          </p:cNvPr>
          <p:cNvSpPr txBox="1"/>
          <p:nvPr/>
        </p:nvSpPr>
        <p:spPr>
          <a:xfrm rot="16200000">
            <a:off x="1648528" y="3585309"/>
            <a:ext cx="696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5cm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D8FCA151-FA16-45B2-8ED4-A4BE8F36E886}"/>
              </a:ext>
            </a:extLst>
          </p:cNvPr>
          <p:cNvSpPr txBox="1"/>
          <p:nvPr/>
        </p:nvSpPr>
        <p:spPr>
          <a:xfrm rot="16200000">
            <a:off x="1653969" y="3068234"/>
            <a:ext cx="696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5cm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63873A04-5B0B-4DD3-B41F-301324BF2A84}"/>
              </a:ext>
            </a:extLst>
          </p:cNvPr>
          <p:cNvSpPr txBox="1"/>
          <p:nvPr/>
        </p:nvSpPr>
        <p:spPr>
          <a:xfrm rot="17176935">
            <a:off x="3418027" y="3068235"/>
            <a:ext cx="696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3cm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E5F1DE99-B616-4C32-BBC9-95A69332D9DE}"/>
              </a:ext>
            </a:extLst>
          </p:cNvPr>
          <p:cNvSpPr txBox="1"/>
          <p:nvPr/>
        </p:nvSpPr>
        <p:spPr>
          <a:xfrm rot="20131442">
            <a:off x="2335402" y="3819955"/>
            <a:ext cx="880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13cm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xmlns="" id="{69781183-F02C-412C-91DD-7EC7BABC2993}"/>
              </a:ext>
            </a:extLst>
          </p:cNvPr>
          <p:cNvSpPr txBox="1"/>
          <p:nvPr/>
        </p:nvSpPr>
        <p:spPr>
          <a:xfrm rot="20131442">
            <a:off x="2530290" y="4776477"/>
            <a:ext cx="10250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15cm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576BCA9D-EB57-4939-97DE-CAC69BC41037}"/>
              </a:ext>
            </a:extLst>
          </p:cNvPr>
          <p:cNvSpPr txBox="1"/>
          <p:nvPr/>
        </p:nvSpPr>
        <p:spPr>
          <a:xfrm rot="4026838">
            <a:off x="3383090" y="3781107"/>
            <a:ext cx="69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11cm</a:t>
            </a:r>
          </a:p>
        </p:txBody>
      </p:sp>
      <p:pic>
        <p:nvPicPr>
          <p:cNvPr id="78" name="Picture 77">
            <a:extLst>
              <a:ext uri="{FF2B5EF4-FFF2-40B4-BE49-F238E27FC236}">
                <a16:creationId xmlns:a16="http://schemas.microsoft.com/office/drawing/2014/main" xmlns="" id="{C72169F5-6B12-4C24-BF26-780218A81B5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676121" y="3519910"/>
            <a:ext cx="3015440" cy="2776875"/>
          </a:xfrm>
          <a:prstGeom prst="rect">
            <a:avLst/>
          </a:prstGeom>
          <a:ln w="28575">
            <a:solidFill>
              <a:srgbClr val="00FF00"/>
            </a:solidFill>
          </a:ln>
        </p:spPr>
      </p:pic>
    </p:spTree>
    <p:extLst>
      <p:ext uri="{BB962C8B-B14F-4D97-AF65-F5344CB8AC3E}">
        <p14:creationId xmlns:p14="http://schemas.microsoft.com/office/powerpoint/2010/main" val="38915009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8" grpId="0"/>
      <p:bldP spid="59" grpId="0"/>
      <p:bldP spid="60" grpId="0"/>
      <p:bldP spid="61" grpId="0"/>
      <p:bldP spid="66" grpId="0"/>
      <p:bldP spid="67" grpId="0"/>
      <p:bldP spid="68" grpId="0"/>
      <p:bldP spid="69" grpId="0"/>
      <p:bldP spid="70" grpId="0"/>
      <p:bldP spid="72" grpId="0"/>
      <p:bldP spid="75" grpId="0"/>
      <p:bldP spid="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0" y="99749"/>
            <a:ext cx="3491211" cy="587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(SGK 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-118):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690B349D-F64D-4E65-A470-24030714F36E}"/>
              </a:ext>
            </a:extLst>
          </p:cNvPr>
          <p:cNvSpPr txBox="1"/>
          <p:nvPr/>
        </p:nvSpPr>
        <p:spPr>
          <a:xfrm>
            <a:off x="7100762" y="3591122"/>
            <a:ext cx="4606824" cy="20744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tô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màu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xanh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trong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97 ta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làm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2800" dirty="0">
              <a:solidFill>
                <a:srgbClr val="FFFF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2C0F00D7-8330-49D3-96F6-97D3A5D3C793}"/>
              </a:ext>
            </a:extLst>
          </p:cNvPr>
          <p:cNvSpPr txBox="1"/>
          <p:nvPr/>
        </p:nvSpPr>
        <p:spPr>
          <a:xfrm>
            <a:off x="2143346" y="1012504"/>
            <a:ext cx="1347865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u="sng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Giải</a:t>
            </a:r>
            <a:endParaRPr lang="en-US" sz="2400" u="sng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xmlns="" id="{CF9D9556-1D5A-434D-B0BD-6A5BD3E15C50}"/>
                  </a:ext>
                </a:extLst>
              </p:cNvPr>
              <p:cNvSpPr txBox="1"/>
              <p:nvPr/>
            </p:nvSpPr>
            <p:spPr>
              <a:xfrm>
                <a:off x="738968" y="1803542"/>
                <a:ext cx="4838872" cy="112857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Diện </a:t>
                </a:r>
                <a:r>
                  <a:rPr lang="en-US" sz="2400" b="1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của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thoi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</a:t>
                </a:r>
                <a:endParaRPr lang="en-US" sz="2400" b="1" dirty="0" smtClean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b="1" dirty="0" smtClean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S 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𝟏𝟎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𝟐𝟒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𝟏𝟐𝟎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𝒄𝒎</m:t>
                        </m:r>
                      </m:e>
                      <m:sup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24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F9D9556-1D5A-434D-B0BD-6A5BD3E15C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68" y="1803542"/>
                <a:ext cx="4838872" cy="1128579"/>
              </a:xfrm>
              <a:prstGeom prst="rect">
                <a:avLst/>
              </a:prstGeom>
              <a:blipFill rotWithShape="0">
                <a:blip r:embed="rId3"/>
                <a:stretch>
                  <a:fillRect l="-1889" t="-2162" b="-43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62DD7B17-3E4A-4F6D-B741-DA381C7A47A3}"/>
              </a:ext>
            </a:extLst>
          </p:cNvPr>
          <p:cNvSpPr txBox="1"/>
          <p:nvPr/>
        </p:nvSpPr>
        <p:spPr>
          <a:xfrm>
            <a:off x="693248" y="2813587"/>
            <a:ext cx="470561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vuông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sz="2400" b="1" dirty="0" smtClean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S 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13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= 169 cm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xmlns="" id="{7C015634-7696-4C30-87E0-439CD2C0C885}"/>
              </a:ext>
            </a:extLst>
          </p:cNvPr>
          <p:cNvSpPr txBox="1"/>
          <p:nvPr/>
        </p:nvSpPr>
        <p:spPr>
          <a:xfrm>
            <a:off x="693248" y="3686533"/>
            <a:ext cx="5235112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nhật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sz="2400" b="1" dirty="0" smtClean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S 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13 . 3 = 39 cm</a:t>
            </a:r>
            <a:r>
              <a:rPr lang="en-US" sz="2400" b="1" baseline="30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endParaRPr lang="en-US" sz="24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xmlns="" id="{7B58D885-7C42-4BBE-8D3B-7FC6D0AACD9F}"/>
                  </a:ext>
                </a:extLst>
              </p:cNvPr>
              <p:cNvSpPr txBox="1"/>
              <p:nvPr/>
            </p:nvSpPr>
            <p:spPr>
              <a:xfrm>
                <a:off x="738968" y="4653760"/>
                <a:ext cx="4595032" cy="11477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</a:pPr>
                <a:r>
                  <a:rPr lang="en-US" sz="2400" b="1" dirty="0" smtClean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Diện </a:t>
                </a:r>
                <a:r>
                  <a:rPr lang="en-US" sz="2400" b="1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tích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của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hình</a:t>
                </a:r>
                <a:r>
                  <a:rPr lang="en-US" sz="24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thang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 err="1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là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: </a:t>
                </a:r>
                <a:endParaRPr lang="en-US" sz="2400" b="1" dirty="0" smtClean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15000"/>
                  </a:lnSpc>
                </a:pPr>
                <a:r>
                  <a:rPr lang="en-US" sz="2400" b="1" dirty="0" smtClean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S </a:t>
                </a:r>
                <a:r>
                  <a:rPr lang="en-US" sz="2400" b="1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2400" b="1" i="1" smtClean="0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𝟏𝟑</m:t>
                            </m:r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400" b="1" i="1" smtClean="0">
                                <a:solidFill>
                                  <a:schemeClr val="bg1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𝟏𝟓</m:t>
                            </m:r>
                          </m:e>
                        </m:d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bg1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  <m:r>
                      <a:rPr lang="en-US" sz="2400" b="1" i="1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𝟏𝟓𝟒</m:t>
                    </m:r>
                    <m:r>
                      <a:rPr lang="en-US" sz="2400" b="1" i="1" smtClean="0">
                        <a:solidFill>
                          <a:schemeClr val="bg1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𝒄𝒎</m:t>
                    </m:r>
                  </m:oMath>
                </a14:m>
                <a:r>
                  <a:rPr lang="en-US" sz="2400" baseline="30000" dirty="0">
                    <a:solidFill>
                      <a:schemeClr val="bg1"/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endParaRPr lang="en-US" sz="2400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B58D885-7C42-4BBE-8D3B-7FC6D0AACD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968" y="4653760"/>
                <a:ext cx="4595032" cy="1147750"/>
              </a:xfrm>
              <a:prstGeom prst="rect">
                <a:avLst/>
              </a:prstGeom>
              <a:blipFill rotWithShape="0">
                <a:blip r:embed="rId4"/>
                <a:stretch>
                  <a:fillRect l="-1989" t="-2116" b="-2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96C7B2D6-A7B0-490F-ABE6-C353FCD1F01E}"/>
              </a:ext>
            </a:extLst>
          </p:cNvPr>
          <p:cNvSpPr txBox="1"/>
          <p:nvPr/>
        </p:nvSpPr>
        <p:spPr>
          <a:xfrm>
            <a:off x="586568" y="5801510"/>
            <a:ext cx="6850552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tô</a:t>
            </a: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màu</a:t>
            </a: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xanh</a:t>
            </a: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sz="2400" b="1" dirty="0" smtClean="0">
              <a:solidFill>
                <a:srgbClr val="FFFF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en-US" sz="2400" b="1" dirty="0" smtClean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120 </a:t>
            </a: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+ 169 + 39 + 154 = 482 cm</a:t>
            </a:r>
            <a:r>
              <a:rPr lang="en-US" sz="2400" b="1" baseline="30000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rgbClr val="FFFF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78" name="Picture 77">
            <a:extLst>
              <a:ext uri="{FF2B5EF4-FFF2-40B4-BE49-F238E27FC236}">
                <a16:creationId xmlns:a16="http://schemas.microsoft.com/office/drawing/2014/main" xmlns="" id="{C72169F5-6B12-4C24-BF26-780218A81B57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349275" y="334209"/>
            <a:ext cx="3541882" cy="2776875"/>
          </a:xfrm>
          <a:prstGeom prst="rect">
            <a:avLst/>
          </a:prstGeom>
          <a:ln w="28575">
            <a:solidFill>
              <a:srgbClr val="00FF00"/>
            </a:solidFill>
          </a:ln>
        </p:spPr>
      </p:pic>
    </p:spTree>
    <p:extLst>
      <p:ext uri="{BB962C8B-B14F-4D97-AF65-F5344CB8AC3E}">
        <p14:creationId xmlns:p14="http://schemas.microsoft.com/office/powerpoint/2010/main" val="9072728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0" y="99749"/>
            <a:ext cx="11371642" cy="2034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(SGK 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-118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endParaRPr lang="en-US" sz="2800" b="1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800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28 cm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24 cm,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bớt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5949FE8B-312C-48B5-9059-159B6EB63EB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680" y="2054790"/>
            <a:ext cx="3870959" cy="2761050"/>
          </a:xfrm>
          <a:prstGeom prst="rect">
            <a:avLst/>
          </a:prstGeom>
          <a:ln w="28575">
            <a:solidFill>
              <a:srgbClr val="00FF00"/>
            </a:solidFill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3BECE36-1A98-4955-B691-FBB1826C5938}"/>
              </a:ext>
            </a:extLst>
          </p:cNvPr>
          <p:cNvSpPr txBox="1"/>
          <p:nvPr/>
        </p:nvSpPr>
        <p:spPr>
          <a:xfrm>
            <a:off x="184155" y="2225105"/>
            <a:ext cx="7679685" cy="45520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15000"/>
              </a:lnSpc>
              <a:buAutoNum type="alphaLcParenR"/>
            </a:pP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15000"/>
              </a:lnSpc>
              <a:buAutoNum type="alphaLcParenR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15000"/>
              </a:lnSpc>
              <a:buAutoNum type="alphaLcParenR"/>
            </a:pP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trượt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lát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mối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hao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hụt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 algn="just">
              <a:lnSpc>
                <a:spcPct val="115000"/>
              </a:lnSpc>
              <a:buAutoNum type="alphaLcParenR"/>
            </a:pP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2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3808562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51713" y="254605"/>
            <a:ext cx="3483429" cy="587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(SGK 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-118):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EED41E10-012E-40B0-921B-E8A83055E8B0}"/>
              </a:ext>
            </a:extLst>
          </p:cNvPr>
          <p:cNvGrpSpPr/>
          <p:nvPr/>
        </p:nvGrpSpPr>
        <p:grpSpPr>
          <a:xfrm>
            <a:off x="7946803" y="235037"/>
            <a:ext cx="3668155" cy="2504241"/>
            <a:chOff x="-54197" y="592437"/>
            <a:chExt cx="3668155" cy="250424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xmlns="" id="{C6508650-82BB-4631-B218-EF2C5D02DA93}"/>
                </a:ext>
              </a:extLst>
            </p:cNvPr>
            <p:cNvGrpSpPr/>
            <p:nvPr/>
          </p:nvGrpSpPr>
          <p:grpSpPr>
            <a:xfrm>
              <a:off x="376107" y="592437"/>
              <a:ext cx="3237851" cy="2247666"/>
              <a:chOff x="376107" y="592437"/>
              <a:chExt cx="3237851" cy="2247666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E643F1CE-BDD2-495B-A561-1FAA3AFDF043}"/>
                  </a:ext>
                </a:extLst>
              </p:cNvPr>
              <p:cNvSpPr/>
              <p:nvPr/>
            </p:nvSpPr>
            <p:spPr>
              <a:xfrm>
                <a:off x="376107" y="870857"/>
                <a:ext cx="3089880" cy="1896673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xmlns="" id="{679345A0-930F-48F4-B964-A325D0C75DE2}"/>
                  </a:ext>
                </a:extLst>
              </p:cNvPr>
              <p:cNvSpPr/>
              <p:nvPr/>
            </p:nvSpPr>
            <p:spPr>
              <a:xfrm>
                <a:off x="1087306" y="1393371"/>
                <a:ext cx="1683657" cy="85634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Vườn</a:t>
                </a:r>
                <a:r>
                  <a:rPr lang="en-US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hoa</a:t>
                </a:r>
                <a:endParaRPr lang="en-US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EEEB6D6C-8FEE-41AB-A0C1-E1B83F64F42D}"/>
                  </a:ext>
                </a:extLst>
              </p:cNvPr>
              <p:cNvSpPr txBox="1"/>
              <p:nvPr/>
            </p:nvSpPr>
            <p:spPr>
              <a:xfrm>
                <a:off x="376107" y="852857"/>
                <a:ext cx="159657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 </a:t>
                </a:r>
                <a:r>
                  <a:rPr lang="en-US" sz="2000" b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đường</a:t>
                </a:r>
                <a:endParaRPr lang="en-US" sz="20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xmlns="" id="{6B41EDDA-F38D-40A8-9E5B-70206B75A510}"/>
                  </a:ext>
                </a:extLst>
              </p:cNvPr>
              <p:cNvCxnSpPr/>
              <p:nvPr/>
            </p:nvCxnSpPr>
            <p:spPr>
              <a:xfrm>
                <a:off x="2554514" y="870857"/>
                <a:ext cx="0" cy="493486"/>
              </a:xfrm>
              <a:prstGeom prst="line">
                <a:avLst/>
              </a:prstGeom>
              <a:ln>
                <a:solidFill>
                  <a:schemeClr val="bg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xmlns="" id="{1AB1EA65-CDCE-44A6-9DD1-184DDF5EED6E}"/>
                  </a:ext>
                </a:extLst>
              </p:cNvPr>
              <p:cNvCxnSpPr/>
              <p:nvPr/>
            </p:nvCxnSpPr>
            <p:spPr>
              <a:xfrm>
                <a:off x="2184400" y="2274044"/>
                <a:ext cx="0" cy="493486"/>
              </a:xfrm>
              <a:prstGeom prst="line">
                <a:avLst/>
              </a:prstGeom>
              <a:ln>
                <a:solidFill>
                  <a:schemeClr val="bg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xmlns="" id="{A9A14B40-F9B5-4BE8-B5CD-170529142FF0}"/>
                  </a:ext>
                </a:extLst>
              </p:cNvPr>
              <p:cNvCxnSpPr>
                <a:cxnSpLocks/>
                <a:stCxn id="16" idx="1"/>
                <a:endCxn id="2" idx="1"/>
              </p:cNvCxnSpPr>
              <p:nvPr/>
            </p:nvCxnSpPr>
            <p:spPr>
              <a:xfrm>
                <a:off x="376107" y="1819194"/>
                <a:ext cx="711199" cy="2349"/>
              </a:xfrm>
              <a:prstGeom prst="line">
                <a:avLst/>
              </a:prstGeom>
              <a:ln w="12700">
                <a:solidFill>
                  <a:schemeClr val="bg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xmlns="" id="{579DB532-3205-44B0-8C8C-622B8EC5F443}"/>
                  </a:ext>
                </a:extLst>
              </p:cNvPr>
              <p:cNvCxnSpPr/>
              <p:nvPr/>
            </p:nvCxnSpPr>
            <p:spPr>
              <a:xfrm flipV="1">
                <a:off x="2772229" y="1778000"/>
                <a:ext cx="711199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0C24C33B-11E2-4346-A90D-E5DD4DF39F77}"/>
                  </a:ext>
                </a:extLst>
              </p:cNvPr>
              <p:cNvSpPr txBox="1"/>
              <p:nvPr/>
            </p:nvSpPr>
            <p:spPr>
              <a:xfrm>
                <a:off x="392281" y="1435463"/>
                <a:ext cx="812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E5B5982C-F09D-400B-A079-ED6C8F2B5DA4}"/>
                  </a:ext>
                </a:extLst>
              </p:cNvPr>
              <p:cNvSpPr txBox="1"/>
              <p:nvPr/>
            </p:nvSpPr>
            <p:spPr>
              <a:xfrm>
                <a:off x="2801158" y="1426171"/>
                <a:ext cx="812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A593D313-FAEB-4E68-BA48-B914E85D839F}"/>
                  </a:ext>
                </a:extLst>
              </p:cNvPr>
              <p:cNvSpPr txBox="1"/>
              <p:nvPr/>
            </p:nvSpPr>
            <p:spPr>
              <a:xfrm rot="16200000">
                <a:off x="1566279" y="2233648"/>
                <a:ext cx="812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87DDE686-C04A-4169-98D4-F7484ABBBFD2}"/>
                  </a:ext>
                </a:extLst>
              </p:cNvPr>
              <p:cNvSpPr txBox="1"/>
              <p:nvPr/>
            </p:nvSpPr>
            <p:spPr>
              <a:xfrm rot="16200000">
                <a:off x="1985495" y="798782"/>
                <a:ext cx="812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</a:p>
            </p:txBody>
          </p:sp>
        </p:grp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xmlns="" id="{20BE8AB6-7FD6-4CEB-BFE3-6C2482D56BC0}"/>
                </a:ext>
              </a:extLst>
            </p:cNvPr>
            <p:cNvCxnSpPr/>
            <p:nvPr/>
          </p:nvCxnSpPr>
          <p:spPr>
            <a:xfrm>
              <a:off x="290459" y="860099"/>
              <a:ext cx="0" cy="1896673"/>
            </a:xfrm>
            <a:prstGeom prst="straightConnector1">
              <a:avLst/>
            </a:prstGeom>
            <a:ln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F820ADBF-C969-4BE8-BA3E-F8688F4EC599}"/>
                </a:ext>
              </a:extLst>
            </p:cNvPr>
            <p:cNvSpPr txBox="1"/>
            <p:nvPr/>
          </p:nvSpPr>
          <p:spPr>
            <a:xfrm rot="16200000">
              <a:off x="-342635" y="1385718"/>
              <a:ext cx="9769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24 m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xmlns="" id="{B9864CD6-583F-4152-AFAC-1FD3DB3C346F}"/>
                </a:ext>
              </a:extLst>
            </p:cNvPr>
            <p:cNvCxnSpPr/>
            <p:nvPr/>
          </p:nvCxnSpPr>
          <p:spPr>
            <a:xfrm flipV="1">
              <a:off x="376107" y="3018602"/>
              <a:ext cx="310732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2F0E1518-243B-41D8-923B-ED5806B5D5FE}"/>
                </a:ext>
              </a:extLst>
            </p:cNvPr>
            <p:cNvSpPr txBox="1"/>
            <p:nvPr/>
          </p:nvSpPr>
          <p:spPr>
            <a:xfrm>
              <a:off x="1365767" y="2696568"/>
              <a:ext cx="812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28 m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2EAF0ABC-6EF8-4C7C-94B9-E6874546D7C6}"/>
              </a:ext>
            </a:extLst>
          </p:cNvPr>
          <p:cNvSpPr txBox="1"/>
          <p:nvPr/>
        </p:nvSpPr>
        <p:spPr>
          <a:xfrm>
            <a:off x="1351882" y="895567"/>
            <a:ext cx="1283092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 smtClean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Giải</a:t>
            </a:r>
            <a:endParaRPr lang="en-US" sz="2400" b="1" dirty="0">
              <a:solidFill>
                <a:srgbClr val="FFFF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ECB6E26F-5566-4243-90E3-72EB173A7851}"/>
              </a:ext>
            </a:extLst>
          </p:cNvPr>
          <p:cNvSpPr txBox="1"/>
          <p:nvPr/>
        </p:nvSpPr>
        <p:spPr>
          <a:xfrm>
            <a:off x="118334" y="1715085"/>
            <a:ext cx="8215949" cy="905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a)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mảnh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đất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dạng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hình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chữ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nhật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S =  24 . 28 = 672 (m</a:t>
            </a:r>
            <a:r>
              <a:rPr lang="en-US" sz="24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52F94C2C-A5D9-43E9-93D1-5C94E764883B}"/>
              </a:ext>
            </a:extLst>
          </p:cNvPr>
          <p:cNvSpPr txBox="1"/>
          <p:nvPr/>
        </p:nvSpPr>
        <p:spPr>
          <a:xfrm>
            <a:off x="7664866" y="3282757"/>
            <a:ext cx="3950092" cy="179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smtClean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HD b) </a:t>
            </a: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rộng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vườn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hoa</a:t>
            </a:r>
            <a:endParaRPr lang="en-US" sz="2400" b="1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vườn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hoa</a:t>
            </a:r>
            <a:endParaRPr lang="en-US" sz="2400" b="1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D32A1DDF-C9FA-434B-9A14-2DF85F50E7E3}"/>
              </a:ext>
            </a:extLst>
          </p:cNvPr>
          <p:cNvSpPr txBox="1"/>
          <p:nvPr/>
        </p:nvSpPr>
        <p:spPr>
          <a:xfrm>
            <a:off x="118334" y="2871726"/>
            <a:ext cx="4280362" cy="26407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b)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vườn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hoa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endParaRPr lang="en-US" sz="2400" b="1" dirty="0" smtClean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 – (1+1) = 26 (m)</a:t>
            </a:r>
          </a:p>
          <a:p>
            <a:pPr algn="just">
              <a:lnSpc>
                <a:spcPct val="115000"/>
              </a:lnSpc>
            </a:pP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rộng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vườn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hoa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endParaRPr lang="en-US" sz="2400" b="1" dirty="0" smtClean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24 – (1+ 1) = 22 (m)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just">
              <a:lnSpc>
                <a:spcPct val="115000"/>
              </a:lnSpc>
            </a:pPr>
            <a:r>
              <a:rPr lang="en-US" sz="2400" b="1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400" b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vườn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hoa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S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22 . 26 = 572 (m</a:t>
            </a:r>
            <a:r>
              <a:rPr lang="en-US" sz="24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2136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8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51713" y="254605"/>
            <a:ext cx="3483429" cy="587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 (SGK </a:t>
            </a:r>
            <a:r>
              <a:rPr lang="en-US" sz="2800" b="1" dirty="0" smtClean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-118):</a:t>
            </a:r>
            <a:endParaRPr lang="en-US" sz="2800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EED41E10-012E-40B0-921B-E8A83055E8B0}"/>
              </a:ext>
            </a:extLst>
          </p:cNvPr>
          <p:cNvGrpSpPr/>
          <p:nvPr/>
        </p:nvGrpSpPr>
        <p:grpSpPr>
          <a:xfrm>
            <a:off x="7946803" y="235037"/>
            <a:ext cx="3668155" cy="2504241"/>
            <a:chOff x="-54197" y="592437"/>
            <a:chExt cx="3668155" cy="2504241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xmlns="" id="{C6508650-82BB-4631-B218-EF2C5D02DA93}"/>
                </a:ext>
              </a:extLst>
            </p:cNvPr>
            <p:cNvGrpSpPr/>
            <p:nvPr/>
          </p:nvGrpSpPr>
          <p:grpSpPr>
            <a:xfrm>
              <a:off x="376107" y="592437"/>
              <a:ext cx="3237851" cy="2247666"/>
              <a:chOff x="376107" y="592437"/>
              <a:chExt cx="3237851" cy="2247666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xmlns="" id="{E643F1CE-BDD2-495B-A561-1FAA3AFDF043}"/>
                  </a:ext>
                </a:extLst>
              </p:cNvPr>
              <p:cNvSpPr/>
              <p:nvPr/>
            </p:nvSpPr>
            <p:spPr>
              <a:xfrm>
                <a:off x="376107" y="870857"/>
                <a:ext cx="3089880" cy="1896673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xmlns="" id="{679345A0-930F-48F4-B964-A325D0C75DE2}"/>
                  </a:ext>
                </a:extLst>
              </p:cNvPr>
              <p:cNvSpPr/>
              <p:nvPr/>
            </p:nvSpPr>
            <p:spPr>
              <a:xfrm>
                <a:off x="1087306" y="1393371"/>
                <a:ext cx="1683657" cy="856343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Vườn</a:t>
                </a:r>
                <a:r>
                  <a:rPr lang="en-US" sz="2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hoa</a:t>
                </a:r>
                <a:endParaRPr lang="en-US" sz="2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EEEB6D6C-8FEE-41AB-A0C1-E1B83F64F42D}"/>
                  </a:ext>
                </a:extLst>
              </p:cNvPr>
              <p:cNvSpPr txBox="1"/>
              <p:nvPr/>
            </p:nvSpPr>
            <p:spPr>
              <a:xfrm>
                <a:off x="376107" y="852857"/>
                <a:ext cx="159657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 </a:t>
                </a:r>
                <a:r>
                  <a:rPr lang="en-US" sz="2000" b="1" dirty="0" err="1">
                    <a:solidFill>
                      <a:srgbClr val="FFFF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đường</a:t>
                </a:r>
                <a:endParaRPr lang="en-US" sz="20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xmlns="" id="{6B41EDDA-F38D-40A8-9E5B-70206B75A510}"/>
                  </a:ext>
                </a:extLst>
              </p:cNvPr>
              <p:cNvCxnSpPr/>
              <p:nvPr/>
            </p:nvCxnSpPr>
            <p:spPr>
              <a:xfrm>
                <a:off x="2554514" y="870857"/>
                <a:ext cx="0" cy="493486"/>
              </a:xfrm>
              <a:prstGeom prst="line">
                <a:avLst/>
              </a:prstGeom>
              <a:ln>
                <a:solidFill>
                  <a:schemeClr val="bg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xmlns="" id="{1AB1EA65-CDCE-44A6-9DD1-184DDF5EED6E}"/>
                  </a:ext>
                </a:extLst>
              </p:cNvPr>
              <p:cNvCxnSpPr/>
              <p:nvPr/>
            </p:nvCxnSpPr>
            <p:spPr>
              <a:xfrm>
                <a:off x="2184400" y="2274044"/>
                <a:ext cx="0" cy="493486"/>
              </a:xfrm>
              <a:prstGeom prst="line">
                <a:avLst/>
              </a:prstGeom>
              <a:ln>
                <a:solidFill>
                  <a:schemeClr val="bg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xmlns="" id="{A9A14B40-F9B5-4BE8-B5CD-170529142FF0}"/>
                  </a:ext>
                </a:extLst>
              </p:cNvPr>
              <p:cNvCxnSpPr>
                <a:cxnSpLocks/>
                <a:stCxn id="16" idx="1"/>
                <a:endCxn id="2" idx="1"/>
              </p:cNvCxnSpPr>
              <p:nvPr/>
            </p:nvCxnSpPr>
            <p:spPr>
              <a:xfrm>
                <a:off x="376107" y="1819194"/>
                <a:ext cx="711199" cy="2349"/>
              </a:xfrm>
              <a:prstGeom prst="line">
                <a:avLst/>
              </a:prstGeom>
              <a:ln w="12700">
                <a:solidFill>
                  <a:schemeClr val="bg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xmlns="" id="{579DB532-3205-44B0-8C8C-622B8EC5F443}"/>
                  </a:ext>
                </a:extLst>
              </p:cNvPr>
              <p:cNvCxnSpPr/>
              <p:nvPr/>
            </p:nvCxnSpPr>
            <p:spPr>
              <a:xfrm flipV="1">
                <a:off x="2772229" y="1778000"/>
                <a:ext cx="711199" cy="0"/>
              </a:xfrm>
              <a:prstGeom prst="line">
                <a:avLst/>
              </a:prstGeom>
              <a:ln w="12700">
                <a:solidFill>
                  <a:schemeClr val="bg1"/>
                </a:solidFill>
                <a:headEnd type="arrow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0C24C33B-11E2-4346-A90D-E5DD4DF39F77}"/>
                  </a:ext>
                </a:extLst>
              </p:cNvPr>
              <p:cNvSpPr txBox="1"/>
              <p:nvPr/>
            </p:nvSpPr>
            <p:spPr>
              <a:xfrm>
                <a:off x="392281" y="1435463"/>
                <a:ext cx="812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xmlns="" id="{E5B5982C-F09D-400B-A079-ED6C8F2B5DA4}"/>
                  </a:ext>
                </a:extLst>
              </p:cNvPr>
              <p:cNvSpPr txBox="1"/>
              <p:nvPr/>
            </p:nvSpPr>
            <p:spPr>
              <a:xfrm>
                <a:off x="2801158" y="1426171"/>
                <a:ext cx="812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xmlns="" id="{A593D313-FAEB-4E68-BA48-B914E85D839F}"/>
                  </a:ext>
                </a:extLst>
              </p:cNvPr>
              <p:cNvSpPr txBox="1"/>
              <p:nvPr/>
            </p:nvSpPr>
            <p:spPr>
              <a:xfrm rot="16200000">
                <a:off x="1566279" y="2233648"/>
                <a:ext cx="812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xmlns="" id="{87DDE686-C04A-4169-98D4-F7484ABBBFD2}"/>
                  </a:ext>
                </a:extLst>
              </p:cNvPr>
              <p:cNvSpPr txBox="1"/>
              <p:nvPr/>
            </p:nvSpPr>
            <p:spPr>
              <a:xfrm rot="16200000">
                <a:off x="1985495" y="798782"/>
                <a:ext cx="812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1m</a:t>
                </a:r>
              </a:p>
            </p:txBody>
          </p:sp>
        </p:grp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xmlns="" id="{20BE8AB6-7FD6-4CEB-BFE3-6C2482D56BC0}"/>
                </a:ext>
              </a:extLst>
            </p:cNvPr>
            <p:cNvCxnSpPr/>
            <p:nvPr/>
          </p:nvCxnSpPr>
          <p:spPr>
            <a:xfrm>
              <a:off x="290459" y="860099"/>
              <a:ext cx="0" cy="1896673"/>
            </a:xfrm>
            <a:prstGeom prst="straightConnector1">
              <a:avLst/>
            </a:prstGeom>
            <a:ln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F820ADBF-C969-4BE8-BA3E-F8688F4EC599}"/>
                </a:ext>
              </a:extLst>
            </p:cNvPr>
            <p:cNvSpPr txBox="1"/>
            <p:nvPr/>
          </p:nvSpPr>
          <p:spPr>
            <a:xfrm rot="16200000">
              <a:off x="-342635" y="1385718"/>
              <a:ext cx="97698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24 m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xmlns="" id="{B9864CD6-583F-4152-AFAC-1FD3DB3C346F}"/>
                </a:ext>
              </a:extLst>
            </p:cNvPr>
            <p:cNvCxnSpPr/>
            <p:nvPr/>
          </p:nvCxnSpPr>
          <p:spPr>
            <a:xfrm flipV="1">
              <a:off x="376107" y="3018602"/>
              <a:ext cx="3107321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xmlns="" id="{2F0E1518-243B-41D8-923B-ED5806B5D5FE}"/>
                </a:ext>
              </a:extLst>
            </p:cNvPr>
            <p:cNvSpPr txBox="1"/>
            <p:nvPr/>
          </p:nvSpPr>
          <p:spPr>
            <a:xfrm>
              <a:off x="1365767" y="2696568"/>
              <a:ext cx="812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28 m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2EAF0ABC-6EF8-4C7C-94B9-E6874546D7C6}"/>
              </a:ext>
            </a:extLst>
          </p:cNvPr>
          <p:cNvSpPr txBox="1"/>
          <p:nvPr/>
        </p:nvSpPr>
        <p:spPr>
          <a:xfrm>
            <a:off x="1351882" y="895567"/>
            <a:ext cx="1283092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 smtClean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Giải</a:t>
            </a:r>
            <a:endParaRPr lang="en-US" sz="2400" b="1" dirty="0">
              <a:solidFill>
                <a:srgbClr val="FFFF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52F94C2C-A5D9-43E9-93D1-5C94E764883B}"/>
              </a:ext>
            </a:extLst>
          </p:cNvPr>
          <p:cNvSpPr txBox="1"/>
          <p:nvPr/>
        </p:nvSpPr>
        <p:spPr>
          <a:xfrm>
            <a:off x="7243574" y="2936784"/>
            <a:ext cx="4556760" cy="179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 smtClean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HD c) </a:t>
            </a:r>
          </a:p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</a:t>
            </a:r>
            <a:endParaRPr lang="en-US" sz="2400" b="1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gạch</a:t>
            </a:r>
            <a:endParaRPr lang="en-US" sz="2400" b="1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gạch</a:t>
            </a:r>
            <a:endParaRPr lang="en-US" sz="2400" b="1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89412B2-994C-4E18-828D-EB51F36A3D90}"/>
              </a:ext>
            </a:extLst>
          </p:cNvPr>
          <p:cNvSpPr txBox="1"/>
          <p:nvPr/>
        </p:nvSpPr>
        <p:spPr>
          <a:xfrm>
            <a:off x="216962" y="1504497"/>
            <a:ext cx="7449670" cy="905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S =  672 – 572 = 100 (m</a:t>
            </a:r>
            <a:r>
              <a:rPr lang="en-US" sz="24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= 1 000 000 (cm</a:t>
            </a:r>
            <a:r>
              <a:rPr lang="en-US" sz="24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51930EBE-1171-4F85-8974-4068A1F7A203}"/>
              </a:ext>
            </a:extLst>
          </p:cNvPr>
          <p:cNvSpPr txBox="1"/>
          <p:nvPr/>
        </p:nvSpPr>
        <p:spPr>
          <a:xfrm>
            <a:off x="348072" y="2538867"/>
            <a:ext cx="4941577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gạch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endParaRPr lang="en-US" sz="2400" b="1" dirty="0" smtClean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=  50.50 = 2 500 (cm</a:t>
            </a:r>
            <a:r>
              <a:rPr lang="en-US" sz="2400" b="1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 </a:t>
            </a:r>
            <a:endParaRPr lang="en-US" sz="2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2F31B766-9FE9-454F-9285-C7D249D8B66A}"/>
              </a:ext>
            </a:extLst>
          </p:cNvPr>
          <p:cNvSpPr txBox="1"/>
          <p:nvPr/>
        </p:nvSpPr>
        <p:spPr>
          <a:xfrm>
            <a:off x="216962" y="3723781"/>
            <a:ext cx="6685304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gạch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dùng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để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lát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đường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S =  1 000 000 : 2 500 = 400 (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viên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gạch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C91CEF91-ECD0-4002-98E5-16E2950B98EF}"/>
              </a:ext>
            </a:extLst>
          </p:cNvPr>
          <p:cNvSpPr txBox="1"/>
          <p:nvPr/>
        </p:nvSpPr>
        <p:spPr>
          <a:xfrm>
            <a:off x="7171950" y="4718752"/>
            <a:ext cx="4700009" cy="136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Muốn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rào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vườn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hoa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chu vi hay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diện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tích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vườn</a:t>
            </a:r>
            <a:r>
              <a:rPr lang="en-US" sz="2400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hoa</a:t>
            </a:r>
            <a:r>
              <a:rPr lang="en-US" sz="24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93AAE93E-F581-49FF-9845-6573A3DDFF01}"/>
              </a:ext>
            </a:extLst>
          </p:cNvPr>
          <p:cNvSpPr txBox="1"/>
          <p:nvPr/>
        </p:nvSpPr>
        <p:spPr>
          <a:xfrm>
            <a:off x="216962" y="4908695"/>
            <a:ext cx="6685304" cy="905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d)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Chiều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dài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hàng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rào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vườn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hoa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2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15000"/>
              </a:lnSpc>
            </a:pP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(22 + 26) . 2 = 96 (m)</a:t>
            </a:r>
            <a:endParaRPr lang="en-US" sz="2400" b="1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93623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8" grpId="0"/>
      <p:bldP spid="43" grpId="0"/>
      <p:bldP spid="43" grpId="1"/>
      <p:bldP spid="33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!!4"/>
          <p:cNvSpPr/>
          <p:nvPr/>
        </p:nvSpPr>
        <p:spPr>
          <a:xfrm>
            <a:off x="2745057" y="130389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12542" y="1498287"/>
            <a:ext cx="1175096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Xem lại các bài tập đã chữa.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Ghi nhớ các công thức tính chu vi và diện tích của các hình đã được học.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BTVN: 2</a:t>
            </a:r>
            <a:r>
              <a:rPr lang="nl-NL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6; 9 (SGK-117)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xmlns="" id="{871B200A-0134-4C37-B879-AB9109B30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542" y="491505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901</TotalTime>
  <Words>917</Words>
  <Application>Microsoft Office PowerPoint</Application>
  <PresentationFormat>Widescreen</PresentationFormat>
  <Paragraphs>154</Paragraphs>
  <Slides>11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.VnTime</vt:lpstr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TUANHUNG</cp:lastModifiedBy>
  <cp:revision>48</cp:revision>
  <cp:lastPrinted>2021-12-19T15:27:27Z</cp:lastPrinted>
  <dcterms:created xsi:type="dcterms:W3CDTF">2021-06-07T13:44:00Z</dcterms:created>
  <dcterms:modified xsi:type="dcterms:W3CDTF">2021-12-19T15:35:25Z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KSOProductBuildVer">
    <vt:lpwstr>1033-11.2.0.10223</vt:lpwstr>
  </property>
</Properties>
</file>