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Lst>
  <p:notesMasterIdLst>
    <p:notesMasterId r:id="rId17"/>
  </p:notesMasterIdLst>
  <p:sldIdLst>
    <p:sldId id="319" r:id="rId3"/>
    <p:sldId id="348" r:id="rId4"/>
    <p:sldId id="349" r:id="rId5"/>
    <p:sldId id="366" r:id="rId6"/>
    <p:sldId id="334" r:id="rId7"/>
    <p:sldId id="335" r:id="rId8"/>
    <p:sldId id="336" r:id="rId9"/>
    <p:sldId id="337" r:id="rId10"/>
    <p:sldId id="339" r:id="rId11"/>
    <p:sldId id="350" r:id="rId12"/>
    <p:sldId id="351" r:id="rId13"/>
    <p:sldId id="352" r:id="rId14"/>
    <p:sldId id="371" r:id="rId15"/>
    <p:sldId id="33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EB95D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72" autoAdjust="0"/>
    <p:restoredTop sz="94660"/>
  </p:normalViewPr>
  <p:slideViewPr>
    <p:cSldViewPr>
      <p:cViewPr varScale="1">
        <p:scale>
          <a:sx n="78" d="100"/>
          <a:sy n="78" d="100"/>
        </p:scale>
        <p:origin x="1195"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3868B-E573-4CAA-B05D-754D536C646F}" type="datetimeFigureOut">
              <a:rPr lang="en-US" smtClean="0"/>
              <a:pPr/>
              <a:t>1/15/2024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106412-606F-42C0-912B-FA533570F253}" type="slidenum">
              <a:rPr lang="en-US" smtClean="0"/>
              <a:pPr/>
              <a:t>‹#›</a:t>
            </a:fld>
            <a:endParaRPr lang="en-US"/>
          </a:p>
        </p:txBody>
      </p:sp>
    </p:spTree>
    <p:extLst>
      <p:ext uri="{BB962C8B-B14F-4D97-AF65-F5344CB8AC3E}">
        <p14:creationId xmlns:p14="http://schemas.microsoft.com/office/powerpoint/2010/main" val="597953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5106412-606F-42C0-912B-FA533570F253}" type="slidenum">
              <a:rPr lang="en-US" smtClean="0"/>
              <a:pPr/>
              <a:t>1</a:t>
            </a:fld>
            <a:endParaRPr lang="en-US"/>
          </a:p>
        </p:txBody>
      </p:sp>
    </p:spTree>
    <p:extLst>
      <p:ext uri="{BB962C8B-B14F-4D97-AF65-F5344CB8AC3E}">
        <p14:creationId xmlns:p14="http://schemas.microsoft.com/office/powerpoint/2010/main" val="2592421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B509C2C-5D50-411A-93AF-427D9574F7F8}" type="datetimeFigureOut">
              <a:rPr lang="en-US" smtClean="0"/>
              <a:pPr/>
              <a:t>1/15/2024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AFDEDAE-0C4D-4AC4-A79D-E151764BFE1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09C2C-5D50-411A-93AF-427D9574F7F8}"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DEDAE-0C4D-4AC4-A79D-E151764BFE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09C2C-5D50-411A-93AF-427D9574F7F8}"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DEDAE-0C4D-4AC4-A79D-E151764BFE1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3EE013B-199C-4575-94C8-AA408B110A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8051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7C6A7-19CA-4B63-AC12-A9FC55C561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32110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4440EB-4C6E-489E-A0E0-637B62A9E03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52319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3B05D06-CB98-48D3-9627-2793600B69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2503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78CFC06-C1C1-4824-A8AF-EED64971749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2167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F9C2D64-61BF-4F3F-9B98-CDADC6E7A71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94516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684C936-785B-447E-8A7C-FF29BA506B9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3808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2CF7E7A-6E23-4C0E-AE91-2A0F78F5DA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270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09C2C-5D50-411A-93AF-427D9574F7F8}"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DEDAE-0C4D-4AC4-A79D-E151764BFE1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855E8BA-A2CB-4EF6-9059-A246702E449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61316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FD10B6C-42A9-4D53-AABE-B125685A2D7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49805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3875645-FEC6-4721-B1C7-39FB8B6D2E4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0687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B509C2C-5D50-411A-93AF-427D9574F7F8}" type="datetimeFigureOut">
              <a:rPr lang="en-US" smtClean="0"/>
              <a:pPr/>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DEDAE-0C4D-4AC4-A79D-E151764BFE1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B509C2C-5D50-411A-93AF-427D9574F7F8}"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DEDAE-0C4D-4AC4-A79D-E151764BFE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B509C2C-5D50-411A-93AF-427D9574F7F8}" type="datetimeFigureOut">
              <a:rPr lang="en-US" smtClean="0"/>
              <a:pPr/>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FDEDAE-0C4D-4AC4-A79D-E151764BFE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9B509C2C-5D50-411A-93AF-427D9574F7F8}" type="datetimeFigureOut">
              <a:rPr lang="en-US" smtClean="0"/>
              <a:pPr/>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FDEDAE-0C4D-4AC4-A79D-E151764BFE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09C2C-5D50-411A-93AF-427D9574F7F8}" type="datetimeFigureOut">
              <a:rPr lang="en-US" smtClean="0"/>
              <a:pPr/>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FDEDAE-0C4D-4AC4-A79D-E151764BFE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B509C2C-5D50-411A-93AF-427D9574F7F8}"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DEDAE-0C4D-4AC4-A79D-E151764BFE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B509C2C-5D50-411A-93AF-427D9574F7F8}" type="datetimeFigureOut">
              <a:rPr lang="en-US" smtClean="0"/>
              <a:pPr/>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AFDEDAE-0C4D-4AC4-A79D-E151764BFE1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B509C2C-5D50-411A-93AF-427D9574F7F8}" type="datetimeFigureOut">
              <a:rPr lang="en-US" smtClean="0"/>
              <a:pPr/>
              <a:t>1/15/2024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AFDEDAE-0C4D-4AC4-A79D-E151764BFE1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531D0A7-3F37-46E7-97C5-049948E93828}" type="slidenum">
              <a:rPr lang="en-US" smtClean="0">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4094385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EJ023"/>
          <p:cNvPicPr>
            <a:picLocks noChangeAspect="1" noChangeArrowheads="1"/>
          </p:cNvPicPr>
          <p:nvPr/>
        </p:nvPicPr>
        <p:blipFill>
          <a:blip r:embed="rId4" cstate="print">
            <a:extLst>
              <a:ext uri="{28A0092B-C50C-407E-A947-70E740481C1C}">
                <a14:useLocalDpi xmlns:a14="http://schemas.microsoft.com/office/drawing/2010/main" val="0"/>
              </a:ext>
            </a:extLst>
          </a:blip>
          <a:srcRect l="10834" t="5556" r="5833" b="333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4"/>
          <p:cNvSpPr>
            <a:spLocks noChangeArrowheads="1"/>
          </p:cNvSpPr>
          <p:nvPr/>
        </p:nvSpPr>
        <p:spPr bwMode="auto">
          <a:xfrm rot="-5400000">
            <a:off x="5714207" y="4073525"/>
            <a:ext cx="719137" cy="539750"/>
          </a:xfrm>
          <a:prstGeom prst="irregularSeal1">
            <a:avLst/>
          </a:prstGeom>
          <a:gradFill rotWithShape="1">
            <a:gsLst>
              <a:gs pos="0">
                <a:srgbClr val="CCFF99"/>
              </a:gs>
              <a:gs pos="100000">
                <a:srgbClr val="5E7647"/>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solidFill>
                <a:srgbClr val="000000"/>
              </a:solidFill>
            </a:endParaRPr>
          </a:p>
        </p:txBody>
      </p:sp>
      <p:sp>
        <p:nvSpPr>
          <p:cNvPr id="3076" name="Picture 5" descr="02"/>
          <p:cNvSpPr>
            <a:spLocks noChangeAspect="1" noChangeArrowheads="1"/>
          </p:cNvSpPr>
          <p:nvPr/>
        </p:nvSpPr>
        <p:spPr bwMode="auto">
          <a:xfrm flipV="1">
            <a:off x="6499225" y="5129213"/>
            <a:ext cx="1558925"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solidFill>
                <a:srgbClr val="000000"/>
              </a:solidFill>
              <a:latin typeface="Calibri" pitchFamily="34" charset="0"/>
            </a:endParaRPr>
          </a:p>
        </p:txBody>
      </p:sp>
      <p:sp>
        <p:nvSpPr>
          <p:cNvPr id="11" name="AutoShape 8"/>
          <p:cNvSpPr>
            <a:spLocks noChangeArrowheads="1"/>
          </p:cNvSpPr>
          <p:nvPr/>
        </p:nvSpPr>
        <p:spPr bwMode="auto">
          <a:xfrm>
            <a:off x="6343650" y="1687297"/>
            <a:ext cx="539750" cy="719137"/>
          </a:xfrm>
          <a:prstGeom prst="irregularSeal1">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solidFill>
                <a:srgbClr val="000000"/>
              </a:solidFill>
            </a:endParaRPr>
          </a:p>
        </p:txBody>
      </p:sp>
      <p:sp>
        <p:nvSpPr>
          <p:cNvPr id="12" name="AutoShape 9"/>
          <p:cNvSpPr>
            <a:spLocks noChangeArrowheads="1"/>
          </p:cNvSpPr>
          <p:nvPr/>
        </p:nvSpPr>
        <p:spPr bwMode="auto">
          <a:xfrm>
            <a:off x="7009605" y="578644"/>
            <a:ext cx="538163" cy="719137"/>
          </a:xfrm>
          <a:prstGeom prst="irregularSeal2">
            <a:avLst/>
          </a:prstGeom>
          <a:gradFill rotWithShape="1">
            <a:gsLst>
              <a:gs pos="0">
                <a:srgbClr val="CC00FF"/>
              </a:gs>
              <a:gs pos="100000">
                <a:srgbClr val="5E0076"/>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solidFill>
                <a:srgbClr val="000000"/>
              </a:solidFill>
            </a:endParaRPr>
          </a:p>
        </p:txBody>
      </p:sp>
      <p:sp>
        <p:nvSpPr>
          <p:cNvPr id="13" name="AutoShape 10"/>
          <p:cNvSpPr>
            <a:spLocks noChangeArrowheads="1"/>
          </p:cNvSpPr>
          <p:nvPr/>
        </p:nvSpPr>
        <p:spPr bwMode="auto">
          <a:xfrm>
            <a:off x="2203450" y="3987460"/>
            <a:ext cx="539750" cy="719138"/>
          </a:xfrm>
          <a:prstGeom prst="irregularSeal1">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dirty="0">
              <a:solidFill>
                <a:srgbClr val="000000"/>
              </a:solidFill>
            </a:endParaRPr>
          </a:p>
        </p:txBody>
      </p:sp>
      <p:sp>
        <p:nvSpPr>
          <p:cNvPr id="14" name="AutoShape 11"/>
          <p:cNvSpPr>
            <a:spLocks noChangeArrowheads="1"/>
          </p:cNvSpPr>
          <p:nvPr/>
        </p:nvSpPr>
        <p:spPr bwMode="auto">
          <a:xfrm rot="-5400000">
            <a:off x="877627" y="6033294"/>
            <a:ext cx="719137" cy="539750"/>
          </a:xfrm>
          <a:prstGeom prst="irregularSeal1">
            <a:avLst/>
          </a:prstGeom>
          <a:gradFill rotWithShape="1">
            <a:gsLst>
              <a:gs pos="0">
                <a:srgbClr val="CCFF99"/>
              </a:gs>
              <a:gs pos="100000">
                <a:srgbClr val="5E7647"/>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solidFill>
                <a:srgbClr val="000000"/>
              </a:solidFill>
            </a:endParaRPr>
          </a:p>
        </p:txBody>
      </p:sp>
      <p:sp>
        <p:nvSpPr>
          <p:cNvPr id="15" name="AutoShape 12"/>
          <p:cNvSpPr>
            <a:spLocks noChangeArrowheads="1"/>
          </p:cNvSpPr>
          <p:nvPr/>
        </p:nvSpPr>
        <p:spPr bwMode="auto">
          <a:xfrm>
            <a:off x="2435946" y="2057400"/>
            <a:ext cx="539750" cy="719138"/>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solidFill>
                <a:srgbClr val="000000"/>
              </a:solidFill>
            </a:endParaRPr>
          </a:p>
        </p:txBody>
      </p:sp>
      <p:sp>
        <p:nvSpPr>
          <p:cNvPr id="3085" name="Picture 5" descr="02"/>
          <p:cNvSpPr>
            <a:spLocks noChangeAspect="1" noChangeArrowheads="1"/>
          </p:cNvSpPr>
          <p:nvPr/>
        </p:nvSpPr>
        <p:spPr bwMode="auto">
          <a:xfrm flipV="1">
            <a:off x="1184275" y="5129213"/>
            <a:ext cx="1558925"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solidFill>
                <a:srgbClr val="000000"/>
              </a:solidFill>
              <a:latin typeface="Calibri" pitchFamily="34" charset="0"/>
            </a:endParaRPr>
          </a:p>
        </p:txBody>
      </p:sp>
      <p:sp>
        <p:nvSpPr>
          <p:cNvPr id="3086" name="Picture 5" descr="02"/>
          <p:cNvSpPr>
            <a:spLocks noChangeAspect="1" noChangeArrowheads="1"/>
          </p:cNvSpPr>
          <p:nvPr/>
        </p:nvSpPr>
        <p:spPr bwMode="auto">
          <a:xfrm flipV="1">
            <a:off x="6753225" y="-34925"/>
            <a:ext cx="1222375"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solidFill>
                <a:srgbClr val="000000"/>
              </a:solidFill>
              <a:latin typeface="Calibri" pitchFamily="34" charset="0"/>
            </a:endParaRPr>
          </a:p>
        </p:txBody>
      </p:sp>
      <p:sp>
        <p:nvSpPr>
          <p:cNvPr id="3087" name="Picture 5" descr="02"/>
          <p:cNvSpPr>
            <a:spLocks noChangeAspect="1" noChangeArrowheads="1"/>
          </p:cNvSpPr>
          <p:nvPr/>
        </p:nvSpPr>
        <p:spPr bwMode="auto">
          <a:xfrm flipV="1">
            <a:off x="1098550" y="7938"/>
            <a:ext cx="1220788"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solidFill>
                <a:srgbClr val="000000"/>
              </a:solidFill>
              <a:latin typeface="Calibri" pitchFamily="34" charset="0"/>
            </a:endParaRPr>
          </a:p>
        </p:txBody>
      </p:sp>
      <p:sp>
        <p:nvSpPr>
          <p:cNvPr id="16" name="WordArt 6">
            <a:extLst>
              <a:ext uri="{FF2B5EF4-FFF2-40B4-BE49-F238E27FC236}">
                <a16:creationId xmlns:a16="http://schemas.microsoft.com/office/drawing/2014/main" id="{BEA85901-878D-44F4-B5FA-CE344E9E6DA4}"/>
              </a:ext>
            </a:extLst>
          </p:cNvPr>
          <p:cNvSpPr>
            <a:spLocks noChangeArrowheads="1" noChangeShapeType="1" noTextEdit="1"/>
          </p:cNvSpPr>
          <p:nvPr/>
        </p:nvSpPr>
        <p:spPr bwMode="auto">
          <a:xfrm>
            <a:off x="1705568" y="2620541"/>
            <a:ext cx="6166140" cy="976745"/>
          </a:xfrm>
          <a:prstGeom prst="rect">
            <a:avLst/>
          </a:prstGeom>
        </p:spPr>
        <p:txBody>
          <a:bodyPr wrap="none" fromWordArt="1">
            <a:prstTxWarp prst="textPlain">
              <a:avLst>
                <a:gd name="adj" fmla="val 50000"/>
              </a:avLst>
            </a:prstTxWarp>
          </a:bodyPr>
          <a:lstStyle/>
          <a:p>
            <a:pPr algn="ctr"/>
            <a:r>
              <a:rPr lang="en-US" sz="2000" b="1" i="1" dirty="0" err="1">
                <a:solidFill>
                  <a:srgbClr val="FF0000"/>
                </a:solidFill>
                <a:latin typeface="+mj-lt"/>
                <a:cs typeface="Times New Roman" pitchFamily="18" charset="0"/>
              </a:rPr>
              <a:t>Chúc</a:t>
            </a:r>
            <a:r>
              <a:rPr lang="en-US" sz="2000" b="1" i="1" dirty="0">
                <a:solidFill>
                  <a:srgbClr val="FF0000"/>
                </a:solidFill>
                <a:latin typeface="+mj-lt"/>
                <a:cs typeface="Times New Roman" pitchFamily="18" charset="0"/>
              </a:rPr>
              <a:t> </a:t>
            </a:r>
            <a:r>
              <a:rPr lang="en-US" sz="2000" b="1" i="1" dirty="0" err="1">
                <a:solidFill>
                  <a:srgbClr val="FF0000"/>
                </a:solidFill>
                <a:latin typeface="+mj-lt"/>
                <a:cs typeface="Times New Roman" pitchFamily="18" charset="0"/>
              </a:rPr>
              <a:t>các</a:t>
            </a:r>
            <a:r>
              <a:rPr lang="en-US" sz="2000" b="1" i="1" dirty="0">
                <a:solidFill>
                  <a:srgbClr val="FF0000"/>
                </a:solidFill>
                <a:latin typeface="+mj-lt"/>
                <a:cs typeface="Times New Roman" pitchFamily="18" charset="0"/>
              </a:rPr>
              <a:t> </a:t>
            </a:r>
            <a:r>
              <a:rPr lang="en-US" sz="2000" b="1" i="1" dirty="0" err="1">
                <a:solidFill>
                  <a:srgbClr val="FF0000"/>
                </a:solidFill>
                <a:latin typeface="+mj-lt"/>
                <a:cs typeface="Times New Roman" pitchFamily="18" charset="0"/>
              </a:rPr>
              <a:t>em</a:t>
            </a:r>
            <a:r>
              <a:rPr lang="en-US" sz="2000" b="1" i="1" dirty="0">
                <a:solidFill>
                  <a:srgbClr val="FF0000"/>
                </a:solidFill>
                <a:latin typeface="+mj-lt"/>
                <a:cs typeface="Times New Roman" pitchFamily="18" charset="0"/>
              </a:rPr>
              <a:t> </a:t>
            </a:r>
            <a:r>
              <a:rPr lang="en-US" sz="2000" b="1" i="1" dirty="0" err="1">
                <a:solidFill>
                  <a:srgbClr val="FF0000"/>
                </a:solidFill>
                <a:latin typeface="+mj-lt"/>
                <a:cs typeface="Times New Roman" pitchFamily="18" charset="0"/>
              </a:rPr>
              <a:t>giờ</a:t>
            </a:r>
            <a:r>
              <a:rPr lang="en-US" sz="2000" b="1" i="1" dirty="0">
                <a:solidFill>
                  <a:srgbClr val="FF0000"/>
                </a:solidFill>
                <a:latin typeface="+mj-lt"/>
                <a:cs typeface="Times New Roman" pitchFamily="18" charset="0"/>
              </a:rPr>
              <a:t> </a:t>
            </a:r>
            <a:r>
              <a:rPr lang="en-US" sz="2000" b="1" i="1" dirty="0" err="1">
                <a:solidFill>
                  <a:srgbClr val="FF0000"/>
                </a:solidFill>
                <a:latin typeface="+mj-lt"/>
                <a:cs typeface="Times New Roman" pitchFamily="18" charset="0"/>
              </a:rPr>
              <a:t>học</a:t>
            </a:r>
            <a:r>
              <a:rPr lang="en-US" sz="2000" b="1" i="1" dirty="0">
                <a:solidFill>
                  <a:srgbClr val="FF0000"/>
                </a:solidFill>
                <a:latin typeface="+mj-lt"/>
                <a:cs typeface="Times New Roman" pitchFamily="18" charset="0"/>
              </a:rPr>
              <a:t> </a:t>
            </a:r>
            <a:r>
              <a:rPr lang="en-US" sz="2000" b="1" i="1" dirty="0" err="1">
                <a:solidFill>
                  <a:srgbClr val="FF0000"/>
                </a:solidFill>
                <a:latin typeface="+mj-lt"/>
                <a:cs typeface="Times New Roman" pitchFamily="18" charset="0"/>
              </a:rPr>
              <a:t>vui</a:t>
            </a:r>
            <a:r>
              <a:rPr lang="en-US" sz="2000" b="1" i="1" dirty="0">
                <a:solidFill>
                  <a:srgbClr val="FF0000"/>
                </a:solidFill>
                <a:latin typeface="+mj-lt"/>
                <a:cs typeface="Times New Roman" pitchFamily="18" charset="0"/>
              </a:rPr>
              <a:t>, </a:t>
            </a:r>
            <a:r>
              <a:rPr lang="en-US" sz="2000" b="1" i="1" dirty="0" err="1">
                <a:solidFill>
                  <a:srgbClr val="FF0000"/>
                </a:solidFill>
                <a:latin typeface="+mj-lt"/>
                <a:cs typeface="Times New Roman" pitchFamily="18" charset="0"/>
              </a:rPr>
              <a:t>hiệu</a:t>
            </a:r>
            <a:r>
              <a:rPr lang="en-US" sz="2000" b="1" i="1" dirty="0">
                <a:solidFill>
                  <a:srgbClr val="FF0000"/>
                </a:solidFill>
                <a:latin typeface="+mj-lt"/>
                <a:cs typeface="Times New Roman" pitchFamily="18" charset="0"/>
              </a:rPr>
              <a:t> </a:t>
            </a:r>
            <a:r>
              <a:rPr lang="en-US" sz="2000" b="1" i="1" dirty="0" err="1">
                <a:solidFill>
                  <a:srgbClr val="FF0000"/>
                </a:solidFill>
                <a:latin typeface="+mj-lt"/>
                <a:cs typeface="Times New Roman" pitchFamily="18" charset="0"/>
              </a:rPr>
              <a:t>quả</a:t>
            </a:r>
            <a:r>
              <a:rPr lang="en-US" sz="2000" b="1" i="1" dirty="0">
                <a:solidFill>
                  <a:srgbClr val="FF0000"/>
                </a:solidFill>
                <a:latin typeface="Times New Roman" pitchFamily="18" charset="0"/>
                <a:cs typeface="Times New Roman" pitchFamily="18" charset="0"/>
              </a:rPr>
              <a:t>!</a:t>
            </a:r>
            <a:endParaRPr lang="vi-VN" sz="20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0811025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4)">
                                      <p:cBhvr>
                                        <p:cTn id="7" dur="20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par>
                                <p:cTn id="8" presetID="23" presetClass="entr" presetSubtype="528" repeatCount="indefinite"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ppt_x</p:attrName>
                                        </p:attrNameLst>
                                      </p:cBhvr>
                                      <p:tavLst>
                                        <p:tav tm="0">
                                          <p:val>
                                            <p:fltVal val="0.5"/>
                                          </p:val>
                                        </p:tav>
                                        <p:tav tm="100000">
                                          <p:val>
                                            <p:strVal val="#ppt_x"/>
                                          </p:val>
                                        </p:tav>
                                      </p:tavLst>
                                    </p:anim>
                                    <p:anim calcmode="lin" valueType="num">
                                      <p:cBhvr>
                                        <p:cTn id="13" dur="1000" fill="hold"/>
                                        <p:tgtEl>
                                          <p:spTgt spid="8"/>
                                        </p:tgtEl>
                                        <p:attrNameLst>
                                          <p:attrName>ppt_y</p:attrName>
                                        </p:attrNameLst>
                                      </p:cBhvr>
                                      <p:tavLst>
                                        <p:tav tm="0">
                                          <p:val>
                                            <p:fltVal val="0.5"/>
                                          </p:val>
                                        </p:tav>
                                        <p:tav tm="100000">
                                          <p:val>
                                            <p:strVal val="#ppt_y"/>
                                          </p:val>
                                        </p:tav>
                                      </p:tavLst>
                                    </p:anim>
                                  </p:childTnLst>
                                </p:cTn>
                              </p:par>
                              <p:par>
                                <p:cTn id="14" presetID="23" presetClass="entr" presetSubtype="528" repeatCount="indefinite"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 calcmode="lin" valueType="num">
                                      <p:cBhvr>
                                        <p:cTn id="18" dur="1000" fill="hold"/>
                                        <p:tgtEl>
                                          <p:spTgt spid="11"/>
                                        </p:tgtEl>
                                        <p:attrNameLst>
                                          <p:attrName>ppt_x</p:attrName>
                                        </p:attrNameLst>
                                      </p:cBhvr>
                                      <p:tavLst>
                                        <p:tav tm="0">
                                          <p:val>
                                            <p:fltVal val="0.5"/>
                                          </p:val>
                                        </p:tav>
                                        <p:tav tm="100000">
                                          <p:val>
                                            <p:strVal val="#ppt_x"/>
                                          </p:val>
                                        </p:tav>
                                      </p:tavLst>
                                    </p:anim>
                                    <p:anim calcmode="lin" valueType="num">
                                      <p:cBhvr>
                                        <p:cTn id="19" dur="1000" fill="hold"/>
                                        <p:tgtEl>
                                          <p:spTgt spid="11"/>
                                        </p:tgtEl>
                                        <p:attrNameLst>
                                          <p:attrName>ppt_y</p:attrName>
                                        </p:attrNameLst>
                                      </p:cBhvr>
                                      <p:tavLst>
                                        <p:tav tm="0">
                                          <p:val>
                                            <p:fltVal val="0.5"/>
                                          </p:val>
                                        </p:tav>
                                        <p:tav tm="100000">
                                          <p:val>
                                            <p:strVal val="#ppt_y"/>
                                          </p:val>
                                        </p:tav>
                                      </p:tavLst>
                                    </p:anim>
                                  </p:childTnLst>
                                </p:cTn>
                              </p:par>
                              <p:par>
                                <p:cTn id="20" presetID="23" presetClass="entr" presetSubtype="528" repeatCount="indefinite"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ppt_x</p:attrName>
                                        </p:attrNameLst>
                                      </p:cBhvr>
                                      <p:tavLst>
                                        <p:tav tm="0">
                                          <p:val>
                                            <p:fltVal val="0.5"/>
                                          </p:val>
                                        </p:tav>
                                        <p:tav tm="100000">
                                          <p:val>
                                            <p:strVal val="#ppt_x"/>
                                          </p:val>
                                        </p:tav>
                                      </p:tavLst>
                                    </p:anim>
                                    <p:anim calcmode="lin" valueType="num">
                                      <p:cBhvr>
                                        <p:cTn id="25" dur="1000" fill="hold"/>
                                        <p:tgtEl>
                                          <p:spTgt spid="12"/>
                                        </p:tgtEl>
                                        <p:attrNameLst>
                                          <p:attrName>ppt_y</p:attrName>
                                        </p:attrNameLst>
                                      </p:cBhvr>
                                      <p:tavLst>
                                        <p:tav tm="0">
                                          <p:val>
                                            <p:fltVal val="0.5"/>
                                          </p:val>
                                        </p:tav>
                                        <p:tav tm="100000">
                                          <p:val>
                                            <p:strVal val="#ppt_y"/>
                                          </p:val>
                                        </p:tav>
                                      </p:tavLst>
                                    </p:anim>
                                  </p:childTnLst>
                                </p:cTn>
                              </p:par>
                              <p:par>
                                <p:cTn id="26" presetID="23" presetClass="entr" presetSubtype="528" repeatCount="indefinite"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ppt_x</p:attrName>
                                        </p:attrNameLst>
                                      </p:cBhvr>
                                      <p:tavLst>
                                        <p:tav tm="0">
                                          <p:val>
                                            <p:fltVal val="0.5"/>
                                          </p:val>
                                        </p:tav>
                                        <p:tav tm="100000">
                                          <p:val>
                                            <p:strVal val="#ppt_x"/>
                                          </p:val>
                                        </p:tav>
                                      </p:tavLst>
                                    </p:anim>
                                    <p:anim calcmode="lin" valueType="num">
                                      <p:cBhvr>
                                        <p:cTn id="31" dur="1000" fill="hold"/>
                                        <p:tgtEl>
                                          <p:spTgt spid="13"/>
                                        </p:tgtEl>
                                        <p:attrNameLst>
                                          <p:attrName>ppt_y</p:attrName>
                                        </p:attrNameLst>
                                      </p:cBhvr>
                                      <p:tavLst>
                                        <p:tav tm="0">
                                          <p:val>
                                            <p:fltVal val="0.5"/>
                                          </p:val>
                                        </p:tav>
                                        <p:tav tm="100000">
                                          <p:val>
                                            <p:strVal val="#ppt_y"/>
                                          </p:val>
                                        </p:tav>
                                      </p:tavLst>
                                    </p:anim>
                                  </p:childTnLst>
                                </p:cTn>
                              </p:par>
                              <p:par>
                                <p:cTn id="32" presetID="23" presetClass="entr" presetSubtype="528" repeatCount="indefinite"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ppt_x</p:attrName>
                                        </p:attrNameLst>
                                      </p:cBhvr>
                                      <p:tavLst>
                                        <p:tav tm="0">
                                          <p:val>
                                            <p:fltVal val="0.5"/>
                                          </p:val>
                                        </p:tav>
                                        <p:tav tm="100000">
                                          <p:val>
                                            <p:strVal val="#ppt_x"/>
                                          </p:val>
                                        </p:tav>
                                      </p:tavLst>
                                    </p:anim>
                                    <p:anim calcmode="lin" valueType="num">
                                      <p:cBhvr>
                                        <p:cTn id="37" dur="1000" fill="hold"/>
                                        <p:tgtEl>
                                          <p:spTgt spid="14"/>
                                        </p:tgtEl>
                                        <p:attrNameLst>
                                          <p:attrName>ppt_y</p:attrName>
                                        </p:attrNameLst>
                                      </p:cBhvr>
                                      <p:tavLst>
                                        <p:tav tm="0">
                                          <p:val>
                                            <p:fltVal val="0.5"/>
                                          </p:val>
                                        </p:tav>
                                        <p:tav tm="100000">
                                          <p:val>
                                            <p:strVal val="#ppt_y"/>
                                          </p:val>
                                        </p:tav>
                                      </p:tavLst>
                                    </p:anim>
                                  </p:childTnLst>
                                </p:cTn>
                              </p:par>
                              <p:par>
                                <p:cTn id="38" presetID="23" presetClass="entr" presetSubtype="528" repeatCount="indefinite"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fltVal val="0"/>
                                          </p:val>
                                        </p:tav>
                                        <p:tav tm="100000">
                                          <p:val>
                                            <p:strVal val="#ppt_w"/>
                                          </p:val>
                                        </p:tav>
                                      </p:tavLst>
                                    </p:anim>
                                    <p:anim calcmode="lin" valueType="num">
                                      <p:cBhvr>
                                        <p:cTn id="41" dur="1000" fill="hold"/>
                                        <p:tgtEl>
                                          <p:spTgt spid="15"/>
                                        </p:tgtEl>
                                        <p:attrNameLst>
                                          <p:attrName>ppt_h</p:attrName>
                                        </p:attrNameLst>
                                      </p:cBhvr>
                                      <p:tavLst>
                                        <p:tav tm="0">
                                          <p:val>
                                            <p:fltVal val="0"/>
                                          </p:val>
                                        </p:tav>
                                        <p:tav tm="100000">
                                          <p:val>
                                            <p:strVal val="#ppt_h"/>
                                          </p:val>
                                        </p:tav>
                                      </p:tavLst>
                                    </p:anim>
                                    <p:anim calcmode="lin" valueType="num">
                                      <p:cBhvr>
                                        <p:cTn id="42" dur="1000" fill="hold"/>
                                        <p:tgtEl>
                                          <p:spTgt spid="15"/>
                                        </p:tgtEl>
                                        <p:attrNameLst>
                                          <p:attrName>ppt_x</p:attrName>
                                        </p:attrNameLst>
                                      </p:cBhvr>
                                      <p:tavLst>
                                        <p:tav tm="0">
                                          <p:val>
                                            <p:fltVal val="0.5"/>
                                          </p:val>
                                        </p:tav>
                                        <p:tav tm="100000">
                                          <p:val>
                                            <p:strVal val="#ppt_x"/>
                                          </p:val>
                                        </p:tav>
                                      </p:tavLst>
                                    </p:anim>
                                    <p:anim calcmode="lin" valueType="num">
                                      <p:cBhvr>
                                        <p:cTn id="43" dur="1000" fill="hold"/>
                                        <p:tgtEl>
                                          <p:spTgt spid="15"/>
                                        </p:tgtEl>
                                        <p:attrNameLst>
                                          <p:attrName>ppt_y</p:attrName>
                                        </p:attrNameLst>
                                      </p:cBhvr>
                                      <p:tavLst>
                                        <p:tav tm="0">
                                          <p:val>
                                            <p:fltVal val="0.5"/>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xit" presetSubtype="32" fill="hold" grpId="1" nodeType="clickEffect">
                                  <p:stCondLst>
                                    <p:cond delay="0"/>
                                  </p:stCondLst>
                                  <p:childTnLst>
                                    <p:anim calcmode="lin" valueType="num">
                                      <p:cBhvr>
                                        <p:cTn id="47" dur="500"/>
                                        <p:tgtEl>
                                          <p:spTgt spid="16"/>
                                        </p:tgtEl>
                                        <p:attrNameLst>
                                          <p:attrName>ppt_w</p:attrName>
                                        </p:attrNameLst>
                                      </p:cBhvr>
                                      <p:tavLst>
                                        <p:tav tm="0">
                                          <p:val>
                                            <p:strVal val="ppt_w"/>
                                          </p:val>
                                        </p:tav>
                                        <p:tav tm="100000">
                                          <p:val>
                                            <p:fltVal val="0"/>
                                          </p:val>
                                        </p:tav>
                                      </p:tavLst>
                                    </p:anim>
                                    <p:anim calcmode="lin" valueType="num">
                                      <p:cBhvr>
                                        <p:cTn id="48" dur="500"/>
                                        <p:tgtEl>
                                          <p:spTgt spid="16"/>
                                        </p:tgtEl>
                                        <p:attrNameLst>
                                          <p:attrName>ppt_h</p:attrName>
                                        </p:attrNameLst>
                                      </p:cBhvr>
                                      <p:tavLst>
                                        <p:tav tm="0">
                                          <p:val>
                                            <p:strVal val="ppt_h"/>
                                          </p:val>
                                        </p:tav>
                                        <p:tav tm="100000">
                                          <p:val>
                                            <p:fltVal val="0"/>
                                          </p:val>
                                        </p:tav>
                                      </p:tavLst>
                                    </p:anim>
                                    <p:animEffect transition="out" filter="fade">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0724" y="1346775"/>
            <a:ext cx="7620000" cy="990600"/>
          </a:xfrm>
          <a:prstGeom prst="rect">
            <a:avLst/>
          </a:prstGeom>
        </p:spPr>
        <p:txBody>
          <a:bodyPr/>
          <a:lstStyle/>
          <a:p>
            <a:pPr algn="ctr" fontAlgn="auto">
              <a:spcBef>
                <a:spcPts val="0"/>
              </a:spcBef>
              <a:spcAft>
                <a:spcPts val="0"/>
              </a:spcAft>
              <a:defRPr/>
            </a:pPr>
            <a:endParaRPr lang="en-US" sz="4000" b="1" dirty="0">
              <a:solidFill>
                <a:srgbClr val="C00000"/>
              </a:solidFill>
              <a:latin typeface="Times New Roman" pitchFamily="18" charset="0"/>
              <a:ea typeface="+mj-ea"/>
              <a:cs typeface="Times New Roman" pitchFamily="18" charset="0"/>
            </a:endParaRPr>
          </a:p>
        </p:txBody>
      </p:sp>
      <p:pic>
        <p:nvPicPr>
          <p:cNvPr id="4" name="Picture 3">
            <a:extLst>
              <a:ext uri="{FF2B5EF4-FFF2-40B4-BE49-F238E27FC236}">
                <a16:creationId xmlns:a16="http://schemas.microsoft.com/office/drawing/2014/main" id="{1D1A5797-CBC0-49F8-A59A-58F4EFF25E18}"/>
              </a:ext>
            </a:extLst>
          </p:cNvPr>
          <p:cNvPicPr/>
          <p:nvPr/>
        </p:nvPicPr>
        <p:blipFill rotWithShape="1">
          <a:blip r:embed="rId2"/>
          <a:srcRect l="62285" t="23680" r="15048" b="21619"/>
          <a:stretch/>
        </p:blipFill>
        <p:spPr bwMode="auto">
          <a:xfrm>
            <a:off x="2987824" y="1628800"/>
            <a:ext cx="3816424" cy="4320480"/>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FFB5EE9D-6BC9-43E8-B9B4-4AB7C868F23D}"/>
              </a:ext>
            </a:extLst>
          </p:cNvPr>
          <p:cNvSpPr txBox="1"/>
          <p:nvPr/>
        </p:nvSpPr>
        <p:spPr>
          <a:xfrm>
            <a:off x="236091" y="529379"/>
            <a:ext cx="8152333" cy="1154162"/>
          </a:xfrm>
          <a:prstGeom prst="rect">
            <a:avLst/>
          </a:prstGeom>
          <a:noFill/>
        </p:spPr>
        <p:txBody>
          <a:bodyPr wrap="square">
            <a:spAutoFit/>
          </a:bodyPr>
          <a:lstStyle/>
          <a:p>
            <a:pPr>
              <a:lnSpc>
                <a:spcPct val="115000"/>
              </a:lnSpc>
              <a:spcAft>
                <a:spcPts val="800"/>
              </a:spcAft>
            </a:pPr>
            <a:r>
              <a:rPr lang="nl-NL" sz="3000" b="1" dirty="0">
                <a:solidFill>
                  <a:srgbClr val="C00000"/>
                </a:solidFill>
                <a:effectLst/>
                <a:latin typeface="Times New Roman" pitchFamily="18" charset="0"/>
                <a:ea typeface="DengXian" panose="02010600030101010101" pitchFamily="2" charset="-122"/>
                <a:cs typeface="Times New Roman" pitchFamily="18" charset="0"/>
              </a:rPr>
              <a:t>Hãy xác định trục(hoặc tâm) đối xứng của mỗi hình?</a:t>
            </a:r>
            <a:endParaRPr lang="en-US" sz="3000" b="1" dirty="0">
              <a:solidFill>
                <a:srgbClr val="C00000"/>
              </a:solidFill>
              <a:effectLst/>
              <a:latin typeface="Times New Roman" pitchFamily="18" charset="0"/>
              <a:ea typeface="DengXian" panose="02010600030101010101" pitchFamily="2" charset="-122"/>
              <a:cs typeface="Times New Roman" pitchFamily="18" charset="0"/>
            </a:endParaRPr>
          </a:p>
        </p:txBody>
      </p:sp>
      <p:cxnSp>
        <p:nvCxnSpPr>
          <p:cNvPr id="6" name="Straight Connector 5">
            <a:extLst>
              <a:ext uri="{FF2B5EF4-FFF2-40B4-BE49-F238E27FC236}">
                <a16:creationId xmlns:a16="http://schemas.microsoft.com/office/drawing/2014/main" id="{A1C47BD5-2992-4953-818B-CA0260D1BD33}"/>
              </a:ext>
            </a:extLst>
          </p:cNvPr>
          <p:cNvCxnSpPr>
            <a:cxnSpLocks/>
          </p:cNvCxnSpPr>
          <p:nvPr/>
        </p:nvCxnSpPr>
        <p:spPr>
          <a:xfrm flipH="1">
            <a:off x="4852192" y="1612758"/>
            <a:ext cx="36004" cy="20882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113D5E2-978A-4F76-B78A-FEAF6014351C}"/>
              </a:ext>
            </a:extLst>
          </p:cNvPr>
          <p:cNvCxnSpPr>
            <a:cxnSpLocks/>
          </p:cNvCxnSpPr>
          <p:nvPr/>
        </p:nvCxnSpPr>
        <p:spPr>
          <a:xfrm flipH="1">
            <a:off x="4908340" y="3951634"/>
            <a:ext cx="36004" cy="17258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Speech Bubble: Oval 8">
            <a:extLst>
              <a:ext uri="{FF2B5EF4-FFF2-40B4-BE49-F238E27FC236}">
                <a16:creationId xmlns:a16="http://schemas.microsoft.com/office/drawing/2014/main" id="{ED21D6CE-0D99-4FD4-A1C3-51DD299811A6}"/>
              </a:ext>
            </a:extLst>
          </p:cNvPr>
          <p:cNvSpPr/>
          <p:nvPr/>
        </p:nvSpPr>
        <p:spPr>
          <a:xfrm>
            <a:off x="199805" y="1950165"/>
            <a:ext cx="2440313" cy="1275905"/>
          </a:xfrm>
          <a:prstGeom prst="wedgeEllipseCallout">
            <a:avLst>
              <a:gd name="adj1" fmla="val 72128"/>
              <a:gd name="adj2" fmla="val 5486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Times New Roman" pitchFamily="18" charset="0"/>
                <a:cs typeface="Times New Roman" pitchFamily="18" charset="0"/>
              </a:rPr>
              <a:t>Hình</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có</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trục</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đối</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xứng</a:t>
            </a:r>
            <a:endParaRPr lang="en-US" sz="2200" dirty="0">
              <a:solidFill>
                <a:srgbClr val="FFFF00"/>
              </a:solidFill>
              <a:latin typeface="Times New Roman" pitchFamily="18" charset="0"/>
              <a:cs typeface="Times New Roman" pitchFamily="18" charset="0"/>
            </a:endParaRPr>
          </a:p>
        </p:txBody>
      </p:sp>
      <p:sp>
        <p:nvSpPr>
          <p:cNvPr id="10" name="Speech Bubble: Oval 9">
            <a:extLst>
              <a:ext uri="{FF2B5EF4-FFF2-40B4-BE49-F238E27FC236}">
                <a16:creationId xmlns:a16="http://schemas.microsoft.com/office/drawing/2014/main" id="{35D29F49-DD8E-43D1-A7E3-498B33873158}"/>
              </a:ext>
            </a:extLst>
          </p:cNvPr>
          <p:cNvSpPr/>
          <p:nvPr/>
        </p:nvSpPr>
        <p:spPr>
          <a:xfrm>
            <a:off x="243898" y="4520627"/>
            <a:ext cx="2440313" cy="1156820"/>
          </a:xfrm>
          <a:prstGeom prst="wedgeEllipseCallout">
            <a:avLst>
              <a:gd name="adj1" fmla="val 71568"/>
              <a:gd name="adj2" fmla="val 1490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Times New Roman" pitchFamily="18" charset="0"/>
                <a:cs typeface="Times New Roman" pitchFamily="18" charset="0"/>
              </a:rPr>
              <a:t>Hình</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có</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trục</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đối</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xứng</a:t>
            </a:r>
            <a:endParaRPr lang="en-US" sz="2200" dirty="0">
              <a:solidFill>
                <a:srgbClr val="FFFF00"/>
              </a:solidFill>
              <a:latin typeface="Times New Roman" pitchFamily="18" charset="0"/>
              <a:cs typeface="Times New Roman" pitchFamily="18" charset="0"/>
            </a:endParaRPr>
          </a:p>
        </p:txBody>
      </p:sp>
      <p:sp>
        <p:nvSpPr>
          <p:cNvPr id="11" name="Rectangle 1">
            <a:extLst>
              <a:ext uri="{FF2B5EF4-FFF2-40B4-BE49-F238E27FC236}">
                <a16:creationId xmlns:a16="http://schemas.microsoft.com/office/drawing/2014/main" id="{35822F1B-1508-476E-AC6E-6A7EF6C2F3C1}"/>
              </a:ext>
            </a:extLst>
          </p:cNvPr>
          <p:cNvSpPr>
            <a:spLocks noChangeArrowheads="1"/>
          </p:cNvSpPr>
          <p:nvPr/>
        </p:nvSpPr>
        <p:spPr bwMode="auto">
          <a:xfrm rot="5400000">
            <a:off x="5385801" y="3203736"/>
            <a:ext cx="6816084" cy="492443"/>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rPr>
              <a:t>HOẠT</a:t>
            </a:r>
            <a:r>
              <a:rPr kumimoji="0" lang="en-US" sz="2600" b="1" i="0" u="none" strike="noStrike" cap="none" normalizeH="0" dirty="0">
                <a:ln>
                  <a:noFill/>
                </a:ln>
                <a:solidFill>
                  <a:srgbClr val="00B0F0"/>
                </a:solidFill>
                <a:effectLst/>
                <a:latin typeface="Times New Roman" pitchFamily="18" charset="0"/>
                <a:ea typeface="Times New Roman" pitchFamily="18" charset="0"/>
                <a:cs typeface="Times New Roman" pitchFamily="18" charset="0"/>
              </a:rPr>
              <a:t> ĐỘNG HÌNH THÀNH KIẾN THỨC</a:t>
            </a:r>
            <a:endPar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344190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0724" y="1346775"/>
            <a:ext cx="7620000" cy="990600"/>
          </a:xfrm>
          <a:prstGeom prst="rect">
            <a:avLst/>
          </a:prstGeom>
        </p:spPr>
        <p:txBody>
          <a:bodyPr/>
          <a:lstStyle/>
          <a:p>
            <a:pPr algn="ctr" fontAlgn="auto">
              <a:spcBef>
                <a:spcPts val="0"/>
              </a:spcBef>
              <a:spcAft>
                <a:spcPts val="0"/>
              </a:spcAft>
              <a:defRPr/>
            </a:pPr>
            <a:endParaRPr lang="en-US" sz="4000" b="1" dirty="0">
              <a:solidFill>
                <a:srgbClr val="C00000"/>
              </a:solidFill>
              <a:latin typeface="Times New Roman" pitchFamily="18" charset="0"/>
              <a:ea typeface="+mj-ea"/>
              <a:cs typeface="Times New Roman" pitchFamily="18" charset="0"/>
            </a:endParaRPr>
          </a:p>
        </p:txBody>
      </p:sp>
      <p:pic>
        <p:nvPicPr>
          <p:cNvPr id="4" name="Picture 3">
            <a:extLst>
              <a:ext uri="{FF2B5EF4-FFF2-40B4-BE49-F238E27FC236}">
                <a16:creationId xmlns:a16="http://schemas.microsoft.com/office/drawing/2014/main" id="{BEF92C0B-A797-4ADE-A830-F1E8AA6BD57A}"/>
              </a:ext>
            </a:extLst>
          </p:cNvPr>
          <p:cNvPicPr/>
          <p:nvPr/>
        </p:nvPicPr>
        <p:blipFill rotWithShape="1">
          <a:blip r:embed="rId2"/>
          <a:srcRect l="17911" t="29041" r="16161" b="30931"/>
          <a:stretch/>
        </p:blipFill>
        <p:spPr bwMode="auto">
          <a:xfrm>
            <a:off x="971600" y="332656"/>
            <a:ext cx="7435663" cy="3096344"/>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86D06C40-BD34-407E-A724-9AABBCB3BAB3}"/>
              </a:ext>
            </a:extLst>
          </p:cNvPr>
          <p:cNvPicPr/>
          <p:nvPr/>
        </p:nvPicPr>
        <p:blipFill rotWithShape="1">
          <a:blip r:embed="rId3"/>
          <a:srcRect l="18228" t="33913" r="17134" b="43941"/>
          <a:stretch/>
        </p:blipFill>
        <p:spPr bwMode="auto">
          <a:xfrm>
            <a:off x="971600" y="3861048"/>
            <a:ext cx="7521081" cy="1872208"/>
          </a:xfrm>
          <a:prstGeom prst="rect">
            <a:avLst/>
          </a:prstGeom>
          <a:ln>
            <a:noFill/>
          </a:ln>
          <a:extLst>
            <a:ext uri="{53640926-AAD7-44D8-BBD7-CCE9431645EC}">
              <a14:shadowObscured xmlns:a14="http://schemas.microsoft.com/office/drawing/2010/main"/>
            </a:ext>
          </a:extLst>
        </p:spPr>
      </p:pic>
      <p:cxnSp>
        <p:nvCxnSpPr>
          <p:cNvPr id="6" name="Straight Connector 5">
            <a:extLst>
              <a:ext uri="{FF2B5EF4-FFF2-40B4-BE49-F238E27FC236}">
                <a16:creationId xmlns:a16="http://schemas.microsoft.com/office/drawing/2014/main" id="{845EB043-2DCD-407F-9A19-E2D61D000D73}"/>
              </a:ext>
            </a:extLst>
          </p:cNvPr>
          <p:cNvCxnSpPr>
            <a:cxnSpLocks/>
          </p:cNvCxnSpPr>
          <p:nvPr/>
        </p:nvCxnSpPr>
        <p:spPr>
          <a:xfrm flipH="1">
            <a:off x="2354067" y="289583"/>
            <a:ext cx="36004" cy="25267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C0B8C3-13AA-45F1-9CE4-6C1B3E62B9B6}"/>
              </a:ext>
            </a:extLst>
          </p:cNvPr>
          <p:cNvCxnSpPr>
            <a:cxnSpLocks/>
          </p:cNvCxnSpPr>
          <p:nvPr/>
        </p:nvCxnSpPr>
        <p:spPr>
          <a:xfrm flipH="1">
            <a:off x="4774449" y="289583"/>
            <a:ext cx="36004" cy="25267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11D7794-D9E4-4A8C-BE44-17115ED16A0E}"/>
              </a:ext>
            </a:extLst>
          </p:cNvPr>
          <p:cNvCxnSpPr>
            <a:cxnSpLocks/>
          </p:cNvCxnSpPr>
          <p:nvPr/>
        </p:nvCxnSpPr>
        <p:spPr>
          <a:xfrm flipH="1">
            <a:off x="7190911" y="332656"/>
            <a:ext cx="36004" cy="25267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B218416-6EDB-4E3F-94F1-AB92D58CF3C6}"/>
              </a:ext>
            </a:extLst>
          </p:cNvPr>
          <p:cNvCxnSpPr>
            <a:cxnSpLocks/>
          </p:cNvCxnSpPr>
          <p:nvPr/>
        </p:nvCxnSpPr>
        <p:spPr>
          <a:xfrm flipH="1">
            <a:off x="7636260" y="3771992"/>
            <a:ext cx="36004" cy="172581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99CD5F-95C2-4EB1-B722-3929B76466C0}"/>
              </a:ext>
            </a:extLst>
          </p:cNvPr>
          <p:cNvCxnSpPr/>
          <p:nvPr/>
        </p:nvCxnSpPr>
        <p:spPr>
          <a:xfrm>
            <a:off x="4294857" y="4586772"/>
            <a:ext cx="246365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547D4C-E069-45CC-ACB5-70AA0D0DE852}"/>
              </a:ext>
            </a:extLst>
          </p:cNvPr>
          <p:cNvCxnSpPr/>
          <p:nvPr/>
        </p:nvCxnSpPr>
        <p:spPr>
          <a:xfrm>
            <a:off x="6753468" y="4581128"/>
            <a:ext cx="185098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Flowchart: Connector 14">
            <a:extLst>
              <a:ext uri="{FF2B5EF4-FFF2-40B4-BE49-F238E27FC236}">
                <a16:creationId xmlns:a16="http://schemas.microsoft.com/office/drawing/2014/main" id="{E654C3B2-394C-48F9-88EB-AF04BC0C0056}"/>
              </a:ext>
            </a:extLst>
          </p:cNvPr>
          <p:cNvSpPr/>
          <p:nvPr/>
        </p:nvSpPr>
        <p:spPr>
          <a:xfrm>
            <a:off x="7572092" y="4487283"/>
            <a:ext cx="166038" cy="197008"/>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cxnSp>
        <p:nvCxnSpPr>
          <p:cNvPr id="17" name="Straight Connector 16">
            <a:extLst>
              <a:ext uri="{FF2B5EF4-FFF2-40B4-BE49-F238E27FC236}">
                <a16:creationId xmlns:a16="http://schemas.microsoft.com/office/drawing/2014/main" id="{F9B33DE0-3858-4DBD-BBD8-70E1B79948E9}"/>
              </a:ext>
            </a:extLst>
          </p:cNvPr>
          <p:cNvCxnSpPr>
            <a:cxnSpLocks/>
          </p:cNvCxnSpPr>
          <p:nvPr/>
        </p:nvCxnSpPr>
        <p:spPr>
          <a:xfrm flipH="1">
            <a:off x="2051720" y="3719412"/>
            <a:ext cx="36004" cy="17258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507866F-ADA9-4370-AD98-13F86404BAC3}"/>
              </a:ext>
            </a:extLst>
          </p:cNvPr>
          <p:cNvCxnSpPr>
            <a:cxnSpLocks/>
          </p:cNvCxnSpPr>
          <p:nvPr/>
        </p:nvCxnSpPr>
        <p:spPr>
          <a:xfrm flipH="1">
            <a:off x="3198908" y="3735332"/>
            <a:ext cx="36004" cy="17258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Flowchart: Connector 18">
            <a:extLst>
              <a:ext uri="{FF2B5EF4-FFF2-40B4-BE49-F238E27FC236}">
                <a16:creationId xmlns:a16="http://schemas.microsoft.com/office/drawing/2014/main" id="{711AED3C-376A-4CA4-A826-35951A18572E}"/>
              </a:ext>
            </a:extLst>
          </p:cNvPr>
          <p:cNvSpPr/>
          <p:nvPr/>
        </p:nvSpPr>
        <p:spPr>
          <a:xfrm>
            <a:off x="1463667" y="4544446"/>
            <a:ext cx="115061" cy="8139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0" name="Flowchart: Connector 19">
            <a:extLst>
              <a:ext uri="{FF2B5EF4-FFF2-40B4-BE49-F238E27FC236}">
                <a16:creationId xmlns:a16="http://schemas.microsoft.com/office/drawing/2014/main" id="{866E9419-4E26-40A9-A164-FACFF34CFC71}"/>
              </a:ext>
            </a:extLst>
          </p:cNvPr>
          <p:cNvSpPr/>
          <p:nvPr/>
        </p:nvSpPr>
        <p:spPr>
          <a:xfrm>
            <a:off x="2598379" y="4550064"/>
            <a:ext cx="115061" cy="8139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1" name="Flowchart: Connector 20">
            <a:extLst>
              <a:ext uri="{FF2B5EF4-FFF2-40B4-BE49-F238E27FC236}">
                <a16:creationId xmlns:a16="http://schemas.microsoft.com/office/drawing/2014/main" id="{47BDA259-E6E3-4580-BFBF-6F91849129A6}"/>
              </a:ext>
            </a:extLst>
          </p:cNvPr>
          <p:cNvSpPr/>
          <p:nvPr/>
        </p:nvSpPr>
        <p:spPr>
          <a:xfrm>
            <a:off x="3707904" y="4536416"/>
            <a:ext cx="115061" cy="8139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22" name="Rectangle 1">
            <a:extLst>
              <a:ext uri="{FF2B5EF4-FFF2-40B4-BE49-F238E27FC236}">
                <a16:creationId xmlns:a16="http://schemas.microsoft.com/office/drawing/2014/main" id="{78D4EE04-B4A2-47F7-AB6D-5F6372905ECF}"/>
              </a:ext>
            </a:extLst>
          </p:cNvPr>
          <p:cNvSpPr>
            <a:spLocks noChangeArrowheads="1"/>
          </p:cNvSpPr>
          <p:nvPr/>
        </p:nvSpPr>
        <p:spPr bwMode="auto">
          <a:xfrm rot="5400000">
            <a:off x="5385801" y="3203736"/>
            <a:ext cx="6816084" cy="492443"/>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rPr>
              <a:t>HOẠT</a:t>
            </a:r>
            <a:r>
              <a:rPr kumimoji="0" lang="en-US" sz="2600" b="1" i="0" u="none" strike="noStrike" cap="none" normalizeH="0" dirty="0">
                <a:ln>
                  <a:noFill/>
                </a:ln>
                <a:solidFill>
                  <a:srgbClr val="00B0F0"/>
                </a:solidFill>
                <a:effectLst/>
                <a:latin typeface="Times New Roman" pitchFamily="18" charset="0"/>
                <a:ea typeface="Times New Roman" pitchFamily="18" charset="0"/>
                <a:cs typeface="Times New Roman" pitchFamily="18" charset="0"/>
              </a:rPr>
              <a:t> ĐỘNG HÌNH THÀNH KIẾN THỨC</a:t>
            </a:r>
            <a:endPar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5606AA21-81F8-45DF-82FF-164C2F315AF5}"/>
              </a:ext>
            </a:extLst>
          </p:cNvPr>
          <p:cNvSpPr txBox="1"/>
          <p:nvPr/>
        </p:nvSpPr>
        <p:spPr>
          <a:xfrm>
            <a:off x="613264" y="0"/>
            <a:ext cx="8152333" cy="534762"/>
          </a:xfrm>
          <a:prstGeom prst="rect">
            <a:avLst/>
          </a:prstGeom>
          <a:noFill/>
        </p:spPr>
        <p:txBody>
          <a:bodyPr wrap="square">
            <a:spAutoFit/>
          </a:bodyPr>
          <a:lstStyle/>
          <a:p>
            <a:pPr>
              <a:lnSpc>
                <a:spcPct val="115000"/>
              </a:lnSpc>
              <a:spcAft>
                <a:spcPts val="800"/>
              </a:spcAft>
            </a:pPr>
            <a:r>
              <a:rPr lang="nl-NL" sz="2500" b="1" dirty="0" smtClean="0">
                <a:solidFill>
                  <a:srgbClr val="C00000"/>
                </a:solidFill>
                <a:effectLst/>
                <a:latin typeface="Times New Roman" pitchFamily="18" charset="0"/>
                <a:ea typeface="DengXian" panose="02010600030101010101" pitchFamily="2" charset="-122"/>
                <a:cs typeface="Times New Roman" pitchFamily="18" charset="0"/>
              </a:rPr>
              <a:t>Hãy xác định trục(hoặc tâm) đối </a:t>
            </a:r>
            <a:r>
              <a:rPr lang="nl-NL" sz="2500" b="1" dirty="0">
                <a:solidFill>
                  <a:srgbClr val="C00000"/>
                </a:solidFill>
                <a:effectLst/>
                <a:latin typeface="Times New Roman" pitchFamily="18" charset="0"/>
                <a:ea typeface="DengXian" panose="02010600030101010101" pitchFamily="2" charset="-122"/>
                <a:cs typeface="Times New Roman" pitchFamily="18" charset="0"/>
              </a:rPr>
              <a:t>xứng của mỗi hình?</a:t>
            </a:r>
            <a:endParaRPr lang="en-US" sz="2500" b="1" dirty="0">
              <a:solidFill>
                <a:srgbClr val="C00000"/>
              </a:solidFill>
              <a:effectLst/>
              <a:latin typeface="Times New Roman" pitchFamily="18" charset="0"/>
              <a:ea typeface="DengXian" panose="02010600030101010101" pitchFamily="2" charset="-122"/>
              <a:cs typeface="Times New Roman" pitchFamily="18" charset="0"/>
            </a:endParaRPr>
          </a:p>
        </p:txBody>
      </p:sp>
      <p:sp>
        <p:nvSpPr>
          <p:cNvPr id="31" name="Speech Bubble: Oval 30">
            <a:extLst>
              <a:ext uri="{FF2B5EF4-FFF2-40B4-BE49-F238E27FC236}">
                <a16:creationId xmlns:a16="http://schemas.microsoft.com/office/drawing/2014/main" id="{FE9A66B3-2A6F-4982-B103-9EBFD10998B0}"/>
              </a:ext>
            </a:extLst>
          </p:cNvPr>
          <p:cNvSpPr/>
          <p:nvPr/>
        </p:nvSpPr>
        <p:spPr>
          <a:xfrm>
            <a:off x="-41210" y="2848360"/>
            <a:ext cx="2440313" cy="990601"/>
          </a:xfrm>
          <a:prstGeom prst="wedgeEllipseCallout">
            <a:avLst>
              <a:gd name="adj1" fmla="val 35216"/>
              <a:gd name="adj2" fmla="val -5811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Times New Roman" pitchFamily="18" charset="0"/>
                <a:cs typeface="Times New Roman" pitchFamily="18" charset="0"/>
              </a:rPr>
              <a:t>Hình</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có</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trục</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đối</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xứng</a:t>
            </a:r>
            <a:endParaRPr lang="en-US" sz="2200" dirty="0">
              <a:solidFill>
                <a:srgbClr val="FFFF00"/>
              </a:solidFill>
              <a:latin typeface="Times New Roman" pitchFamily="18" charset="0"/>
              <a:cs typeface="Times New Roman" pitchFamily="18" charset="0"/>
            </a:endParaRPr>
          </a:p>
        </p:txBody>
      </p:sp>
      <p:sp>
        <p:nvSpPr>
          <p:cNvPr id="32" name="Speech Bubble: Oval 31">
            <a:extLst>
              <a:ext uri="{FF2B5EF4-FFF2-40B4-BE49-F238E27FC236}">
                <a16:creationId xmlns:a16="http://schemas.microsoft.com/office/drawing/2014/main" id="{5E3F2DD1-DF6C-4A2A-97B8-8DEF67C2C644}"/>
              </a:ext>
            </a:extLst>
          </p:cNvPr>
          <p:cNvSpPr/>
          <p:nvPr/>
        </p:nvSpPr>
        <p:spPr>
          <a:xfrm>
            <a:off x="2643006" y="2848360"/>
            <a:ext cx="2691116" cy="990601"/>
          </a:xfrm>
          <a:prstGeom prst="wedgeEllipseCallout">
            <a:avLst>
              <a:gd name="adj1" fmla="val 14930"/>
              <a:gd name="adj2" fmla="val -5949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Times New Roman" pitchFamily="18" charset="0"/>
                <a:cs typeface="Times New Roman" pitchFamily="18" charset="0"/>
              </a:rPr>
              <a:t>Hình</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có</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trục</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đối</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xứng</a:t>
            </a:r>
            <a:endParaRPr lang="en-US" sz="2200" dirty="0">
              <a:solidFill>
                <a:srgbClr val="FFFF00"/>
              </a:solidFill>
              <a:latin typeface="Times New Roman" pitchFamily="18" charset="0"/>
              <a:cs typeface="Times New Roman" pitchFamily="18" charset="0"/>
            </a:endParaRPr>
          </a:p>
        </p:txBody>
      </p:sp>
      <p:sp>
        <p:nvSpPr>
          <p:cNvPr id="33" name="Speech Bubble: Oval 32">
            <a:extLst>
              <a:ext uri="{FF2B5EF4-FFF2-40B4-BE49-F238E27FC236}">
                <a16:creationId xmlns:a16="http://schemas.microsoft.com/office/drawing/2014/main" id="{FFA5257D-B789-413B-95E4-84B5B13C1122}"/>
              </a:ext>
            </a:extLst>
          </p:cNvPr>
          <p:cNvSpPr/>
          <p:nvPr/>
        </p:nvSpPr>
        <p:spPr>
          <a:xfrm>
            <a:off x="5492605" y="2893119"/>
            <a:ext cx="2525731" cy="990601"/>
          </a:xfrm>
          <a:prstGeom prst="wedgeEllipseCallout">
            <a:avLst>
              <a:gd name="adj1" fmla="val 8845"/>
              <a:gd name="adj2" fmla="val -6775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Times New Roman" pitchFamily="18" charset="0"/>
                <a:cs typeface="Times New Roman" pitchFamily="18" charset="0"/>
              </a:rPr>
              <a:t>Hình</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có</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trục</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đối</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xứng</a:t>
            </a:r>
            <a:endParaRPr lang="en-US" sz="2200" dirty="0">
              <a:solidFill>
                <a:srgbClr val="FFFF00"/>
              </a:solidFill>
              <a:latin typeface="Times New Roman" pitchFamily="18" charset="0"/>
              <a:cs typeface="Times New Roman" pitchFamily="18" charset="0"/>
            </a:endParaRPr>
          </a:p>
        </p:txBody>
      </p:sp>
      <p:sp>
        <p:nvSpPr>
          <p:cNvPr id="34" name="Speech Bubble: Oval 33">
            <a:extLst>
              <a:ext uri="{FF2B5EF4-FFF2-40B4-BE49-F238E27FC236}">
                <a16:creationId xmlns:a16="http://schemas.microsoft.com/office/drawing/2014/main" id="{7CA87199-1BA5-4987-A16F-015971625C61}"/>
              </a:ext>
            </a:extLst>
          </p:cNvPr>
          <p:cNvSpPr/>
          <p:nvPr/>
        </p:nvSpPr>
        <p:spPr>
          <a:xfrm>
            <a:off x="2801512" y="5669042"/>
            <a:ext cx="2592288" cy="826840"/>
          </a:xfrm>
          <a:prstGeom prst="wedgeEllipseCallout">
            <a:avLst>
              <a:gd name="adj1" fmla="val 16452"/>
              <a:gd name="adj2" fmla="val -9086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Times New Roman" pitchFamily="18" charset="0"/>
                <a:cs typeface="Times New Roman" pitchFamily="18" charset="0"/>
              </a:rPr>
              <a:t>Hình</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có</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trục</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đối</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xứng</a:t>
            </a:r>
            <a:endParaRPr lang="en-US" sz="2200" dirty="0">
              <a:solidFill>
                <a:srgbClr val="FFFF00"/>
              </a:solidFill>
              <a:latin typeface="Times New Roman" pitchFamily="18" charset="0"/>
              <a:cs typeface="Times New Roman" pitchFamily="18" charset="0"/>
            </a:endParaRPr>
          </a:p>
        </p:txBody>
      </p:sp>
      <p:sp>
        <p:nvSpPr>
          <p:cNvPr id="35" name="Speech Bubble: Oval 34">
            <a:extLst>
              <a:ext uri="{FF2B5EF4-FFF2-40B4-BE49-F238E27FC236}">
                <a16:creationId xmlns:a16="http://schemas.microsoft.com/office/drawing/2014/main" id="{90ACE0F6-0EF3-404A-AE82-300C4602FADE}"/>
              </a:ext>
            </a:extLst>
          </p:cNvPr>
          <p:cNvSpPr/>
          <p:nvPr/>
        </p:nvSpPr>
        <p:spPr>
          <a:xfrm>
            <a:off x="5334122" y="5589811"/>
            <a:ext cx="3171818" cy="906071"/>
          </a:xfrm>
          <a:prstGeom prst="wedgeEllipseCallout">
            <a:avLst>
              <a:gd name="adj1" fmla="val 10928"/>
              <a:gd name="adj2" fmla="val -7464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latin typeface="Times New Roman" pitchFamily="18" charset="0"/>
                <a:cs typeface="Times New Roman" pitchFamily="18" charset="0"/>
              </a:rPr>
              <a:t>Hình</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có</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trục</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và</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tâm</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đối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xứng</a:t>
            </a:r>
            <a:endParaRPr lang="en-US" sz="2200" b="1" dirty="0">
              <a:solidFill>
                <a:srgbClr val="FF0000"/>
              </a:solidFill>
              <a:latin typeface="Times New Roman" pitchFamily="18" charset="0"/>
              <a:cs typeface="Times New Roman" pitchFamily="18" charset="0"/>
            </a:endParaRPr>
          </a:p>
        </p:txBody>
      </p:sp>
      <p:sp>
        <p:nvSpPr>
          <p:cNvPr id="36" name="Speech Bubble: Oval 35">
            <a:extLst>
              <a:ext uri="{FF2B5EF4-FFF2-40B4-BE49-F238E27FC236}">
                <a16:creationId xmlns:a16="http://schemas.microsoft.com/office/drawing/2014/main" id="{3CDC429E-6D10-4D25-8A9A-19EB0C41B8A4}"/>
              </a:ext>
            </a:extLst>
          </p:cNvPr>
          <p:cNvSpPr/>
          <p:nvPr/>
        </p:nvSpPr>
        <p:spPr>
          <a:xfrm>
            <a:off x="-386990" y="5541582"/>
            <a:ext cx="3171818" cy="990601"/>
          </a:xfrm>
          <a:prstGeom prst="wedgeEllipseCallout">
            <a:avLst>
              <a:gd name="adj1" fmla="val 10928"/>
              <a:gd name="adj2" fmla="val -7464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latin typeface="Times New Roman" pitchFamily="18" charset="0"/>
                <a:cs typeface="Times New Roman" pitchFamily="18" charset="0"/>
              </a:rPr>
              <a:t>Hình</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có</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trục</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và</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tâm</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đối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xứng</a:t>
            </a:r>
            <a:endParaRPr lang="en-US" sz="2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2343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1" grpId="0" animBg="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0724" y="1346775"/>
            <a:ext cx="7620000" cy="990600"/>
          </a:xfrm>
          <a:prstGeom prst="rect">
            <a:avLst/>
          </a:prstGeom>
        </p:spPr>
        <p:txBody>
          <a:bodyPr/>
          <a:lstStyle/>
          <a:p>
            <a:pPr algn="ctr" fontAlgn="auto">
              <a:spcBef>
                <a:spcPts val="0"/>
              </a:spcBef>
              <a:spcAft>
                <a:spcPts val="0"/>
              </a:spcAft>
              <a:defRPr/>
            </a:pPr>
            <a:endParaRPr lang="en-US" sz="4000" b="1" dirty="0">
              <a:solidFill>
                <a:srgbClr val="C00000"/>
              </a:solidFill>
              <a:latin typeface="Times New Roman" pitchFamily="18" charset="0"/>
              <a:ea typeface="+mj-ea"/>
              <a:cs typeface="Times New Roman" pitchFamily="18" charset="0"/>
            </a:endParaRPr>
          </a:p>
        </p:txBody>
      </p:sp>
      <p:pic>
        <p:nvPicPr>
          <p:cNvPr id="4" name="Picture 3">
            <a:extLst>
              <a:ext uri="{FF2B5EF4-FFF2-40B4-BE49-F238E27FC236}">
                <a16:creationId xmlns:a16="http://schemas.microsoft.com/office/drawing/2014/main" id="{2AC44FBA-B81C-45F4-88BD-3904562FD4C4}"/>
              </a:ext>
            </a:extLst>
          </p:cNvPr>
          <p:cNvPicPr/>
          <p:nvPr/>
        </p:nvPicPr>
        <p:blipFill rotWithShape="1">
          <a:blip r:embed="rId2"/>
          <a:srcRect l="18702" t="47363" r="32802" b="20501"/>
          <a:stretch/>
        </p:blipFill>
        <p:spPr bwMode="auto">
          <a:xfrm>
            <a:off x="762000" y="3573016"/>
            <a:ext cx="7620000" cy="2952328"/>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C1DACDF0-254A-44AC-9164-B746BE9CFAD3}"/>
              </a:ext>
            </a:extLst>
          </p:cNvPr>
          <p:cNvPicPr/>
          <p:nvPr/>
        </p:nvPicPr>
        <p:blipFill rotWithShape="1">
          <a:blip r:embed="rId3"/>
          <a:srcRect l="18228" t="55175" r="15677" b="9756"/>
          <a:stretch/>
        </p:blipFill>
        <p:spPr bwMode="auto">
          <a:xfrm>
            <a:off x="899592" y="504384"/>
            <a:ext cx="7789820" cy="2952328"/>
          </a:xfrm>
          <a:prstGeom prst="rect">
            <a:avLst/>
          </a:prstGeom>
          <a:ln>
            <a:noFill/>
          </a:ln>
          <a:extLst>
            <a:ext uri="{53640926-AAD7-44D8-BBD7-CCE9431645EC}">
              <a14:shadowObscured xmlns:a14="http://schemas.microsoft.com/office/drawing/2010/main"/>
            </a:ext>
          </a:extLst>
        </p:spPr>
      </p:pic>
      <p:cxnSp>
        <p:nvCxnSpPr>
          <p:cNvPr id="6" name="Straight Connector 5">
            <a:extLst>
              <a:ext uri="{FF2B5EF4-FFF2-40B4-BE49-F238E27FC236}">
                <a16:creationId xmlns:a16="http://schemas.microsoft.com/office/drawing/2014/main" id="{BEC61D5B-87CF-42DD-B85E-D601AE5DCC2E}"/>
              </a:ext>
            </a:extLst>
          </p:cNvPr>
          <p:cNvCxnSpPr>
            <a:cxnSpLocks/>
          </p:cNvCxnSpPr>
          <p:nvPr/>
        </p:nvCxnSpPr>
        <p:spPr>
          <a:xfrm flipH="1">
            <a:off x="2915816" y="717167"/>
            <a:ext cx="36004" cy="25267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C4175D2-0940-4A3B-93BA-18420424D085}"/>
              </a:ext>
            </a:extLst>
          </p:cNvPr>
          <p:cNvCxnSpPr>
            <a:cxnSpLocks/>
          </p:cNvCxnSpPr>
          <p:nvPr/>
        </p:nvCxnSpPr>
        <p:spPr>
          <a:xfrm flipH="1">
            <a:off x="1907704" y="3811951"/>
            <a:ext cx="36004" cy="20882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E766DE0-DD3C-4219-A7B5-3E212FE0D2CF}"/>
              </a:ext>
            </a:extLst>
          </p:cNvPr>
          <p:cNvCxnSpPr/>
          <p:nvPr/>
        </p:nvCxnSpPr>
        <p:spPr>
          <a:xfrm>
            <a:off x="3149096" y="4869160"/>
            <a:ext cx="528106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AA4732-7BA4-471F-BDFB-92B56FAE5EFE}"/>
              </a:ext>
            </a:extLst>
          </p:cNvPr>
          <p:cNvCxnSpPr/>
          <p:nvPr/>
        </p:nvCxnSpPr>
        <p:spPr>
          <a:xfrm>
            <a:off x="4781600" y="2044806"/>
            <a:ext cx="32791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
            <a:extLst>
              <a:ext uri="{FF2B5EF4-FFF2-40B4-BE49-F238E27FC236}">
                <a16:creationId xmlns:a16="http://schemas.microsoft.com/office/drawing/2014/main" id="{A6FB374E-C78B-4732-AD47-AF158D95EA6C}"/>
              </a:ext>
            </a:extLst>
          </p:cNvPr>
          <p:cNvSpPr>
            <a:spLocks noChangeArrowheads="1"/>
          </p:cNvSpPr>
          <p:nvPr/>
        </p:nvSpPr>
        <p:spPr bwMode="auto">
          <a:xfrm rot="5400000">
            <a:off x="5385801" y="3203736"/>
            <a:ext cx="6816084" cy="492443"/>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rPr>
              <a:t>HOẠT</a:t>
            </a:r>
            <a:r>
              <a:rPr kumimoji="0" lang="en-US" sz="2600" b="1" i="0" u="none" strike="noStrike" cap="none" normalizeH="0" dirty="0">
                <a:ln>
                  <a:noFill/>
                </a:ln>
                <a:solidFill>
                  <a:srgbClr val="00B0F0"/>
                </a:solidFill>
                <a:effectLst/>
                <a:latin typeface="Times New Roman" pitchFamily="18" charset="0"/>
                <a:ea typeface="Times New Roman" pitchFamily="18" charset="0"/>
                <a:cs typeface="Times New Roman" pitchFamily="18" charset="0"/>
              </a:rPr>
              <a:t> ĐỘNG HÌNH THÀNH KIẾN THỨC</a:t>
            </a:r>
            <a:endPar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endParaRPr>
          </a:p>
        </p:txBody>
      </p:sp>
      <p:sp>
        <p:nvSpPr>
          <p:cNvPr id="13" name="Speech Bubble: Oval 12">
            <a:extLst>
              <a:ext uri="{FF2B5EF4-FFF2-40B4-BE49-F238E27FC236}">
                <a16:creationId xmlns:a16="http://schemas.microsoft.com/office/drawing/2014/main" id="{13E4F0C1-E26B-49CB-8A4E-67E9B375AD62}"/>
              </a:ext>
            </a:extLst>
          </p:cNvPr>
          <p:cNvSpPr/>
          <p:nvPr/>
        </p:nvSpPr>
        <p:spPr>
          <a:xfrm>
            <a:off x="181180" y="3137847"/>
            <a:ext cx="2404309" cy="891556"/>
          </a:xfrm>
          <a:prstGeom prst="wedgeEllipseCallout">
            <a:avLst>
              <a:gd name="adj1" fmla="val 35216"/>
              <a:gd name="adj2" fmla="val -5811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Times New Roman" pitchFamily="18" charset="0"/>
                <a:cs typeface="Times New Roman" pitchFamily="18" charset="0"/>
              </a:rPr>
              <a:t>Hình</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có</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trục</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đối</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xứng</a:t>
            </a:r>
            <a:endParaRPr lang="en-US" sz="2200" dirty="0">
              <a:solidFill>
                <a:srgbClr val="FFFF00"/>
              </a:solidFill>
              <a:latin typeface="Times New Roman" pitchFamily="18" charset="0"/>
              <a:cs typeface="Times New Roman" pitchFamily="18" charset="0"/>
            </a:endParaRPr>
          </a:p>
        </p:txBody>
      </p:sp>
      <p:sp>
        <p:nvSpPr>
          <p:cNvPr id="14" name="Speech Bubble: Oval 13">
            <a:extLst>
              <a:ext uri="{FF2B5EF4-FFF2-40B4-BE49-F238E27FC236}">
                <a16:creationId xmlns:a16="http://schemas.microsoft.com/office/drawing/2014/main" id="{363ED647-0756-4B87-BDF4-E0F6942E36C1}"/>
              </a:ext>
            </a:extLst>
          </p:cNvPr>
          <p:cNvSpPr/>
          <p:nvPr/>
        </p:nvSpPr>
        <p:spPr>
          <a:xfrm>
            <a:off x="4488572" y="2727498"/>
            <a:ext cx="2440313" cy="990601"/>
          </a:xfrm>
          <a:prstGeom prst="wedgeEllipseCallout">
            <a:avLst>
              <a:gd name="adj1" fmla="val 35216"/>
              <a:gd name="adj2" fmla="val -5811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Times New Roman" pitchFamily="18" charset="0"/>
                <a:cs typeface="Times New Roman" pitchFamily="18" charset="0"/>
              </a:rPr>
              <a:t>Hình</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có</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trục</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đối</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xứng</a:t>
            </a:r>
            <a:endParaRPr lang="en-US" sz="2200" dirty="0">
              <a:solidFill>
                <a:srgbClr val="FFFF00"/>
              </a:solidFill>
              <a:latin typeface="Times New Roman" pitchFamily="18" charset="0"/>
              <a:cs typeface="Times New Roman" pitchFamily="18" charset="0"/>
            </a:endParaRPr>
          </a:p>
        </p:txBody>
      </p:sp>
      <p:sp>
        <p:nvSpPr>
          <p:cNvPr id="15" name="Speech Bubble: Oval 14">
            <a:extLst>
              <a:ext uri="{FF2B5EF4-FFF2-40B4-BE49-F238E27FC236}">
                <a16:creationId xmlns:a16="http://schemas.microsoft.com/office/drawing/2014/main" id="{8B7F06BE-8CE7-4AC4-9428-7F2FB453FB97}"/>
              </a:ext>
            </a:extLst>
          </p:cNvPr>
          <p:cNvSpPr/>
          <p:nvPr/>
        </p:nvSpPr>
        <p:spPr>
          <a:xfrm>
            <a:off x="323619" y="5814019"/>
            <a:ext cx="2440313" cy="990601"/>
          </a:xfrm>
          <a:prstGeom prst="wedgeEllipseCallout">
            <a:avLst>
              <a:gd name="adj1" fmla="val 30742"/>
              <a:gd name="adj2" fmla="val -7464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Times New Roman" pitchFamily="18" charset="0"/>
                <a:cs typeface="Times New Roman" pitchFamily="18" charset="0"/>
              </a:rPr>
              <a:t>Hình</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có</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trục</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đối</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xứng</a:t>
            </a:r>
            <a:endParaRPr lang="en-US" sz="2200" dirty="0">
              <a:solidFill>
                <a:srgbClr val="FFFF00"/>
              </a:solidFill>
              <a:latin typeface="Times New Roman" pitchFamily="18" charset="0"/>
              <a:cs typeface="Times New Roman" pitchFamily="18" charset="0"/>
            </a:endParaRPr>
          </a:p>
        </p:txBody>
      </p:sp>
      <p:sp>
        <p:nvSpPr>
          <p:cNvPr id="16" name="Speech Bubble: Oval 15">
            <a:extLst>
              <a:ext uri="{FF2B5EF4-FFF2-40B4-BE49-F238E27FC236}">
                <a16:creationId xmlns:a16="http://schemas.microsoft.com/office/drawing/2014/main" id="{5B204755-1711-4929-9528-5F3C506EE8BD}"/>
              </a:ext>
            </a:extLst>
          </p:cNvPr>
          <p:cNvSpPr/>
          <p:nvPr/>
        </p:nvSpPr>
        <p:spPr>
          <a:xfrm>
            <a:off x="4204225" y="5911957"/>
            <a:ext cx="2440313" cy="892664"/>
          </a:xfrm>
          <a:prstGeom prst="wedgeEllipseCallout">
            <a:avLst>
              <a:gd name="adj1" fmla="val 35216"/>
              <a:gd name="adj2" fmla="val -5811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Times New Roman" pitchFamily="18" charset="0"/>
                <a:cs typeface="Times New Roman" pitchFamily="18" charset="0"/>
              </a:rPr>
              <a:t>Hình</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có</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trục</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đối</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xứng</a:t>
            </a:r>
            <a:endParaRPr lang="en-US" sz="2200" dirty="0">
              <a:solidFill>
                <a:srgbClr val="FFFF00"/>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id="{8D6891E7-EE65-46F8-AB4C-B054FB836125}"/>
              </a:ext>
            </a:extLst>
          </p:cNvPr>
          <p:cNvSpPr txBox="1"/>
          <p:nvPr/>
        </p:nvSpPr>
        <p:spPr>
          <a:xfrm>
            <a:off x="131270" y="113162"/>
            <a:ext cx="8145909" cy="534762"/>
          </a:xfrm>
          <a:prstGeom prst="rect">
            <a:avLst/>
          </a:prstGeom>
          <a:noFill/>
        </p:spPr>
        <p:txBody>
          <a:bodyPr wrap="square">
            <a:spAutoFit/>
          </a:bodyPr>
          <a:lstStyle/>
          <a:p>
            <a:pPr>
              <a:lnSpc>
                <a:spcPct val="115000"/>
              </a:lnSpc>
              <a:spcAft>
                <a:spcPts val="800"/>
              </a:spcAft>
            </a:pPr>
            <a:r>
              <a:rPr lang="nl-NL" sz="2500" b="1" dirty="0">
                <a:solidFill>
                  <a:srgbClr val="C00000"/>
                </a:solidFill>
                <a:effectLst/>
                <a:latin typeface="Times New Roman" pitchFamily="18" charset="0"/>
                <a:ea typeface="DengXian" panose="02010600030101010101" pitchFamily="2" charset="-122"/>
                <a:cs typeface="Times New Roman" pitchFamily="18" charset="0"/>
              </a:rPr>
              <a:t>Hãy xác định trục(hoặc tâm) đối xứng của mỗi hình?</a:t>
            </a:r>
            <a:endParaRPr lang="en-US" sz="2500" b="1" dirty="0">
              <a:solidFill>
                <a:srgbClr val="C00000"/>
              </a:solidFill>
              <a:effectLst/>
              <a:latin typeface="Times New Roman" pitchFamily="18" charset="0"/>
              <a:ea typeface="DengXian" panose="02010600030101010101" pitchFamily="2" charset="-122"/>
              <a:cs typeface="Times New Roman" pitchFamily="18" charset="0"/>
            </a:endParaRPr>
          </a:p>
        </p:txBody>
      </p:sp>
    </p:spTree>
    <p:extLst>
      <p:ext uri="{BB962C8B-B14F-4D97-AF65-F5344CB8AC3E}">
        <p14:creationId xmlns:p14="http://schemas.microsoft.com/office/powerpoint/2010/main" val="307177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765BBC-9978-453D-8A30-F280ACCBB074}"/>
              </a:ext>
            </a:extLst>
          </p:cNvPr>
          <p:cNvSpPr txBox="1"/>
          <p:nvPr/>
        </p:nvSpPr>
        <p:spPr>
          <a:xfrm>
            <a:off x="539552" y="404664"/>
            <a:ext cx="8064896" cy="954107"/>
          </a:xfrm>
          <a:prstGeom prst="rect">
            <a:avLst/>
          </a:prstGeom>
          <a:noFill/>
        </p:spPr>
        <p:txBody>
          <a:bodyPr wrap="square">
            <a:spAutoFit/>
          </a:bodyPr>
          <a:lstStyle/>
          <a:p>
            <a:r>
              <a:rPr lang="en-US" sz="2800" b="1" dirty="0">
                <a:solidFill>
                  <a:srgbClr val="FF0000"/>
                </a:solidFill>
                <a:effectLst/>
                <a:latin typeface="Times New Roman" pitchFamily="18" charset="0"/>
                <a:ea typeface="Calibri" panose="020F0502020204030204" pitchFamily="34" charset="0"/>
                <a:cs typeface="Times New Roman" pitchFamily="18" charset="0"/>
              </a:rPr>
              <a:t>2. </a:t>
            </a:r>
            <a:r>
              <a:rPr lang="vi-VN" sz="2800" b="1" u="sng" dirty="0">
                <a:solidFill>
                  <a:srgbClr val="FF0000"/>
                </a:solidFill>
                <a:effectLst/>
                <a:latin typeface="Times New Roman" pitchFamily="18" charset="0"/>
                <a:ea typeface="Calibri" panose="020F0502020204030204" pitchFamily="34" charset="0"/>
                <a:cs typeface="Times New Roman" pitchFamily="18" charset="0"/>
              </a:rPr>
              <a:t>Tính đối xứng trong nghệ thuật, kiến trúc và công nghệ</a:t>
            </a:r>
            <a:r>
              <a:rPr lang="en-US" sz="2800" b="1" u="sng" dirty="0">
                <a:solidFill>
                  <a:srgbClr val="FF0000"/>
                </a:solidFill>
                <a:effectLst/>
                <a:latin typeface="Times New Roman" pitchFamily="18" charset="0"/>
                <a:ea typeface="Calibri" panose="020F0502020204030204" pitchFamily="34" charset="0"/>
                <a:cs typeface="Times New Roman" pitchFamily="18" charset="0"/>
              </a:rPr>
              <a:t>:</a:t>
            </a:r>
            <a:endParaRPr lang="en-US" sz="2800" u="sng"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AA5FAC85-F1C9-4652-AF36-5749B7FA8BA1}"/>
              </a:ext>
            </a:extLst>
          </p:cNvPr>
          <p:cNvSpPr txBox="1"/>
          <p:nvPr/>
        </p:nvSpPr>
        <p:spPr>
          <a:xfrm>
            <a:off x="539552" y="2166195"/>
            <a:ext cx="8064896" cy="1083374"/>
          </a:xfrm>
          <a:prstGeom prst="rect">
            <a:avLst/>
          </a:prstGeom>
          <a:noFill/>
        </p:spPr>
        <p:txBody>
          <a:bodyPr wrap="square">
            <a:spAutoFit/>
          </a:bodyPr>
          <a:lstStyle/>
          <a:p>
            <a:pPr algn="just">
              <a:lnSpc>
                <a:spcPct val="115000"/>
              </a:lnSpc>
              <a:spcAft>
                <a:spcPts val="800"/>
              </a:spcAft>
            </a:pPr>
            <a:r>
              <a:rPr lang="nl-NL" sz="2800" b="1" dirty="0">
                <a:solidFill>
                  <a:srgbClr val="C00000"/>
                </a:solidFill>
                <a:effectLst/>
                <a:latin typeface="Times New Roman" pitchFamily="18" charset="0"/>
                <a:ea typeface="DengXian" panose="02010600030101010101" pitchFamily="2" charset="-122"/>
                <a:cs typeface="Times New Roman" pitchFamily="18" charset="0"/>
              </a:rPr>
              <a:t>Tính đối xứng được sử dụng trong các tác phẩm nghệ thuật hay kiến trúc bởi yếu tố nào?</a:t>
            </a:r>
            <a:endParaRPr lang="en-US" sz="2800" b="1" dirty="0">
              <a:solidFill>
                <a:srgbClr val="C00000"/>
              </a:solidFill>
              <a:effectLst/>
              <a:latin typeface="Times New Roman" pitchFamily="18" charset="0"/>
              <a:ea typeface="DengXian" panose="02010600030101010101" pitchFamily="2" charset="-122"/>
              <a:cs typeface="Times New Roman" pitchFamily="18" charset="0"/>
            </a:endParaRPr>
          </a:p>
        </p:txBody>
      </p:sp>
      <p:sp>
        <p:nvSpPr>
          <p:cNvPr id="6" name="Rectangle 1">
            <a:extLst>
              <a:ext uri="{FF2B5EF4-FFF2-40B4-BE49-F238E27FC236}">
                <a16:creationId xmlns:a16="http://schemas.microsoft.com/office/drawing/2014/main" id="{E83E94E6-F147-4E87-8F9E-0FA6E24C4B36}"/>
              </a:ext>
            </a:extLst>
          </p:cNvPr>
          <p:cNvSpPr>
            <a:spLocks noChangeArrowheads="1"/>
          </p:cNvSpPr>
          <p:nvPr/>
        </p:nvSpPr>
        <p:spPr bwMode="auto">
          <a:xfrm rot="5400000">
            <a:off x="5526248" y="3203736"/>
            <a:ext cx="6816084" cy="492443"/>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rPr>
              <a:t>HOẠT</a:t>
            </a:r>
            <a:r>
              <a:rPr kumimoji="0" lang="en-US" sz="2600" b="1" i="0" u="none" strike="noStrike" cap="none" normalizeH="0" dirty="0">
                <a:ln>
                  <a:noFill/>
                </a:ln>
                <a:solidFill>
                  <a:srgbClr val="00B0F0"/>
                </a:solidFill>
                <a:effectLst/>
                <a:latin typeface="Times New Roman" pitchFamily="18" charset="0"/>
                <a:ea typeface="Times New Roman" pitchFamily="18" charset="0"/>
                <a:cs typeface="Times New Roman" pitchFamily="18" charset="0"/>
              </a:rPr>
              <a:t> ĐỘNG HÌNH THÀNH KIẾN THỨC</a:t>
            </a:r>
            <a:endPar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2B682B69-9144-4CAD-A5D6-5E45CB2A4EC2}"/>
              </a:ext>
            </a:extLst>
          </p:cNvPr>
          <p:cNvSpPr txBox="1"/>
          <p:nvPr/>
        </p:nvSpPr>
        <p:spPr>
          <a:xfrm>
            <a:off x="418527" y="1616360"/>
            <a:ext cx="8148516" cy="1815882"/>
          </a:xfrm>
          <a:prstGeom prst="rect">
            <a:avLst/>
          </a:prstGeom>
          <a:noFill/>
        </p:spPr>
        <p:txBody>
          <a:bodyPr wrap="square">
            <a:spAutoFit/>
          </a:bodyPr>
          <a:lstStyle/>
          <a:p>
            <a:pPr algn="just"/>
            <a:r>
              <a:rPr lang="en-US" sz="2800" b="1" dirty="0" smtClean="0">
                <a:solidFill>
                  <a:srgbClr val="0070C0"/>
                </a:solidFill>
                <a:effectLst/>
                <a:latin typeface="Times New Roman" pitchFamily="18" charset="0"/>
                <a:ea typeface="DengXian" panose="02010600030101010101" pitchFamily="2" charset="-122"/>
                <a:cs typeface="Times New Roman" pitchFamily="18" charset="0"/>
              </a:rPr>
              <a:t>- </a:t>
            </a:r>
            <a:r>
              <a:rPr lang="vi-VN" sz="2800" b="1" dirty="0" smtClean="0">
                <a:solidFill>
                  <a:srgbClr val="0070C0"/>
                </a:solidFill>
                <a:effectLst/>
                <a:latin typeface="Times New Roman" pitchFamily="18" charset="0"/>
                <a:ea typeface="DengXian" panose="02010600030101010101" pitchFamily="2" charset="-122"/>
                <a:cs typeface="Times New Roman" pitchFamily="18" charset="0"/>
              </a:rPr>
              <a:t>Hầu </a:t>
            </a:r>
            <a:r>
              <a:rPr lang="vi-VN" sz="2800" b="1" dirty="0">
                <a:solidFill>
                  <a:srgbClr val="0070C0"/>
                </a:solidFill>
                <a:effectLst/>
                <a:latin typeface="Times New Roman" pitchFamily="18" charset="0"/>
                <a:ea typeface="DengXian" panose="02010600030101010101" pitchFamily="2" charset="-122"/>
                <a:cs typeface="Times New Roman" pitchFamily="18" charset="0"/>
              </a:rPr>
              <a:t>hết thiết kế về kiến trúc, đồ họa hay một tác phẩm nghệ thuật nào đều phải thực hiện tốt yếu tố cân bằng. Vì thế, bố cục đối xứng thường được sử dụng trong các tác phẩm nghệ thuật hay kiến trúc.</a:t>
            </a:r>
            <a:endParaRPr lang="en-US" sz="2800" b="1" dirty="0">
              <a:solidFill>
                <a:srgbClr val="0070C0"/>
              </a:solidFill>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40789D2F-19E1-4EAC-8EFA-DE3F66173DAD}"/>
              </a:ext>
            </a:extLst>
          </p:cNvPr>
          <p:cNvSpPr txBox="1"/>
          <p:nvPr/>
        </p:nvSpPr>
        <p:spPr>
          <a:xfrm>
            <a:off x="484858" y="4192325"/>
            <a:ext cx="7776864" cy="1078309"/>
          </a:xfrm>
          <a:prstGeom prst="rect">
            <a:avLst/>
          </a:prstGeom>
          <a:noFill/>
        </p:spPr>
        <p:txBody>
          <a:bodyPr wrap="square">
            <a:spAutoFit/>
          </a:bodyPr>
          <a:lstStyle/>
          <a:p>
            <a:pPr algn="ctr">
              <a:lnSpc>
                <a:spcPct val="115000"/>
              </a:lnSpc>
              <a:spcAft>
                <a:spcPts val="800"/>
              </a:spcAft>
            </a:pPr>
            <a:r>
              <a:rPr lang="nl-NL" sz="2600" b="1" dirty="0">
                <a:solidFill>
                  <a:srgbClr val="C00000"/>
                </a:solidFill>
                <a:effectLst/>
                <a:latin typeface="Times New Roman" pitchFamily="18" charset="0"/>
                <a:ea typeface="DengXian" panose="02010600030101010101" pitchFamily="2" charset="-122"/>
                <a:cs typeface="Times New Roman" pitchFamily="18" charset="0"/>
              </a:rPr>
              <a:t>Trong thiết kế công nghệ, chế tạo </a:t>
            </a:r>
          </a:p>
          <a:p>
            <a:pPr algn="ctr">
              <a:lnSpc>
                <a:spcPct val="115000"/>
              </a:lnSpc>
              <a:spcAft>
                <a:spcPts val="800"/>
              </a:spcAft>
            </a:pPr>
            <a:r>
              <a:rPr lang="nl-NL" sz="2600" b="1" dirty="0">
                <a:solidFill>
                  <a:srgbClr val="C00000"/>
                </a:solidFill>
                <a:effectLst/>
                <a:latin typeface="Times New Roman" pitchFamily="18" charset="0"/>
                <a:ea typeface="DengXian" panose="02010600030101010101" pitchFamily="2" charset="-122"/>
                <a:cs typeface="Times New Roman" pitchFamily="18" charset="0"/>
              </a:rPr>
              <a:t>tính đối xứng có vai trò gì?</a:t>
            </a:r>
            <a:endParaRPr lang="en-US" sz="2600" b="1" dirty="0">
              <a:solidFill>
                <a:srgbClr val="C00000"/>
              </a:solidFill>
              <a:effectLst/>
              <a:latin typeface="Times New Roman" pitchFamily="18" charset="0"/>
              <a:ea typeface="DengXian" panose="02010600030101010101" pitchFamily="2" charset="-122"/>
              <a:cs typeface="Times New Roman" pitchFamily="18" charset="0"/>
            </a:endParaRPr>
          </a:p>
        </p:txBody>
      </p:sp>
      <p:sp>
        <p:nvSpPr>
          <p:cNvPr id="12" name="TextBox 11">
            <a:extLst>
              <a:ext uri="{FF2B5EF4-FFF2-40B4-BE49-F238E27FC236}">
                <a16:creationId xmlns:a16="http://schemas.microsoft.com/office/drawing/2014/main" id="{106C05E7-7B78-454D-9390-B05E271CD2B1}"/>
              </a:ext>
            </a:extLst>
          </p:cNvPr>
          <p:cNvSpPr txBox="1"/>
          <p:nvPr/>
        </p:nvSpPr>
        <p:spPr>
          <a:xfrm>
            <a:off x="539552" y="3785066"/>
            <a:ext cx="8064896" cy="1892826"/>
          </a:xfrm>
          <a:prstGeom prst="rect">
            <a:avLst/>
          </a:prstGeom>
          <a:noFill/>
        </p:spPr>
        <p:txBody>
          <a:bodyPr wrap="square">
            <a:spAutoFit/>
          </a:bodyPr>
          <a:lstStyle/>
          <a:p>
            <a:pPr algn="just">
              <a:lnSpc>
                <a:spcPct val="150000"/>
              </a:lnSpc>
            </a:pPr>
            <a:r>
              <a:rPr lang="vi-VN" sz="2600" b="1" dirty="0">
                <a:solidFill>
                  <a:srgbClr val="0070C0"/>
                </a:solidFill>
                <a:effectLst/>
                <a:latin typeface="Times New Roman" pitchFamily="18" charset="0"/>
                <a:ea typeface="DengXian" panose="02010600030101010101" pitchFamily="2" charset="-122"/>
                <a:cs typeface="Times New Roman" pitchFamily="18" charset="0"/>
              </a:rPr>
              <a:t>- Các công trình hay máy móc muốn tồn tại, ổn định, bền vững và có được vẻ đẹp, bắt mắt thì phải chú trọng đến tính cân xứng. </a:t>
            </a:r>
            <a:endParaRPr lang="en-US" sz="26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07698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1" presetClass="entr" presetSubtype="0" fill="hold" grpId="1"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11" grpId="0"/>
      <p:bldP spid="11" grpId="1"/>
      <p:bldP spid="12"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0724" y="1346775"/>
            <a:ext cx="7620000" cy="990600"/>
          </a:xfrm>
          <a:prstGeom prst="rect">
            <a:avLst/>
          </a:prstGeom>
        </p:spPr>
        <p:txBody>
          <a:bodyPr/>
          <a:lstStyle/>
          <a:p>
            <a:pPr algn="ctr" fontAlgn="auto">
              <a:spcBef>
                <a:spcPts val="0"/>
              </a:spcBef>
              <a:spcAft>
                <a:spcPts val="0"/>
              </a:spcAft>
              <a:defRPr/>
            </a:pPr>
            <a:endParaRPr lang="en-US" sz="4000" b="1" dirty="0">
              <a:solidFill>
                <a:srgbClr val="C00000"/>
              </a:solidFill>
              <a:latin typeface="Times New Roman" pitchFamily="18" charset="0"/>
              <a:ea typeface="+mj-ea"/>
              <a:cs typeface="Times New Roman" pitchFamily="18" charset="0"/>
            </a:endParaRPr>
          </a:p>
        </p:txBody>
      </p:sp>
      <p:sp>
        <p:nvSpPr>
          <p:cNvPr id="5" name="TextBox 4">
            <a:extLst>
              <a:ext uri="{FF2B5EF4-FFF2-40B4-BE49-F238E27FC236}">
                <a16:creationId xmlns:a16="http://schemas.microsoft.com/office/drawing/2014/main" id="{9CE607C9-1065-45F1-83B5-EB2846DCB915}"/>
              </a:ext>
            </a:extLst>
          </p:cNvPr>
          <p:cNvSpPr txBox="1"/>
          <p:nvPr/>
        </p:nvSpPr>
        <p:spPr>
          <a:xfrm>
            <a:off x="1547664" y="1154094"/>
            <a:ext cx="6696744" cy="678327"/>
          </a:xfrm>
          <a:prstGeom prst="rect">
            <a:avLst/>
          </a:prstGeom>
          <a:noFill/>
        </p:spPr>
        <p:txBody>
          <a:bodyPr wrap="square">
            <a:spAutoFit/>
          </a:bodyPr>
          <a:lstStyle/>
          <a:p>
            <a:pPr marL="285750" indent="-285750" algn="just">
              <a:lnSpc>
                <a:spcPct val="115000"/>
              </a:lnSpc>
              <a:spcAft>
                <a:spcPts val="800"/>
              </a:spcAft>
              <a:buFont typeface="Webdings" panose="05030102010509060703" pitchFamily="18" charset="2"/>
              <a:buChar char="8"/>
            </a:pPr>
            <a:r>
              <a:rPr lang="en-US" sz="3600" b="1" dirty="0">
                <a:solidFill>
                  <a:srgbClr val="FF0000"/>
                </a:solidFill>
                <a:latin typeface="Times New Roman" pitchFamily="18" charset="0"/>
                <a:ea typeface="DengXian" panose="02010600030101010101" pitchFamily="2" charset="-122"/>
                <a:cs typeface="Times New Roman" pitchFamily="18" charset="0"/>
              </a:rPr>
              <a:t>HƯỚNG DẪN HỌC Ở NHÀ:</a:t>
            </a:r>
            <a:endParaRPr lang="en-US" sz="3600" b="1" dirty="0">
              <a:solidFill>
                <a:srgbClr val="FF0000"/>
              </a:solidFill>
              <a:effectLst/>
              <a:latin typeface="Times New Roman" pitchFamily="18" charset="0"/>
              <a:ea typeface="DengXian" panose="02010600030101010101" pitchFamily="2" charset="-122"/>
              <a:cs typeface="Times New Roman" pitchFamily="18" charset="0"/>
            </a:endParaRPr>
          </a:p>
        </p:txBody>
      </p:sp>
      <p:sp>
        <p:nvSpPr>
          <p:cNvPr id="7" name="TextBox 6">
            <a:extLst>
              <a:ext uri="{FF2B5EF4-FFF2-40B4-BE49-F238E27FC236}">
                <a16:creationId xmlns:a16="http://schemas.microsoft.com/office/drawing/2014/main" id="{3E2FCBD2-5D8F-4F9A-B056-934416903512}"/>
              </a:ext>
            </a:extLst>
          </p:cNvPr>
          <p:cNvSpPr txBox="1"/>
          <p:nvPr/>
        </p:nvSpPr>
        <p:spPr>
          <a:xfrm>
            <a:off x="323528" y="2025102"/>
            <a:ext cx="8379748" cy="3726405"/>
          </a:xfrm>
          <a:prstGeom prst="rect">
            <a:avLst/>
          </a:prstGeom>
          <a:noFill/>
        </p:spPr>
        <p:txBody>
          <a:bodyPr wrap="square">
            <a:spAutoFit/>
          </a:bodyPr>
          <a:lstStyle/>
          <a:p>
            <a:pPr marL="457200" indent="-457200" algn="just">
              <a:lnSpc>
                <a:spcPct val="115000"/>
              </a:lnSpc>
              <a:spcAft>
                <a:spcPts val="800"/>
              </a:spcAft>
              <a:buFontTx/>
              <a:buChar char="-"/>
            </a:pPr>
            <a:r>
              <a:rPr lang="en-TT" sz="2800" b="1" dirty="0" err="1">
                <a:solidFill>
                  <a:srgbClr val="0070C0"/>
                </a:solidFill>
                <a:effectLst/>
                <a:latin typeface="Times New Roman" pitchFamily="18" charset="0"/>
                <a:ea typeface="DengXian" panose="02010600030101010101" pitchFamily="2" charset="-122"/>
                <a:cs typeface="Times New Roman" pitchFamily="18" charset="0"/>
              </a:rPr>
              <a:t>Tìm</a:t>
            </a:r>
            <a:r>
              <a:rPr lang="en-TT" sz="2800" b="1" dirty="0">
                <a:solidFill>
                  <a:srgbClr val="0070C0"/>
                </a:solidFill>
                <a:effectLst/>
                <a:latin typeface="Times New Roman" pitchFamily="18" charset="0"/>
                <a:ea typeface="DengXian" panose="02010600030101010101" pitchFamily="2" charset="-122"/>
                <a:cs typeface="Times New Roman" pitchFamily="18" charset="0"/>
              </a:rPr>
              <a:t> </a:t>
            </a:r>
            <a:r>
              <a:rPr lang="en-TT" sz="2800" b="1" dirty="0" err="1">
                <a:solidFill>
                  <a:srgbClr val="0070C0"/>
                </a:solidFill>
                <a:effectLst/>
                <a:latin typeface="Times New Roman" pitchFamily="18" charset="0"/>
                <a:ea typeface="DengXian" panose="02010600030101010101" pitchFamily="2" charset="-122"/>
                <a:cs typeface="Times New Roman" pitchFamily="18" charset="0"/>
              </a:rPr>
              <a:t>hiểu</a:t>
            </a:r>
            <a:r>
              <a:rPr lang="en-TT" sz="2800" b="1" dirty="0">
                <a:solidFill>
                  <a:srgbClr val="0070C0"/>
                </a:solidFill>
                <a:effectLst/>
                <a:latin typeface="Times New Roman" pitchFamily="18" charset="0"/>
                <a:ea typeface="DengXian" panose="02010600030101010101" pitchFamily="2" charset="-122"/>
                <a:cs typeface="Times New Roman" pitchFamily="18" charset="0"/>
              </a:rPr>
              <a:t> </a:t>
            </a:r>
            <a:r>
              <a:rPr lang="en-TT" sz="2800" b="1" dirty="0" err="1">
                <a:solidFill>
                  <a:srgbClr val="0070C0"/>
                </a:solidFill>
                <a:effectLst/>
                <a:latin typeface="Times New Roman" pitchFamily="18" charset="0"/>
                <a:ea typeface="DengXian" panose="02010600030101010101" pitchFamily="2" charset="-122"/>
                <a:cs typeface="Times New Roman" pitchFamily="18" charset="0"/>
              </a:rPr>
              <a:t>thêm</a:t>
            </a:r>
            <a:r>
              <a:rPr lang="en-TT" sz="2800" b="1" dirty="0">
                <a:solidFill>
                  <a:srgbClr val="0070C0"/>
                </a:solidFill>
                <a:effectLst/>
                <a:latin typeface="Times New Roman" pitchFamily="18" charset="0"/>
                <a:ea typeface="DengXian" panose="02010600030101010101" pitchFamily="2" charset="-122"/>
                <a:cs typeface="Times New Roman" pitchFamily="18" charset="0"/>
              </a:rPr>
              <a:t> </a:t>
            </a:r>
            <a:r>
              <a:rPr lang="en-TT" sz="2800" b="1" dirty="0" err="1">
                <a:solidFill>
                  <a:srgbClr val="0070C0"/>
                </a:solidFill>
                <a:effectLst/>
                <a:latin typeface="Times New Roman" pitchFamily="18" charset="0"/>
                <a:ea typeface="DengXian" panose="02010600030101010101" pitchFamily="2" charset="-122"/>
                <a:cs typeface="Times New Roman" pitchFamily="18" charset="0"/>
              </a:rPr>
              <a:t>các</a:t>
            </a:r>
            <a:r>
              <a:rPr lang="en-TT" sz="2800" b="1" dirty="0">
                <a:solidFill>
                  <a:srgbClr val="0070C0"/>
                </a:solidFill>
                <a:effectLst/>
                <a:latin typeface="Times New Roman" pitchFamily="18" charset="0"/>
                <a:ea typeface="DengXian" panose="02010600030101010101" pitchFamily="2" charset="-122"/>
                <a:cs typeface="Times New Roman" pitchFamily="18" charset="0"/>
              </a:rPr>
              <a:t> </a:t>
            </a:r>
            <a:r>
              <a:rPr lang="en-TT" sz="2800" b="1" dirty="0" err="1">
                <a:solidFill>
                  <a:srgbClr val="0070C0"/>
                </a:solidFill>
                <a:effectLst/>
                <a:latin typeface="Times New Roman" pitchFamily="18" charset="0"/>
                <a:ea typeface="DengXian" panose="02010600030101010101" pitchFamily="2" charset="-122"/>
                <a:cs typeface="Times New Roman" pitchFamily="18" charset="0"/>
              </a:rPr>
              <a:t>hình</a:t>
            </a:r>
            <a:r>
              <a:rPr lang="en-TT" sz="2800" b="1" dirty="0">
                <a:solidFill>
                  <a:srgbClr val="0070C0"/>
                </a:solidFill>
                <a:effectLst/>
                <a:latin typeface="Times New Roman" pitchFamily="18" charset="0"/>
                <a:ea typeface="DengXian" panose="02010600030101010101" pitchFamily="2" charset="-122"/>
                <a:cs typeface="Times New Roman" pitchFamily="18" charset="0"/>
              </a:rPr>
              <a:t> </a:t>
            </a:r>
            <a:r>
              <a:rPr lang="en-TT" sz="2800" b="1" dirty="0" err="1">
                <a:solidFill>
                  <a:srgbClr val="0070C0"/>
                </a:solidFill>
                <a:effectLst/>
                <a:latin typeface="Times New Roman" pitchFamily="18" charset="0"/>
                <a:ea typeface="DengXian" panose="02010600030101010101" pitchFamily="2" charset="-122"/>
                <a:cs typeface="Times New Roman" pitchFamily="18" charset="0"/>
              </a:rPr>
              <a:t>có</a:t>
            </a:r>
            <a:r>
              <a:rPr lang="en-TT" sz="2800" b="1" dirty="0">
                <a:solidFill>
                  <a:srgbClr val="0070C0"/>
                </a:solidFill>
                <a:effectLst/>
                <a:latin typeface="Times New Roman" pitchFamily="18" charset="0"/>
                <a:ea typeface="DengXian" panose="02010600030101010101" pitchFamily="2" charset="-122"/>
                <a:cs typeface="Times New Roman" pitchFamily="18" charset="0"/>
              </a:rPr>
              <a:t> </a:t>
            </a:r>
            <a:r>
              <a:rPr lang="en-TT" sz="2800" b="1" dirty="0" err="1">
                <a:solidFill>
                  <a:srgbClr val="0070C0"/>
                </a:solidFill>
                <a:effectLst/>
                <a:latin typeface="Times New Roman" pitchFamily="18" charset="0"/>
                <a:ea typeface="DengXian" panose="02010600030101010101" pitchFamily="2" charset="-122"/>
                <a:cs typeface="Times New Roman" pitchFamily="18" charset="0"/>
              </a:rPr>
              <a:t>tính</a:t>
            </a:r>
            <a:r>
              <a:rPr lang="en-TT" sz="2800" b="1" dirty="0">
                <a:solidFill>
                  <a:srgbClr val="0070C0"/>
                </a:solidFill>
                <a:effectLst/>
                <a:latin typeface="Times New Roman" pitchFamily="18" charset="0"/>
                <a:ea typeface="DengXian" panose="02010600030101010101" pitchFamily="2" charset="-122"/>
                <a:cs typeface="Times New Roman" pitchFamily="18" charset="0"/>
              </a:rPr>
              <a:t> </a:t>
            </a:r>
            <a:r>
              <a:rPr lang="en-TT" sz="2800" b="1" dirty="0" err="1">
                <a:solidFill>
                  <a:srgbClr val="0070C0"/>
                </a:solidFill>
                <a:effectLst/>
                <a:latin typeface="Times New Roman" pitchFamily="18" charset="0"/>
                <a:ea typeface="DengXian" panose="02010600030101010101" pitchFamily="2" charset="-122"/>
                <a:cs typeface="Times New Roman" pitchFamily="18" charset="0"/>
              </a:rPr>
              <a:t>chất</a:t>
            </a:r>
            <a:r>
              <a:rPr lang="en-TT" sz="2800" b="1" dirty="0">
                <a:solidFill>
                  <a:srgbClr val="0070C0"/>
                </a:solidFill>
                <a:effectLst/>
                <a:latin typeface="Times New Roman" pitchFamily="18" charset="0"/>
                <a:ea typeface="DengXian" panose="02010600030101010101" pitchFamily="2" charset="-122"/>
                <a:cs typeface="Times New Roman" pitchFamily="18" charset="0"/>
              </a:rPr>
              <a:t> </a:t>
            </a:r>
            <a:r>
              <a:rPr lang="en-TT" sz="2800" b="1" dirty="0" err="1">
                <a:solidFill>
                  <a:srgbClr val="0070C0"/>
                </a:solidFill>
                <a:effectLst/>
                <a:latin typeface="Times New Roman" pitchFamily="18" charset="0"/>
                <a:ea typeface="DengXian" panose="02010600030101010101" pitchFamily="2" charset="-122"/>
                <a:cs typeface="Times New Roman" pitchFamily="18" charset="0"/>
              </a:rPr>
              <a:t>đối</a:t>
            </a:r>
            <a:r>
              <a:rPr lang="en-TT" sz="2800" b="1" dirty="0">
                <a:solidFill>
                  <a:srgbClr val="0070C0"/>
                </a:solidFill>
                <a:effectLst/>
                <a:latin typeface="Times New Roman" pitchFamily="18" charset="0"/>
                <a:ea typeface="DengXian" panose="02010600030101010101" pitchFamily="2" charset="-122"/>
                <a:cs typeface="Times New Roman" pitchFamily="18" charset="0"/>
              </a:rPr>
              <a:t> </a:t>
            </a:r>
            <a:r>
              <a:rPr lang="en-TT" sz="2800" b="1" dirty="0" err="1">
                <a:solidFill>
                  <a:srgbClr val="0070C0"/>
                </a:solidFill>
                <a:effectLst/>
                <a:latin typeface="Times New Roman" pitchFamily="18" charset="0"/>
                <a:ea typeface="DengXian" panose="02010600030101010101" pitchFamily="2" charset="-122"/>
                <a:cs typeface="Times New Roman" pitchFamily="18" charset="0"/>
              </a:rPr>
              <a:t>xứng</a:t>
            </a:r>
            <a:r>
              <a:rPr lang="en-TT" sz="2800" b="1" dirty="0">
                <a:solidFill>
                  <a:srgbClr val="0070C0"/>
                </a:solidFill>
                <a:effectLst/>
                <a:latin typeface="Times New Roman" pitchFamily="18" charset="0"/>
                <a:ea typeface="DengXian" panose="02010600030101010101" pitchFamily="2" charset="-122"/>
                <a:cs typeface="Times New Roman" pitchFamily="18" charset="0"/>
              </a:rPr>
              <a:t> </a:t>
            </a:r>
            <a:r>
              <a:rPr lang="en-TT" sz="2800" b="1" dirty="0" err="1">
                <a:solidFill>
                  <a:srgbClr val="0070C0"/>
                </a:solidFill>
                <a:effectLst/>
                <a:latin typeface="Times New Roman" pitchFamily="18" charset="0"/>
                <a:ea typeface="DengXian" panose="02010600030101010101" pitchFamily="2" charset="-122"/>
                <a:cs typeface="Times New Roman" pitchFamily="18" charset="0"/>
              </a:rPr>
              <a:t>trong</a:t>
            </a:r>
            <a:r>
              <a:rPr lang="en-TT" sz="2800" b="1" dirty="0">
                <a:solidFill>
                  <a:srgbClr val="0070C0"/>
                </a:solidFill>
                <a:effectLst/>
                <a:latin typeface="Times New Roman" pitchFamily="18" charset="0"/>
                <a:ea typeface="DengXian" panose="02010600030101010101" pitchFamily="2" charset="-122"/>
                <a:cs typeface="Times New Roman" pitchFamily="18" charset="0"/>
              </a:rPr>
              <a:t> </a:t>
            </a:r>
            <a:r>
              <a:rPr lang="en-TT" sz="2800" b="1" dirty="0" err="1">
                <a:solidFill>
                  <a:srgbClr val="0070C0"/>
                </a:solidFill>
                <a:effectLst/>
                <a:latin typeface="Times New Roman" pitchFamily="18" charset="0"/>
                <a:ea typeface="DengXian" panose="02010600030101010101" pitchFamily="2" charset="-122"/>
                <a:cs typeface="Times New Roman" pitchFamily="18" charset="0"/>
              </a:rPr>
              <a:t>thực</a:t>
            </a:r>
            <a:r>
              <a:rPr lang="en-TT" sz="2800" b="1" dirty="0">
                <a:solidFill>
                  <a:srgbClr val="0070C0"/>
                </a:solidFill>
                <a:effectLst/>
                <a:latin typeface="Times New Roman" pitchFamily="18" charset="0"/>
                <a:ea typeface="DengXian" panose="02010600030101010101" pitchFamily="2" charset="-122"/>
                <a:cs typeface="Times New Roman" pitchFamily="18" charset="0"/>
              </a:rPr>
              <a:t> </a:t>
            </a:r>
            <a:r>
              <a:rPr lang="en-TT" sz="2800" b="1" dirty="0" err="1">
                <a:solidFill>
                  <a:srgbClr val="0070C0"/>
                </a:solidFill>
                <a:effectLst/>
                <a:latin typeface="Times New Roman" pitchFamily="18" charset="0"/>
                <a:ea typeface="DengXian" panose="02010600030101010101" pitchFamily="2" charset="-122"/>
                <a:cs typeface="Times New Roman" pitchFamily="18" charset="0"/>
              </a:rPr>
              <a:t>tiễn</a:t>
            </a:r>
            <a:r>
              <a:rPr lang="en-TT" sz="2800" b="1" dirty="0">
                <a:solidFill>
                  <a:srgbClr val="0070C0"/>
                </a:solidFill>
                <a:effectLst/>
                <a:latin typeface="Times New Roman" pitchFamily="18" charset="0"/>
                <a:ea typeface="DengXian" panose="02010600030101010101" pitchFamily="2" charset="-122"/>
                <a:cs typeface="Times New Roman" pitchFamily="18" charset="0"/>
              </a:rPr>
              <a:t> (</a:t>
            </a:r>
            <a:r>
              <a:rPr lang="en-TT" sz="2800" b="1" dirty="0" err="1">
                <a:solidFill>
                  <a:srgbClr val="0070C0"/>
                </a:solidFill>
                <a:effectLst/>
                <a:latin typeface="Times New Roman" pitchFamily="18" charset="0"/>
                <a:ea typeface="DengXian" panose="02010600030101010101" pitchFamily="2" charset="-122"/>
                <a:cs typeface="Times New Roman" pitchFamily="18" charset="0"/>
              </a:rPr>
              <a:t>động</a:t>
            </a:r>
            <a:r>
              <a:rPr lang="en-TT" sz="2800" b="1" dirty="0">
                <a:solidFill>
                  <a:srgbClr val="0070C0"/>
                </a:solidFill>
                <a:effectLst/>
                <a:latin typeface="Times New Roman" pitchFamily="18" charset="0"/>
                <a:ea typeface="DengXian" panose="02010600030101010101" pitchFamily="2" charset="-122"/>
                <a:cs typeface="Times New Roman" pitchFamily="18" charset="0"/>
              </a:rPr>
              <a:t> </a:t>
            </a:r>
            <a:r>
              <a:rPr lang="en-TT" sz="2800" b="1" dirty="0" err="1">
                <a:solidFill>
                  <a:srgbClr val="0070C0"/>
                </a:solidFill>
                <a:effectLst/>
                <a:latin typeface="Times New Roman" pitchFamily="18" charset="0"/>
                <a:ea typeface="DengXian" panose="02010600030101010101" pitchFamily="2" charset="-122"/>
                <a:cs typeface="Times New Roman" pitchFamily="18" charset="0"/>
              </a:rPr>
              <a:t>vật</a:t>
            </a:r>
            <a:r>
              <a:rPr lang="en-TT" sz="2800" b="1" dirty="0">
                <a:solidFill>
                  <a:srgbClr val="0070C0"/>
                </a:solidFill>
                <a:effectLst/>
                <a:latin typeface="Times New Roman" pitchFamily="18" charset="0"/>
                <a:ea typeface="DengXian" panose="02010600030101010101" pitchFamily="2" charset="-122"/>
                <a:cs typeface="Times New Roman" pitchFamily="18" charset="0"/>
              </a:rPr>
              <a:t>. </a:t>
            </a:r>
            <a:r>
              <a:rPr lang="en-TT" sz="2800" b="1" dirty="0" err="1">
                <a:solidFill>
                  <a:srgbClr val="0070C0"/>
                </a:solidFill>
                <a:effectLst/>
                <a:latin typeface="Times New Roman" pitchFamily="18" charset="0"/>
                <a:ea typeface="DengXian" panose="02010600030101010101" pitchFamily="2" charset="-122"/>
                <a:cs typeface="Times New Roman" pitchFamily="18" charset="0"/>
              </a:rPr>
              <a:t>thực</a:t>
            </a:r>
            <a:r>
              <a:rPr lang="en-TT" sz="2800" b="1" dirty="0">
                <a:solidFill>
                  <a:srgbClr val="0070C0"/>
                </a:solidFill>
                <a:effectLst/>
                <a:latin typeface="Times New Roman" pitchFamily="18" charset="0"/>
                <a:ea typeface="DengXian" panose="02010600030101010101" pitchFamily="2" charset="-122"/>
                <a:cs typeface="Times New Roman" pitchFamily="18" charset="0"/>
              </a:rPr>
              <a:t> </a:t>
            </a:r>
            <a:r>
              <a:rPr lang="en-TT" sz="2800" b="1" dirty="0" err="1">
                <a:solidFill>
                  <a:srgbClr val="0070C0"/>
                </a:solidFill>
                <a:effectLst/>
                <a:latin typeface="Times New Roman" pitchFamily="18" charset="0"/>
                <a:ea typeface="DengXian" panose="02010600030101010101" pitchFamily="2" charset="-122"/>
                <a:cs typeface="Times New Roman" pitchFamily="18" charset="0"/>
              </a:rPr>
              <a:t>vật</a:t>
            </a:r>
            <a:r>
              <a:rPr lang="en-TT" sz="2800" b="1" dirty="0">
                <a:solidFill>
                  <a:srgbClr val="0070C0"/>
                </a:solidFill>
                <a:effectLst/>
                <a:latin typeface="Times New Roman" pitchFamily="18" charset="0"/>
                <a:ea typeface="DengXian" panose="02010600030101010101" pitchFamily="2" charset="-122"/>
                <a:cs typeface="Times New Roman" pitchFamily="18" charset="0"/>
              </a:rPr>
              <a:t>, </a:t>
            </a:r>
            <a:r>
              <a:rPr lang="en-TT" sz="2800" b="1" dirty="0" err="1">
                <a:solidFill>
                  <a:srgbClr val="0070C0"/>
                </a:solidFill>
                <a:effectLst/>
                <a:latin typeface="Times New Roman" pitchFamily="18" charset="0"/>
                <a:ea typeface="DengXian" panose="02010600030101010101" pitchFamily="2" charset="-122"/>
                <a:cs typeface="Times New Roman" pitchFamily="18" charset="0"/>
              </a:rPr>
              <a:t>công</a:t>
            </a:r>
            <a:r>
              <a:rPr lang="en-TT" sz="2800" b="1" dirty="0">
                <a:solidFill>
                  <a:srgbClr val="0070C0"/>
                </a:solidFill>
                <a:effectLst/>
                <a:latin typeface="Times New Roman" pitchFamily="18" charset="0"/>
                <a:ea typeface="DengXian" panose="02010600030101010101" pitchFamily="2" charset="-122"/>
                <a:cs typeface="Times New Roman" pitchFamily="18" charset="0"/>
              </a:rPr>
              <a:t> </a:t>
            </a:r>
            <a:r>
              <a:rPr lang="en-TT" sz="2800" b="1" dirty="0" err="1">
                <a:solidFill>
                  <a:srgbClr val="0070C0"/>
                </a:solidFill>
                <a:effectLst/>
                <a:latin typeface="Times New Roman" pitchFamily="18" charset="0"/>
                <a:ea typeface="DengXian" panose="02010600030101010101" pitchFamily="2" charset="-122"/>
                <a:cs typeface="Times New Roman" pitchFamily="18" charset="0"/>
              </a:rPr>
              <a:t>trình</a:t>
            </a:r>
            <a:r>
              <a:rPr lang="en-TT" sz="2800" b="1" dirty="0">
                <a:solidFill>
                  <a:srgbClr val="0070C0"/>
                </a:solidFill>
                <a:effectLst/>
                <a:latin typeface="Times New Roman" pitchFamily="18" charset="0"/>
                <a:ea typeface="DengXian" panose="02010600030101010101" pitchFamily="2" charset="-122"/>
                <a:cs typeface="Times New Roman" pitchFamily="18" charset="0"/>
              </a:rPr>
              <a:t>, </a:t>
            </a:r>
            <a:r>
              <a:rPr lang="en-TT" sz="2800" b="1" dirty="0" err="1">
                <a:solidFill>
                  <a:srgbClr val="0070C0"/>
                </a:solidFill>
                <a:effectLst/>
                <a:latin typeface="Times New Roman" pitchFamily="18" charset="0"/>
                <a:ea typeface="DengXian" panose="02010600030101010101" pitchFamily="2" charset="-122"/>
                <a:cs typeface="Times New Roman" pitchFamily="18" charset="0"/>
              </a:rPr>
              <a:t>kiến</a:t>
            </a:r>
            <a:r>
              <a:rPr lang="en-TT" sz="2800" b="1" dirty="0">
                <a:solidFill>
                  <a:srgbClr val="0070C0"/>
                </a:solidFill>
                <a:effectLst/>
                <a:latin typeface="Times New Roman" pitchFamily="18" charset="0"/>
                <a:ea typeface="DengXian" panose="02010600030101010101" pitchFamily="2" charset="-122"/>
                <a:cs typeface="Times New Roman" pitchFamily="18" charset="0"/>
              </a:rPr>
              <a:t> </a:t>
            </a:r>
            <a:r>
              <a:rPr lang="en-TT" sz="2800" b="1" dirty="0" err="1">
                <a:solidFill>
                  <a:srgbClr val="0070C0"/>
                </a:solidFill>
                <a:effectLst/>
                <a:latin typeface="Times New Roman" pitchFamily="18" charset="0"/>
                <a:ea typeface="DengXian" panose="02010600030101010101" pitchFamily="2" charset="-122"/>
                <a:cs typeface="Times New Roman" pitchFamily="18" charset="0"/>
              </a:rPr>
              <a:t>trúc</a:t>
            </a:r>
            <a:r>
              <a:rPr lang="en-TT" sz="2800" b="1" dirty="0">
                <a:solidFill>
                  <a:srgbClr val="0070C0"/>
                </a:solidFill>
                <a:effectLst/>
                <a:latin typeface="Times New Roman" pitchFamily="18" charset="0"/>
                <a:ea typeface="DengXian" panose="02010600030101010101" pitchFamily="2" charset="-122"/>
                <a:cs typeface="Times New Roman" pitchFamily="18" charset="0"/>
              </a:rPr>
              <a:t>).</a:t>
            </a:r>
            <a:endParaRPr lang="en-US" sz="2800" b="1" dirty="0">
              <a:solidFill>
                <a:srgbClr val="0070C0"/>
              </a:solidFill>
              <a:latin typeface="Times New Roman" pitchFamily="18" charset="0"/>
              <a:ea typeface="DengXian" panose="02010600030101010101" pitchFamily="2" charset="-122"/>
              <a:cs typeface="Times New Roman" pitchFamily="18" charset="0"/>
            </a:endParaRPr>
          </a:p>
          <a:p>
            <a:pPr marL="457200" indent="-457200" algn="just">
              <a:lnSpc>
                <a:spcPct val="115000"/>
              </a:lnSpc>
              <a:spcAft>
                <a:spcPts val="800"/>
              </a:spcAft>
              <a:buFontTx/>
              <a:buChar char="-"/>
            </a:pPr>
            <a:r>
              <a:rPr lang="fr-FR" sz="2800" b="1" dirty="0" err="1">
                <a:solidFill>
                  <a:srgbClr val="0070C0"/>
                </a:solidFill>
                <a:effectLst/>
                <a:latin typeface="Times New Roman" pitchFamily="18" charset="0"/>
                <a:ea typeface="DengXian" panose="02010600030101010101" pitchFamily="2" charset="-122"/>
                <a:cs typeface="Times New Roman" pitchFamily="18" charset="0"/>
              </a:rPr>
              <a:t>Làm</a:t>
            </a:r>
            <a:r>
              <a:rPr lang="fr-FR" sz="2800" b="1" dirty="0">
                <a:solidFill>
                  <a:srgbClr val="0070C0"/>
                </a:solidFill>
                <a:effectLst/>
                <a:latin typeface="Times New Roman" pitchFamily="18" charset="0"/>
                <a:ea typeface="DengXian" panose="02010600030101010101" pitchFamily="2" charset="-122"/>
                <a:cs typeface="Times New Roman" pitchFamily="18" charset="0"/>
              </a:rPr>
              <a:t> </a:t>
            </a:r>
            <a:r>
              <a:rPr lang="fr-FR" sz="2800" b="1" dirty="0" err="1">
                <a:solidFill>
                  <a:srgbClr val="0070C0"/>
                </a:solidFill>
                <a:effectLst/>
                <a:latin typeface="Times New Roman" pitchFamily="18" charset="0"/>
                <a:ea typeface="DengXian" panose="02010600030101010101" pitchFamily="2" charset="-122"/>
                <a:cs typeface="Times New Roman" pitchFamily="18" charset="0"/>
              </a:rPr>
              <a:t>bài</a:t>
            </a:r>
            <a:r>
              <a:rPr lang="fr-FR" sz="2800" b="1" dirty="0">
                <a:solidFill>
                  <a:srgbClr val="0070C0"/>
                </a:solidFill>
                <a:effectLst/>
                <a:latin typeface="Times New Roman" pitchFamily="18" charset="0"/>
                <a:ea typeface="DengXian" panose="02010600030101010101" pitchFamily="2" charset="-122"/>
                <a:cs typeface="Times New Roman" pitchFamily="18" charset="0"/>
              </a:rPr>
              <a:t> </a:t>
            </a:r>
            <a:r>
              <a:rPr lang="fr-FR" sz="2800" b="1" dirty="0" err="1">
                <a:solidFill>
                  <a:srgbClr val="0070C0"/>
                </a:solidFill>
                <a:effectLst/>
                <a:latin typeface="Times New Roman" pitchFamily="18" charset="0"/>
                <a:ea typeface="DengXian" panose="02010600030101010101" pitchFamily="2" charset="-122"/>
                <a:cs typeface="Times New Roman" pitchFamily="18" charset="0"/>
              </a:rPr>
              <a:t>tập</a:t>
            </a:r>
            <a:r>
              <a:rPr lang="fr-FR" sz="2800" b="1" dirty="0">
                <a:solidFill>
                  <a:srgbClr val="0070C0"/>
                </a:solidFill>
                <a:effectLst/>
                <a:latin typeface="Times New Roman" pitchFamily="18" charset="0"/>
                <a:ea typeface="DengXian" panose="02010600030101010101" pitchFamily="2" charset="-122"/>
                <a:cs typeface="Times New Roman" pitchFamily="18" charset="0"/>
              </a:rPr>
              <a:t> : </a:t>
            </a:r>
            <a:r>
              <a:rPr lang="en-TT" sz="2800" b="1" dirty="0">
                <a:solidFill>
                  <a:srgbClr val="0070C0"/>
                </a:solidFill>
                <a:effectLst/>
                <a:latin typeface="Times New Roman" pitchFamily="18" charset="0"/>
                <a:ea typeface="DengXian" panose="02010600030101010101" pitchFamily="2" charset="-122"/>
                <a:cs typeface="Times New Roman" pitchFamily="18" charset="0"/>
              </a:rPr>
              <a:t>1, 2(Tr 116-SGK). </a:t>
            </a:r>
          </a:p>
          <a:p>
            <a:pPr marL="457200" indent="-457200" algn="just">
              <a:lnSpc>
                <a:spcPct val="115000"/>
              </a:lnSpc>
              <a:spcAft>
                <a:spcPts val="800"/>
              </a:spcAft>
              <a:buFontTx/>
              <a:buChar char="-"/>
            </a:pPr>
            <a:r>
              <a:rPr lang="fr-FR" sz="2800" b="1" dirty="0" err="1">
                <a:solidFill>
                  <a:srgbClr val="0070C0"/>
                </a:solidFill>
                <a:effectLst/>
                <a:latin typeface="Times New Roman" pitchFamily="18" charset="0"/>
                <a:ea typeface="DengXian" panose="02010600030101010101" pitchFamily="2" charset="-122"/>
                <a:cs typeface="Times New Roman" pitchFamily="18" charset="0"/>
              </a:rPr>
              <a:t>Chuẩn</a:t>
            </a:r>
            <a:r>
              <a:rPr lang="fr-FR" sz="2800" b="1" dirty="0">
                <a:solidFill>
                  <a:srgbClr val="0070C0"/>
                </a:solidFill>
                <a:effectLst/>
                <a:latin typeface="Times New Roman" pitchFamily="18" charset="0"/>
                <a:ea typeface="DengXian" panose="02010600030101010101" pitchFamily="2" charset="-122"/>
                <a:cs typeface="Times New Roman" pitchFamily="18" charset="0"/>
              </a:rPr>
              <a:t> </a:t>
            </a:r>
            <a:r>
              <a:rPr lang="fr-FR" sz="2800" b="1" dirty="0" err="1">
                <a:solidFill>
                  <a:srgbClr val="0070C0"/>
                </a:solidFill>
                <a:effectLst/>
                <a:latin typeface="Times New Roman" pitchFamily="18" charset="0"/>
                <a:ea typeface="DengXian" panose="02010600030101010101" pitchFamily="2" charset="-122"/>
                <a:cs typeface="Times New Roman" pitchFamily="18" charset="0"/>
              </a:rPr>
              <a:t>bị</a:t>
            </a:r>
            <a:r>
              <a:rPr lang="fr-FR" sz="2800" b="1" dirty="0">
                <a:solidFill>
                  <a:srgbClr val="0070C0"/>
                </a:solidFill>
                <a:effectLst/>
                <a:latin typeface="Times New Roman" pitchFamily="18" charset="0"/>
                <a:ea typeface="DengXian" panose="02010600030101010101" pitchFamily="2" charset="-122"/>
                <a:cs typeface="Times New Roman" pitchFamily="18" charset="0"/>
              </a:rPr>
              <a:t> </a:t>
            </a:r>
            <a:r>
              <a:rPr lang="fr-FR" sz="2800" b="1" dirty="0" err="1">
                <a:solidFill>
                  <a:srgbClr val="0070C0"/>
                </a:solidFill>
                <a:effectLst/>
                <a:latin typeface="Times New Roman" pitchFamily="18" charset="0"/>
                <a:ea typeface="DengXian" panose="02010600030101010101" pitchFamily="2" charset="-122"/>
                <a:cs typeface="Times New Roman" pitchFamily="18" charset="0"/>
              </a:rPr>
              <a:t>dụng</a:t>
            </a:r>
            <a:r>
              <a:rPr lang="fr-FR" sz="2800" b="1" dirty="0">
                <a:solidFill>
                  <a:srgbClr val="0070C0"/>
                </a:solidFill>
                <a:effectLst/>
                <a:latin typeface="Times New Roman" pitchFamily="18" charset="0"/>
                <a:ea typeface="DengXian" panose="02010600030101010101" pitchFamily="2" charset="-122"/>
                <a:cs typeface="Times New Roman" pitchFamily="18" charset="0"/>
              </a:rPr>
              <a:t> </a:t>
            </a:r>
            <a:r>
              <a:rPr lang="fr-FR" sz="2800" b="1" dirty="0" err="1">
                <a:solidFill>
                  <a:srgbClr val="0070C0"/>
                </a:solidFill>
                <a:effectLst/>
                <a:latin typeface="Times New Roman" pitchFamily="18" charset="0"/>
                <a:ea typeface="DengXian" panose="02010600030101010101" pitchFamily="2" charset="-122"/>
                <a:cs typeface="Times New Roman" pitchFamily="18" charset="0"/>
              </a:rPr>
              <a:t>cụ</a:t>
            </a:r>
            <a:r>
              <a:rPr lang="fr-FR" sz="2800" b="1" dirty="0">
                <a:solidFill>
                  <a:srgbClr val="0070C0"/>
                </a:solidFill>
                <a:effectLst/>
                <a:latin typeface="Times New Roman" pitchFamily="18" charset="0"/>
                <a:ea typeface="DengXian" panose="02010600030101010101" pitchFamily="2" charset="-122"/>
                <a:cs typeface="Times New Roman" pitchFamily="18" charset="0"/>
              </a:rPr>
              <a:t>: </a:t>
            </a:r>
            <a:r>
              <a:rPr lang="fr-FR" sz="2800" b="1" dirty="0" err="1">
                <a:solidFill>
                  <a:srgbClr val="0070C0"/>
                </a:solidFill>
                <a:effectLst/>
                <a:latin typeface="Times New Roman" pitchFamily="18" charset="0"/>
                <a:ea typeface="DengXian" panose="02010600030101010101" pitchFamily="2" charset="-122"/>
                <a:cs typeface="Times New Roman" pitchFamily="18" charset="0"/>
              </a:rPr>
              <a:t>Kéo</a:t>
            </a:r>
            <a:r>
              <a:rPr lang="fr-FR" sz="2800" b="1" dirty="0">
                <a:solidFill>
                  <a:srgbClr val="0070C0"/>
                </a:solidFill>
                <a:effectLst/>
                <a:latin typeface="Times New Roman" pitchFamily="18" charset="0"/>
                <a:ea typeface="DengXian" panose="02010600030101010101" pitchFamily="2" charset="-122"/>
                <a:cs typeface="Times New Roman" pitchFamily="18" charset="0"/>
              </a:rPr>
              <a:t> </a:t>
            </a:r>
            <a:r>
              <a:rPr lang="fr-FR" sz="2800" b="1" dirty="0" err="1">
                <a:solidFill>
                  <a:srgbClr val="0070C0"/>
                </a:solidFill>
                <a:effectLst/>
                <a:latin typeface="Times New Roman" pitchFamily="18" charset="0"/>
                <a:ea typeface="DengXian" panose="02010600030101010101" pitchFamily="2" charset="-122"/>
                <a:cs typeface="Times New Roman" pitchFamily="18" charset="0"/>
              </a:rPr>
              <a:t>cắt</a:t>
            </a:r>
            <a:r>
              <a:rPr lang="fr-FR" sz="2800" b="1" dirty="0">
                <a:solidFill>
                  <a:srgbClr val="0070C0"/>
                </a:solidFill>
                <a:effectLst/>
                <a:latin typeface="Times New Roman" pitchFamily="18" charset="0"/>
                <a:ea typeface="DengXian" panose="02010600030101010101" pitchFamily="2" charset="-122"/>
                <a:cs typeface="Times New Roman" pitchFamily="18" charset="0"/>
              </a:rPr>
              <a:t> </a:t>
            </a:r>
            <a:r>
              <a:rPr lang="fr-FR" sz="2800" b="1" dirty="0" err="1">
                <a:solidFill>
                  <a:srgbClr val="0070C0"/>
                </a:solidFill>
                <a:effectLst/>
                <a:latin typeface="Times New Roman" pitchFamily="18" charset="0"/>
                <a:ea typeface="DengXian" panose="02010600030101010101" pitchFamily="2" charset="-122"/>
                <a:cs typeface="Times New Roman" pitchFamily="18" charset="0"/>
              </a:rPr>
              <a:t>giấy</a:t>
            </a:r>
            <a:r>
              <a:rPr lang="fr-FR" sz="2800" b="1" dirty="0">
                <a:solidFill>
                  <a:srgbClr val="0070C0"/>
                </a:solidFill>
                <a:effectLst/>
                <a:latin typeface="Times New Roman" pitchFamily="18" charset="0"/>
                <a:ea typeface="DengXian" panose="02010600030101010101" pitchFamily="2" charset="-122"/>
                <a:cs typeface="Times New Roman" pitchFamily="18" charset="0"/>
              </a:rPr>
              <a:t>, </a:t>
            </a:r>
            <a:r>
              <a:rPr lang="fr-FR" sz="2800" b="1" dirty="0" err="1">
                <a:solidFill>
                  <a:srgbClr val="0070C0"/>
                </a:solidFill>
                <a:effectLst/>
                <a:latin typeface="Times New Roman" pitchFamily="18" charset="0"/>
                <a:ea typeface="DengXian" panose="02010600030101010101" pitchFamily="2" charset="-122"/>
                <a:cs typeface="Times New Roman" pitchFamily="18" charset="0"/>
              </a:rPr>
              <a:t>giấy</a:t>
            </a:r>
            <a:r>
              <a:rPr lang="fr-FR" sz="2800" b="1" dirty="0">
                <a:solidFill>
                  <a:srgbClr val="0070C0"/>
                </a:solidFill>
                <a:effectLst/>
                <a:latin typeface="Times New Roman" pitchFamily="18" charset="0"/>
                <a:ea typeface="DengXian" panose="02010600030101010101" pitchFamily="2" charset="-122"/>
                <a:cs typeface="Times New Roman" pitchFamily="18" charset="0"/>
              </a:rPr>
              <a:t> </a:t>
            </a:r>
            <a:r>
              <a:rPr lang="fr-FR" sz="2800" b="1" dirty="0" err="1">
                <a:solidFill>
                  <a:srgbClr val="0070C0"/>
                </a:solidFill>
                <a:effectLst/>
                <a:latin typeface="Times New Roman" pitchFamily="18" charset="0"/>
                <a:ea typeface="DengXian" panose="02010600030101010101" pitchFamily="2" charset="-122"/>
                <a:cs typeface="Times New Roman" pitchFamily="18" charset="0"/>
              </a:rPr>
              <a:t>màu</a:t>
            </a:r>
            <a:r>
              <a:rPr lang="fr-FR" sz="2800" b="1" dirty="0">
                <a:solidFill>
                  <a:srgbClr val="0070C0"/>
                </a:solidFill>
                <a:effectLst/>
                <a:latin typeface="Times New Roman" pitchFamily="18" charset="0"/>
                <a:ea typeface="DengXian" panose="02010600030101010101" pitchFamily="2" charset="-122"/>
                <a:cs typeface="Times New Roman" pitchFamily="18" charset="0"/>
              </a:rPr>
              <a:t> </a:t>
            </a:r>
            <a:r>
              <a:rPr lang="fr-FR" sz="2800" b="1" dirty="0" err="1">
                <a:solidFill>
                  <a:srgbClr val="0070C0"/>
                </a:solidFill>
                <a:effectLst/>
                <a:latin typeface="Times New Roman" pitchFamily="18" charset="0"/>
                <a:ea typeface="DengXian" panose="02010600030101010101" pitchFamily="2" charset="-122"/>
                <a:cs typeface="Times New Roman" pitchFamily="18" charset="0"/>
              </a:rPr>
              <a:t>có</a:t>
            </a:r>
            <a:r>
              <a:rPr lang="fr-FR" sz="2800" b="1" dirty="0">
                <a:solidFill>
                  <a:srgbClr val="0070C0"/>
                </a:solidFill>
                <a:effectLst/>
                <a:latin typeface="Times New Roman" pitchFamily="18" charset="0"/>
                <a:ea typeface="DengXian" panose="02010600030101010101" pitchFamily="2" charset="-122"/>
                <a:cs typeface="Times New Roman" pitchFamily="18" charset="0"/>
              </a:rPr>
              <a:t> ô </a:t>
            </a:r>
            <a:r>
              <a:rPr lang="fr-FR" sz="2800" b="1" dirty="0" err="1">
                <a:solidFill>
                  <a:srgbClr val="0070C0"/>
                </a:solidFill>
                <a:effectLst/>
                <a:latin typeface="Times New Roman" pitchFamily="18" charset="0"/>
                <a:ea typeface="DengXian" panose="02010600030101010101" pitchFamily="2" charset="-122"/>
                <a:cs typeface="Times New Roman" pitchFamily="18" charset="0"/>
              </a:rPr>
              <a:t>vuông</a:t>
            </a:r>
            <a:r>
              <a:rPr lang="fr-FR" sz="2800" b="1" dirty="0">
                <a:solidFill>
                  <a:srgbClr val="0070C0"/>
                </a:solidFill>
                <a:effectLst/>
                <a:latin typeface="Times New Roman" pitchFamily="18" charset="0"/>
                <a:ea typeface="DengXian" panose="02010600030101010101" pitchFamily="2" charset="-122"/>
                <a:cs typeface="Times New Roman" pitchFamily="18" charset="0"/>
              </a:rPr>
              <a:t>, </a:t>
            </a:r>
            <a:r>
              <a:rPr lang="fr-FR" sz="2800" b="1" dirty="0" err="1">
                <a:solidFill>
                  <a:srgbClr val="0070C0"/>
                </a:solidFill>
                <a:effectLst/>
                <a:latin typeface="Times New Roman" pitchFamily="18" charset="0"/>
                <a:ea typeface="DengXian" panose="02010600030101010101" pitchFamily="2" charset="-122"/>
                <a:cs typeface="Times New Roman" pitchFamily="18" charset="0"/>
              </a:rPr>
              <a:t>bút</a:t>
            </a:r>
            <a:r>
              <a:rPr lang="fr-FR" sz="2800" b="1" dirty="0">
                <a:solidFill>
                  <a:srgbClr val="0070C0"/>
                </a:solidFill>
                <a:effectLst/>
                <a:latin typeface="Times New Roman" pitchFamily="18" charset="0"/>
                <a:ea typeface="DengXian" panose="02010600030101010101" pitchFamily="2" charset="-122"/>
                <a:cs typeface="Times New Roman" pitchFamily="18" charset="0"/>
              </a:rPr>
              <a:t> </a:t>
            </a:r>
            <a:r>
              <a:rPr lang="fr-FR" sz="2800" b="1" dirty="0" err="1">
                <a:solidFill>
                  <a:srgbClr val="0070C0"/>
                </a:solidFill>
                <a:effectLst/>
                <a:latin typeface="Times New Roman" pitchFamily="18" charset="0"/>
                <a:ea typeface="DengXian" panose="02010600030101010101" pitchFamily="2" charset="-122"/>
                <a:cs typeface="Times New Roman" pitchFamily="18" charset="0"/>
              </a:rPr>
              <a:t>chì</a:t>
            </a:r>
            <a:r>
              <a:rPr lang="fr-FR" sz="2800" b="1" dirty="0">
                <a:solidFill>
                  <a:srgbClr val="0070C0"/>
                </a:solidFill>
                <a:effectLst/>
                <a:latin typeface="Times New Roman" pitchFamily="18" charset="0"/>
                <a:ea typeface="DengXian" panose="02010600030101010101" pitchFamily="2" charset="-122"/>
                <a:cs typeface="Times New Roman" pitchFamily="18" charset="0"/>
              </a:rPr>
              <a:t>, </a:t>
            </a:r>
            <a:r>
              <a:rPr lang="fr-FR" sz="2800" b="1" dirty="0" err="1">
                <a:solidFill>
                  <a:srgbClr val="0070C0"/>
                </a:solidFill>
                <a:effectLst/>
                <a:latin typeface="Times New Roman" pitchFamily="18" charset="0"/>
                <a:ea typeface="DengXian" panose="02010600030101010101" pitchFamily="2" charset="-122"/>
                <a:cs typeface="Times New Roman" pitchFamily="18" charset="0"/>
              </a:rPr>
              <a:t>thước</a:t>
            </a:r>
            <a:r>
              <a:rPr lang="fr-FR" sz="2800" b="1" dirty="0">
                <a:solidFill>
                  <a:srgbClr val="0070C0"/>
                </a:solidFill>
                <a:effectLst/>
                <a:latin typeface="Times New Roman" pitchFamily="18" charset="0"/>
                <a:ea typeface="DengXian" panose="02010600030101010101" pitchFamily="2" charset="-122"/>
                <a:cs typeface="Times New Roman" pitchFamily="18" charset="0"/>
              </a:rPr>
              <a:t> </a:t>
            </a:r>
            <a:r>
              <a:rPr lang="fr-FR" sz="2800" b="1" dirty="0" err="1">
                <a:solidFill>
                  <a:srgbClr val="0070C0"/>
                </a:solidFill>
                <a:effectLst/>
                <a:latin typeface="Times New Roman" pitchFamily="18" charset="0"/>
                <a:ea typeface="DengXian" panose="02010600030101010101" pitchFamily="2" charset="-122"/>
                <a:cs typeface="Times New Roman" pitchFamily="18" charset="0"/>
              </a:rPr>
              <a:t>thẳng</a:t>
            </a:r>
            <a:r>
              <a:rPr lang="fr-FR" sz="2800" b="1" dirty="0">
                <a:solidFill>
                  <a:srgbClr val="0070C0"/>
                </a:solidFill>
                <a:effectLst/>
                <a:latin typeface="Times New Roman" pitchFamily="18" charset="0"/>
                <a:ea typeface="DengXian" panose="02010600030101010101" pitchFamily="2" charset="-122"/>
                <a:cs typeface="Times New Roman" pitchFamily="18" charset="0"/>
              </a:rPr>
              <a:t> </a:t>
            </a:r>
            <a:r>
              <a:rPr lang="fr-FR" sz="2800" b="1" dirty="0" err="1">
                <a:solidFill>
                  <a:srgbClr val="0070C0"/>
                </a:solidFill>
                <a:effectLst/>
                <a:latin typeface="Times New Roman" pitchFamily="18" charset="0"/>
                <a:ea typeface="DengXian" panose="02010600030101010101" pitchFamily="2" charset="-122"/>
                <a:cs typeface="Times New Roman" pitchFamily="18" charset="0"/>
              </a:rPr>
              <a:t>để</a:t>
            </a:r>
            <a:r>
              <a:rPr lang="fr-FR" sz="2800" b="1" dirty="0">
                <a:solidFill>
                  <a:srgbClr val="0070C0"/>
                </a:solidFill>
                <a:effectLst/>
                <a:latin typeface="Times New Roman" pitchFamily="18" charset="0"/>
                <a:ea typeface="DengXian" panose="02010600030101010101" pitchFamily="2" charset="-122"/>
                <a:cs typeface="Times New Roman" pitchFamily="18" charset="0"/>
              </a:rPr>
              <a:t> </a:t>
            </a:r>
            <a:r>
              <a:rPr lang="fr-FR" sz="2800" b="1" dirty="0" err="1">
                <a:solidFill>
                  <a:srgbClr val="0070C0"/>
                </a:solidFill>
                <a:effectLst/>
                <a:latin typeface="Times New Roman" pitchFamily="18" charset="0"/>
                <a:ea typeface="DengXian" panose="02010600030101010101" pitchFamily="2" charset="-122"/>
                <a:cs typeface="Times New Roman" pitchFamily="18" charset="0"/>
              </a:rPr>
              <a:t>thực</a:t>
            </a:r>
            <a:r>
              <a:rPr lang="fr-FR" sz="2800" b="1" dirty="0">
                <a:solidFill>
                  <a:srgbClr val="0070C0"/>
                </a:solidFill>
                <a:effectLst/>
                <a:latin typeface="Times New Roman" pitchFamily="18" charset="0"/>
                <a:ea typeface="DengXian" panose="02010600030101010101" pitchFamily="2" charset="-122"/>
                <a:cs typeface="Times New Roman" pitchFamily="18" charset="0"/>
              </a:rPr>
              <a:t> </a:t>
            </a:r>
            <a:r>
              <a:rPr lang="fr-FR" sz="2800" b="1" dirty="0" err="1">
                <a:solidFill>
                  <a:srgbClr val="0070C0"/>
                </a:solidFill>
                <a:effectLst/>
                <a:latin typeface="Times New Roman" pitchFamily="18" charset="0"/>
                <a:ea typeface="DengXian" panose="02010600030101010101" pitchFamily="2" charset="-122"/>
                <a:cs typeface="Times New Roman" pitchFamily="18" charset="0"/>
              </a:rPr>
              <a:t>hành</a:t>
            </a:r>
            <a:r>
              <a:rPr lang="fr-FR" sz="2800" b="1" dirty="0">
                <a:solidFill>
                  <a:srgbClr val="0070C0"/>
                </a:solidFill>
                <a:effectLst/>
                <a:latin typeface="Times New Roman" pitchFamily="18" charset="0"/>
                <a:ea typeface="DengXian" panose="02010600030101010101" pitchFamily="2" charset="-122"/>
                <a:cs typeface="Times New Roman" pitchFamily="18" charset="0"/>
              </a:rPr>
              <a:t> </a:t>
            </a:r>
            <a:r>
              <a:rPr lang="fr-FR" sz="2800" b="1" dirty="0" err="1">
                <a:solidFill>
                  <a:srgbClr val="0070C0"/>
                </a:solidFill>
                <a:effectLst/>
                <a:latin typeface="Times New Roman" pitchFamily="18" charset="0"/>
                <a:ea typeface="DengXian" panose="02010600030101010101" pitchFamily="2" charset="-122"/>
                <a:cs typeface="Times New Roman" pitchFamily="18" charset="0"/>
              </a:rPr>
              <a:t>vào</a:t>
            </a:r>
            <a:r>
              <a:rPr lang="fr-FR" sz="2800" b="1" dirty="0">
                <a:solidFill>
                  <a:srgbClr val="0070C0"/>
                </a:solidFill>
                <a:effectLst/>
                <a:latin typeface="Times New Roman" pitchFamily="18" charset="0"/>
                <a:ea typeface="DengXian" panose="02010600030101010101" pitchFamily="2" charset="-122"/>
                <a:cs typeface="Times New Roman" pitchFamily="18" charset="0"/>
              </a:rPr>
              <a:t> </a:t>
            </a:r>
            <a:r>
              <a:rPr lang="fr-FR" sz="2800" b="1" dirty="0" err="1">
                <a:solidFill>
                  <a:srgbClr val="0070C0"/>
                </a:solidFill>
                <a:effectLst/>
                <a:latin typeface="Times New Roman" pitchFamily="18" charset="0"/>
                <a:ea typeface="DengXian" panose="02010600030101010101" pitchFamily="2" charset="-122"/>
                <a:cs typeface="Times New Roman" pitchFamily="18" charset="0"/>
              </a:rPr>
              <a:t>tiết</a:t>
            </a:r>
            <a:r>
              <a:rPr lang="fr-FR" sz="2800" b="1" dirty="0">
                <a:solidFill>
                  <a:srgbClr val="0070C0"/>
                </a:solidFill>
                <a:effectLst/>
                <a:latin typeface="Times New Roman" pitchFamily="18" charset="0"/>
                <a:ea typeface="DengXian" panose="02010600030101010101" pitchFamily="2" charset="-122"/>
                <a:cs typeface="Times New Roman" pitchFamily="18" charset="0"/>
              </a:rPr>
              <a:t> </a:t>
            </a:r>
            <a:r>
              <a:rPr lang="fr-FR" sz="2800" b="1" dirty="0" err="1">
                <a:solidFill>
                  <a:srgbClr val="0070C0"/>
                </a:solidFill>
                <a:effectLst/>
                <a:latin typeface="Times New Roman" pitchFamily="18" charset="0"/>
                <a:ea typeface="DengXian" panose="02010600030101010101" pitchFamily="2" charset="-122"/>
                <a:cs typeface="Times New Roman" pitchFamily="18" charset="0"/>
              </a:rPr>
              <a:t>sau</a:t>
            </a:r>
            <a:r>
              <a:rPr lang="fr-FR" sz="2800" b="1" dirty="0">
                <a:solidFill>
                  <a:srgbClr val="0070C0"/>
                </a:solidFill>
                <a:effectLst/>
                <a:latin typeface="Times New Roman" pitchFamily="18" charset="0"/>
                <a:ea typeface="DengXian" panose="02010600030101010101" pitchFamily="2" charset="-122"/>
                <a:cs typeface="Times New Roman" pitchFamily="18" charset="0"/>
              </a:rPr>
              <a:t>.</a:t>
            </a:r>
            <a:endParaRPr lang="en-US" sz="2800" b="1" dirty="0">
              <a:solidFill>
                <a:srgbClr val="0070C0"/>
              </a:solidFill>
              <a:effectLst/>
              <a:latin typeface="Times New Roman" pitchFamily="18" charset="0"/>
              <a:ea typeface="DengXian" panose="02010600030101010101" pitchFamily="2" charset="-122"/>
              <a:cs typeface="Times New Roman" pitchFamily="18" charset="0"/>
            </a:endParaRPr>
          </a:p>
        </p:txBody>
      </p:sp>
      <p:pic>
        <p:nvPicPr>
          <p:cNvPr id="6" name="Picture 13" descr="Hong day">
            <a:extLst>
              <a:ext uri="{FF2B5EF4-FFF2-40B4-BE49-F238E27FC236}">
                <a16:creationId xmlns:a16="http://schemas.microsoft.com/office/drawing/2014/main" id="{CBF9F4DC-9297-4239-8D68-BD8FBDE98FB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8305235">
            <a:off x="-900471" y="447036"/>
            <a:ext cx="3301922" cy="152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Hong day">
            <a:extLst>
              <a:ext uri="{FF2B5EF4-FFF2-40B4-BE49-F238E27FC236}">
                <a16:creationId xmlns:a16="http://schemas.microsoft.com/office/drawing/2014/main" id="{DD9B620C-BCC1-4A5D-B3CF-F8CC620802F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192210">
            <a:off x="6934317" y="485167"/>
            <a:ext cx="3135350" cy="149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flowerbar">
            <a:extLst>
              <a:ext uri="{FF2B5EF4-FFF2-40B4-BE49-F238E27FC236}">
                <a16:creationId xmlns:a16="http://schemas.microsoft.com/office/drawing/2014/main" id="{C13BE4F6-439D-4C3B-93C6-478F2B3CB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063" y="5945188"/>
            <a:ext cx="6719887"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WhitecornerFlower">
            <a:extLst>
              <a:ext uri="{FF2B5EF4-FFF2-40B4-BE49-F238E27FC236}">
                <a16:creationId xmlns:a16="http://schemas.microsoft.com/office/drawing/2014/main" id="{C138B9C2-0373-4BD9-83B8-EB6BA30FA0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878388"/>
            <a:ext cx="152400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WhitecornerFlower">
            <a:extLst>
              <a:ext uri="{FF2B5EF4-FFF2-40B4-BE49-F238E27FC236}">
                <a16:creationId xmlns:a16="http://schemas.microsoft.com/office/drawing/2014/main" id="{C92B68E0-5590-4A5F-899C-04A968F619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615" y="4923842"/>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646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CCFF"/>
        </a:solidFill>
        <a:effectLst/>
      </p:bgPr>
    </p:bg>
    <p:spTree>
      <p:nvGrpSpPr>
        <p:cNvPr id="1" name=""/>
        <p:cNvGrpSpPr/>
        <p:nvPr/>
      </p:nvGrpSpPr>
      <p:grpSpPr>
        <a:xfrm>
          <a:off x="0" y="0"/>
          <a:ext cx="0" cy="0"/>
          <a:chOff x="0" y="0"/>
          <a:chExt cx="0" cy="0"/>
        </a:xfrm>
      </p:grpSpPr>
      <p:pic>
        <p:nvPicPr>
          <p:cNvPr id="4" name="Picture 7" descr="Copy of Picture 017"/>
          <p:cNvPicPr>
            <a:picLocks noChangeAspect="1" noChangeArrowheads="1"/>
          </p:cNvPicPr>
          <p:nvPr/>
        </p:nvPicPr>
        <p:blipFill>
          <a:blip r:embed="rId2" cstate="print"/>
          <a:srcRect/>
          <a:stretch>
            <a:fillRect/>
          </a:stretch>
        </p:blipFill>
        <p:spPr bwMode="auto">
          <a:xfrm>
            <a:off x="2483768" y="4062872"/>
            <a:ext cx="4267200" cy="2682875"/>
          </a:xfrm>
          <a:prstGeom prst="rect">
            <a:avLst/>
          </a:prstGeom>
          <a:solidFill>
            <a:schemeClr val="accent5">
              <a:lumMod val="60000"/>
              <a:lumOff val="40000"/>
            </a:schemeClr>
          </a:solidFill>
          <a:ln w="9525">
            <a:noFill/>
            <a:miter lim="800000"/>
            <a:headEnd/>
            <a:tailEnd/>
          </a:ln>
        </p:spPr>
      </p:pic>
      <p:sp>
        <p:nvSpPr>
          <p:cNvPr id="6" name="AutoShape 9"/>
          <p:cNvSpPr>
            <a:spLocks noChangeArrowheads="1"/>
          </p:cNvSpPr>
          <p:nvPr/>
        </p:nvSpPr>
        <p:spPr bwMode="auto">
          <a:xfrm>
            <a:off x="179648" y="2535871"/>
            <a:ext cx="4974704" cy="1008112"/>
          </a:xfrm>
          <a:prstGeom prst="wedgeEllipseCallout">
            <a:avLst>
              <a:gd name="adj1" fmla="val 14673"/>
              <a:gd name="adj2" fmla="val 107040"/>
            </a:avLst>
          </a:prstGeom>
          <a:solidFill>
            <a:srgbClr val="FFFF99"/>
          </a:solidFill>
          <a:ln w="9525">
            <a:solidFill>
              <a:schemeClr val="tx1"/>
            </a:solidFill>
            <a:miter lim="800000"/>
            <a:headEnd/>
            <a:tailEnd/>
          </a:ln>
        </p:spPr>
        <p:txBody>
          <a:bodyPr/>
          <a:lstStyle/>
          <a:p>
            <a:pPr algn="ct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tâm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xứng</a:t>
            </a:r>
            <a:r>
              <a:rPr lang="en-US" sz="2400" b="1" dirty="0">
                <a:latin typeface="Times New Roman" pitchFamily="18" charset="0"/>
                <a:cs typeface="Times New Roman" pitchFamily="18" charset="0"/>
              </a:rPr>
              <a:t>?</a:t>
            </a:r>
          </a:p>
        </p:txBody>
      </p:sp>
      <p:sp>
        <p:nvSpPr>
          <p:cNvPr id="11" name="AutoShape 14"/>
          <p:cNvSpPr>
            <a:spLocks noChangeArrowheads="1"/>
          </p:cNvSpPr>
          <p:nvPr/>
        </p:nvSpPr>
        <p:spPr bwMode="auto">
          <a:xfrm>
            <a:off x="5292080" y="1948433"/>
            <a:ext cx="2514600" cy="1927448"/>
          </a:xfrm>
          <a:prstGeom prst="wedgeEllipseCallout">
            <a:avLst>
              <a:gd name="adj1" fmla="val -45100"/>
              <a:gd name="adj2" fmla="val 58443"/>
            </a:avLst>
          </a:prstGeom>
          <a:solidFill>
            <a:srgbClr val="FFFF99"/>
          </a:solidFill>
          <a:ln w="9525">
            <a:solidFill>
              <a:schemeClr val="tx1"/>
            </a:solidFill>
            <a:miter lim="800000"/>
            <a:headEnd/>
            <a:tailEnd/>
          </a:ln>
        </p:spPr>
        <p:txBody>
          <a:bodyPr/>
          <a:lstStyle/>
          <a:p>
            <a:pPr algn="ct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xứng</a:t>
            </a:r>
            <a:r>
              <a:rPr lang="en-US" sz="2400" b="1" dirty="0">
                <a:latin typeface="Times New Roman" pitchFamily="18" charset="0"/>
                <a:cs typeface="Times New Roman" pitchFamily="18" charset="0"/>
              </a:rPr>
              <a:t>?</a:t>
            </a:r>
          </a:p>
        </p:txBody>
      </p:sp>
      <p:sp>
        <p:nvSpPr>
          <p:cNvPr id="2" name="Explosion: 8 Points 1">
            <a:extLst>
              <a:ext uri="{FF2B5EF4-FFF2-40B4-BE49-F238E27FC236}">
                <a16:creationId xmlns:a16="http://schemas.microsoft.com/office/drawing/2014/main" id="{E4853204-600C-49DB-AEAB-C4E341A287A7}"/>
              </a:ext>
            </a:extLst>
          </p:cNvPr>
          <p:cNvSpPr/>
          <p:nvPr/>
        </p:nvSpPr>
        <p:spPr>
          <a:xfrm>
            <a:off x="755576" y="52089"/>
            <a:ext cx="7272808" cy="2296791"/>
          </a:xfrm>
          <a:prstGeom prst="irregularSeal1">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itchFamily="18" charset="0"/>
                <a:cs typeface="Times New Roman" pitchFamily="18" charset="0"/>
              </a:rPr>
              <a:t>AI NHANH HƠN</a:t>
            </a:r>
          </a:p>
        </p:txBody>
      </p:sp>
    </p:spTree>
    <p:extLst>
      <p:ext uri="{BB962C8B-B14F-4D97-AF65-F5344CB8AC3E}">
        <p14:creationId xmlns:p14="http://schemas.microsoft.com/office/powerpoint/2010/main" val="3566146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amond(i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4)">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0724" y="1346775"/>
            <a:ext cx="7620000" cy="990600"/>
          </a:xfrm>
          <a:prstGeom prst="rect">
            <a:avLst/>
          </a:prstGeom>
        </p:spPr>
        <p:txBody>
          <a:bodyPr/>
          <a:lstStyle/>
          <a:p>
            <a:pPr algn="ctr" fontAlgn="auto">
              <a:spcBef>
                <a:spcPts val="0"/>
              </a:spcBef>
              <a:spcAft>
                <a:spcPts val="0"/>
              </a:spcAft>
              <a:defRPr/>
            </a:pPr>
            <a:endParaRPr lang="en-US" sz="4000" b="1" dirty="0">
              <a:solidFill>
                <a:srgbClr val="C00000"/>
              </a:solidFill>
              <a:latin typeface="Times New Roman" pitchFamily="18" charset="0"/>
              <a:ea typeface="+mj-ea"/>
              <a:cs typeface="Times New Roman" pitchFamily="18" charset="0"/>
            </a:endParaRPr>
          </a:p>
        </p:txBody>
      </p:sp>
      <p:pic>
        <p:nvPicPr>
          <p:cNvPr id="4" name="Picture 3">
            <a:extLst>
              <a:ext uri="{FF2B5EF4-FFF2-40B4-BE49-F238E27FC236}">
                <a16:creationId xmlns:a16="http://schemas.microsoft.com/office/drawing/2014/main" id="{29987313-13EB-4DB6-8A65-958DBC2D21A6}"/>
              </a:ext>
            </a:extLst>
          </p:cNvPr>
          <p:cNvPicPr/>
          <p:nvPr/>
        </p:nvPicPr>
        <p:blipFill rotWithShape="1">
          <a:blip r:embed="rId2" cstate="print">
            <a:extLst>
              <a:ext uri="{28A0092B-C50C-407E-A947-70E740481C1C}">
                <a14:useLocalDpi xmlns:a14="http://schemas.microsoft.com/office/drawing/2010/main" val="0"/>
              </a:ext>
            </a:extLst>
          </a:blip>
          <a:srcRect l="4141" t="3522" r="74951" b="52035"/>
          <a:stretch/>
        </p:blipFill>
        <p:spPr bwMode="auto">
          <a:xfrm>
            <a:off x="409743" y="2321630"/>
            <a:ext cx="1788693" cy="1585430"/>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1EFD4903-3CF4-4014-83E5-E75B978FC5C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542434" y="2043156"/>
            <a:ext cx="2990006" cy="2169651"/>
          </a:xfrm>
          <a:prstGeom prst="rect">
            <a:avLst/>
          </a:prstGeom>
        </p:spPr>
      </p:pic>
      <p:pic>
        <p:nvPicPr>
          <p:cNvPr id="6" name="Picture 5">
            <a:extLst>
              <a:ext uri="{FF2B5EF4-FFF2-40B4-BE49-F238E27FC236}">
                <a16:creationId xmlns:a16="http://schemas.microsoft.com/office/drawing/2014/main" id="{2DD9CD0B-0344-4B1C-B702-1B1484C246E0}"/>
              </a:ext>
            </a:extLst>
          </p:cNvPr>
          <p:cNvPicPr/>
          <p:nvPr/>
        </p:nvPicPr>
        <p:blipFill rotWithShape="1">
          <a:blip r:embed="rId4" cstate="print">
            <a:extLst>
              <a:ext uri="{28A0092B-C50C-407E-A947-70E740481C1C}">
                <a14:useLocalDpi xmlns:a14="http://schemas.microsoft.com/office/drawing/2010/main" val="0"/>
              </a:ext>
            </a:extLst>
          </a:blip>
          <a:srcRect l="1010" t="3093" r="8007" b="1781"/>
          <a:stretch/>
        </p:blipFill>
        <p:spPr bwMode="auto">
          <a:xfrm>
            <a:off x="2552749" y="1556792"/>
            <a:ext cx="2925636" cy="2591751"/>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6D274FE5-5678-44F3-AF31-9BD2671CF2FE}"/>
              </a:ext>
            </a:extLst>
          </p:cNvPr>
          <p:cNvSpPr txBox="1"/>
          <p:nvPr/>
        </p:nvSpPr>
        <p:spPr>
          <a:xfrm>
            <a:off x="802260" y="4221088"/>
            <a:ext cx="1033436" cy="400110"/>
          </a:xfrm>
          <a:prstGeom prst="rect">
            <a:avLst/>
          </a:prstGeom>
          <a:noFill/>
        </p:spPr>
        <p:txBody>
          <a:bodyPr wrap="square">
            <a:spAutoFit/>
          </a:bodyPr>
          <a:lstStyle/>
          <a:p>
            <a:r>
              <a:rPr lang="nl-NL" sz="2000" b="1" i="1" dirty="0">
                <a:effectLst/>
                <a:latin typeface="Times New Roman" pitchFamily="18" charset="0"/>
                <a:ea typeface="DengXian" panose="02010600030101010101" pitchFamily="2" charset="-122"/>
                <a:cs typeface="Times New Roman" pitchFamily="18" charset="0"/>
              </a:rPr>
              <a:t>Hình 1 </a:t>
            </a:r>
            <a:endParaRPr lang="en-US" sz="2000" b="1" dirty="0">
              <a:latin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F6C8457A-B77C-42B2-89DA-D8E0C6474E53}"/>
              </a:ext>
            </a:extLst>
          </p:cNvPr>
          <p:cNvSpPr txBox="1"/>
          <p:nvPr/>
        </p:nvSpPr>
        <p:spPr>
          <a:xfrm>
            <a:off x="3563888" y="4293096"/>
            <a:ext cx="1033436" cy="400110"/>
          </a:xfrm>
          <a:prstGeom prst="rect">
            <a:avLst/>
          </a:prstGeom>
          <a:noFill/>
        </p:spPr>
        <p:txBody>
          <a:bodyPr wrap="square">
            <a:spAutoFit/>
          </a:bodyPr>
          <a:lstStyle/>
          <a:p>
            <a:r>
              <a:rPr lang="nl-NL" sz="2000" b="1" i="1" dirty="0">
                <a:effectLst/>
                <a:latin typeface="Times New Roman" pitchFamily="18" charset="0"/>
                <a:ea typeface="DengXian" panose="02010600030101010101" pitchFamily="2" charset="-122"/>
                <a:cs typeface="Times New Roman" pitchFamily="18" charset="0"/>
              </a:rPr>
              <a:t>Hình 2 </a:t>
            </a:r>
            <a:endParaRPr lang="en-US" sz="2000" b="1" dirty="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206D8D5D-6478-42E0-B776-2AEF94E63D28}"/>
              </a:ext>
            </a:extLst>
          </p:cNvPr>
          <p:cNvSpPr txBox="1"/>
          <p:nvPr/>
        </p:nvSpPr>
        <p:spPr>
          <a:xfrm>
            <a:off x="6732240" y="4365104"/>
            <a:ext cx="1033436" cy="400110"/>
          </a:xfrm>
          <a:prstGeom prst="rect">
            <a:avLst/>
          </a:prstGeom>
          <a:noFill/>
        </p:spPr>
        <p:txBody>
          <a:bodyPr wrap="square">
            <a:spAutoFit/>
          </a:bodyPr>
          <a:lstStyle/>
          <a:p>
            <a:r>
              <a:rPr lang="nl-NL" sz="2000" b="1" i="1" dirty="0">
                <a:effectLst/>
                <a:latin typeface="Times New Roman" pitchFamily="18" charset="0"/>
                <a:ea typeface="DengXian" panose="02010600030101010101" pitchFamily="2" charset="-122"/>
                <a:cs typeface="Times New Roman" pitchFamily="18" charset="0"/>
              </a:rPr>
              <a:t>Hình 3 </a:t>
            </a:r>
            <a:endParaRPr lang="en-US" sz="2000" b="1" dirty="0">
              <a:latin typeface="Times New Roman" pitchFamily="18" charset="0"/>
              <a:cs typeface="Times New Roman" pitchFamily="18" charset="0"/>
            </a:endParaRPr>
          </a:p>
        </p:txBody>
      </p:sp>
      <p:sp>
        <p:nvSpPr>
          <p:cNvPr id="10" name="Speech Bubble: Rectangle with Corners Rounded 9">
            <a:extLst>
              <a:ext uri="{FF2B5EF4-FFF2-40B4-BE49-F238E27FC236}">
                <a16:creationId xmlns:a16="http://schemas.microsoft.com/office/drawing/2014/main" id="{A0ADDA13-FF45-4151-904C-5F07EA54BDAF}"/>
              </a:ext>
            </a:extLst>
          </p:cNvPr>
          <p:cNvSpPr/>
          <p:nvPr/>
        </p:nvSpPr>
        <p:spPr>
          <a:xfrm>
            <a:off x="802260" y="638200"/>
            <a:ext cx="7258464" cy="990600"/>
          </a:xfrm>
          <a:prstGeom prst="wedgeRoundRectCallout">
            <a:avLst>
              <a:gd name="adj1" fmla="val -22190"/>
              <a:gd name="adj2" fmla="val 128134"/>
              <a:gd name="adj3" fmla="val 16667"/>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Times New Roman" pitchFamily="18" charset="0"/>
                <a:cs typeface="Times New Roman" pitchFamily="18" charset="0"/>
              </a:rPr>
              <a:t>Hình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trục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xứng</a:t>
            </a:r>
            <a:r>
              <a:rPr lang="en-US" sz="3200" dirty="0">
                <a:solidFill>
                  <a:srgbClr val="FF0000"/>
                </a:solidFill>
                <a:latin typeface="Times New Roman" pitchFamily="18" charset="0"/>
                <a:cs typeface="Times New Roman" pitchFamily="18" charset="0"/>
              </a:rPr>
              <a:t>?</a:t>
            </a:r>
          </a:p>
          <a:p>
            <a:pPr algn="ctr"/>
            <a:r>
              <a:rPr lang="en-US" sz="3200" dirty="0" err="1">
                <a:solidFill>
                  <a:srgbClr val="FF0000"/>
                </a:solidFill>
                <a:latin typeface="Times New Roman" pitchFamily="18" charset="0"/>
                <a:cs typeface="Times New Roman" pitchFamily="18" charset="0"/>
              </a:rPr>
              <a:t>Hình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tâm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xứng</a:t>
            </a:r>
            <a:r>
              <a:rPr lang="en-US" sz="3200" dirty="0">
                <a:solidFill>
                  <a:srgbClr val="FF0000"/>
                </a:solidFill>
                <a:latin typeface="Times New Roman" pitchFamily="18" charset="0"/>
                <a:cs typeface="Times New Roman" pitchFamily="18" charset="0"/>
              </a:rPr>
              <a:t>?</a:t>
            </a:r>
          </a:p>
        </p:txBody>
      </p:sp>
      <p:graphicFrame>
        <p:nvGraphicFramePr>
          <p:cNvPr id="11" name="Table 10">
            <a:extLst>
              <a:ext uri="{FF2B5EF4-FFF2-40B4-BE49-F238E27FC236}">
                <a16:creationId xmlns:a16="http://schemas.microsoft.com/office/drawing/2014/main" id="{754F153D-3909-41D7-B664-E5F322B38BD4}"/>
              </a:ext>
            </a:extLst>
          </p:cNvPr>
          <p:cNvGraphicFramePr>
            <a:graphicFrameLocks noGrp="1"/>
          </p:cNvGraphicFramePr>
          <p:nvPr>
            <p:extLst>
              <p:ext uri="{D42A27DB-BD31-4B8C-83A1-F6EECF244321}">
                <p14:modId xmlns:p14="http://schemas.microsoft.com/office/powerpoint/2010/main" val="3644971080"/>
              </p:ext>
            </p:extLst>
          </p:nvPr>
        </p:nvGraphicFramePr>
        <p:xfrm>
          <a:off x="251520" y="5269762"/>
          <a:ext cx="8053440" cy="1158240"/>
        </p:xfrm>
        <a:graphic>
          <a:graphicData uri="http://schemas.openxmlformats.org/drawingml/2006/table">
            <a:tbl>
              <a:tblPr firstRow="1" bandRow="1">
                <a:tableStyleId>{69CF1AB2-1976-4502-BF36-3FF5EA218861}</a:tableStyleId>
              </a:tblPr>
              <a:tblGrid>
                <a:gridCol w="3916644">
                  <a:extLst>
                    <a:ext uri="{9D8B030D-6E8A-4147-A177-3AD203B41FA5}">
                      <a16:colId xmlns:a16="http://schemas.microsoft.com/office/drawing/2014/main" val="1046537577"/>
                    </a:ext>
                  </a:extLst>
                </a:gridCol>
                <a:gridCol w="1531284">
                  <a:extLst>
                    <a:ext uri="{9D8B030D-6E8A-4147-A177-3AD203B41FA5}">
                      <a16:colId xmlns:a16="http://schemas.microsoft.com/office/drawing/2014/main" val="2500412593"/>
                    </a:ext>
                  </a:extLst>
                </a:gridCol>
                <a:gridCol w="1296144">
                  <a:extLst>
                    <a:ext uri="{9D8B030D-6E8A-4147-A177-3AD203B41FA5}">
                      <a16:colId xmlns:a16="http://schemas.microsoft.com/office/drawing/2014/main" val="2095677421"/>
                    </a:ext>
                  </a:extLst>
                </a:gridCol>
                <a:gridCol w="1309368">
                  <a:extLst>
                    <a:ext uri="{9D8B030D-6E8A-4147-A177-3AD203B41FA5}">
                      <a16:colId xmlns:a16="http://schemas.microsoft.com/office/drawing/2014/main" val="1565217634"/>
                    </a:ext>
                  </a:extLst>
                </a:gridCol>
              </a:tblGrid>
              <a:tr h="489918">
                <a:tc>
                  <a:txBody>
                    <a:bodyPr/>
                    <a:lstStyle/>
                    <a:p>
                      <a:pPr algn="ct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trục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xứng</a:t>
                      </a:r>
                      <a:endParaRPr lang="en-US" sz="2800" dirty="0">
                        <a:latin typeface="Arial" panose="020B0604020202020204" pitchFamily="34" charset="0"/>
                        <a:cs typeface="Arial" panose="020B0604020202020204" pitchFamily="34" charset="0"/>
                      </a:endParaRPr>
                    </a:p>
                  </a:txBody>
                  <a:tcPr>
                    <a:noFill/>
                  </a:tcPr>
                </a:tc>
                <a:tc>
                  <a:txBody>
                    <a:bodyPr/>
                    <a:lstStyle/>
                    <a:p>
                      <a:pPr algn="ctr"/>
                      <a:endParaRPr lang="en-US" sz="3200" dirty="0">
                        <a:latin typeface="Arial" panose="020B0604020202020204" pitchFamily="34" charset="0"/>
                        <a:cs typeface="Arial" panose="020B0604020202020204" pitchFamily="34" charset="0"/>
                      </a:endParaRPr>
                    </a:p>
                  </a:txBody>
                  <a:tcPr>
                    <a:noFill/>
                  </a:tcPr>
                </a:tc>
                <a:tc>
                  <a:txBody>
                    <a:bodyPr/>
                    <a:lstStyle/>
                    <a:p>
                      <a:pPr algn="ctr"/>
                      <a:endParaRPr lang="en-US" sz="3200" dirty="0">
                        <a:latin typeface="Arial" panose="020B0604020202020204" pitchFamily="34" charset="0"/>
                        <a:cs typeface="Arial" panose="020B0604020202020204" pitchFamily="34" charset="0"/>
                      </a:endParaRPr>
                    </a:p>
                  </a:txBody>
                  <a:tcPr>
                    <a:noFill/>
                  </a:tcPr>
                </a:tc>
                <a:tc>
                  <a:txBody>
                    <a:bodyPr/>
                    <a:lstStyle/>
                    <a:p>
                      <a:pPr algn="ctr"/>
                      <a:endParaRPr lang="en-US" sz="320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434835301"/>
                  </a:ext>
                </a:extLst>
              </a:tr>
              <a:tr h="4899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latin typeface="Arial" panose="020B0604020202020204" pitchFamily="34" charset="0"/>
                          <a:cs typeface="Arial" panose="020B0604020202020204" pitchFamily="34" charset="0"/>
                        </a:rPr>
                        <a:t>Hình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có</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tâm</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đối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xứng</a:t>
                      </a:r>
                      <a:endParaRPr lang="en-US" sz="2800" b="1" dirty="0">
                        <a:latin typeface="Arial" panose="020B0604020202020204" pitchFamily="34" charset="0"/>
                        <a:cs typeface="Arial" panose="020B0604020202020204" pitchFamily="34" charset="0"/>
                      </a:endParaRPr>
                    </a:p>
                  </a:txBody>
                  <a:tcPr>
                    <a:noFill/>
                  </a:tcPr>
                </a:tc>
                <a:tc>
                  <a:txBody>
                    <a:bodyPr/>
                    <a:lstStyle/>
                    <a:p>
                      <a:pPr algn="ctr"/>
                      <a:endParaRPr lang="en-US" sz="3200" dirty="0">
                        <a:latin typeface="Arial" panose="020B0604020202020204" pitchFamily="34" charset="0"/>
                        <a:cs typeface="Arial" panose="020B0604020202020204" pitchFamily="34" charset="0"/>
                      </a:endParaRPr>
                    </a:p>
                  </a:txBody>
                  <a:tcPr>
                    <a:noFill/>
                  </a:tcPr>
                </a:tc>
                <a:tc>
                  <a:txBody>
                    <a:bodyPr/>
                    <a:lstStyle/>
                    <a:p>
                      <a:pPr algn="ctr"/>
                      <a:endParaRPr lang="en-US" sz="3200" dirty="0">
                        <a:latin typeface="Arial" panose="020B0604020202020204" pitchFamily="34" charset="0"/>
                        <a:cs typeface="Arial" panose="020B0604020202020204" pitchFamily="34" charset="0"/>
                      </a:endParaRPr>
                    </a:p>
                  </a:txBody>
                  <a:tcPr>
                    <a:noFill/>
                  </a:tcPr>
                </a:tc>
                <a:tc>
                  <a:txBody>
                    <a:bodyPr/>
                    <a:lstStyle/>
                    <a:p>
                      <a:pPr algn="ctr"/>
                      <a:endParaRPr lang="en-US" sz="32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4237618652"/>
                  </a:ext>
                </a:extLst>
              </a:tr>
            </a:tbl>
          </a:graphicData>
        </a:graphic>
      </p:graphicFrame>
      <p:sp>
        <p:nvSpPr>
          <p:cNvPr id="12" name="TextBox 11">
            <a:extLst>
              <a:ext uri="{FF2B5EF4-FFF2-40B4-BE49-F238E27FC236}">
                <a16:creationId xmlns:a16="http://schemas.microsoft.com/office/drawing/2014/main" id="{714271A2-C420-43C6-A724-B240746EE72E}"/>
              </a:ext>
            </a:extLst>
          </p:cNvPr>
          <p:cNvSpPr txBox="1"/>
          <p:nvPr/>
        </p:nvSpPr>
        <p:spPr>
          <a:xfrm>
            <a:off x="4414279" y="5865341"/>
            <a:ext cx="1323799" cy="461665"/>
          </a:xfrm>
          <a:prstGeom prst="rect">
            <a:avLst/>
          </a:prstGeom>
          <a:noFill/>
        </p:spPr>
        <p:txBody>
          <a:bodyPr wrap="square" rtlCol="0">
            <a:spAutoFit/>
          </a:bodyPr>
          <a:lstStyle/>
          <a:p>
            <a:r>
              <a:rPr lang="en-US" sz="2400" b="1" i="1" dirty="0" err="1">
                <a:latin typeface="Times New Roman" pitchFamily="18" charset="0"/>
                <a:cs typeface="Times New Roman" pitchFamily="18" charset="0"/>
              </a:rPr>
              <a:t>Hình</a:t>
            </a:r>
            <a:r>
              <a:rPr lang="en-US" sz="2400" b="1" i="1" dirty="0">
                <a:latin typeface="Times New Roman" pitchFamily="18" charset="0"/>
                <a:cs typeface="Times New Roman" pitchFamily="18" charset="0"/>
              </a:rPr>
              <a:t> 1</a:t>
            </a:r>
          </a:p>
        </p:txBody>
      </p:sp>
      <p:sp>
        <p:nvSpPr>
          <p:cNvPr id="13" name="TextBox 12">
            <a:extLst>
              <a:ext uri="{FF2B5EF4-FFF2-40B4-BE49-F238E27FC236}">
                <a16:creationId xmlns:a16="http://schemas.microsoft.com/office/drawing/2014/main" id="{349CA11C-F80F-481C-AE8A-EAF8E3C60D23}"/>
              </a:ext>
            </a:extLst>
          </p:cNvPr>
          <p:cNvSpPr txBox="1"/>
          <p:nvPr/>
        </p:nvSpPr>
        <p:spPr>
          <a:xfrm>
            <a:off x="5820017" y="5334026"/>
            <a:ext cx="1414972" cy="461665"/>
          </a:xfrm>
          <a:prstGeom prst="rect">
            <a:avLst/>
          </a:prstGeom>
          <a:noFill/>
        </p:spPr>
        <p:txBody>
          <a:bodyPr wrap="square" rtlCol="0">
            <a:spAutoFit/>
          </a:bodyPr>
          <a:lstStyle/>
          <a:p>
            <a:r>
              <a:rPr lang="en-US" sz="2400" b="1" i="1" dirty="0" err="1">
                <a:latin typeface="Times New Roman" pitchFamily="18" charset="0"/>
                <a:cs typeface="Times New Roman" pitchFamily="18" charset="0"/>
              </a:rPr>
              <a:t>Hình</a:t>
            </a:r>
            <a:r>
              <a:rPr lang="en-US" sz="2400" b="1" i="1" dirty="0">
                <a:latin typeface="Times New Roman" pitchFamily="18" charset="0"/>
                <a:cs typeface="Times New Roman" pitchFamily="18" charset="0"/>
              </a:rPr>
              <a:t> 2</a:t>
            </a:r>
          </a:p>
        </p:txBody>
      </p:sp>
      <p:sp>
        <p:nvSpPr>
          <p:cNvPr id="14" name="TextBox 13">
            <a:extLst>
              <a:ext uri="{FF2B5EF4-FFF2-40B4-BE49-F238E27FC236}">
                <a16:creationId xmlns:a16="http://schemas.microsoft.com/office/drawing/2014/main" id="{97EED2A8-1CBA-43D5-8E7E-284AE18FB586}"/>
              </a:ext>
            </a:extLst>
          </p:cNvPr>
          <p:cNvSpPr txBox="1"/>
          <p:nvPr/>
        </p:nvSpPr>
        <p:spPr>
          <a:xfrm>
            <a:off x="7143816" y="5341770"/>
            <a:ext cx="1323799" cy="461665"/>
          </a:xfrm>
          <a:prstGeom prst="rect">
            <a:avLst/>
          </a:prstGeom>
          <a:noFill/>
        </p:spPr>
        <p:txBody>
          <a:bodyPr wrap="square" rtlCol="0">
            <a:spAutoFit/>
          </a:bodyPr>
          <a:lstStyle/>
          <a:p>
            <a:r>
              <a:rPr lang="en-US" sz="2400" b="1" i="1" dirty="0" err="1">
                <a:latin typeface="Times New Roman" pitchFamily="18" charset="0"/>
                <a:cs typeface="Times New Roman" pitchFamily="18" charset="0"/>
              </a:rPr>
              <a:t>Hình</a:t>
            </a:r>
            <a:r>
              <a:rPr lang="en-US" sz="2400" b="1" i="1" dirty="0">
                <a:latin typeface="Times New Roman" pitchFamily="18" charset="0"/>
                <a:cs typeface="Times New Roman" pitchFamily="18" charset="0"/>
              </a:rPr>
              <a:t> 3</a:t>
            </a:r>
          </a:p>
        </p:txBody>
      </p:sp>
      <p:sp>
        <p:nvSpPr>
          <p:cNvPr id="16" name="TextBox 15">
            <a:extLst>
              <a:ext uri="{FF2B5EF4-FFF2-40B4-BE49-F238E27FC236}">
                <a16:creationId xmlns:a16="http://schemas.microsoft.com/office/drawing/2014/main" id="{EE83F9EF-E966-451A-9F62-DD8B3B3802EA}"/>
              </a:ext>
            </a:extLst>
          </p:cNvPr>
          <p:cNvSpPr txBox="1"/>
          <p:nvPr/>
        </p:nvSpPr>
        <p:spPr>
          <a:xfrm>
            <a:off x="7178618" y="5865341"/>
            <a:ext cx="1323799" cy="461665"/>
          </a:xfrm>
          <a:prstGeom prst="rect">
            <a:avLst/>
          </a:prstGeom>
          <a:noFill/>
        </p:spPr>
        <p:txBody>
          <a:bodyPr wrap="square" rtlCol="0">
            <a:spAutoFit/>
          </a:bodyPr>
          <a:lstStyle/>
          <a:p>
            <a:r>
              <a:rPr lang="en-US" sz="2400" b="1" i="1" dirty="0" err="1">
                <a:latin typeface="Times New Roman" pitchFamily="18" charset="0"/>
                <a:cs typeface="Times New Roman" pitchFamily="18" charset="0"/>
              </a:rPr>
              <a:t>Hình</a:t>
            </a:r>
            <a:r>
              <a:rPr lang="en-US" sz="2400" b="1" i="1" dirty="0">
                <a:latin typeface="Times New Roman" pitchFamily="18" charset="0"/>
                <a:cs typeface="Times New Roman" pitchFamily="18" charset="0"/>
              </a:rPr>
              <a:t> 3</a:t>
            </a:r>
          </a:p>
        </p:txBody>
      </p:sp>
      <p:sp>
        <p:nvSpPr>
          <p:cNvPr id="17" name="Rectangle 1">
            <a:extLst>
              <a:ext uri="{FF2B5EF4-FFF2-40B4-BE49-F238E27FC236}">
                <a16:creationId xmlns:a16="http://schemas.microsoft.com/office/drawing/2014/main" id="{9E4E8634-67A3-431C-952C-CF681C90525E}"/>
              </a:ext>
            </a:extLst>
          </p:cNvPr>
          <p:cNvSpPr>
            <a:spLocks noChangeArrowheads="1"/>
          </p:cNvSpPr>
          <p:nvPr/>
        </p:nvSpPr>
        <p:spPr bwMode="auto">
          <a:xfrm rot="5400000">
            <a:off x="5385801" y="3188347"/>
            <a:ext cx="6816084" cy="523220"/>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rPr>
              <a:t>HOẠT</a:t>
            </a:r>
            <a:r>
              <a:rPr kumimoji="0" lang="en-US" sz="2800" b="1" i="0" u="none" strike="noStrike" cap="none" normalizeH="0" dirty="0">
                <a:ln>
                  <a:noFill/>
                </a:ln>
                <a:solidFill>
                  <a:srgbClr val="00B0F0"/>
                </a:solidFill>
                <a:effectLst/>
                <a:latin typeface="Times New Roman" pitchFamily="18" charset="0"/>
                <a:ea typeface="Times New Roman" pitchFamily="18" charset="0"/>
                <a:cs typeface="Times New Roman" pitchFamily="18" charset="0"/>
              </a:rPr>
              <a:t> ĐỘNG KHỞI ĐỘNG</a:t>
            </a:r>
            <a:endParaRPr kumimoji="0" lang="en-US" sz="28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143208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J023"/>
          <p:cNvPicPr>
            <a:picLocks noChangeAspect="1" noChangeArrowheads="1"/>
          </p:cNvPicPr>
          <p:nvPr/>
        </p:nvPicPr>
        <p:blipFill>
          <a:blip r:embed="rId2" cstate="print">
            <a:extLst>
              <a:ext uri="{28A0092B-C50C-407E-A947-70E740481C1C}">
                <a14:useLocalDpi xmlns:a14="http://schemas.microsoft.com/office/drawing/2010/main" val="0"/>
              </a:ext>
            </a:extLst>
          </a:blip>
          <a:srcRect l="10834" t="5556" r="5833" b="333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4"/>
          <p:cNvSpPr>
            <a:spLocks noChangeArrowheads="1"/>
          </p:cNvSpPr>
          <p:nvPr/>
        </p:nvSpPr>
        <p:spPr bwMode="auto">
          <a:xfrm rot="-5400000">
            <a:off x="5714207" y="4073525"/>
            <a:ext cx="719137" cy="539750"/>
          </a:xfrm>
          <a:prstGeom prst="irregularSeal1">
            <a:avLst/>
          </a:prstGeom>
          <a:gradFill rotWithShape="1">
            <a:gsLst>
              <a:gs pos="0">
                <a:srgbClr val="CCFF99"/>
              </a:gs>
              <a:gs pos="100000">
                <a:srgbClr val="5E7647"/>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solidFill>
                <a:srgbClr val="000000"/>
              </a:solidFill>
            </a:endParaRPr>
          </a:p>
        </p:txBody>
      </p:sp>
      <p:sp>
        <p:nvSpPr>
          <p:cNvPr id="3076" name="Picture 5" descr="02"/>
          <p:cNvSpPr>
            <a:spLocks noChangeAspect="1" noChangeArrowheads="1"/>
          </p:cNvSpPr>
          <p:nvPr/>
        </p:nvSpPr>
        <p:spPr bwMode="auto">
          <a:xfrm flipV="1">
            <a:off x="6499225" y="5129213"/>
            <a:ext cx="1558925"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solidFill>
                <a:srgbClr val="000000"/>
              </a:solidFill>
              <a:latin typeface="Calibri" pitchFamily="34" charset="0"/>
            </a:endParaRPr>
          </a:p>
        </p:txBody>
      </p:sp>
      <p:sp>
        <p:nvSpPr>
          <p:cNvPr id="10" name="WordArt 6"/>
          <p:cNvSpPr>
            <a:spLocks noChangeArrowheads="1" noChangeShapeType="1" noTextEdit="1"/>
          </p:cNvSpPr>
          <p:nvPr/>
        </p:nvSpPr>
        <p:spPr bwMode="auto">
          <a:xfrm>
            <a:off x="1540607" y="2135982"/>
            <a:ext cx="6166140" cy="1727120"/>
          </a:xfrm>
          <a:prstGeom prst="rect">
            <a:avLst/>
          </a:prstGeom>
        </p:spPr>
        <p:txBody>
          <a:bodyPr wrap="none" fromWordArt="1">
            <a:prstTxWarp prst="textPlain">
              <a:avLst>
                <a:gd name="adj" fmla="val 50000"/>
              </a:avLst>
            </a:prstTxWarp>
          </a:bodyPr>
          <a:lstStyle/>
          <a:p>
            <a:pPr algn="ctr"/>
            <a:r>
              <a:rPr lang="en-US" sz="2000" b="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2000" b="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19</a:t>
            </a:r>
            <a:endParaRPr lang="en-US" sz="20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vi-VN" sz="20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0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8</a:t>
            </a:r>
            <a:r>
              <a:rPr lang="vi-VN" sz="20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ĐỐI XỨNG TRONG THỰC TIỄN</a:t>
            </a:r>
          </a:p>
          <a:p>
            <a:pPr algn="ctr"/>
            <a:r>
              <a:rPr lang="en-US" sz="2000" b="1" dirty="0">
                <a:solidFill>
                  <a:srgbClr val="0070C0"/>
                </a:solidFill>
                <a:latin typeface="Times New Roman" pitchFamily="18" charset="0"/>
                <a:cs typeface="Times New Roman" pitchFamily="18" charset="0"/>
              </a:rPr>
              <a:t>(</a:t>
            </a:r>
            <a:r>
              <a:rPr lang="en-US" sz="2000" b="1" dirty="0" err="1">
                <a:solidFill>
                  <a:srgbClr val="0070C0"/>
                </a:solidFill>
                <a:latin typeface="Times New Roman" pitchFamily="18" charset="0"/>
                <a:cs typeface="Times New Roman" pitchFamily="18" charset="0"/>
              </a:rPr>
              <a:t>Tiết</a:t>
            </a:r>
            <a:r>
              <a:rPr lang="en-US" sz="2000" b="1" dirty="0">
                <a:solidFill>
                  <a:srgbClr val="0070C0"/>
                </a:solidFill>
                <a:latin typeface="Times New Roman" pitchFamily="18" charset="0"/>
                <a:cs typeface="Times New Roman" pitchFamily="18" charset="0"/>
              </a:rPr>
              <a:t> 1)</a:t>
            </a:r>
            <a:endParaRPr lang="vi-VN" sz="2000" b="1" dirty="0">
              <a:solidFill>
                <a:srgbClr val="0070C0"/>
              </a:solidFill>
              <a:latin typeface="Times New Roman" pitchFamily="18" charset="0"/>
              <a:cs typeface="Times New Roman" pitchFamily="18" charset="0"/>
            </a:endParaRPr>
          </a:p>
        </p:txBody>
      </p:sp>
      <p:sp>
        <p:nvSpPr>
          <p:cNvPr id="11" name="AutoShape 8"/>
          <p:cNvSpPr>
            <a:spLocks noChangeArrowheads="1"/>
          </p:cNvSpPr>
          <p:nvPr/>
        </p:nvSpPr>
        <p:spPr bwMode="auto">
          <a:xfrm>
            <a:off x="6343650" y="1687297"/>
            <a:ext cx="539750" cy="719137"/>
          </a:xfrm>
          <a:prstGeom prst="irregularSeal1">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solidFill>
                <a:srgbClr val="000000"/>
              </a:solidFill>
            </a:endParaRPr>
          </a:p>
        </p:txBody>
      </p:sp>
      <p:sp>
        <p:nvSpPr>
          <p:cNvPr id="12" name="AutoShape 9"/>
          <p:cNvSpPr>
            <a:spLocks noChangeArrowheads="1"/>
          </p:cNvSpPr>
          <p:nvPr/>
        </p:nvSpPr>
        <p:spPr bwMode="auto">
          <a:xfrm>
            <a:off x="7009605" y="578644"/>
            <a:ext cx="538163" cy="719137"/>
          </a:xfrm>
          <a:prstGeom prst="irregularSeal2">
            <a:avLst/>
          </a:prstGeom>
          <a:gradFill rotWithShape="1">
            <a:gsLst>
              <a:gs pos="0">
                <a:srgbClr val="CC00FF"/>
              </a:gs>
              <a:gs pos="100000">
                <a:srgbClr val="5E0076"/>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solidFill>
                <a:srgbClr val="000000"/>
              </a:solidFill>
            </a:endParaRPr>
          </a:p>
        </p:txBody>
      </p:sp>
      <p:sp>
        <p:nvSpPr>
          <p:cNvPr id="13" name="AutoShape 10"/>
          <p:cNvSpPr>
            <a:spLocks noChangeArrowheads="1"/>
          </p:cNvSpPr>
          <p:nvPr/>
        </p:nvSpPr>
        <p:spPr bwMode="auto">
          <a:xfrm>
            <a:off x="2203450" y="3987460"/>
            <a:ext cx="539750" cy="719138"/>
          </a:xfrm>
          <a:prstGeom prst="irregularSeal1">
            <a:avLst/>
          </a:prstGeom>
          <a:gradFill rotWithShape="1">
            <a:gsLst>
              <a:gs pos="0">
                <a:srgbClr val="FF3300"/>
              </a:gs>
              <a:gs pos="100000">
                <a:srgbClr val="7618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dirty="0">
              <a:solidFill>
                <a:srgbClr val="000000"/>
              </a:solidFill>
            </a:endParaRPr>
          </a:p>
        </p:txBody>
      </p:sp>
      <p:sp>
        <p:nvSpPr>
          <p:cNvPr id="14" name="AutoShape 11"/>
          <p:cNvSpPr>
            <a:spLocks noChangeArrowheads="1"/>
          </p:cNvSpPr>
          <p:nvPr/>
        </p:nvSpPr>
        <p:spPr bwMode="auto">
          <a:xfrm rot="-5400000">
            <a:off x="877627" y="6033294"/>
            <a:ext cx="719137" cy="539750"/>
          </a:xfrm>
          <a:prstGeom prst="irregularSeal1">
            <a:avLst/>
          </a:prstGeom>
          <a:gradFill rotWithShape="1">
            <a:gsLst>
              <a:gs pos="0">
                <a:srgbClr val="CCFF99"/>
              </a:gs>
              <a:gs pos="100000">
                <a:srgbClr val="5E7647"/>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solidFill>
                <a:srgbClr val="000000"/>
              </a:solidFill>
            </a:endParaRPr>
          </a:p>
        </p:txBody>
      </p:sp>
      <p:sp>
        <p:nvSpPr>
          <p:cNvPr id="15" name="AutoShape 12"/>
          <p:cNvSpPr>
            <a:spLocks noChangeArrowheads="1"/>
          </p:cNvSpPr>
          <p:nvPr/>
        </p:nvSpPr>
        <p:spPr bwMode="auto">
          <a:xfrm>
            <a:off x="2435946" y="2057400"/>
            <a:ext cx="539750" cy="719138"/>
          </a:xfrm>
          <a:prstGeom prst="irregularSeal1">
            <a:avLst/>
          </a:prstGeom>
          <a:gradFill rotWithShape="1">
            <a:gsLst>
              <a:gs pos="0">
                <a:srgbClr val="FF0000"/>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vi-VN">
              <a:solidFill>
                <a:srgbClr val="000000"/>
              </a:solidFill>
            </a:endParaRPr>
          </a:p>
        </p:txBody>
      </p:sp>
      <p:sp>
        <p:nvSpPr>
          <p:cNvPr id="3085" name="Picture 5" descr="02"/>
          <p:cNvSpPr>
            <a:spLocks noChangeAspect="1" noChangeArrowheads="1"/>
          </p:cNvSpPr>
          <p:nvPr/>
        </p:nvSpPr>
        <p:spPr bwMode="auto">
          <a:xfrm flipV="1">
            <a:off x="1184275" y="5129213"/>
            <a:ext cx="1558925"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solidFill>
                <a:srgbClr val="000000"/>
              </a:solidFill>
              <a:latin typeface="Calibri" pitchFamily="34" charset="0"/>
            </a:endParaRPr>
          </a:p>
        </p:txBody>
      </p:sp>
      <p:sp>
        <p:nvSpPr>
          <p:cNvPr id="3086" name="Picture 5" descr="02"/>
          <p:cNvSpPr>
            <a:spLocks noChangeAspect="1" noChangeArrowheads="1"/>
          </p:cNvSpPr>
          <p:nvPr/>
        </p:nvSpPr>
        <p:spPr bwMode="auto">
          <a:xfrm flipV="1">
            <a:off x="6753225" y="-34925"/>
            <a:ext cx="1222375"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solidFill>
                <a:srgbClr val="000000"/>
              </a:solidFill>
              <a:latin typeface="Calibri" pitchFamily="34" charset="0"/>
            </a:endParaRPr>
          </a:p>
        </p:txBody>
      </p:sp>
      <p:sp>
        <p:nvSpPr>
          <p:cNvPr id="3087" name="Picture 5" descr="02"/>
          <p:cNvSpPr>
            <a:spLocks noChangeAspect="1" noChangeArrowheads="1"/>
          </p:cNvSpPr>
          <p:nvPr/>
        </p:nvSpPr>
        <p:spPr bwMode="auto">
          <a:xfrm flipV="1">
            <a:off x="1098550" y="7938"/>
            <a:ext cx="1220788"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vi-VN">
              <a:solidFill>
                <a:srgbClr val="000000"/>
              </a:solidFill>
              <a:latin typeface="Calibri" pitchFamily="34" charset="0"/>
            </a:endParaRPr>
          </a:p>
        </p:txBody>
      </p:sp>
    </p:spTree>
    <p:extLst>
      <p:ext uri="{BB962C8B-B14F-4D97-AF65-F5344CB8AC3E}">
        <p14:creationId xmlns:p14="http://schemas.microsoft.com/office/powerpoint/2010/main" val="118103034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p:val>
                                            <p:fltVal val="0.5"/>
                                          </p:val>
                                        </p:tav>
                                        <p:tav tm="100000">
                                          <p:val>
                                            <p:strVal val="#ppt_x"/>
                                          </p:val>
                                        </p:tav>
                                      </p:tavLst>
                                    </p:anim>
                                    <p:anim calcmode="lin" valueType="num">
                                      <p:cBhvr>
                                        <p:cTn id="10" dur="1000" fill="hold"/>
                                        <p:tgtEl>
                                          <p:spTgt spid="8"/>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ppt_x</p:attrName>
                                        </p:attrNameLst>
                                      </p:cBhvr>
                                      <p:tavLst>
                                        <p:tav tm="0">
                                          <p:val>
                                            <p:fltVal val="0.5"/>
                                          </p:val>
                                        </p:tav>
                                        <p:tav tm="100000">
                                          <p:val>
                                            <p:strVal val="#ppt_x"/>
                                          </p:val>
                                        </p:tav>
                                      </p:tavLst>
                                    </p:anim>
                                    <p:anim calcmode="lin" valueType="num">
                                      <p:cBhvr>
                                        <p:cTn id="16" dur="1000" fill="hold"/>
                                        <p:tgtEl>
                                          <p:spTgt spid="11"/>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ppt_x</p:attrName>
                                        </p:attrNameLst>
                                      </p:cBhvr>
                                      <p:tavLst>
                                        <p:tav tm="0">
                                          <p:val>
                                            <p:fltVal val="0.5"/>
                                          </p:val>
                                        </p:tav>
                                        <p:tav tm="100000">
                                          <p:val>
                                            <p:strVal val="#ppt_x"/>
                                          </p:val>
                                        </p:tav>
                                      </p:tavLst>
                                    </p:anim>
                                    <p:anim calcmode="lin" valueType="num">
                                      <p:cBhvr>
                                        <p:cTn id="22" dur="1000" fill="hold"/>
                                        <p:tgtEl>
                                          <p:spTgt spid="12"/>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ppt_x</p:attrName>
                                        </p:attrNameLst>
                                      </p:cBhvr>
                                      <p:tavLst>
                                        <p:tav tm="0">
                                          <p:val>
                                            <p:fltVal val="0.5"/>
                                          </p:val>
                                        </p:tav>
                                        <p:tav tm="100000">
                                          <p:val>
                                            <p:strVal val="#ppt_x"/>
                                          </p:val>
                                        </p:tav>
                                      </p:tavLst>
                                    </p:anim>
                                    <p:anim calcmode="lin" valueType="num">
                                      <p:cBhvr>
                                        <p:cTn id="28" dur="1000" fill="hold"/>
                                        <p:tgtEl>
                                          <p:spTgt spid="13"/>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ppt_x</p:attrName>
                                        </p:attrNameLst>
                                      </p:cBhvr>
                                      <p:tavLst>
                                        <p:tav tm="0">
                                          <p:val>
                                            <p:fltVal val="0.5"/>
                                          </p:val>
                                        </p:tav>
                                        <p:tav tm="100000">
                                          <p:val>
                                            <p:strVal val="#ppt_x"/>
                                          </p:val>
                                        </p:tav>
                                      </p:tavLst>
                                    </p:anim>
                                    <p:anim calcmode="lin" valueType="num">
                                      <p:cBhvr>
                                        <p:cTn id="34" dur="1000" fill="hold"/>
                                        <p:tgtEl>
                                          <p:spTgt spid="14"/>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 calcmode="lin" valueType="num">
                                      <p:cBhvr>
                                        <p:cTn id="39" dur="1000" fill="hold"/>
                                        <p:tgtEl>
                                          <p:spTgt spid="15"/>
                                        </p:tgtEl>
                                        <p:attrNameLst>
                                          <p:attrName>ppt_x</p:attrName>
                                        </p:attrNameLst>
                                      </p:cBhvr>
                                      <p:tavLst>
                                        <p:tav tm="0">
                                          <p:val>
                                            <p:fltVal val="0.5"/>
                                          </p:val>
                                        </p:tav>
                                        <p:tav tm="100000">
                                          <p:val>
                                            <p:strVal val="#ppt_x"/>
                                          </p:val>
                                        </p:tav>
                                      </p:tavLst>
                                    </p:anim>
                                    <p:anim calcmode="lin" valueType="num">
                                      <p:cBhvr>
                                        <p:cTn id="40" dur="1000" fill="hold"/>
                                        <p:tgtEl>
                                          <p:spTgt spid="15"/>
                                        </p:tgtEl>
                                        <p:attrNameLst>
                                          <p:attrName>ppt_y</p:attrName>
                                        </p:attrNameLst>
                                      </p:cBhvr>
                                      <p:tavLst>
                                        <p:tav tm="0">
                                          <p:val>
                                            <p:fltVal val="0.5"/>
                                          </p:val>
                                        </p:tav>
                                        <p:tav tm="100000">
                                          <p:val>
                                            <p:strVal val="#ppt_y"/>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000"/>
                                        <p:tgtEl>
                                          <p:spTgt spid="10"/>
                                        </p:tgtEl>
                                      </p:cBhvr>
                                    </p:animEffect>
                                    <p:anim calcmode="lin" valueType="num">
                                      <p:cBhvr>
                                        <p:cTn id="44" dur="2000" fill="hold"/>
                                        <p:tgtEl>
                                          <p:spTgt spid="10"/>
                                        </p:tgtEl>
                                        <p:attrNameLst>
                                          <p:attrName>ppt_w</p:attrName>
                                        </p:attrNameLst>
                                      </p:cBhvr>
                                      <p:tavLst>
                                        <p:tav tm="0" fmla="#ppt_w*sin(2.5*pi*$)">
                                          <p:val>
                                            <p:fltVal val="0"/>
                                          </p:val>
                                        </p:tav>
                                        <p:tav tm="100000">
                                          <p:val>
                                            <p:fltVal val="1"/>
                                          </p:val>
                                        </p:tav>
                                      </p:tavLst>
                                    </p:anim>
                                    <p:anim calcmode="lin" valueType="num">
                                      <p:cBhvr>
                                        <p:cTn id="45"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0724" y="1346775"/>
            <a:ext cx="7620000" cy="990600"/>
          </a:xfrm>
          <a:prstGeom prst="rect">
            <a:avLst/>
          </a:prstGeom>
        </p:spPr>
        <p:txBody>
          <a:bodyPr/>
          <a:lstStyle/>
          <a:p>
            <a:pPr algn="ctr" fontAlgn="auto">
              <a:spcBef>
                <a:spcPts val="0"/>
              </a:spcBef>
              <a:spcAft>
                <a:spcPts val="0"/>
              </a:spcAft>
              <a:defRPr/>
            </a:pPr>
            <a:endParaRPr lang="en-US" sz="4000" b="1" dirty="0">
              <a:solidFill>
                <a:srgbClr val="C00000"/>
              </a:solidFill>
              <a:latin typeface="Times New Roman" pitchFamily="18" charset="0"/>
              <a:ea typeface="+mj-ea"/>
              <a:cs typeface="Times New Roman" pitchFamily="18" charset="0"/>
            </a:endParaRPr>
          </a:p>
        </p:txBody>
      </p:sp>
      <p:pic>
        <p:nvPicPr>
          <p:cNvPr id="4" name="Picture 3">
            <a:extLst>
              <a:ext uri="{FF2B5EF4-FFF2-40B4-BE49-F238E27FC236}">
                <a16:creationId xmlns:a16="http://schemas.microsoft.com/office/drawing/2014/main" id="{3522C247-0187-4089-BB7E-8634D2DA4EE0}"/>
              </a:ext>
            </a:extLst>
          </p:cNvPr>
          <p:cNvPicPr/>
          <p:nvPr/>
        </p:nvPicPr>
        <p:blipFill rotWithShape="1">
          <a:blip r:embed="rId2"/>
          <a:srcRect l="19018" t="33829" r="15674" b="14852"/>
          <a:stretch/>
        </p:blipFill>
        <p:spPr bwMode="auto">
          <a:xfrm>
            <a:off x="783902" y="1990773"/>
            <a:ext cx="7576195" cy="3507165"/>
          </a:xfrm>
          <a:prstGeom prst="rect">
            <a:avLst/>
          </a:prstGeom>
          <a:ln>
            <a:noFill/>
          </a:ln>
          <a:extLst>
            <a:ext uri="{53640926-AAD7-44D8-BBD7-CCE9431645EC}">
              <a14:shadowObscured xmlns:a14="http://schemas.microsoft.com/office/drawing/2010/main"/>
            </a:ext>
          </a:extLst>
        </p:spPr>
      </p:pic>
      <p:sp>
        <p:nvSpPr>
          <p:cNvPr id="5" name="AutoShape 9">
            <a:extLst>
              <a:ext uri="{FF2B5EF4-FFF2-40B4-BE49-F238E27FC236}">
                <a16:creationId xmlns:a16="http://schemas.microsoft.com/office/drawing/2014/main" id="{D4105EE4-F045-4186-B97D-18B25B61B51A}"/>
              </a:ext>
            </a:extLst>
          </p:cNvPr>
          <p:cNvSpPr>
            <a:spLocks noChangeArrowheads="1"/>
          </p:cNvSpPr>
          <p:nvPr/>
        </p:nvSpPr>
        <p:spPr bwMode="auto">
          <a:xfrm>
            <a:off x="741648" y="549169"/>
            <a:ext cx="4052755" cy="1143000"/>
          </a:xfrm>
          <a:prstGeom prst="wedgeEllipseCallout">
            <a:avLst>
              <a:gd name="adj1" fmla="val 15765"/>
              <a:gd name="adj2" fmla="val 80491"/>
            </a:avLst>
          </a:prstGeom>
          <a:solidFill>
            <a:srgbClr val="FFFF99"/>
          </a:solidFill>
          <a:ln w="9525">
            <a:solidFill>
              <a:schemeClr val="tx1"/>
            </a:solidFill>
            <a:miter lim="800000"/>
            <a:headEnd/>
            <a:tailEnd/>
          </a:ln>
        </p:spPr>
        <p:txBody>
          <a:bodyPr/>
          <a:lstStyle/>
          <a:p>
            <a:pPr algn="ct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xứng</a:t>
            </a:r>
            <a:r>
              <a:rPr lang="en-US" sz="2400" b="1" dirty="0">
                <a:latin typeface="Times New Roman" pitchFamily="18" charset="0"/>
                <a:cs typeface="Times New Roman" pitchFamily="18" charset="0"/>
              </a:rPr>
              <a:t>?</a:t>
            </a:r>
          </a:p>
        </p:txBody>
      </p:sp>
      <p:sp>
        <p:nvSpPr>
          <p:cNvPr id="6" name="AutoShape 14">
            <a:extLst>
              <a:ext uri="{FF2B5EF4-FFF2-40B4-BE49-F238E27FC236}">
                <a16:creationId xmlns:a16="http://schemas.microsoft.com/office/drawing/2014/main" id="{5DA5CD4B-B8CC-411A-988D-437CA84C0494}"/>
              </a:ext>
            </a:extLst>
          </p:cNvPr>
          <p:cNvSpPr>
            <a:spLocks noChangeArrowheads="1"/>
          </p:cNvSpPr>
          <p:nvPr/>
        </p:nvSpPr>
        <p:spPr bwMode="auto">
          <a:xfrm>
            <a:off x="5822123" y="-30941"/>
            <a:ext cx="2514600" cy="1927448"/>
          </a:xfrm>
          <a:prstGeom prst="wedgeEllipseCallout">
            <a:avLst>
              <a:gd name="adj1" fmla="val -45659"/>
              <a:gd name="adj2" fmla="val 51874"/>
            </a:avLst>
          </a:prstGeom>
          <a:solidFill>
            <a:srgbClr val="FFFF99"/>
          </a:solidFill>
          <a:ln w="9525">
            <a:solidFill>
              <a:schemeClr val="tx1"/>
            </a:solidFill>
            <a:miter lim="800000"/>
            <a:headEnd/>
            <a:tailEnd/>
          </a:ln>
        </p:spPr>
        <p:txBody>
          <a:bodyPr/>
          <a:lstStyle/>
          <a:p>
            <a:pPr algn="ct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tâm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xứng</a:t>
            </a:r>
            <a:r>
              <a:rPr lang="en-US" sz="2400" b="1" dirty="0">
                <a:latin typeface="Times New Roman" pitchFamily="18" charset="0"/>
                <a:cs typeface="Times New Roman" pitchFamily="18" charset="0"/>
              </a:rPr>
              <a:t>?</a:t>
            </a:r>
          </a:p>
        </p:txBody>
      </p:sp>
      <p:cxnSp>
        <p:nvCxnSpPr>
          <p:cNvPr id="7" name="Straight Connector 6">
            <a:extLst>
              <a:ext uri="{FF2B5EF4-FFF2-40B4-BE49-F238E27FC236}">
                <a16:creationId xmlns:a16="http://schemas.microsoft.com/office/drawing/2014/main" id="{C2806C49-91D6-43B5-8AB8-DB1D74428131}"/>
              </a:ext>
            </a:extLst>
          </p:cNvPr>
          <p:cNvCxnSpPr/>
          <p:nvPr/>
        </p:nvCxnSpPr>
        <p:spPr>
          <a:xfrm>
            <a:off x="2079856" y="1896507"/>
            <a:ext cx="0" cy="1820525"/>
          </a:xfrm>
          <a:prstGeom prst="line">
            <a:avLst/>
          </a:prstGeom>
          <a:ln w="44450">
            <a:solidFill>
              <a:srgbClr val="FF0000">
                <a:alpha val="54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2060108-9AB0-4C0F-ACEB-BA9900498D83}"/>
              </a:ext>
            </a:extLst>
          </p:cNvPr>
          <p:cNvCxnSpPr/>
          <p:nvPr/>
        </p:nvCxnSpPr>
        <p:spPr>
          <a:xfrm>
            <a:off x="4498324" y="1936363"/>
            <a:ext cx="0" cy="1820525"/>
          </a:xfrm>
          <a:prstGeom prst="line">
            <a:avLst/>
          </a:prstGeom>
          <a:ln w="44450">
            <a:solidFill>
              <a:srgbClr val="FF0000">
                <a:alpha val="54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1EF9AC0-C919-466C-9090-E22F3B79E2F5}"/>
              </a:ext>
            </a:extLst>
          </p:cNvPr>
          <p:cNvCxnSpPr/>
          <p:nvPr/>
        </p:nvCxnSpPr>
        <p:spPr>
          <a:xfrm>
            <a:off x="7004536" y="1964499"/>
            <a:ext cx="0" cy="1820525"/>
          </a:xfrm>
          <a:prstGeom prst="line">
            <a:avLst/>
          </a:prstGeom>
          <a:ln w="44450">
            <a:solidFill>
              <a:srgbClr val="FF0000">
                <a:alpha val="54000"/>
              </a:srgb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AFB3599-AAE9-4958-B411-C15073DA06A8}"/>
              </a:ext>
            </a:extLst>
          </p:cNvPr>
          <p:cNvCxnSpPr/>
          <p:nvPr/>
        </p:nvCxnSpPr>
        <p:spPr>
          <a:xfrm>
            <a:off x="3131840" y="4201561"/>
            <a:ext cx="0" cy="1027639"/>
          </a:xfrm>
          <a:prstGeom prst="line">
            <a:avLst/>
          </a:prstGeom>
          <a:ln w="44450">
            <a:solidFill>
              <a:srgbClr val="FF0000">
                <a:alpha val="54000"/>
              </a:srgb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EFDAD3-CEC5-4F36-88AA-0944CFA7F0A7}"/>
              </a:ext>
            </a:extLst>
          </p:cNvPr>
          <p:cNvCxnSpPr>
            <a:cxnSpLocks/>
          </p:cNvCxnSpPr>
          <p:nvPr/>
        </p:nvCxnSpPr>
        <p:spPr>
          <a:xfrm>
            <a:off x="5364088" y="3715091"/>
            <a:ext cx="1008112" cy="1658125"/>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2" name="Table 10">
            <a:extLst>
              <a:ext uri="{FF2B5EF4-FFF2-40B4-BE49-F238E27FC236}">
                <a16:creationId xmlns:a16="http://schemas.microsoft.com/office/drawing/2014/main" id="{3FB426A1-A742-4E16-BC7B-18281D12DFA8}"/>
              </a:ext>
            </a:extLst>
          </p:cNvPr>
          <p:cNvGraphicFramePr>
            <a:graphicFrameLocks noGrp="1"/>
          </p:cNvGraphicFramePr>
          <p:nvPr>
            <p:extLst>
              <p:ext uri="{D42A27DB-BD31-4B8C-83A1-F6EECF244321}">
                <p14:modId xmlns:p14="http://schemas.microsoft.com/office/powerpoint/2010/main" val="2823279785"/>
              </p:ext>
            </p:extLst>
          </p:nvPr>
        </p:nvGraphicFramePr>
        <p:xfrm>
          <a:off x="51610" y="5589240"/>
          <a:ext cx="8451755" cy="1158240"/>
        </p:xfrm>
        <a:graphic>
          <a:graphicData uri="http://schemas.openxmlformats.org/drawingml/2006/table">
            <a:tbl>
              <a:tblPr firstRow="1" bandRow="1">
                <a:tableStyleId>{69CF1AB2-1976-4502-BF36-3FF5EA218861}</a:tableStyleId>
              </a:tblPr>
              <a:tblGrid>
                <a:gridCol w="3655738">
                  <a:extLst>
                    <a:ext uri="{9D8B030D-6E8A-4147-A177-3AD203B41FA5}">
                      <a16:colId xmlns:a16="http://schemas.microsoft.com/office/drawing/2014/main" val="1046537577"/>
                    </a:ext>
                  </a:extLst>
                </a:gridCol>
                <a:gridCol w="1734353">
                  <a:extLst>
                    <a:ext uri="{9D8B030D-6E8A-4147-A177-3AD203B41FA5}">
                      <a16:colId xmlns:a16="http://schemas.microsoft.com/office/drawing/2014/main" val="2500412593"/>
                    </a:ext>
                  </a:extLst>
                </a:gridCol>
                <a:gridCol w="1576685">
                  <a:extLst>
                    <a:ext uri="{9D8B030D-6E8A-4147-A177-3AD203B41FA5}">
                      <a16:colId xmlns:a16="http://schemas.microsoft.com/office/drawing/2014/main" val="2095677421"/>
                    </a:ext>
                  </a:extLst>
                </a:gridCol>
                <a:gridCol w="1484979">
                  <a:extLst>
                    <a:ext uri="{9D8B030D-6E8A-4147-A177-3AD203B41FA5}">
                      <a16:colId xmlns:a16="http://schemas.microsoft.com/office/drawing/2014/main" val="1565217634"/>
                    </a:ext>
                  </a:extLst>
                </a:gridCol>
              </a:tblGrid>
              <a:tr h="541914">
                <a:tc rowSpan="2">
                  <a:txBody>
                    <a:bodyPr/>
                    <a:lstStyle/>
                    <a:p>
                      <a:pPr algn="ct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xứng</a:t>
                      </a:r>
                      <a:endParaRPr lang="en-US" sz="2400" dirty="0">
                        <a:latin typeface="Arial" panose="020B0604020202020204" pitchFamily="34" charset="0"/>
                        <a:cs typeface="Arial" panose="020B0604020202020204" pitchFamily="34" charset="0"/>
                      </a:endParaRPr>
                    </a:p>
                  </a:txBody>
                  <a:tcPr anchor="ctr">
                    <a:noFill/>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434835301"/>
                  </a:ext>
                </a:extLst>
              </a:tr>
              <a:tr h="541914">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dirty="0">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noFill/>
                  </a:tcPr>
                </a:tc>
                <a:tc>
                  <a:txBody>
                    <a:bodyPr/>
                    <a:lstStyle/>
                    <a:p>
                      <a:pPr algn="ctr"/>
                      <a:endParaRPr lang="en-US" sz="3200" dirty="0">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4237618652"/>
                  </a:ext>
                </a:extLst>
              </a:tr>
            </a:tbl>
          </a:graphicData>
        </a:graphic>
      </p:graphicFrame>
      <p:sp>
        <p:nvSpPr>
          <p:cNvPr id="11" name="TextBox 10">
            <a:extLst>
              <a:ext uri="{FF2B5EF4-FFF2-40B4-BE49-F238E27FC236}">
                <a16:creationId xmlns:a16="http://schemas.microsoft.com/office/drawing/2014/main" id="{3E880D73-5542-4488-A749-0A3CEC3F0B57}"/>
              </a:ext>
            </a:extLst>
          </p:cNvPr>
          <p:cNvSpPr txBox="1"/>
          <p:nvPr/>
        </p:nvSpPr>
        <p:spPr>
          <a:xfrm>
            <a:off x="3896273" y="5703639"/>
            <a:ext cx="1323799" cy="461665"/>
          </a:xfrm>
          <a:prstGeom prst="rect">
            <a:avLst/>
          </a:prstGeom>
          <a:noFill/>
        </p:spPr>
        <p:txBody>
          <a:bodyPr wrap="square" rtlCol="0">
            <a:spAutoFit/>
          </a:bodyPr>
          <a:lstStyle/>
          <a:p>
            <a:r>
              <a:rPr lang="en-US" sz="2400" i="1" dirty="0" err="1">
                <a:latin typeface="Times New Roman" pitchFamily="18" charset="0"/>
                <a:cs typeface="Times New Roman" pitchFamily="18" charset="0"/>
              </a:rPr>
              <a:t>Hình</a:t>
            </a:r>
            <a:r>
              <a:rPr lang="en-US" sz="2400" i="1" dirty="0">
                <a:latin typeface="Times New Roman" pitchFamily="18" charset="0"/>
                <a:cs typeface="Times New Roman" pitchFamily="18" charset="0"/>
              </a:rPr>
              <a:t> 79</a:t>
            </a:r>
          </a:p>
        </p:txBody>
      </p:sp>
      <p:sp>
        <p:nvSpPr>
          <p:cNvPr id="13" name="TextBox 12">
            <a:extLst>
              <a:ext uri="{FF2B5EF4-FFF2-40B4-BE49-F238E27FC236}">
                <a16:creationId xmlns:a16="http://schemas.microsoft.com/office/drawing/2014/main" id="{EFB0A4FE-93E0-449B-9D2E-E2B2EB069C25}"/>
              </a:ext>
            </a:extLst>
          </p:cNvPr>
          <p:cNvSpPr txBox="1"/>
          <p:nvPr/>
        </p:nvSpPr>
        <p:spPr>
          <a:xfrm>
            <a:off x="5652120" y="5653249"/>
            <a:ext cx="1323799" cy="461665"/>
          </a:xfrm>
          <a:prstGeom prst="rect">
            <a:avLst/>
          </a:prstGeom>
          <a:noFill/>
        </p:spPr>
        <p:txBody>
          <a:bodyPr wrap="square" rtlCol="0">
            <a:spAutoFit/>
          </a:bodyPr>
          <a:lstStyle/>
          <a:p>
            <a:r>
              <a:rPr lang="en-US" sz="2400" i="1" dirty="0" err="1">
                <a:latin typeface="Times New Roman" pitchFamily="18" charset="0"/>
                <a:cs typeface="Times New Roman" pitchFamily="18" charset="0"/>
              </a:rPr>
              <a:t>Hình</a:t>
            </a:r>
            <a:r>
              <a:rPr lang="en-US" sz="2400" i="1" dirty="0">
                <a:latin typeface="Times New Roman" pitchFamily="18" charset="0"/>
                <a:cs typeface="Times New Roman" pitchFamily="18" charset="0"/>
              </a:rPr>
              <a:t> 80</a:t>
            </a:r>
          </a:p>
        </p:txBody>
      </p:sp>
      <p:sp>
        <p:nvSpPr>
          <p:cNvPr id="14" name="TextBox 13">
            <a:extLst>
              <a:ext uri="{FF2B5EF4-FFF2-40B4-BE49-F238E27FC236}">
                <a16:creationId xmlns:a16="http://schemas.microsoft.com/office/drawing/2014/main" id="{E400A162-E03A-4E2A-8492-B5A54BB35CE0}"/>
              </a:ext>
            </a:extLst>
          </p:cNvPr>
          <p:cNvSpPr txBox="1"/>
          <p:nvPr/>
        </p:nvSpPr>
        <p:spPr>
          <a:xfrm>
            <a:off x="7136633" y="5661248"/>
            <a:ext cx="1323799" cy="461665"/>
          </a:xfrm>
          <a:prstGeom prst="rect">
            <a:avLst/>
          </a:prstGeom>
          <a:noFill/>
        </p:spPr>
        <p:txBody>
          <a:bodyPr wrap="square" rtlCol="0">
            <a:spAutoFit/>
          </a:bodyPr>
          <a:lstStyle/>
          <a:p>
            <a:r>
              <a:rPr lang="en-US" sz="2400" i="1" dirty="0" err="1">
                <a:latin typeface="Times New Roman" pitchFamily="18" charset="0"/>
                <a:cs typeface="Times New Roman" pitchFamily="18" charset="0"/>
              </a:rPr>
              <a:t>Hình</a:t>
            </a:r>
            <a:r>
              <a:rPr lang="en-US" sz="2400" i="1" dirty="0">
                <a:latin typeface="Times New Roman" pitchFamily="18" charset="0"/>
                <a:cs typeface="Times New Roman" pitchFamily="18" charset="0"/>
              </a:rPr>
              <a:t> 81</a:t>
            </a:r>
          </a:p>
        </p:txBody>
      </p:sp>
      <p:sp>
        <p:nvSpPr>
          <p:cNvPr id="15" name="TextBox 14">
            <a:extLst>
              <a:ext uri="{FF2B5EF4-FFF2-40B4-BE49-F238E27FC236}">
                <a16:creationId xmlns:a16="http://schemas.microsoft.com/office/drawing/2014/main" id="{66606771-E98F-4281-B0BB-F94F9B24073B}"/>
              </a:ext>
            </a:extLst>
          </p:cNvPr>
          <p:cNvSpPr txBox="1"/>
          <p:nvPr/>
        </p:nvSpPr>
        <p:spPr>
          <a:xfrm>
            <a:off x="3923928" y="6194921"/>
            <a:ext cx="1323799" cy="461665"/>
          </a:xfrm>
          <a:prstGeom prst="rect">
            <a:avLst/>
          </a:prstGeom>
          <a:noFill/>
        </p:spPr>
        <p:txBody>
          <a:bodyPr wrap="square" rtlCol="0">
            <a:spAutoFit/>
          </a:bodyPr>
          <a:lstStyle/>
          <a:p>
            <a:r>
              <a:rPr lang="en-US" sz="2400" i="1" dirty="0" err="1">
                <a:latin typeface="Times New Roman" pitchFamily="18" charset="0"/>
                <a:cs typeface="Times New Roman" pitchFamily="18" charset="0"/>
              </a:rPr>
              <a:t>Hình</a:t>
            </a:r>
            <a:r>
              <a:rPr lang="en-US" sz="2400" i="1" dirty="0">
                <a:latin typeface="Times New Roman" pitchFamily="18" charset="0"/>
                <a:cs typeface="Times New Roman" pitchFamily="18" charset="0"/>
              </a:rPr>
              <a:t> 82</a:t>
            </a:r>
          </a:p>
        </p:txBody>
      </p:sp>
      <p:sp>
        <p:nvSpPr>
          <p:cNvPr id="16" name="TextBox 15">
            <a:extLst>
              <a:ext uri="{FF2B5EF4-FFF2-40B4-BE49-F238E27FC236}">
                <a16:creationId xmlns:a16="http://schemas.microsoft.com/office/drawing/2014/main" id="{4E60181B-D72E-4411-9F95-3F26F73E636E}"/>
              </a:ext>
            </a:extLst>
          </p:cNvPr>
          <p:cNvSpPr txBox="1"/>
          <p:nvPr/>
        </p:nvSpPr>
        <p:spPr>
          <a:xfrm>
            <a:off x="5726555" y="6167774"/>
            <a:ext cx="1323799" cy="461665"/>
          </a:xfrm>
          <a:prstGeom prst="rect">
            <a:avLst/>
          </a:prstGeom>
          <a:noFill/>
        </p:spPr>
        <p:txBody>
          <a:bodyPr wrap="square" rtlCol="0">
            <a:spAutoFit/>
          </a:bodyPr>
          <a:lstStyle/>
          <a:p>
            <a:r>
              <a:rPr lang="en-US" sz="2400" i="1" dirty="0" err="1">
                <a:latin typeface="Times New Roman" pitchFamily="18" charset="0"/>
                <a:cs typeface="Times New Roman" pitchFamily="18" charset="0"/>
              </a:rPr>
              <a:t>Hình</a:t>
            </a:r>
            <a:r>
              <a:rPr lang="en-US" sz="2400" i="1" dirty="0">
                <a:latin typeface="Times New Roman" pitchFamily="18" charset="0"/>
                <a:cs typeface="Times New Roman" pitchFamily="18" charset="0"/>
              </a:rPr>
              <a:t> 83</a:t>
            </a:r>
          </a:p>
        </p:txBody>
      </p:sp>
      <p:sp>
        <p:nvSpPr>
          <p:cNvPr id="19" name="AutoShape 14">
            <a:extLst>
              <a:ext uri="{FF2B5EF4-FFF2-40B4-BE49-F238E27FC236}">
                <a16:creationId xmlns:a16="http://schemas.microsoft.com/office/drawing/2014/main" id="{F138ECE1-06FF-4A43-B811-B5FED4FE5BF9}"/>
              </a:ext>
            </a:extLst>
          </p:cNvPr>
          <p:cNvSpPr>
            <a:spLocks noChangeArrowheads="1"/>
          </p:cNvSpPr>
          <p:nvPr/>
        </p:nvSpPr>
        <p:spPr bwMode="auto">
          <a:xfrm>
            <a:off x="5830139" y="-34957"/>
            <a:ext cx="2514600" cy="1927448"/>
          </a:xfrm>
          <a:prstGeom prst="wedgeEllipseCallout">
            <a:avLst>
              <a:gd name="adj1" fmla="val -45659"/>
              <a:gd name="adj2" fmla="val 51874"/>
            </a:avLst>
          </a:prstGeom>
          <a:solidFill>
            <a:srgbClr val="C00000"/>
          </a:solidFill>
          <a:ln w="9525">
            <a:solidFill>
              <a:schemeClr val="tx1"/>
            </a:solidFill>
            <a:miter lim="800000"/>
            <a:headEnd/>
            <a:tailEnd/>
          </a:ln>
        </p:spPr>
        <p:txBody>
          <a:bodyPr/>
          <a:lstStyle/>
          <a:p>
            <a:pPr algn="ctr"/>
            <a:r>
              <a:rPr lang="en-US" sz="2400" b="1" dirty="0" err="1">
                <a:solidFill>
                  <a:srgbClr val="FFFF00"/>
                </a:solidFill>
                <a:latin typeface="Times New Roman" pitchFamily="18" charset="0"/>
                <a:cs typeface="Times New Roman" pitchFamily="18" charset="0"/>
              </a:rPr>
              <a:t>Không</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hình</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nào</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có</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tâm</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đối</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xứng</a:t>
            </a:r>
            <a:endParaRPr lang="en-US" sz="2400" b="1" dirty="0">
              <a:solidFill>
                <a:srgbClr val="FFFF00"/>
              </a:solidFill>
              <a:latin typeface="Times New Roman" pitchFamily="18" charset="0"/>
              <a:cs typeface="Times New Roman" pitchFamily="18" charset="0"/>
            </a:endParaRPr>
          </a:p>
        </p:txBody>
      </p:sp>
      <p:sp>
        <p:nvSpPr>
          <p:cNvPr id="20" name="Rectangle 1">
            <a:extLst>
              <a:ext uri="{FF2B5EF4-FFF2-40B4-BE49-F238E27FC236}">
                <a16:creationId xmlns:a16="http://schemas.microsoft.com/office/drawing/2014/main" id="{4022CF17-EC02-43CE-97A2-221BAA671EAD}"/>
              </a:ext>
            </a:extLst>
          </p:cNvPr>
          <p:cNvSpPr>
            <a:spLocks noChangeArrowheads="1"/>
          </p:cNvSpPr>
          <p:nvPr/>
        </p:nvSpPr>
        <p:spPr bwMode="auto">
          <a:xfrm rot="5400000">
            <a:off x="5385801" y="3203736"/>
            <a:ext cx="6816084" cy="492443"/>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rPr>
              <a:t>HOẠT</a:t>
            </a:r>
            <a:r>
              <a:rPr kumimoji="0" lang="en-US" sz="2600" b="1" i="0" u="none" strike="noStrike" cap="none" normalizeH="0" dirty="0">
                <a:ln>
                  <a:noFill/>
                </a:ln>
                <a:solidFill>
                  <a:srgbClr val="00B0F0"/>
                </a:solidFill>
                <a:effectLst/>
                <a:latin typeface="Times New Roman" pitchFamily="18" charset="0"/>
                <a:ea typeface="Times New Roman" pitchFamily="18" charset="0"/>
                <a:cs typeface="Times New Roman" pitchFamily="18" charset="0"/>
              </a:rPr>
              <a:t> ĐỘNG HÌNH THÀNH KIẾN THỨC</a:t>
            </a:r>
            <a:endPar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endParaRPr>
          </a:p>
        </p:txBody>
      </p:sp>
      <p:sp>
        <p:nvSpPr>
          <p:cNvPr id="23" name="TextBox 22">
            <a:extLst>
              <a:ext uri="{FF2B5EF4-FFF2-40B4-BE49-F238E27FC236}">
                <a16:creationId xmlns:a16="http://schemas.microsoft.com/office/drawing/2014/main" id="{B005A4B1-1EFB-4B9D-99C4-1B5D3538B39F}"/>
              </a:ext>
            </a:extLst>
          </p:cNvPr>
          <p:cNvSpPr txBox="1"/>
          <p:nvPr/>
        </p:nvSpPr>
        <p:spPr>
          <a:xfrm>
            <a:off x="741648" y="107977"/>
            <a:ext cx="6308706" cy="430887"/>
          </a:xfrm>
          <a:prstGeom prst="rect">
            <a:avLst/>
          </a:prstGeom>
          <a:noFill/>
        </p:spPr>
        <p:txBody>
          <a:bodyPr wrap="square">
            <a:spAutoFit/>
          </a:bodyPr>
          <a:lstStyle/>
          <a:p>
            <a:r>
              <a:rPr lang="en-US" sz="2200" b="1" dirty="0">
                <a:solidFill>
                  <a:srgbClr val="FF0000"/>
                </a:solidFill>
                <a:effectLst/>
                <a:latin typeface="Times New Roman" pitchFamily="18" charset="0"/>
                <a:ea typeface="Calibri" panose="020F0502020204030204" pitchFamily="34" charset="0"/>
                <a:cs typeface="Times New Roman" pitchFamily="18" charset="0"/>
              </a:rPr>
              <a:t>1.</a:t>
            </a:r>
            <a:r>
              <a:rPr lang="vi-VN" sz="2200" b="1" u="sng" dirty="0">
                <a:solidFill>
                  <a:srgbClr val="FF0000"/>
                </a:solidFill>
                <a:effectLst/>
                <a:latin typeface="Times New Roman" pitchFamily="18" charset="0"/>
                <a:ea typeface="Calibri" panose="020F0502020204030204" pitchFamily="34" charset="0"/>
                <a:cs typeface="Times New Roman" pitchFamily="18" charset="0"/>
              </a:rPr>
              <a:t>Tính đối xứng trong thế giới tự nhiên</a:t>
            </a:r>
            <a:r>
              <a:rPr lang="en-US" sz="2200" b="1" u="sng" dirty="0">
                <a:solidFill>
                  <a:srgbClr val="FF0000"/>
                </a:solidFill>
                <a:effectLst/>
                <a:latin typeface="Times New Roman" pitchFamily="18" charset="0"/>
                <a:ea typeface="Calibri" panose="020F0502020204030204" pitchFamily="34" charset="0"/>
                <a:cs typeface="Times New Roman" pitchFamily="18" charset="0"/>
              </a:rPr>
              <a:t>:</a:t>
            </a:r>
            <a:r>
              <a:rPr lang="vi-VN" sz="2200" b="1" u="sng" dirty="0">
                <a:solidFill>
                  <a:srgbClr val="FF0000"/>
                </a:solidFill>
                <a:effectLst/>
                <a:latin typeface="Times New Roman" pitchFamily="18" charset="0"/>
                <a:ea typeface="Calibri" panose="020F0502020204030204" pitchFamily="34" charset="0"/>
                <a:cs typeface="Times New Roman" pitchFamily="18" charset="0"/>
              </a:rPr>
              <a:t> </a:t>
            </a:r>
            <a:endParaRPr lang="en-US" sz="2200" u="sng" dirty="0">
              <a:latin typeface="Times New Roman" pitchFamily="18" charset="0"/>
              <a:cs typeface="Times New Roman" pitchFamily="18" charset="0"/>
            </a:endParaRPr>
          </a:p>
        </p:txBody>
      </p:sp>
    </p:spTree>
    <p:extLst>
      <p:ext uri="{BB962C8B-B14F-4D97-AF65-F5344CB8AC3E}">
        <p14:creationId xmlns:p14="http://schemas.microsoft.com/office/powerpoint/2010/main" val="419510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par>
                                <p:cTn id="8" presetID="45" presetClass="entr" presetSubtype="0"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ppt_w</p:attrName>
                                        </p:attrNameLst>
                                      </p:cBhvr>
                                      <p:tavLst>
                                        <p:tav tm="0" fmla="#ppt_w*sin(2.5*pi*$)">
                                          <p:val>
                                            <p:fltVal val="0"/>
                                          </p:val>
                                        </p:tav>
                                        <p:tav tm="100000">
                                          <p:val>
                                            <p:fltVal val="1"/>
                                          </p:val>
                                        </p:tav>
                                      </p:tavLst>
                                    </p:anim>
                                    <p:anim calcmode="lin" valueType="num">
                                      <p:cBhvr>
                                        <p:cTn id="12"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arn(inVertical)">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1" nodeType="clickEffect">
                                  <p:stCondLst>
                                    <p:cond delay="0"/>
                                  </p:stCondLst>
                                  <p:childTnLst>
                                    <p:set>
                                      <p:cBhvr>
                                        <p:cTn id="7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1" animBg="1"/>
      <p:bldP spid="11" grpId="0"/>
      <p:bldP spid="13" grpId="0"/>
      <p:bldP spid="14" grpId="0"/>
      <p:bldP spid="15" grpId="0"/>
      <p:bldP spid="16" grpId="0"/>
      <p:bldP spid="19"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a:xfrm>
            <a:off x="366258" y="2753484"/>
            <a:ext cx="8228022" cy="954107"/>
          </a:xfrm>
          <a:prstGeom prst="rect">
            <a:avLst/>
          </a:prstGeom>
        </p:spPr>
        <p:txBody>
          <a:bodyPr/>
          <a:lstStyle/>
          <a:p>
            <a:r>
              <a:rPr lang="nl-NL" sz="2800" b="1" dirty="0">
                <a:solidFill>
                  <a:srgbClr val="C00000"/>
                </a:solidFill>
                <a:latin typeface="Times New Roman" pitchFamily="18" charset="0"/>
                <a:cs typeface="Times New Roman" pitchFamily="18" charset="0"/>
              </a:rPr>
              <a:t>Tính đối xứng của mỗi đối tượng có vai trò </a:t>
            </a:r>
            <a:r>
              <a:rPr lang="nl-NL" sz="2800" b="1" dirty="0" smtClean="0">
                <a:solidFill>
                  <a:srgbClr val="C00000"/>
                </a:solidFill>
                <a:latin typeface="Times New Roman" pitchFamily="18" charset="0"/>
                <a:cs typeface="Times New Roman" pitchFamily="18" charset="0"/>
              </a:rPr>
              <a:t>gì?</a:t>
            </a:r>
            <a:endParaRPr lang="nl-NL" sz="2800" b="1" dirty="0">
              <a:solidFill>
                <a:srgbClr val="C00000"/>
              </a:solidFill>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CCCBB5E1-CE58-485F-8D7E-7780DCEB10F5}"/>
              </a:ext>
            </a:extLst>
          </p:cNvPr>
          <p:cNvSpPr txBox="1"/>
          <p:nvPr/>
        </p:nvSpPr>
        <p:spPr>
          <a:xfrm>
            <a:off x="226721" y="1052736"/>
            <a:ext cx="8280920" cy="954107"/>
          </a:xfrm>
          <a:prstGeom prst="rect">
            <a:avLst/>
          </a:prstGeom>
          <a:noFill/>
        </p:spPr>
        <p:txBody>
          <a:bodyPr wrap="square">
            <a:spAutoFit/>
          </a:bodyPr>
          <a:lstStyle/>
          <a:p>
            <a:pPr marR="25400" algn="just"/>
            <a:r>
              <a:rPr lang="en-US" sz="2800" b="1" i="0" u="none" strike="noStrike" spc="0" dirty="0">
                <a:solidFill>
                  <a:srgbClr val="0070C0"/>
                </a:solidFill>
                <a:effectLst/>
                <a:latin typeface="Times New Roman" pitchFamily="18" charset="0"/>
                <a:ea typeface="Times New Roman" panose="02020603050405020304" pitchFamily="18" charset="0"/>
                <a:cs typeface="Times New Roman" pitchFamily="18" charset="0"/>
              </a:rPr>
              <a:t>- </a:t>
            </a:r>
            <a:r>
              <a:rPr lang="vi-VN" sz="2800" b="1" i="0" u="none" strike="noStrike" spc="0" dirty="0">
                <a:solidFill>
                  <a:srgbClr val="0070C0"/>
                </a:solidFill>
                <a:effectLst/>
                <a:latin typeface="Times New Roman" pitchFamily="18" charset="0"/>
                <a:ea typeface="Times New Roman" panose="02020603050405020304" pitchFamily="18" charset="0"/>
                <a:cs typeface="Times New Roman" pitchFamily="18" charset="0"/>
              </a:rPr>
              <a:t>Trong tự nhiên, tính đối xứng được thể hiện rất đa dạng, phong phú</a:t>
            </a:r>
            <a:r>
              <a:rPr lang="en-US" sz="2800" b="1" i="0" u="none" strike="noStrike" spc="0" dirty="0">
                <a:solidFill>
                  <a:srgbClr val="0070C0"/>
                </a:solidFill>
                <a:effectLst/>
                <a:latin typeface="Times New Roman" pitchFamily="18" charset="0"/>
                <a:ea typeface="Times New Roman" panose="02020603050405020304" pitchFamily="18" charset="0"/>
                <a:cs typeface="Times New Roman" pitchFamily="18" charset="0"/>
              </a:rPr>
              <a:t>.</a:t>
            </a:r>
            <a:r>
              <a:rPr lang="vi-VN" sz="2800" b="1" i="0" u="none" strike="noStrike" spc="0" dirty="0">
                <a:solidFill>
                  <a:srgbClr val="0070C0"/>
                </a:solidFill>
                <a:effectLst/>
                <a:latin typeface="Times New Roman" pitchFamily="18" charset="0"/>
                <a:ea typeface="Times New Roman" panose="02020603050405020304" pitchFamily="18" charset="0"/>
                <a:cs typeface="Times New Roman" pitchFamily="18" charset="0"/>
              </a:rPr>
              <a:t> </a:t>
            </a:r>
            <a:endParaRPr lang="en-US" sz="2800" dirty="0">
              <a:solidFill>
                <a:srgbClr val="0070C0"/>
              </a:solidFill>
              <a:effectLst/>
              <a:latin typeface="Times New Roman" pitchFamily="18" charset="0"/>
              <a:ea typeface="Times New Roman" panose="02020603050405020304" pitchFamily="18" charset="0"/>
              <a:cs typeface="Times New Roman" pitchFamily="18" charset="0"/>
            </a:endParaRPr>
          </a:p>
        </p:txBody>
      </p:sp>
      <p:sp>
        <p:nvSpPr>
          <p:cNvPr id="6" name="TextBox 5">
            <a:extLst>
              <a:ext uri="{FF2B5EF4-FFF2-40B4-BE49-F238E27FC236}">
                <a16:creationId xmlns:a16="http://schemas.microsoft.com/office/drawing/2014/main" id="{4626FCF5-2E50-4F90-B7D2-BE97B30F8A4A}"/>
              </a:ext>
            </a:extLst>
          </p:cNvPr>
          <p:cNvSpPr txBox="1"/>
          <p:nvPr/>
        </p:nvSpPr>
        <p:spPr>
          <a:xfrm>
            <a:off x="226721" y="3942762"/>
            <a:ext cx="8471653" cy="1384995"/>
          </a:xfrm>
          <a:prstGeom prst="rect">
            <a:avLst/>
          </a:prstGeom>
          <a:noFill/>
        </p:spPr>
        <p:txBody>
          <a:bodyPr wrap="square">
            <a:spAutoFit/>
          </a:bodyPr>
          <a:lstStyle/>
          <a:p>
            <a:pPr algn="just"/>
            <a:r>
              <a:rPr lang="en-US" sz="2800" b="1" i="0" u="none" strike="noStrike" spc="0" dirty="0">
                <a:solidFill>
                  <a:srgbClr val="0070C0"/>
                </a:solidFill>
                <a:effectLst/>
                <a:latin typeface="Times New Roman" pitchFamily="18" charset="0"/>
                <a:ea typeface="Times New Roman" panose="02020603050405020304" pitchFamily="18" charset="0"/>
                <a:cs typeface="Times New Roman" pitchFamily="18" charset="0"/>
              </a:rPr>
              <a:t>- </a:t>
            </a:r>
            <a:r>
              <a:rPr lang="en-US" sz="2800" b="1" i="0" u="none" strike="noStrike" spc="0" dirty="0" err="1">
                <a:solidFill>
                  <a:srgbClr val="0070C0"/>
                </a:solidFill>
                <a:effectLst/>
                <a:latin typeface="Times New Roman" pitchFamily="18" charset="0"/>
                <a:ea typeface="Times New Roman" panose="02020603050405020304" pitchFamily="18" charset="0"/>
                <a:cs typeface="Times New Roman" pitchFamily="18" charset="0"/>
              </a:rPr>
              <a:t>Tính</a:t>
            </a:r>
            <a:r>
              <a:rPr lang="vi-VN" sz="2800" b="1" i="0" u="none" strike="noStrike" spc="0" dirty="0">
                <a:solidFill>
                  <a:srgbClr val="0070C0"/>
                </a:solidFill>
                <a:effectLst/>
                <a:latin typeface="Times New Roman" pitchFamily="18" charset="0"/>
                <a:ea typeface="Times New Roman" panose="02020603050405020304" pitchFamily="18" charset="0"/>
                <a:cs typeface="Times New Roman" pitchFamily="18" charset="0"/>
              </a:rPr>
              <a:t> đối xứng tạo ra sự cân bằng (cân xứng), hài hoà, trật tự, quen thuộc và nhờ đó tạo ra thẩm mĩ (vẻ đẹp)</a:t>
            </a:r>
            <a:endParaRPr lang="en-US" sz="2800" dirty="0">
              <a:solidFill>
                <a:srgbClr val="0070C0"/>
              </a:solidFill>
              <a:latin typeface="Times New Roman" pitchFamily="18" charset="0"/>
              <a:cs typeface="Times New Roman" pitchFamily="18" charset="0"/>
            </a:endParaRPr>
          </a:p>
        </p:txBody>
      </p:sp>
      <p:sp>
        <p:nvSpPr>
          <p:cNvPr id="7" name="Rectangle 1">
            <a:extLst>
              <a:ext uri="{FF2B5EF4-FFF2-40B4-BE49-F238E27FC236}">
                <a16:creationId xmlns:a16="http://schemas.microsoft.com/office/drawing/2014/main" id="{1FE3C01E-5C61-4489-9510-1769C095716B}"/>
              </a:ext>
            </a:extLst>
          </p:cNvPr>
          <p:cNvSpPr>
            <a:spLocks noChangeArrowheads="1"/>
          </p:cNvSpPr>
          <p:nvPr/>
        </p:nvSpPr>
        <p:spPr bwMode="auto">
          <a:xfrm rot="5400000">
            <a:off x="5526248" y="3203736"/>
            <a:ext cx="6816084" cy="492443"/>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rPr>
              <a:t>HOẠT</a:t>
            </a:r>
            <a:r>
              <a:rPr kumimoji="0" lang="en-US" sz="2600" b="1" i="0" u="none" strike="noStrike" cap="none" normalizeH="0" dirty="0">
                <a:ln>
                  <a:noFill/>
                </a:ln>
                <a:solidFill>
                  <a:srgbClr val="00B0F0"/>
                </a:solidFill>
                <a:effectLst/>
                <a:latin typeface="Times New Roman" pitchFamily="18" charset="0"/>
                <a:ea typeface="Times New Roman" pitchFamily="18" charset="0"/>
                <a:cs typeface="Times New Roman" pitchFamily="18" charset="0"/>
              </a:rPr>
              <a:t> ĐỘNG HÌNH THÀNH KIẾN THỨC</a:t>
            </a:r>
            <a:endPar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endParaRPr>
          </a:p>
        </p:txBody>
      </p:sp>
      <p:sp>
        <p:nvSpPr>
          <p:cNvPr id="8" name="TextBox 7">
            <a:extLst>
              <a:ext uri="{FF2B5EF4-FFF2-40B4-BE49-F238E27FC236}">
                <a16:creationId xmlns:a16="http://schemas.microsoft.com/office/drawing/2014/main" id="{8F16530E-91AD-4983-A76B-8ACB0267573A}"/>
              </a:ext>
            </a:extLst>
          </p:cNvPr>
          <p:cNvSpPr txBox="1"/>
          <p:nvPr/>
        </p:nvSpPr>
        <p:spPr>
          <a:xfrm>
            <a:off x="683567" y="318168"/>
            <a:ext cx="7480909" cy="523220"/>
          </a:xfrm>
          <a:prstGeom prst="rect">
            <a:avLst/>
          </a:prstGeom>
          <a:noFill/>
        </p:spPr>
        <p:txBody>
          <a:bodyPr wrap="square">
            <a:spAutoFit/>
          </a:bodyPr>
          <a:lstStyle/>
          <a:p>
            <a:r>
              <a:rPr lang="en-US" sz="2800" b="1" dirty="0">
                <a:solidFill>
                  <a:srgbClr val="FF0000"/>
                </a:solidFill>
                <a:effectLst/>
                <a:latin typeface="Times New Roman" pitchFamily="18" charset="0"/>
                <a:ea typeface="Calibri" panose="020F0502020204030204" pitchFamily="34" charset="0"/>
                <a:cs typeface="Times New Roman" pitchFamily="18" charset="0"/>
              </a:rPr>
              <a:t>1.</a:t>
            </a:r>
            <a:r>
              <a:rPr lang="vi-VN" sz="2800" b="1" u="sng" dirty="0">
                <a:solidFill>
                  <a:srgbClr val="FF0000"/>
                </a:solidFill>
                <a:effectLst/>
                <a:latin typeface="Times New Roman" pitchFamily="18" charset="0"/>
                <a:ea typeface="Calibri" panose="020F0502020204030204" pitchFamily="34" charset="0"/>
                <a:cs typeface="Times New Roman" pitchFamily="18" charset="0"/>
              </a:rPr>
              <a:t>Tính đối xứng trong thế giới tự nhiên</a:t>
            </a:r>
            <a:r>
              <a:rPr lang="en-US" sz="2800" b="1" u="sng" dirty="0">
                <a:solidFill>
                  <a:srgbClr val="FF0000"/>
                </a:solidFill>
                <a:effectLst/>
                <a:latin typeface="Times New Roman" pitchFamily="18" charset="0"/>
                <a:ea typeface="Calibri" panose="020F0502020204030204" pitchFamily="34" charset="0"/>
                <a:cs typeface="Times New Roman" pitchFamily="18" charset="0"/>
              </a:rPr>
              <a:t>:</a:t>
            </a:r>
            <a:r>
              <a:rPr lang="vi-VN" sz="2800" b="1" u="sng" dirty="0">
                <a:solidFill>
                  <a:srgbClr val="FF0000"/>
                </a:solidFill>
                <a:effectLst/>
                <a:latin typeface="Times New Roman" pitchFamily="18" charset="0"/>
                <a:ea typeface="Calibri" panose="020F0502020204030204" pitchFamily="34" charset="0"/>
                <a:cs typeface="Times New Roman" pitchFamily="18" charset="0"/>
              </a:rPr>
              <a:t> </a:t>
            </a:r>
            <a:endParaRPr lang="en-US" sz="2800" u="sng" dirty="0">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3160BE75-D885-4CF8-A3D2-AE5E5196295E}"/>
              </a:ext>
            </a:extLst>
          </p:cNvPr>
          <p:cNvSpPr txBox="1"/>
          <p:nvPr/>
        </p:nvSpPr>
        <p:spPr>
          <a:xfrm>
            <a:off x="532704" y="3942762"/>
            <a:ext cx="8050419" cy="1083374"/>
          </a:xfrm>
          <a:prstGeom prst="rect">
            <a:avLst/>
          </a:prstGeom>
          <a:noFill/>
        </p:spPr>
        <p:txBody>
          <a:bodyPr wrap="square">
            <a:spAutoFit/>
          </a:bodyPr>
          <a:lstStyle/>
          <a:p>
            <a:pPr algn="just">
              <a:lnSpc>
                <a:spcPct val="115000"/>
              </a:lnSpc>
              <a:spcAft>
                <a:spcPts val="800"/>
              </a:spcAft>
            </a:pPr>
            <a:r>
              <a:rPr lang="nl-NL" sz="2800" b="1" dirty="0" smtClean="0">
                <a:solidFill>
                  <a:srgbClr val="FF0000"/>
                </a:solidFill>
                <a:effectLst/>
                <a:latin typeface="Times New Roman" pitchFamily="18" charset="0"/>
                <a:ea typeface="DengXian" panose="02010600030101010101" pitchFamily="2" charset="-122"/>
                <a:cs typeface="Times New Roman" pitchFamily="18" charset="0"/>
              </a:rPr>
              <a:t>Tính </a:t>
            </a:r>
            <a:r>
              <a:rPr lang="nl-NL" sz="2800" b="1" dirty="0">
                <a:solidFill>
                  <a:srgbClr val="FF0000"/>
                </a:solidFill>
                <a:effectLst/>
                <a:latin typeface="Times New Roman" pitchFamily="18" charset="0"/>
                <a:ea typeface="DengXian" panose="02010600030101010101" pitchFamily="2" charset="-122"/>
                <a:cs typeface="Times New Roman" pitchFamily="18" charset="0"/>
              </a:rPr>
              <a:t>đối xứng của mỗi hình giúp ích gì cho chúng ta? </a:t>
            </a:r>
          </a:p>
        </p:txBody>
      </p:sp>
      <p:sp>
        <p:nvSpPr>
          <p:cNvPr id="10" name="TextBox 9">
            <a:extLst>
              <a:ext uri="{FF2B5EF4-FFF2-40B4-BE49-F238E27FC236}">
                <a16:creationId xmlns:a16="http://schemas.microsoft.com/office/drawing/2014/main" id="{FFD17577-B116-43CD-9536-CFE56D5FF7F0}"/>
              </a:ext>
            </a:extLst>
          </p:cNvPr>
          <p:cNvSpPr txBox="1"/>
          <p:nvPr/>
        </p:nvSpPr>
        <p:spPr>
          <a:xfrm>
            <a:off x="247883" y="2321316"/>
            <a:ext cx="8065795" cy="1384995"/>
          </a:xfrm>
          <a:prstGeom prst="rect">
            <a:avLst/>
          </a:prstGeom>
          <a:noFill/>
        </p:spPr>
        <p:txBody>
          <a:bodyPr wrap="square">
            <a:spAutoFit/>
          </a:bodyPr>
          <a:lstStyle/>
          <a:p>
            <a:r>
              <a:rPr lang="en-US" sz="2800" b="1" i="0" u="none" strike="noStrike" spc="0" dirty="0">
                <a:solidFill>
                  <a:srgbClr val="0070C0"/>
                </a:solidFill>
                <a:effectLst/>
                <a:latin typeface="Times New Roman" pitchFamily="18" charset="0"/>
                <a:ea typeface="Times New Roman" panose="02020603050405020304" pitchFamily="18" charset="0"/>
                <a:cs typeface="Times New Roman" pitchFamily="18" charset="0"/>
              </a:rPr>
              <a:t>- </a:t>
            </a:r>
            <a:r>
              <a:rPr lang="vi-VN" sz="2800" b="1" i="0" u="none" strike="noStrike" spc="0" dirty="0">
                <a:solidFill>
                  <a:srgbClr val="0070C0"/>
                </a:solidFill>
                <a:effectLst/>
                <a:latin typeface="Times New Roman" pitchFamily="18" charset="0"/>
                <a:ea typeface="Times New Roman" panose="02020603050405020304" pitchFamily="18" charset="0"/>
                <a:cs typeface="Times New Roman" pitchFamily="18" charset="0"/>
              </a:rPr>
              <a:t>Tính đối xứng của một đối tượng giúp chúng ta nhanh chóng định hình đối tượng đó khi nhìn vào nó. </a:t>
            </a:r>
            <a:endParaRPr lang="en-US" sz="28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99735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grpId="1" nodeType="clickEffect">
                                  <p:stCondLst>
                                    <p:cond delay="0"/>
                                  </p:stCondLst>
                                  <p:childTnLst>
                                    <p:animEffect transition="out" filter="blinds(horizontal)">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53" presetClass="entr" presetSubtype="16"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P spid="8" grpId="0"/>
      <p:bldP spid="9" grpId="0"/>
      <p:bldP spid="9" grpId="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0724" y="1346775"/>
            <a:ext cx="7620000" cy="990600"/>
          </a:xfrm>
          <a:prstGeom prst="rect">
            <a:avLst/>
          </a:prstGeom>
        </p:spPr>
        <p:txBody>
          <a:bodyPr/>
          <a:lstStyle/>
          <a:p>
            <a:pPr algn="ctr" fontAlgn="auto">
              <a:spcBef>
                <a:spcPts val="0"/>
              </a:spcBef>
              <a:spcAft>
                <a:spcPts val="0"/>
              </a:spcAft>
              <a:defRPr/>
            </a:pPr>
            <a:endParaRPr lang="en-US" sz="4000" b="1" dirty="0">
              <a:solidFill>
                <a:srgbClr val="C00000"/>
              </a:solidFill>
              <a:latin typeface="Times New Roman" pitchFamily="18" charset="0"/>
              <a:ea typeface="+mj-ea"/>
              <a:cs typeface="Times New Roman" pitchFamily="18" charset="0"/>
            </a:endParaRPr>
          </a:p>
        </p:txBody>
      </p:sp>
      <p:pic>
        <p:nvPicPr>
          <p:cNvPr id="4" name="Picture 3">
            <a:extLst>
              <a:ext uri="{FF2B5EF4-FFF2-40B4-BE49-F238E27FC236}">
                <a16:creationId xmlns:a16="http://schemas.microsoft.com/office/drawing/2014/main" id="{1D1A5797-CBC0-49F8-A59A-58F4EFF25E18}"/>
              </a:ext>
            </a:extLst>
          </p:cNvPr>
          <p:cNvPicPr/>
          <p:nvPr/>
        </p:nvPicPr>
        <p:blipFill rotWithShape="1">
          <a:blip r:embed="rId2"/>
          <a:srcRect l="62285" t="23680" r="15048" b="21619"/>
          <a:stretch/>
        </p:blipFill>
        <p:spPr bwMode="auto">
          <a:xfrm>
            <a:off x="2987824" y="1628800"/>
            <a:ext cx="3816424" cy="4320480"/>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FFB5EE9D-6BC9-43E8-B9B4-4AB7C868F23D}"/>
              </a:ext>
            </a:extLst>
          </p:cNvPr>
          <p:cNvSpPr txBox="1"/>
          <p:nvPr/>
        </p:nvSpPr>
        <p:spPr>
          <a:xfrm>
            <a:off x="138290" y="801088"/>
            <a:ext cx="8224867" cy="545727"/>
          </a:xfrm>
          <a:prstGeom prst="rect">
            <a:avLst/>
          </a:prstGeom>
          <a:noFill/>
        </p:spPr>
        <p:txBody>
          <a:bodyPr wrap="square">
            <a:spAutoFit/>
          </a:bodyPr>
          <a:lstStyle/>
          <a:p>
            <a:pPr algn="ctr">
              <a:lnSpc>
                <a:spcPct val="115000"/>
              </a:lnSpc>
              <a:spcAft>
                <a:spcPts val="800"/>
              </a:spcAft>
            </a:pPr>
            <a:r>
              <a:rPr lang="nl-NL" sz="2800" b="1" dirty="0">
                <a:solidFill>
                  <a:srgbClr val="C00000"/>
                </a:solidFill>
                <a:effectLst/>
                <a:latin typeface="Times New Roman" pitchFamily="18" charset="0"/>
                <a:ea typeface="DengXian" panose="02010600030101010101" pitchFamily="2" charset="-122"/>
                <a:cs typeface="Times New Roman" pitchFamily="18" charset="0"/>
              </a:rPr>
              <a:t>Hãy xác định tính đối xứng của các hình sau?</a:t>
            </a:r>
            <a:endParaRPr lang="en-US" sz="2800" b="1" dirty="0">
              <a:solidFill>
                <a:srgbClr val="C00000"/>
              </a:solidFill>
              <a:effectLst/>
              <a:latin typeface="Times New Roman" pitchFamily="18" charset="0"/>
              <a:ea typeface="DengXian" panose="02010600030101010101" pitchFamily="2" charset="-122"/>
              <a:cs typeface="Times New Roman" pitchFamily="18" charset="0"/>
            </a:endParaRPr>
          </a:p>
        </p:txBody>
      </p:sp>
      <p:sp>
        <p:nvSpPr>
          <p:cNvPr id="2" name="Speech Bubble: Oval 1">
            <a:extLst>
              <a:ext uri="{FF2B5EF4-FFF2-40B4-BE49-F238E27FC236}">
                <a16:creationId xmlns:a16="http://schemas.microsoft.com/office/drawing/2014/main" id="{9CADBE43-575F-4ECA-9935-7DD50D3D3DE3}"/>
              </a:ext>
            </a:extLst>
          </p:cNvPr>
          <p:cNvSpPr/>
          <p:nvPr/>
        </p:nvSpPr>
        <p:spPr>
          <a:xfrm>
            <a:off x="440724" y="1628800"/>
            <a:ext cx="2691116" cy="1278632"/>
          </a:xfrm>
          <a:prstGeom prst="wedgeEllipseCallout">
            <a:avLst>
              <a:gd name="adj1" fmla="val 51952"/>
              <a:gd name="adj2" fmla="val 5289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err="1">
                <a:solidFill>
                  <a:srgbClr val="FFFF00"/>
                </a:solidFill>
                <a:latin typeface="Times New Roman" pitchFamily="18" charset="0"/>
                <a:cs typeface="Times New Roman" pitchFamily="18" charset="0"/>
              </a:rPr>
              <a:t>Hình</a:t>
            </a:r>
            <a:r>
              <a:rPr lang="en-US" sz="2500" dirty="0">
                <a:solidFill>
                  <a:srgbClr val="FFFF00"/>
                </a:solidFill>
                <a:latin typeface="Times New Roman" pitchFamily="18" charset="0"/>
                <a:cs typeface="Times New Roman" pitchFamily="18" charset="0"/>
              </a:rPr>
              <a:t> </a:t>
            </a:r>
            <a:r>
              <a:rPr lang="en-US" sz="2500" dirty="0" err="1">
                <a:solidFill>
                  <a:srgbClr val="FFFF00"/>
                </a:solidFill>
                <a:latin typeface="Times New Roman" pitchFamily="18" charset="0"/>
                <a:cs typeface="Times New Roman" pitchFamily="18" charset="0"/>
              </a:rPr>
              <a:t>có</a:t>
            </a:r>
            <a:r>
              <a:rPr lang="en-US" sz="2500" dirty="0">
                <a:solidFill>
                  <a:srgbClr val="FFFF00"/>
                </a:solidFill>
                <a:latin typeface="Times New Roman" pitchFamily="18" charset="0"/>
                <a:cs typeface="Times New Roman" pitchFamily="18" charset="0"/>
              </a:rPr>
              <a:t> </a:t>
            </a:r>
            <a:r>
              <a:rPr lang="en-US" sz="2500" dirty="0" err="1">
                <a:solidFill>
                  <a:srgbClr val="FFFF00"/>
                </a:solidFill>
                <a:latin typeface="Times New Roman" pitchFamily="18" charset="0"/>
                <a:cs typeface="Times New Roman" pitchFamily="18" charset="0"/>
              </a:rPr>
              <a:t>trục</a:t>
            </a:r>
            <a:r>
              <a:rPr lang="en-US" sz="2500" dirty="0">
                <a:solidFill>
                  <a:srgbClr val="FFFF00"/>
                </a:solidFill>
                <a:latin typeface="Times New Roman" pitchFamily="18" charset="0"/>
                <a:cs typeface="Times New Roman" pitchFamily="18" charset="0"/>
              </a:rPr>
              <a:t> </a:t>
            </a:r>
            <a:r>
              <a:rPr lang="en-US" sz="2500" dirty="0" err="1">
                <a:solidFill>
                  <a:srgbClr val="FFFF00"/>
                </a:solidFill>
                <a:latin typeface="Times New Roman" pitchFamily="18" charset="0"/>
                <a:cs typeface="Times New Roman" pitchFamily="18" charset="0"/>
              </a:rPr>
              <a:t>đối</a:t>
            </a:r>
            <a:r>
              <a:rPr lang="en-US" sz="2500" dirty="0">
                <a:solidFill>
                  <a:srgbClr val="FFFF00"/>
                </a:solidFill>
                <a:latin typeface="Times New Roman" pitchFamily="18" charset="0"/>
                <a:cs typeface="Times New Roman" pitchFamily="18" charset="0"/>
              </a:rPr>
              <a:t> </a:t>
            </a:r>
            <a:r>
              <a:rPr lang="en-US" sz="2500" dirty="0" err="1">
                <a:solidFill>
                  <a:srgbClr val="FFFF00"/>
                </a:solidFill>
                <a:latin typeface="Times New Roman" pitchFamily="18" charset="0"/>
                <a:cs typeface="Times New Roman" pitchFamily="18" charset="0"/>
              </a:rPr>
              <a:t>xứng</a:t>
            </a:r>
            <a:endParaRPr lang="en-US" sz="2500" dirty="0">
              <a:solidFill>
                <a:srgbClr val="FFFF00"/>
              </a:solidFill>
              <a:latin typeface="Times New Roman" pitchFamily="18" charset="0"/>
              <a:cs typeface="Times New Roman" pitchFamily="18" charset="0"/>
            </a:endParaRPr>
          </a:p>
        </p:txBody>
      </p:sp>
      <p:sp>
        <p:nvSpPr>
          <p:cNvPr id="8" name="Speech Bubble: Oval 7">
            <a:extLst>
              <a:ext uri="{FF2B5EF4-FFF2-40B4-BE49-F238E27FC236}">
                <a16:creationId xmlns:a16="http://schemas.microsoft.com/office/drawing/2014/main" id="{967CABA0-52AC-472C-A619-0CCAE891733E}"/>
              </a:ext>
            </a:extLst>
          </p:cNvPr>
          <p:cNvSpPr/>
          <p:nvPr/>
        </p:nvSpPr>
        <p:spPr>
          <a:xfrm>
            <a:off x="395536" y="3518520"/>
            <a:ext cx="2691116" cy="1278632"/>
          </a:xfrm>
          <a:prstGeom prst="wedgeEllipseCallout">
            <a:avLst>
              <a:gd name="adj1" fmla="val 51952"/>
              <a:gd name="adj2" fmla="val 5289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err="1">
                <a:solidFill>
                  <a:srgbClr val="FFFF00"/>
                </a:solidFill>
                <a:latin typeface="Times New Roman" pitchFamily="18" charset="0"/>
                <a:cs typeface="Times New Roman" pitchFamily="18" charset="0"/>
              </a:rPr>
              <a:t>Hình</a:t>
            </a:r>
            <a:r>
              <a:rPr lang="en-US" sz="2500" dirty="0">
                <a:solidFill>
                  <a:srgbClr val="FFFF00"/>
                </a:solidFill>
                <a:latin typeface="Times New Roman" pitchFamily="18" charset="0"/>
                <a:cs typeface="Times New Roman" pitchFamily="18" charset="0"/>
              </a:rPr>
              <a:t> </a:t>
            </a:r>
            <a:r>
              <a:rPr lang="en-US" sz="2500" dirty="0" err="1">
                <a:solidFill>
                  <a:srgbClr val="FFFF00"/>
                </a:solidFill>
                <a:latin typeface="Times New Roman" pitchFamily="18" charset="0"/>
                <a:cs typeface="Times New Roman" pitchFamily="18" charset="0"/>
              </a:rPr>
              <a:t>có</a:t>
            </a:r>
            <a:r>
              <a:rPr lang="en-US" sz="2500" dirty="0">
                <a:solidFill>
                  <a:srgbClr val="FFFF00"/>
                </a:solidFill>
                <a:latin typeface="Times New Roman" pitchFamily="18" charset="0"/>
                <a:cs typeface="Times New Roman" pitchFamily="18" charset="0"/>
              </a:rPr>
              <a:t> </a:t>
            </a:r>
            <a:r>
              <a:rPr lang="en-US" sz="2500" dirty="0" err="1">
                <a:solidFill>
                  <a:srgbClr val="FFFF00"/>
                </a:solidFill>
                <a:latin typeface="Times New Roman" pitchFamily="18" charset="0"/>
                <a:cs typeface="Times New Roman" pitchFamily="18" charset="0"/>
              </a:rPr>
              <a:t>trục</a:t>
            </a:r>
            <a:r>
              <a:rPr lang="en-US" sz="2500" dirty="0">
                <a:solidFill>
                  <a:srgbClr val="FFFF00"/>
                </a:solidFill>
                <a:latin typeface="Times New Roman" pitchFamily="18" charset="0"/>
                <a:cs typeface="Times New Roman" pitchFamily="18" charset="0"/>
              </a:rPr>
              <a:t> </a:t>
            </a:r>
            <a:r>
              <a:rPr lang="en-US" sz="2500" dirty="0" err="1">
                <a:solidFill>
                  <a:srgbClr val="FFFF00"/>
                </a:solidFill>
                <a:latin typeface="Times New Roman" pitchFamily="18" charset="0"/>
                <a:cs typeface="Times New Roman" pitchFamily="18" charset="0"/>
              </a:rPr>
              <a:t>đối</a:t>
            </a:r>
            <a:r>
              <a:rPr lang="en-US" sz="2500" dirty="0">
                <a:solidFill>
                  <a:srgbClr val="FFFF00"/>
                </a:solidFill>
                <a:latin typeface="Times New Roman" pitchFamily="18" charset="0"/>
                <a:cs typeface="Times New Roman" pitchFamily="18" charset="0"/>
              </a:rPr>
              <a:t> </a:t>
            </a:r>
            <a:r>
              <a:rPr lang="en-US" sz="2500" dirty="0" err="1">
                <a:solidFill>
                  <a:srgbClr val="FFFF00"/>
                </a:solidFill>
                <a:latin typeface="Times New Roman" pitchFamily="18" charset="0"/>
                <a:cs typeface="Times New Roman" pitchFamily="18" charset="0"/>
              </a:rPr>
              <a:t>xứng</a:t>
            </a:r>
            <a:endParaRPr lang="en-US" sz="2500" dirty="0">
              <a:solidFill>
                <a:srgbClr val="FFFF00"/>
              </a:solidFill>
              <a:latin typeface="Times New Roman" pitchFamily="18" charset="0"/>
              <a:cs typeface="Times New Roman" pitchFamily="18" charset="0"/>
            </a:endParaRPr>
          </a:p>
        </p:txBody>
      </p:sp>
      <p:sp>
        <p:nvSpPr>
          <p:cNvPr id="9" name="Rectangle 1">
            <a:extLst>
              <a:ext uri="{FF2B5EF4-FFF2-40B4-BE49-F238E27FC236}">
                <a16:creationId xmlns:a16="http://schemas.microsoft.com/office/drawing/2014/main" id="{BF071934-F744-46AF-BA0A-B1DB0BD2DC5E}"/>
              </a:ext>
            </a:extLst>
          </p:cNvPr>
          <p:cNvSpPr>
            <a:spLocks noChangeArrowheads="1"/>
          </p:cNvSpPr>
          <p:nvPr/>
        </p:nvSpPr>
        <p:spPr bwMode="auto">
          <a:xfrm rot="5400000">
            <a:off x="5385801" y="3203736"/>
            <a:ext cx="6816084" cy="492443"/>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rPr>
              <a:t>HOẠT</a:t>
            </a:r>
            <a:r>
              <a:rPr kumimoji="0" lang="en-US" sz="2600" b="1" i="0" u="none" strike="noStrike" cap="none" normalizeH="0" dirty="0">
                <a:ln>
                  <a:noFill/>
                </a:ln>
                <a:solidFill>
                  <a:srgbClr val="00B0F0"/>
                </a:solidFill>
                <a:effectLst/>
                <a:latin typeface="Times New Roman" pitchFamily="18" charset="0"/>
                <a:ea typeface="Times New Roman" pitchFamily="18" charset="0"/>
                <a:cs typeface="Times New Roman" pitchFamily="18" charset="0"/>
              </a:rPr>
              <a:t> ĐỘNG HÌNH THÀNH KIẾN THỨC</a:t>
            </a:r>
            <a:endPar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145571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0724" y="1346775"/>
            <a:ext cx="7620000" cy="990600"/>
          </a:xfrm>
          <a:prstGeom prst="rect">
            <a:avLst/>
          </a:prstGeom>
        </p:spPr>
        <p:txBody>
          <a:bodyPr/>
          <a:lstStyle/>
          <a:p>
            <a:pPr algn="ctr" fontAlgn="auto">
              <a:spcBef>
                <a:spcPts val="0"/>
              </a:spcBef>
              <a:spcAft>
                <a:spcPts val="0"/>
              </a:spcAft>
              <a:defRPr/>
            </a:pPr>
            <a:endParaRPr lang="en-US" sz="4000" b="1" dirty="0">
              <a:solidFill>
                <a:srgbClr val="C00000"/>
              </a:solidFill>
              <a:latin typeface="Times New Roman" pitchFamily="18" charset="0"/>
              <a:ea typeface="+mj-ea"/>
              <a:cs typeface="Times New Roman" pitchFamily="18" charset="0"/>
            </a:endParaRPr>
          </a:p>
        </p:txBody>
      </p:sp>
      <p:pic>
        <p:nvPicPr>
          <p:cNvPr id="4" name="Picture 3">
            <a:extLst>
              <a:ext uri="{FF2B5EF4-FFF2-40B4-BE49-F238E27FC236}">
                <a16:creationId xmlns:a16="http://schemas.microsoft.com/office/drawing/2014/main" id="{BEF92C0B-A797-4ADE-A830-F1E8AA6BD57A}"/>
              </a:ext>
            </a:extLst>
          </p:cNvPr>
          <p:cNvPicPr/>
          <p:nvPr/>
        </p:nvPicPr>
        <p:blipFill rotWithShape="1">
          <a:blip r:embed="rId2"/>
          <a:srcRect l="17911" t="29041" r="16161" b="30931"/>
          <a:stretch/>
        </p:blipFill>
        <p:spPr bwMode="auto">
          <a:xfrm>
            <a:off x="899592" y="614576"/>
            <a:ext cx="7435663" cy="3096344"/>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86D06C40-BD34-407E-A724-9AABBCB3BAB3}"/>
              </a:ext>
            </a:extLst>
          </p:cNvPr>
          <p:cNvPicPr/>
          <p:nvPr/>
        </p:nvPicPr>
        <p:blipFill rotWithShape="1">
          <a:blip r:embed="rId3"/>
          <a:srcRect l="18228" t="33913" r="17134" b="43941"/>
          <a:stretch/>
        </p:blipFill>
        <p:spPr bwMode="auto">
          <a:xfrm>
            <a:off x="899592" y="4221088"/>
            <a:ext cx="7521081" cy="1872208"/>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1A544FEA-4D27-4CE9-9682-49A9B8EB7021}"/>
              </a:ext>
            </a:extLst>
          </p:cNvPr>
          <p:cNvSpPr txBox="1"/>
          <p:nvPr/>
        </p:nvSpPr>
        <p:spPr>
          <a:xfrm>
            <a:off x="491309" y="68849"/>
            <a:ext cx="8224867" cy="587853"/>
          </a:xfrm>
          <a:prstGeom prst="rect">
            <a:avLst/>
          </a:prstGeom>
          <a:noFill/>
        </p:spPr>
        <p:txBody>
          <a:bodyPr wrap="square">
            <a:spAutoFit/>
          </a:bodyPr>
          <a:lstStyle/>
          <a:p>
            <a:pPr algn="ctr">
              <a:lnSpc>
                <a:spcPct val="115000"/>
              </a:lnSpc>
              <a:spcAft>
                <a:spcPts val="800"/>
              </a:spcAft>
            </a:pPr>
            <a:r>
              <a:rPr lang="nl-NL" sz="2800" b="1" dirty="0">
                <a:solidFill>
                  <a:srgbClr val="C00000"/>
                </a:solidFill>
                <a:effectLst/>
                <a:latin typeface="Times New Roman" pitchFamily="18" charset="0"/>
                <a:ea typeface="DengXian" panose="02010600030101010101" pitchFamily="2" charset="-122"/>
                <a:cs typeface="Times New Roman" pitchFamily="18" charset="0"/>
              </a:rPr>
              <a:t>Hãy xác định tính đối xứng của các hình sau?</a:t>
            </a:r>
            <a:endParaRPr lang="en-US" sz="2800" b="1" dirty="0">
              <a:solidFill>
                <a:srgbClr val="C00000"/>
              </a:solidFill>
              <a:effectLst/>
              <a:latin typeface="Times New Roman" pitchFamily="18" charset="0"/>
              <a:ea typeface="DengXian" panose="02010600030101010101" pitchFamily="2" charset="-122"/>
              <a:cs typeface="Times New Roman" pitchFamily="18" charset="0"/>
            </a:endParaRPr>
          </a:p>
        </p:txBody>
      </p:sp>
      <p:sp>
        <p:nvSpPr>
          <p:cNvPr id="8" name="Speech Bubble: Oval 7">
            <a:extLst>
              <a:ext uri="{FF2B5EF4-FFF2-40B4-BE49-F238E27FC236}">
                <a16:creationId xmlns:a16="http://schemas.microsoft.com/office/drawing/2014/main" id="{8A0D6979-6F72-4284-84D5-D4B6EE2B51D9}"/>
              </a:ext>
            </a:extLst>
          </p:cNvPr>
          <p:cNvSpPr/>
          <p:nvPr/>
        </p:nvSpPr>
        <p:spPr>
          <a:xfrm>
            <a:off x="361126" y="3140968"/>
            <a:ext cx="2440313" cy="990601"/>
          </a:xfrm>
          <a:prstGeom prst="wedgeEllipseCallout">
            <a:avLst>
              <a:gd name="adj1" fmla="val 35216"/>
              <a:gd name="adj2" fmla="val -5811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Times New Roman" pitchFamily="18" charset="0"/>
                <a:cs typeface="Times New Roman" pitchFamily="18" charset="0"/>
              </a:rPr>
              <a:t>Hình</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có</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trục</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đối</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xứng</a:t>
            </a:r>
            <a:endParaRPr lang="en-US" sz="2200" dirty="0">
              <a:solidFill>
                <a:srgbClr val="FFFF00"/>
              </a:solidFill>
              <a:latin typeface="Times New Roman" pitchFamily="18" charset="0"/>
              <a:cs typeface="Times New Roman" pitchFamily="18" charset="0"/>
            </a:endParaRPr>
          </a:p>
        </p:txBody>
      </p:sp>
      <p:sp>
        <p:nvSpPr>
          <p:cNvPr id="10" name="Speech Bubble: Oval 9">
            <a:extLst>
              <a:ext uri="{FF2B5EF4-FFF2-40B4-BE49-F238E27FC236}">
                <a16:creationId xmlns:a16="http://schemas.microsoft.com/office/drawing/2014/main" id="{33C36255-5589-40C6-B56F-55404B11F78D}"/>
              </a:ext>
            </a:extLst>
          </p:cNvPr>
          <p:cNvSpPr/>
          <p:nvPr/>
        </p:nvSpPr>
        <p:spPr>
          <a:xfrm>
            <a:off x="3045342" y="3140968"/>
            <a:ext cx="2691116" cy="990601"/>
          </a:xfrm>
          <a:prstGeom prst="wedgeEllipseCallout">
            <a:avLst>
              <a:gd name="adj1" fmla="val 14930"/>
              <a:gd name="adj2" fmla="val -5949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Times New Roman" pitchFamily="18" charset="0"/>
                <a:cs typeface="Times New Roman" pitchFamily="18" charset="0"/>
              </a:rPr>
              <a:t>Hình</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có</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trục</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đối</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xứng</a:t>
            </a:r>
            <a:endParaRPr lang="en-US" sz="2200" dirty="0">
              <a:solidFill>
                <a:srgbClr val="FFFF00"/>
              </a:solidFill>
              <a:latin typeface="Times New Roman" pitchFamily="18" charset="0"/>
              <a:cs typeface="Times New Roman" pitchFamily="18" charset="0"/>
            </a:endParaRPr>
          </a:p>
        </p:txBody>
      </p:sp>
      <p:sp>
        <p:nvSpPr>
          <p:cNvPr id="11" name="Speech Bubble: Oval 10">
            <a:extLst>
              <a:ext uri="{FF2B5EF4-FFF2-40B4-BE49-F238E27FC236}">
                <a16:creationId xmlns:a16="http://schemas.microsoft.com/office/drawing/2014/main" id="{8B43F824-A2DF-4FF6-82FA-B669A44BA79F}"/>
              </a:ext>
            </a:extLst>
          </p:cNvPr>
          <p:cNvSpPr/>
          <p:nvPr/>
        </p:nvSpPr>
        <p:spPr>
          <a:xfrm>
            <a:off x="5894941" y="3185727"/>
            <a:ext cx="2525731" cy="990601"/>
          </a:xfrm>
          <a:prstGeom prst="wedgeEllipseCallout">
            <a:avLst>
              <a:gd name="adj1" fmla="val 8845"/>
              <a:gd name="adj2" fmla="val -6775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Times New Roman" pitchFamily="18" charset="0"/>
                <a:cs typeface="Times New Roman" pitchFamily="18" charset="0"/>
              </a:rPr>
              <a:t>Hình</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có</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trục</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đối</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xứng</a:t>
            </a:r>
            <a:endParaRPr lang="en-US" sz="2200" dirty="0">
              <a:solidFill>
                <a:srgbClr val="FFFF00"/>
              </a:solidFill>
              <a:latin typeface="Times New Roman" pitchFamily="18" charset="0"/>
              <a:cs typeface="Times New Roman" pitchFamily="18" charset="0"/>
            </a:endParaRPr>
          </a:p>
        </p:txBody>
      </p:sp>
      <p:sp>
        <p:nvSpPr>
          <p:cNvPr id="13" name="Speech Bubble: Oval 12">
            <a:extLst>
              <a:ext uri="{FF2B5EF4-FFF2-40B4-BE49-F238E27FC236}">
                <a16:creationId xmlns:a16="http://schemas.microsoft.com/office/drawing/2014/main" id="{CEAA5EDD-D2A0-4E58-824D-7FEACF6592EA}"/>
              </a:ext>
            </a:extLst>
          </p:cNvPr>
          <p:cNvSpPr/>
          <p:nvPr/>
        </p:nvSpPr>
        <p:spPr>
          <a:xfrm>
            <a:off x="3203848" y="5961650"/>
            <a:ext cx="2592288" cy="826840"/>
          </a:xfrm>
          <a:prstGeom prst="wedgeEllipseCallout">
            <a:avLst>
              <a:gd name="adj1" fmla="val 16452"/>
              <a:gd name="adj2" fmla="val -9086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Times New Roman" pitchFamily="18" charset="0"/>
                <a:cs typeface="Times New Roman" pitchFamily="18" charset="0"/>
              </a:rPr>
              <a:t>Hình</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có</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trục</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đối</a:t>
            </a:r>
            <a:r>
              <a:rPr lang="en-US" sz="2200" dirty="0">
                <a:solidFill>
                  <a:srgbClr val="FFFF00"/>
                </a:solidFill>
                <a:latin typeface="Times New Roman" pitchFamily="18" charset="0"/>
                <a:cs typeface="Times New Roman" pitchFamily="18" charset="0"/>
              </a:rPr>
              <a:t> </a:t>
            </a:r>
            <a:r>
              <a:rPr lang="en-US" sz="2200" dirty="0" err="1">
                <a:solidFill>
                  <a:srgbClr val="FFFF00"/>
                </a:solidFill>
                <a:latin typeface="Times New Roman" pitchFamily="18" charset="0"/>
                <a:cs typeface="Times New Roman" pitchFamily="18" charset="0"/>
              </a:rPr>
              <a:t>xứng</a:t>
            </a:r>
            <a:endParaRPr lang="en-US" sz="2200" dirty="0">
              <a:solidFill>
                <a:srgbClr val="FFFF00"/>
              </a:solidFill>
              <a:latin typeface="Times New Roman" pitchFamily="18" charset="0"/>
              <a:cs typeface="Times New Roman" pitchFamily="18" charset="0"/>
            </a:endParaRPr>
          </a:p>
        </p:txBody>
      </p:sp>
      <p:sp>
        <p:nvSpPr>
          <p:cNvPr id="14" name="Speech Bubble: Oval 13">
            <a:extLst>
              <a:ext uri="{FF2B5EF4-FFF2-40B4-BE49-F238E27FC236}">
                <a16:creationId xmlns:a16="http://schemas.microsoft.com/office/drawing/2014/main" id="{9AD8EF2C-EC55-4C7D-B0E5-3063A62B444C}"/>
              </a:ext>
            </a:extLst>
          </p:cNvPr>
          <p:cNvSpPr/>
          <p:nvPr/>
        </p:nvSpPr>
        <p:spPr>
          <a:xfrm>
            <a:off x="5736458" y="5882419"/>
            <a:ext cx="3171818" cy="906071"/>
          </a:xfrm>
          <a:prstGeom prst="wedgeEllipseCallout">
            <a:avLst>
              <a:gd name="adj1" fmla="val 10928"/>
              <a:gd name="adj2" fmla="val -7464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latin typeface="Times New Roman" pitchFamily="18" charset="0"/>
                <a:cs typeface="Times New Roman" pitchFamily="18" charset="0"/>
              </a:rPr>
              <a:t>Hình</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có</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trục</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và</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tâm</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đối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xứng</a:t>
            </a:r>
            <a:endParaRPr lang="en-US" sz="2200" b="1" dirty="0">
              <a:solidFill>
                <a:srgbClr val="FF0000"/>
              </a:solidFill>
              <a:latin typeface="Times New Roman" pitchFamily="18" charset="0"/>
              <a:cs typeface="Times New Roman" pitchFamily="18" charset="0"/>
            </a:endParaRPr>
          </a:p>
        </p:txBody>
      </p:sp>
      <p:sp>
        <p:nvSpPr>
          <p:cNvPr id="15" name="Speech Bubble: Oval 14">
            <a:extLst>
              <a:ext uri="{FF2B5EF4-FFF2-40B4-BE49-F238E27FC236}">
                <a16:creationId xmlns:a16="http://schemas.microsoft.com/office/drawing/2014/main" id="{39834014-1AF4-40F1-BE55-886070651453}"/>
              </a:ext>
            </a:extLst>
          </p:cNvPr>
          <p:cNvSpPr/>
          <p:nvPr/>
        </p:nvSpPr>
        <p:spPr>
          <a:xfrm>
            <a:off x="15346" y="5834190"/>
            <a:ext cx="3171818" cy="990601"/>
          </a:xfrm>
          <a:prstGeom prst="wedgeEllipseCallout">
            <a:avLst>
              <a:gd name="adj1" fmla="val 10928"/>
              <a:gd name="adj2" fmla="val -7464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FF0000"/>
                </a:solidFill>
                <a:latin typeface="Times New Roman" pitchFamily="18" charset="0"/>
                <a:cs typeface="Times New Roman" pitchFamily="18" charset="0"/>
              </a:rPr>
              <a:t>Hình</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có</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trục</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và</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tâm</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đối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xứng</a:t>
            </a:r>
            <a:endParaRPr lang="en-US" sz="2200" b="1" dirty="0">
              <a:solidFill>
                <a:srgbClr val="FF0000"/>
              </a:solidFill>
              <a:latin typeface="Times New Roman" pitchFamily="18" charset="0"/>
              <a:cs typeface="Times New Roman" pitchFamily="18" charset="0"/>
            </a:endParaRPr>
          </a:p>
        </p:txBody>
      </p:sp>
      <p:sp>
        <p:nvSpPr>
          <p:cNvPr id="16" name="Rectangle 1">
            <a:extLst>
              <a:ext uri="{FF2B5EF4-FFF2-40B4-BE49-F238E27FC236}">
                <a16:creationId xmlns:a16="http://schemas.microsoft.com/office/drawing/2014/main" id="{D5FE23D1-D515-4174-93AE-45BF08279F33}"/>
              </a:ext>
            </a:extLst>
          </p:cNvPr>
          <p:cNvSpPr>
            <a:spLocks noChangeArrowheads="1"/>
          </p:cNvSpPr>
          <p:nvPr/>
        </p:nvSpPr>
        <p:spPr bwMode="auto">
          <a:xfrm rot="5400000">
            <a:off x="5385801" y="3203736"/>
            <a:ext cx="6816084" cy="492443"/>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rPr>
              <a:t>HOẠT</a:t>
            </a:r>
            <a:r>
              <a:rPr kumimoji="0" lang="en-US" sz="2600" b="1" i="0" u="none" strike="noStrike" cap="none" normalizeH="0" dirty="0">
                <a:ln>
                  <a:noFill/>
                </a:ln>
                <a:solidFill>
                  <a:srgbClr val="00B0F0"/>
                </a:solidFill>
                <a:effectLst/>
                <a:latin typeface="Times New Roman" pitchFamily="18" charset="0"/>
                <a:ea typeface="Times New Roman" pitchFamily="18" charset="0"/>
                <a:cs typeface="Times New Roman" pitchFamily="18" charset="0"/>
              </a:rPr>
              <a:t> ĐỘNG HÌNH THÀNH KIẾN THỨC</a:t>
            </a:r>
            <a:endPar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98491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1749"/>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1749"/>
                                          </p:stCondLst>
                                        </p:cTn>
                                        <p:tgtEl>
                                          <p:spTgt spid="5"/>
                                        </p:tgtEl>
                                        <p:attrNameLst>
                                          <p:attrName>style.visibility</p:attrName>
                                        </p:attrNameLst>
                                      </p:cBhvr>
                                      <p:to>
                                        <p:strVal val="visible"/>
                                      </p:to>
                                    </p:set>
                                  </p:childTnLst>
                                </p:cTn>
                              </p:par>
                              <p:par>
                                <p:cTn id="9" presetID="5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edg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 calcmode="lin" valueType="num">
                                      <p:cBhvr>
                                        <p:cTn id="38" dur="1000" fill="hold"/>
                                        <p:tgtEl>
                                          <p:spTgt spid="15"/>
                                        </p:tgtEl>
                                        <p:attrNameLst>
                                          <p:attrName>style.rotation</p:attrName>
                                        </p:attrNameLst>
                                      </p:cBhvr>
                                      <p:tavLst>
                                        <p:tav tm="0">
                                          <p:val>
                                            <p:fltVal val="90"/>
                                          </p:val>
                                        </p:tav>
                                        <p:tav tm="100000">
                                          <p:val>
                                            <p:fltVal val="0"/>
                                          </p:val>
                                        </p:tav>
                                      </p:tavLst>
                                    </p:anim>
                                    <p:animEffect transition="in" filter="fade">
                                      <p:cBhvr>
                                        <p:cTn id="39" dur="1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1000" fill="hold"/>
                                        <p:tgtEl>
                                          <p:spTgt spid="13"/>
                                        </p:tgtEl>
                                        <p:attrNameLst>
                                          <p:attrName>ppt_w</p:attrName>
                                        </p:attrNameLst>
                                      </p:cBhvr>
                                      <p:tavLst>
                                        <p:tav tm="0">
                                          <p:val>
                                            <p:strVal val="#ppt_w*0.70"/>
                                          </p:val>
                                        </p:tav>
                                        <p:tav tm="100000">
                                          <p:val>
                                            <p:strVal val="#ppt_w"/>
                                          </p:val>
                                        </p:tav>
                                      </p:tavLst>
                                    </p:anim>
                                    <p:anim calcmode="lin" valueType="num">
                                      <p:cBhvr>
                                        <p:cTn id="45" dur="1000" fill="hold"/>
                                        <p:tgtEl>
                                          <p:spTgt spid="13"/>
                                        </p:tgtEl>
                                        <p:attrNameLst>
                                          <p:attrName>ppt_h</p:attrName>
                                        </p:attrNameLst>
                                      </p:cBhvr>
                                      <p:tavLst>
                                        <p:tav tm="0">
                                          <p:val>
                                            <p:strVal val="#ppt_h"/>
                                          </p:val>
                                        </p:tav>
                                        <p:tav tm="100000">
                                          <p:val>
                                            <p:strVal val="#ppt_h"/>
                                          </p:val>
                                        </p:tav>
                                      </p:tavLst>
                                    </p:anim>
                                    <p:animEffect transition="in" filter="fade">
                                      <p:cBhvr>
                                        <p:cTn id="46" dur="10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1000" fill="hold"/>
                                        <p:tgtEl>
                                          <p:spTgt spid="14"/>
                                        </p:tgtEl>
                                        <p:attrNameLst>
                                          <p:attrName>ppt_w</p:attrName>
                                        </p:attrNameLst>
                                      </p:cBhvr>
                                      <p:tavLst>
                                        <p:tav tm="0">
                                          <p:val>
                                            <p:fltVal val="0"/>
                                          </p:val>
                                        </p:tav>
                                        <p:tav tm="100000">
                                          <p:val>
                                            <p:strVal val="#ppt_w"/>
                                          </p:val>
                                        </p:tav>
                                      </p:tavLst>
                                    </p:anim>
                                    <p:anim calcmode="lin" valueType="num">
                                      <p:cBhvr>
                                        <p:cTn id="52" dur="1000" fill="hold"/>
                                        <p:tgtEl>
                                          <p:spTgt spid="14"/>
                                        </p:tgtEl>
                                        <p:attrNameLst>
                                          <p:attrName>ppt_h</p:attrName>
                                        </p:attrNameLst>
                                      </p:cBhvr>
                                      <p:tavLst>
                                        <p:tav tm="0">
                                          <p:val>
                                            <p:fltVal val="0"/>
                                          </p:val>
                                        </p:tav>
                                        <p:tav tm="100000">
                                          <p:val>
                                            <p:strVal val="#ppt_h"/>
                                          </p:val>
                                        </p:tav>
                                      </p:tavLst>
                                    </p:anim>
                                    <p:anim calcmode="lin" valueType="num">
                                      <p:cBhvr>
                                        <p:cTn id="53" dur="1000" fill="hold"/>
                                        <p:tgtEl>
                                          <p:spTgt spid="14"/>
                                        </p:tgtEl>
                                        <p:attrNameLst>
                                          <p:attrName>style.rotation</p:attrName>
                                        </p:attrNameLst>
                                      </p:cBhvr>
                                      <p:tavLst>
                                        <p:tav tm="0">
                                          <p:val>
                                            <p:fltVal val="90"/>
                                          </p:val>
                                        </p:tav>
                                        <p:tav tm="100000">
                                          <p:val>
                                            <p:fltVal val="0"/>
                                          </p:val>
                                        </p:tav>
                                      </p:tavLst>
                                    </p:anim>
                                    <p:animEffect transition="in" filter="fade">
                                      <p:cBhvr>
                                        <p:cTn id="5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txBox="1">
            <a:spLocks noChangeArrowheads="1"/>
          </p:cNvSpPr>
          <p:nvPr/>
        </p:nvSpPr>
        <p:spPr>
          <a:xfrm>
            <a:off x="440724" y="1346775"/>
            <a:ext cx="7620000" cy="990600"/>
          </a:xfrm>
          <a:prstGeom prst="rect">
            <a:avLst/>
          </a:prstGeom>
        </p:spPr>
        <p:txBody>
          <a:bodyPr/>
          <a:lstStyle/>
          <a:p>
            <a:pPr algn="ctr" fontAlgn="auto">
              <a:spcBef>
                <a:spcPts val="0"/>
              </a:spcBef>
              <a:spcAft>
                <a:spcPts val="0"/>
              </a:spcAft>
              <a:defRPr/>
            </a:pPr>
            <a:endParaRPr lang="en-US" sz="4000" b="1" dirty="0">
              <a:solidFill>
                <a:srgbClr val="C00000"/>
              </a:solidFill>
              <a:latin typeface="+mj-lt"/>
              <a:ea typeface="+mj-ea"/>
              <a:cs typeface="+mj-cs"/>
            </a:endParaRPr>
          </a:p>
        </p:txBody>
      </p:sp>
      <p:pic>
        <p:nvPicPr>
          <p:cNvPr id="4" name="Picture 3">
            <a:extLst>
              <a:ext uri="{FF2B5EF4-FFF2-40B4-BE49-F238E27FC236}">
                <a16:creationId xmlns:a16="http://schemas.microsoft.com/office/drawing/2014/main" id="{2AC44FBA-B81C-45F4-88BD-3904562FD4C4}"/>
              </a:ext>
            </a:extLst>
          </p:cNvPr>
          <p:cNvPicPr/>
          <p:nvPr/>
        </p:nvPicPr>
        <p:blipFill rotWithShape="1">
          <a:blip r:embed="rId2"/>
          <a:srcRect l="18702" t="47363" r="32802" b="20501"/>
          <a:stretch/>
        </p:blipFill>
        <p:spPr bwMode="auto">
          <a:xfrm>
            <a:off x="899592" y="4221088"/>
            <a:ext cx="7482407" cy="2088232"/>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C1DACDF0-254A-44AC-9164-B746BE9CFAD3}"/>
              </a:ext>
            </a:extLst>
          </p:cNvPr>
          <p:cNvPicPr/>
          <p:nvPr/>
        </p:nvPicPr>
        <p:blipFill rotWithShape="1">
          <a:blip r:embed="rId3"/>
          <a:srcRect l="18228" t="55175" r="15677" b="9756"/>
          <a:stretch/>
        </p:blipFill>
        <p:spPr bwMode="auto">
          <a:xfrm>
            <a:off x="1040251" y="1368480"/>
            <a:ext cx="7649160" cy="2088232"/>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80A93E32-9714-47F4-8EBC-CB909E53A1F9}"/>
              </a:ext>
            </a:extLst>
          </p:cNvPr>
          <p:cNvSpPr txBox="1"/>
          <p:nvPr/>
        </p:nvSpPr>
        <p:spPr>
          <a:xfrm>
            <a:off x="323619" y="651614"/>
            <a:ext cx="8224867" cy="587853"/>
          </a:xfrm>
          <a:prstGeom prst="rect">
            <a:avLst/>
          </a:prstGeom>
          <a:noFill/>
        </p:spPr>
        <p:txBody>
          <a:bodyPr wrap="square">
            <a:spAutoFit/>
          </a:bodyPr>
          <a:lstStyle/>
          <a:p>
            <a:pPr algn="ctr">
              <a:lnSpc>
                <a:spcPct val="115000"/>
              </a:lnSpc>
              <a:spcAft>
                <a:spcPts val="800"/>
              </a:spcAft>
            </a:pPr>
            <a:r>
              <a:rPr lang="nl-NL" sz="2800" b="1" dirty="0">
                <a:solidFill>
                  <a:srgbClr val="C00000"/>
                </a:solidFill>
                <a:effectLst/>
                <a:latin typeface="Times New Roman" pitchFamily="18" charset="0"/>
                <a:ea typeface="DengXian" panose="02010600030101010101" pitchFamily="2" charset="-122"/>
                <a:cs typeface="Times New Roman" pitchFamily="18" charset="0"/>
              </a:rPr>
              <a:t>Hãy xác định tính đối xứng của các hình sau?</a:t>
            </a:r>
            <a:endParaRPr lang="en-US" sz="2800" b="1" dirty="0">
              <a:solidFill>
                <a:srgbClr val="C00000"/>
              </a:solidFill>
              <a:effectLst/>
              <a:latin typeface="Times New Roman" pitchFamily="18" charset="0"/>
              <a:ea typeface="DengXian" panose="02010600030101010101" pitchFamily="2" charset="-122"/>
              <a:cs typeface="Times New Roman" pitchFamily="18" charset="0"/>
            </a:endParaRPr>
          </a:p>
        </p:txBody>
      </p:sp>
      <p:sp>
        <p:nvSpPr>
          <p:cNvPr id="8" name="Speech Bubble: Oval 7">
            <a:extLst>
              <a:ext uri="{FF2B5EF4-FFF2-40B4-BE49-F238E27FC236}">
                <a16:creationId xmlns:a16="http://schemas.microsoft.com/office/drawing/2014/main" id="{6EF51282-7D88-4710-854F-757031AE8AD9}"/>
              </a:ext>
            </a:extLst>
          </p:cNvPr>
          <p:cNvSpPr/>
          <p:nvPr/>
        </p:nvSpPr>
        <p:spPr>
          <a:xfrm>
            <a:off x="627284" y="3331583"/>
            <a:ext cx="2440313" cy="990601"/>
          </a:xfrm>
          <a:prstGeom prst="wedgeEllipseCallout">
            <a:avLst>
              <a:gd name="adj1" fmla="val 35216"/>
              <a:gd name="adj2" fmla="val -5811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Arial" panose="020B0604020202020204" pitchFamily="34" charset="0"/>
                <a:cs typeface="Arial" panose="020B0604020202020204" pitchFamily="34" charset="0"/>
              </a:rPr>
              <a:t>Hình</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có</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trục</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đối</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xứng</a:t>
            </a:r>
            <a:endParaRPr lang="en-US" sz="2200" dirty="0">
              <a:solidFill>
                <a:srgbClr val="FFFF00"/>
              </a:solidFill>
              <a:latin typeface="Arial" panose="020B0604020202020204" pitchFamily="34" charset="0"/>
              <a:cs typeface="Arial" panose="020B0604020202020204" pitchFamily="34" charset="0"/>
            </a:endParaRPr>
          </a:p>
        </p:txBody>
      </p:sp>
      <p:sp>
        <p:nvSpPr>
          <p:cNvPr id="9" name="Speech Bubble: Oval 8">
            <a:extLst>
              <a:ext uri="{FF2B5EF4-FFF2-40B4-BE49-F238E27FC236}">
                <a16:creationId xmlns:a16="http://schemas.microsoft.com/office/drawing/2014/main" id="{0F455AFC-6F09-43BE-9C3C-12C777DDFDF1}"/>
              </a:ext>
            </a:extLst>
          </p:cNvPr>
          <p:cNvSpPr/>
          <p:nvPr/>
        </p:nvSpPr>
        <p:spPr>
          <a:xfrm>
            <a:off x="4659471" y="3132550"/>
            <a:ext cx="2440313" cy="990601"/>
          </a:xfrm>
          <a:prstGeom prst="wedgeEllipseCallout">
            <a:avLst>
              <a:gd name="adj1" fmla="val 35216"/>
              <a:gd name="adj2" fmla="val -5811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Arial" panose="020B0604020202020204" pitchFamily="34" charset="0"/>
                <a:cs typeface="Arial" panose="020B0604020202020204" pitchFamily="34" charset="0"/>
              </a:rPr>
              <a:t>Hình</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có</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trục</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đối</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xứng</a:t>
            </a:r>
            <a:endParaRPr lang="en-US" sz="2200" dirty="0">
              <a:solidFill>
                <a:srgbClr val="FFFF00"/>
              </a:solidFill>
              <a:latin typeface="Arial" panose="020B0604020202020204" pitchFamily="34" charset="0"/>
              <a:cs typeface="Arial" panose="020B0604020202020204" pitchFamily="34" charset="0"/>
            </a:endParaRPr>
          </a:p>
        </p:txBody>
      </p:sp>
      <p:sp>
        <p:nvSpPr>
          <p:cNvPr id="10" name="Speech Bubble: Oval 9">
            <a:extLst>
              <a:ext uri="{FF2B5EF4-FFF2-40B4-BE49-F238E27FC236}">
                <a16:creationId xmlns:a16="http://schemas.microsoft.com/office/drawing/2014/main" id="{DFF9D683-D2B1-4933-B9DC-E8B3EB035F64}"/>
              </a:ext>
            </a:extLst>
          </p:cNvPr>
          <p:cNvSpPr/>
          <p:nvPr/>
        </p:nvSpPr>
        <p:spPr>
          <a:xfrm>
            <a:off x="323619" y="5814019"/>
            <a:ext cx="2440313" cy="990601"/>
          </a:xfrm>
          <a:prstGeom prst="wedgeEllipseCallout">
            <a:avLst>
              <a:gd name="adj1" fmla="val 30742"/>
              <a:gd name="adj2" fmla="val -74646"/>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Arial" panose="020B0604020202020204" pitchFamily="34" charset="0"/>
                <a:cs typeface="Arial" panose="020B0604020202020204" pitchFamily="34" charset="0"/>
              </a:rPr>
              <a:t>Hình</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có</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trục</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đối</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xứng</a:t>
            </a:r>
            <a:endParaRPr lang="en-US" sz="2200" dirty="0">
              <a:solidFill>
                <a:srgbClr val="FFFF00"/>
              </a:solidFill>
              <a:latin typeface="Arial" panose="020B0604020202020204" pitchFamily="34" charset="0"/>
              <a:cs typeface="Arial" panose="020B0604020202020204" pitchFamily="34" charset="0"/>
            </a:endParaRPr>
          </a:p>
        </p:txBody>
      </p:sp>
      <p:sp>
        <p:nvSpPr>
          <p:cNvPr id="11" name="Speech Bubble: Oval 10">
            <a:extLst>
              <a:ext uri="{FF2B5EF4-FFF2-40B4-BE49-F238E27FC236}">
                <a16:creationId xmlns:a16="http://schemas.microsoft.com/office/drawing/2014/main" id="{ED44BC88-BB77-47C1-8B79-EB2E18342AD2}"/>
              </a:ext>
            </a:extLst>
          </p:cNvPr>
          <p:cNvSpPr/>
          <p:nvPr/>
        </p:nvSpPr>
        <p:spPr>
          <a:xfrm>
            <a:off x="4204225" y="5911957"/>
            <a:ext cx="2440313" cy="892664"/>
          </a:xfrm>
          <a:prstGeom prst="wedgeEllipseCallout">
            <a:avLst>
              <a:gd name="adj1" fmla="val 35216"/>
              <a:gd name="adj2" fmla="val -5811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solidFill>
                  <a:srgbClr val="FFFF00"/>
                </a:solidFill>
                <a:latin typeface="Arial" panose="020B0604020202020204" pitchFamily="34" charset="0"/>
                <a:cs typeface="Arial" panose="020B0604020202020204" pitchFamily="34" charset="0"/>
              </a:rPr>
              <a:t>Hình</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có</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trục</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đối</a:t>
            </a:r>
            <a:r>
              <a:rPr lang="en-US" sz="2200" dirty="0">
                <a:solidFill>
                  <a:srgbClr val="FFFF00"/>
                </a:solidFill>
                <a:latin typeface="Arial" panose="020B0604020202020204" pitchFamily="34" charset="0"/>
                <a:cs typeface="Arial" panose="020B0604020202020204" pitchFamily="34" charset="0"/>
              </a:rPr>
              <a:t> </a:t>
            </a:r>
            <a:r>
              <a:rPr lang="en-US" sz="2200" dirty="0" err="1">
                <a:solidFill>
                  <a:srgbClr val="FFFF00"/>
                </a:solidFill>
                <a:latin typeface="Arial" panose="020B0604020202020204" pitchFamily="34" charset="0"/>
                <a:cs typeface="Arial" panose="020B0604020202020204" pitchFamily="34" charset="0"/>
              </a:rPr>
              <a:t>xứng</a:t>
            </a:r>
            <a:endParaRPr lang="en-US" sz="2200" dirty="0">
              <a:solidFill>
                <a:srgbClr val="FFFF00"/>
              </a:solidFill>
              <a:latin typeface="Arial" panose="020B0604020202020204" pitchFamily="34" charset="0"/>
              <a:cs typeface="Arial" panose="020B0604020202020204" pitchFamily="34" charset="0"/>
            </a:endParaRPr>
          </a:p>
        </p:txBody>
      </p:sp>
      <p:sp>
        <p:nvSpPr>
          <p:cNvPr id="12" name="Rectangle 1">
            <a:extLst>
              <a:ext uri="{FF2B5EF4-FFF2-40B4-BE49-F238E27FC236}">
                <a16:creationId xmlns:a16="http://schemas.microsoft.com/office/drawing/2014/main" id="{0F026FE1-CFB3-41EF-858D-D051D2FAFE4B}"/>
              </a:ext>
            </a:extLst>
          </p:cNvPr>
          <p:cNvSpPr>
            <a:spLocks noChangeArrowheads="1"/>
          </p:cNvSpPr>
          <p:nvPr/>
        </p:nvSpPr>
        <p:spPr bwMode="auto">
          <a:xfrm rot="5400000">
            <a:off x="5385801" y="3203736"/>
            <a:ext cx="6816084" cy="492443"/>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rPr>
              <a:t>HOẠT</a:t>
            </a:r>
            <a:r>
              <a:rPr kumimoji="0" lang="en-US" sz="2600" b="1" i="0" u="none" strike="noStrike" cap="none" normalizeH="0" dirty="0">
                <a:ln>
                  <a:noFill/>
                </a:ln>
                <a:solidFill>
                  <a:srgbClr val="00B0F0"/>
                </a:solidFill>
                <a:effectLst/>
                <a:latin typeface="Times New Roman" pitchFamily="18" charset="0"/>
                <a:ea typeface="Times New Roman" pitchFamily="18" charset="0"/>
                <a:cs typeface="Times New Roman" pitchFamily="18" charset="0"/>
              </a:rPr>
              <a:t> ĐỘNG HÌNH THÀNH KIẾN THỨC</a:t>
            </a:r>
            <a:endParaRPr kumimoji="0" lang="en-US" sz="2600" b="1" i="0" u="none" strike="noStrike" cap="none" normalizeH="0" baseline="0" dirty="0">
              <a:ln>
                <a:noFill/>
              </a:ln>
              <a:solidFill>
                <a:srgbClr val="00B0F0"/>
              </a:solidFill>
              <a:effectLst/>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val="306610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1499"/>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1499"/>
                                          </p:stCondLst>
                                        </p:cTn>
                                        <p:tgtEl>
                                          <p:spTgt spid="4"/>
                                        </p:tgtEl>
                                        <p:attrNameLst>
                                          <p:attrName>style.visibility</p:attrName>
                                        </p:attrNameLst>
                                      </p:cBhvr>
                                      <p:to>
                                        <p:strVal val="visible"/>
                                      </p:to>
                                    </p:set>
                                  </p:childTnLst>
                                </p:cTn>
                              </p:par>
                              <p:par>
                                <p:cTn id="9" presetID="5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edge">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edge">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edge">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edge">
                                      <p:cBhvr>
                                        <p:cTn id="3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2502</TotalTime>
  <Words>709</Words>
  <Application>Microsoft Office PowerPoint</Application>
  <PresentationFormat>On-screen Show (4:3)</PresentationFormat>
  <Paragraphs>88</Paragraphs>
  <Slides>14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Constantia</vt:lpstr>
      <vt:lpstr>DengXian</vt:lpstr>
      <vt:lpstr>Times New Roman</vt:lpstr>
      <vt:lpstr>Webdings</vt:lpstr>
      <vt:lpstr>Wingdings 2</vt:lpstr>
      <vt:lpstr>Flow</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Duyen</dc:creator>
  <cp:lastModifiedBy>Xuan Nu</cp:lastModifiedBy>
  <cp:revision>124</cp:revision>
  <dcterms:created xsi:type="dcterms:W3CDTF">2016-01-24T10:42:15Z</dcterms:created>
  <dcterms:modified xsi:type="dcterms:W3CDTF">2024-01-15T01:20:15Z</dcterms:modified>
</cp:coreProperties>
</file>