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86" r:id="rId3"/>
    <p:sldId id="262" r:id="rId4"/>
    <p:sldId id="256" r:id="rId5"/>
    <p:sldId id="257" r:id="rId6"/>
    <p:sldId id="258" r:id="rId7"/>
    <p:sldId id="259" r:id="rId8"/>
    <p:sldId id="260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2" r:id="rId18"/>
    <p:sldId id="273" r:id="rId19"/>
    <p:sldId id="275" r:id="rId20"/>
    <p:sldId id="276" r:id="rId21"/>
    <p:sldId id="3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7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>
        <p:guide orient="horz" pos="2155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NGHEÄ THUAÄT HIEÄN ĐAÏI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80508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71" y="2692414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36155" y="2692414"/>
            <a:ext cx="7353592" cy="1222765"/>
          </a:xfr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</a:rPr>
              <a:t>Thiên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sĩ</a:t>
            </a:r>
            <a:r>
              <a:rPr lang="en-US" sz="4000" b="1" dirty="0">
                <a:solidFill>
                  <a:srgbClr val="002060"/>
                </a:solidFill>
              </a:rPr>
              <a:t> Paul Gauguin(</a:t>
            </a:r>
            <a:r>
              <a:rPr lang="en-US" sz="4000" b="1" dirty="0" err="1">
                <a:solidFill>
                  <a:srgbClr val="002060"/>
                </a:solidFill>
              </a:rPr>
              <a:t>Pôn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Gô-ganh</a:t>
            </a:r>
            <a:r>
              <a:rPr lang="en-US" sz="40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48" y="394154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2436274" y="4019909"/>
            <a:ext cx="6647341" cy="1170279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2: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Nghệ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thuật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cắt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dán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( Collage Art 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49" y="510513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/>
          <p:nvPr/>
        </p:nvSpPr>
        <p:spPr>
          <a:xfrm>
            <a:off x="2449394" y="5318974"/>
            <a:ext cx="7353592" cy="1038693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dung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endParaRPr lang="en-US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 animBg="1"/>
      <p:bldP spid="14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50" y="1762384"/>
            <a:ext cx="5700878" cy="3967034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265818" y="5894363"/>
            <a:ext cx="548640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Bước 2: Vẽ nhân vật mới cho tranh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18000" contrast="36000"/>
          </a:blip>
          <a:stretch>
            <a:fillRect/>
          </a:stretch>
        </p:blipFill>
        <p:spPr>
          <a:xfrm>
            <a:off x="169393" y="233681"/>
            <a:ext cx="5588423" cy="3952445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313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1: Vẽ phác hình dựa theo cảnh vật trong mẫu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46" y="233694"/>
            <a:ext cx="977153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96" y="566675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942" y="1356186"/>
            <a:ext cx="5704113" cy="4069788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706145" y="5637193"/>
            <a:ext cx="4978399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4: Vẽ màu chi tiết. Hoàn thiện tranh tranh.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191996"/>
            <a:ext cx="6060168" cy="4449050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525932" y="4819404"/>
            <a:ext cx="4893974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3: Vẽ màu khái quát theo đậm nhạt của tranh mẫu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31" y="72404"/>
            <a:ext cx="977153" cy="977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46" y="5895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4" y="1076005"/>
            <a:ext cx="4988117" cy="4988117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955" y="6164828"/>
            <a:ext cx="375475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5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4748"/>
            <a:ext cx="6197649" cy="4470572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3710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A Seashore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795" y="205740"/>
            <a:ext cx="8999855" cy="706755"/>
          </a:xfrm>
          <a:prstGeom prst="rect">
            <a:avLst/>
          </a:prstGeom>
          <a:blipFill>
            <a:blip r:embed="rId4"/>
          </a:blipFill>
          <a:ln w="38100">
            <a:solidFill>
              <a:srgbClr val="9966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Cách vẽ tranh theo tác phẩm của họa sĩ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4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541654"/>
            <a:ext cx="7143750" cy="5638800"/>
          </a:xfrm>
          <a:prstGeom prst="rect">
            <a:avLst/>
          </a:prstGeom>
          <a:noFill/>
          <a:ln w="571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203" y="2835656"/>
            <a:ext cx="3717925" cy="629920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Landscape at  Arles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85" y="1335405"/>
            <a:ext cx="1591945" cy="1591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820" y="115570"/>
            <a:ext cx="4893945" cy="706755"/>
          </a:xfrm>
          <a:prstGeom prst="rect">
            <a:avLst/>
          </a:prstGeom>
          <a:blipFill>
            <a:blip r:embed="rId2"/>
          </a:blipFill>
          <a:ln w="38100">
            <a:solidFill>
              <a:srgbClr val="996633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vẽ của học sinh</a:t>
            </a:r>
          </a:p>
        </p:txBody>
      </p: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6" y="-97776"/>
            <a:ext cx="977153" cy="977153"/>
          </a:xfrm>
          <a:prstGeom prst="rect">
            <a:avLst/>
          </a:prstGeom>
        </p:spPr>
      </p:pic>
      <p:sp>
        <p:nvSpPr>
          <p:cNvPr id="10" name="Left Arrow Callout 9"/>
          <p:cNvSpPr/>
          <p:nvPr/>
        </p:nvSpPr>
        <p:spPr>
          <a:xfrm>
            <a:off x="8314055" y="2190115"/>
            <a:ext cx="2897505" cy="3053080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Bảo Lâm -  Mô phỏng tranh </a:t>
            </a:r>
            <a:endParaRPr lang="en-US" sz="2800" b="1">
              <a:solidFill>
                <a:srgbClr val="002060"/>
              </a:solidFill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sym typeface="+mn-ea"/>
              </a:rPr>
              <a:t>  </a:t>
            </a:r>
            <a:r>
              <a:rPr lang="en-US" sz="2800" b="1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Bên Bờ Biển ( Màu nước )</a:t>
            </a:r>
          </a:p>
        </p:txBody>
      </p:sp>
      <p:sp>
        <p:nvSpPr>
          <p:cNvPr id="12" name="Left Arrow Callout 11"/>
          <p:cNvSpPr/>
          <p:nvPr/>
        </p:nvSpPr>
        <p:spPr>
          <a:xfrm>
            <a:off x="8314055" y="2202180"/>
            <a:ext cx="2954020" cy="3062605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Thanh Bình-  Mô phỏng tranh của Gauguin, màu sáp  </a:t>
            </a:r>
          </a:p>
        </p:txBody>
      </p:sp>
      <p:sp>
        <p:nvSpPr>
          <p:cNvPr id="13" name="Left Arrow Callout 12"/>
          <p:cNvSpPr/>
          <p:nvPr/>
        </p:nvSpPr>
        <p:spPr>
          <a:xfrm>
            <a:off x="8315325" y="2171700"/>
            <a:ext cx="2952750" cy="3171825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Nhã Kỳ - Mô phỏng tranh Phụ nữ Tahiti, sáp màu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5" y="940435"/>
            <a:ext cx="8021320" cy="555307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879475"/>
            <a:ext cx="4592955" cy="570801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16" name="Flowchart: Process 15"/>
          <p:cNvSpPr/>
          <p:nvPr/>
        </p:nvSpPr>
        <p:spPr>
          <a:xfrm>
            <a:off x="243205" y="887095"/>
            <a:ext cx="3540125" cy="5700395"/>
          </a:xfrm>
          <a:prstGeom prst="flowChartProcess">
            <a:avLst/>
          </a:prstGeom>
          <a:blipFill>
            <a:blip r:embed="rId7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788160"/>
            <a:ext cx="3455035" cy="3455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05" y="821690"/>
            <a:ext cx="8150860" cy="587121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0" y="205740"/>
            <a:ext cx="7951470" cy="768350"/>
          </a:xfrm>
          <a:prstGeom prst="rect">
            <a:avLst/>
          </a:prstGeom>
          <a:blipFill>
            <a:blip r:embed="rId2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Trưng bày sản phẩm và chia sẻ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37870" y="967740"/>
            <a:ext cx="8905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</a:rPr>
              <a:t>Nêu cảm nhận và phân tích: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757931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 Bài vẽ em ấn tượng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279192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Cảnh vật, không gian và con người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9124" y="2829027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Cách diễn tả mảng hình, đậm nhạt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9012" y="3312076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Hòa sắc trong bài vẽ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9000" y="3866515"/>
            <a:ext cx="111074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Ý tưởng điều chỉnh để bài vẽ gần hơn với phong cách hõa sĩ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37870" y="4392930"/>
            <a:ext cx="1100455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chemeClr val="tx1"/>
                </a:solidFill>
                <a:latin typeface="Times New Roman" panose="02020603050405020304" pitchFamily="18" charset="0"/>
              </a:rPr>
              <a:t>Em rút ra được bài học gì, khi thể hiện tranh theo phong các họa sĩ Paul Gauguin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6" y="-63486"/>
            <a:ext cx="977153" cy="977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05" y="5533390"/>
            <a:ext cx="1304925" cy="1304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851" y="57816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715" y="1066165"/>
            <a:ext cx="105581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3200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49910" y="2911475"/>
            <a:ext cx="1004125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 hoạ sĩ rất chú trọng vào ánh sáng, đặc biệt là ánh sáng mặt trời chiếu vào con người và cảnh vật.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90" y="1809115"/>
            <a:ext cx="1026350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100" y="4039235"/>
            <a:ext cx="100450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7269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3775" y="630172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60" y="179070"/>
            <a:ext cx="12023725" cy="706755"/>
          </a:xfrm>
          <a:prstGeom prst="rect">
            <a:avLst/>
          </a:prstGeom>
          <a:blipFill>
            <a:blip r:embed="rId3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" y="262255"/>
            <a:ext cx="4821555" cy="615823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6705" y="6212840"/>
            <a:ext cx="486600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Exo 2"/>
              </a:rPr>
              <a:t>Hai vũ công trên sân khấu -</a:t>
            </a:r>
            <a:r>
              <a:rPr lang="en-US" b="1" i="1">
                <a:solidFill>
                  <a:srgbClr val="111111"/>
                </a:solidFill>
                <a:latin typeface="Exo 2"/>
              </a:rPr>
              <a:t> Egar Degas</a:t>
            </a:r>
            <a:endParaRPr lang="en-US" b="1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6579862" y="262423"/>
            <a:ext cx="4400501" cy="6258392"/>
            <a:chOff x="3438" y="530"/>
            <a:chExt cx="2087" cy="3390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530"/>
              <a:ext cx="2030" cy="3137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38" y="3721"/>
              <a:ext cx="2087" cy="19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115570"/>
            <a:ext cx="5719445" cy="381317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68350" y="4083050"/>
            <a:ext cx="4666615" cy="36830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45" y="1281430"/>
            <a:ext cx="5788660" cy="458216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08237" y="5956815"/>
            <a:ext cx="5166995" cy="64516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</a:p>
          <a:p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35" y="4794885"/>
            <a:ext cx="1706880" cy="170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" y="168275"/>
            <a:ext cx="5460365" cy="4079875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68400" y="4343400"/>
            <a:ext cx="3513455" cy="460375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Hoa diên vĩ 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1439908"/>
            <a:ext cx="5952308" cy="4179280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62345" y="5751830"/>
            <a:ext cx="5797550" cy="521970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2800">
                <a:latin typeface="Arial" panose="020B0604020202020204" pitchFamily="34" charset="0"/>
              </a:rPr>
              <a:t>– Ma-nê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30" y="5220970"/>
            <a:ext cx="1402715" cy="140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78632" y="18011"/>
            <a:ext cx="9083615" cy="156966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Bài</a:t>
            </a:r>
            <a:r>
              <a:rPr lang="en-US" sz="4800" b="1" dirty="0">
                <a:solidFill>
                  <a:sysClr val="windowText" lastClr="000000"/>
                </a:solidFill>
              </a:rPr>
              <a:t> 1: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Nhiên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Tranh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800" b="1" dirty="0">
                <a:solidFill>
                  <a:sysClr val="windowText" lastClr="000000"/>
                </a:solidFill>
              </a:rPr>
              <a:t> Paul Gauguin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1706880"/>
            <a:ext cx="11563350" cy="5055235"/>
          </a:xfrm>
          <a:prstGeom prst="foldedCorner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93545" y="3863975"/>
            <a:ext cx="7779385" cy="8616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- Mô phỏng được bức tranh theo phong cách của họa sĩ Paul Gauguin với các nhân vật mới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80" y="5019040"/>
            <a:ext cx="1251585" cy="125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" y="170815"/>
            <a:ext cx="1129665" cy="1129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392032" y="185806"/>
            <a:ext cx="4343400" cy="5886385"/>
            <a:chOff x="3058" y="551"/>
            <a:chExt cx="2256" cy="3473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" y="551"/>
              <a:ext cx="2181" cy="3123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3058" y="3752"/>
              <a:ext cx="2256" cy="272"/>
            </a:xfrm>
            <a:prstGeom prst="rect">
              <a:avLst/>
            </a:prstGeom>
            <a:ln w="28575">
              <a:solidFill>
                <a:srgbClr val="9966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/>
                <a:t>- </a:t>
              </a:r>
              <a:r>
                <a:rPr lang="en-US" altLang="en-US" sz="2400" i="1"/>
                <a:t>Mone </a:t>
              </a:r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22605"/>
            <a:ext cx="6717030" cy="515874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05" y="5836285"/>
            <a:ext cx="4001135" cy="460375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296141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1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86860" y="309880"/>
            <a:ext cx="4964430" cy="78359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1093484"/>
            <a:ext cx="977153" cy="97715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08505" y="1211580"/>
            <a:ext cx="9301480" cy="740410"/>
          </a:xfrm>
          <a:prstGeom prst="wedgeRoundRectCallout">
            <a:avLst>
              <a:gd name="adj1" fmla="val -57373"/>
              <a:gd name="adj2" fmla="val 52915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của họa sĩ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11" y="116219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2143139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825625" y="2237740"/>
            <a:ext cx="102412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tranh theo tác phẩm của họa sĩ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3417584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4481209"/>
            <a:ext cx="977153" cy="9771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563754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5625" y="3703320"/>
            <a:ext cx="9401810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Cách vẽ tranh theo tác phẩm của họa sĩ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2007870" y="4767580"/>
            <a:ext cx="9138920" cy="871220"/>
          </a:xfrm>
          <a:prstGeom prst="cloudCallout">
            <a:avLst>
              <a:gd name="adj1" fmla="val -58567"/>
              <a:gd name="adj2" fmla="val 1012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997710" y="5995035"/>
            <a:ext cx="9766935" cy="729615"/>
          </a:xfrm>
          <a:prstGeom prst="wedgeRoundRectCallout">
            <a:avLst>
              <a:gd name="adj1" fmla="val -58009"/>
              <a:gd name="adj2" fmla="val 2641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575" y="1814830"/>
            <a:ext cx="3373120" cy="2975610"/>
          </a:xfr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Paul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Guiguin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Pôn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Gô-ganh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sinh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7/06/1848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tại</a:t>
            </a:r>
            <a:r>
              <a:rPr lang="en-US" sz="4400" b="1" dirty="0">
                <a:solidFill>
                  <a:srgbClr val="FF0000"/>
                </a:solidFill>
              </a:rPr>
              <a:t> 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90" y="5485765"/>
            <a:ext cx="9274810" cy="1290320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      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</a:t>
            </a:r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đặc quyền tại Peru nhờ người chú làm tổng thống Peru của</a:t>
            </a:r>
            <a:r>
              <a:rPr lang="en-US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.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 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" y="1256030"/>
            <a:ext cx="3235325" cy="4109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60" y="1477010"/>
            <a:ext cx="4622800" cy="38506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386840" y="170180"/>
            <a:ext cx="8804910" cy="878840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400" b="1" dirty="0">
                <a:solidFill>
                  <a:sysClr val="windowText" lastClr="000000"/>
                </a:solidFill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400" b="1" dirty="0">
                <a:solidFill>
                  <a:sysClr val="windowText" lastClr="000000"/>
                </a:solidFill>
              </a:rPr>
              <a:t> Paul Gauguin </a:t>
            </a:r>
            <a:r>
              <a:rPr lang="en-US" sz="4400" b="1" dirty="0"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solidFill>
                  <a:srgbClr val="002060"/>
                </a:solidFill>
              </a:rPr>
              <a:t>Pôn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Gô-ganh</a:t>
            </a:r>
            <a:r>
              <a:rPr lang="en-US" sz="44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81" y="14"/>
            <a:ext cx="977153" cy="977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580" y="5365750"/>
            <a:ext cx="1251585" cy="1251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  <p:bldP spid="10" grpId="0" bldLvl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70180"/>
            <a:ext cx="5142230" cy="62509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5125" y="395605"/>
            <a:ext cx="6367145" cy="2705735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/>
              </a:rPr>
              <a:t>Năm 1854 Paul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5125" y="3484880"/>
            <a:ext cx="6500495" cy="2835275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4000" b="1">
                <a:ln/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102870"/>
            <a:ext cx="2875280" cy="381063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8" y="1589027"/>
            <a:ext cx="4065431" cy="3232018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31" y="3079082"/>
            <a:ext cx="4501166" cy="3381501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2" name="Flowchart: Alternate Process 1"/>
          <p:cNvSpPr/>
          <p:nvPr/>
        </p:nvSpPr>
        <p:spPr>
          <a:xfrm>
            <a:off x="68580" y="4006850"/>
            <a:ext cx="2908935" cy="85217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nào em lấy chồng của Paul Gauguin giá 300 tr USD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7668895" y="1805940"/>
            <a:ext cx="3824605" cy="1146810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bức tranh về chủ đề người dân Tahiti của Họa sĩ Paul Gauguin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725" y="5249545"/>
            <a:ext cx="1301750" cy="130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571" y="10288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338580"/>
            <a:ext cx="5347335" cy="39789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054735"/>
            <a:ext cx="3822700" cy="4718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42645" y="5608955"/>
            <a:ext cx="4912995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 b="1">
                <a:solidFill>
                  <a:srgbClr val="002060"/>
                </a:solidFill>
              </a:rPr>
              <a:t>            Kt: 74 x 100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2180" y="5869940"/>
            <a:ext cx="3718560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Road in Tahiti – 1891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( </a:t>
            </a:r>
            <a:r>
              <a:rPr lang="en-US" sz="2800" b="1" dirty="0" err="1">
                <a:solidFill>
                  <a:srgbClr val="002060"/>
                </a:solidFill>
              </a:rPr>
              <a:t>sơn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dầu</a:t>
            </a:r>
            <a:r>
              <a:rPr lang="en-US" sz="2800" b="1" dirty="0">
                <a:solidFill>
                  <a:srgbClr val="002060"/>
                </a:solidFill>
              </a:rPr>
              <a:t>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685" y="205740"/>
            <a:ext cx="9472930" cy="706755"/>
          </a:xfrm>
          <a:prstGeom prst="rect">
            <a:avLst/>
          </a:prstGeom>
          <a:blipFill>
            <a:blip r:embed="rId4"/>
          </a:blip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– nhận thức về tranh của họa sĩ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5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920477" y="2049734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6000" contrast="18000"/>
          </a:blip>
          <a:stretch>
            <a:fillRect/>
          </a:stretch>
        </p:blipFill>
        <p:spPr>
          <a:xfrm>
            <a:off x="933722" y="285709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6000" contrast="18000"/>
          </a:blip>
          <a:stretch>
            <a:fillRect/>
          </a:stretch>
        </p:blipFill>
        <p:spPr>
          <a:xfrm>
            <a:off x="880696" y="3637962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12000" contrast="18000"/>
          </a:blip>
          <a:stretch>
            <a:fillRect/>
          </a:stretch>
        </p:blipFill>
        <p:spPr>
          <a:xfrm>
            <a:off x="900744" y="43898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12000" contrast="24000"/>
          </a:blip>
          <a:stretch>
            <a:fillRect/>
          </a:stretch>
        </p:blipFill>
        <p:spPr>
          <a:xfrm>
            <a:off x="933269" y="504340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 bright="12000" contrast="18000"/>
          </a:blip>
          <a:stretch>
            <a:fillRect/>
          </a:stretch>
        </p:blipFill>
        <p:spPr>
          <a:xfrm>
            <a:off x="920882" y="5735185"/>
            <a:ext cx="8040795" cy="46060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72535" y="378460"/>
            <a:ext cx="3347085" cy="1301750"/>
          </a:xfrm>
          <a:prstGeom prst="cloudCallout">
            <a:avLst>
              <a:gd name="adj1" fmla="val -69256"/>
              <a:gd name="adj2" fmla="val -76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TÓM LẠI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186" y="9970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205740"/>
            <a:ext cx="9182735" cy="706755"/>
          </a:xfrm>
          <a:prstGeom prst="rect">
            <a:avLst/>
          </a:prstGeom>
          <a:blipFill>
            <a:blip r:embed="rId2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Cách vẽ tranh theo tác phẩm của họa sĩ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2" y="1236481"/>
            <a:ext cx="6843524" cy="5196578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92695" y="1863090"/>
            <a:ext cx="4368800" cy="3169285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Quan sát tranh mẫu, tìm ra đặc điểm cơ bản về: Bố cục, hình ảnh,  màu sắc.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6" y="-64756"/>
            <a:ext cx="977153" cy="977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36" y="563817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716</Words>
  <Application>Microsoft Office PowerPoint</Application>
  <PresentationFormat>Widescreen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Exo 2</vt:lpstr>
      <vt:lpstr>Tahoma</vt:lpstr>
      <vt:lpstr>Times New Roman</vt:lpstr>
      <vt:lpstr>VNI-Avo</vt:lpstr>
      <vt:lpstr>Wingdings</vt:lpstr>
      <vt:lpstr>Office Theme</vt:lpstr>
      <vt:lpstr>Bài 1: Thiên nhiên trong tranh của họa sĩ Paul Gauguin(Pôn Gô-ganh)</vt:lpstr>
      <vt:lpstr>PowerPoint Presentation</vt:lpstr>
      <vt:lpstr>PowerPoint Presentation</vt:lpstr>
      <vt:lpstr>Paul Guiguin (Pôn Gô-ganh) sinh ngày 7/06/1848 tại Paris</vt:lpstr>
      <vt:lpstr>Năm 1854 Paul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trà my</cp:lastModifiedBy>
  <cp:revision>49</cp:revision>
  <dcterms:created xsi:type="dcterms:W3CDTF">2023-05-10T06:45:00Z</dcterms:created>
  <dcterms:modified xsi:type="dcterms:W3CDTF">2023-09-15T01:10:09Z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4B16B2DDB97E4960ABBC6D58D3741FA1</vt:lpwstr>
  </property>
  <property fmtid="{D5CDD505-2E9C-101B-9397-08002B2CF9AE}" pid="3" name="KSOProductBuildVer">
    <vt:lpwstr>1033-11.2.0.11537</vt:lpwstr>
  </property>
</Properties>
</file>