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7"/>
  </p:notesMasterIdLst>
  <p:sldIdLst>
    <p:sldId id="272" r:id="rId2"/>
    <p:sldId id="273" r:id="rId3"/>
    <p:sldId id="270" r:id="rId4"/>
    <p:sldId id="268" r:id="rId5"/>
    <p:sldId id="256" r:id="rId6"/>
    <p:sldId id="274" r:id="rId7"/>
    <p:sldId id="265" r:id="rId8"/>
    <p:sldId id="260" r:id="rId9"/>
    <p:sldId id="263" r:id="rId10"/>
    <p:sldId id="266" r:id="rId11"/>
    <p:sldId id="267" r:id="rId12"/>
    <p:sldId id="259" r:id="rId13"/>
    <p:sldId id="271" r:id="rId14"/>
    <p:sldId id="262" r:id="rId15"/>
    <p:sldId id="275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1BE"/>
    <a:srgbClr val="670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3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FF7C0-19F0-41A3-B0EF-3BAABF8DBA4A}" type="datetimeFigureOut">
              <a:rPr lang="en-US" smtClean="0"/>
              <a:pPr/>
              <a:t>6/9/2023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4C44-28C7-466C-BFF1-4BBC3AE6B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6CB958-C398-4A46-A11C-5B76704B4EAA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6/9/2023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6"/>
          <p:cNvSpPr>
            <a:spLocks noChangeArrowheads="1"/>
          </p:cNvSpPr>
          <p:nvPr/>
        </p:nvSpPr>
        <p:spPr bwMode="auto">
          <a:xfrm>
            <a:off x="13646" y="1220736"/>
            <a:ext cx="12192000" cy="195541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4400" b="1" dirty="0">
              <a:solidFill>
                <a:srgbClr val="FF0000"/>
              </a:solidFill>
              <a:latin typeface="Showcard Gothic" pitchFamily="82" charset="0"/>
            </a:endParaRPr>
          </a:p>
          <a:p>
            <a:pPr algn="ctr" eaLnBrk="1" hangingPunct="1"/>
            <a:r>
              <a:rPr lang="en-US" alt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CHỮ CÁCH ĐIỆU TRONG ĐỜI SỐNG</a:t>
            </a:r>
            <a:endParaRPr lang="en-US" altLang="en-US" sz="4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4400" b="1" u="sng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Bài</a:t>
            </a:r>
            <a:r>
              <a:rPr lang="en-US" altLang="en-US" sz="4400" b="1" u="sng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1: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n</a:t>
            </a:r>
            <a:r>
              <a:rPr lang="en-US" altLang="en-US" sz="4400" b="1" dirty="0" err="1">
                <a:solidFill>
                  <a:srgbClr val="FF0000"/>
                </a:solidFill>
                <a:latin typeface="Segoe Script" pitchFamily="66" charset="0"/>
              </a:rPr>
              <a:t>h</a:t>
            </a:r>
            <a:r>
              <a:rPr lang="en-US" altLang="en-US" sz="4400" b="1" dirty="0" err="1">
                <a:solidFill>
                  <a:srgbClr val="00B0F0"/>
                </a:solidFill>
                <a:latin typeface="Segoe Script" pitchFamily="66" charset="0"/>
              </a:rPr>
              <a:t>ị</a:t>
            </a:r>
            <a:r>
              <a:rPr lang="en-US" altLang="en-US" sz="4400" b="1" dirty="0" err="1">
                <a:solidFill>
                  <a:srgbClr val="670F5D"/>
                </a:solidFill>
                <a:latin typeface="Segoe Script" pitchFamily="66" charset="0"/>
              </a:rPr>
              <a:t>p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>
                <a:solidFill>
                  <a:srgbClr val="FF0000"/>
                </a:solidFill>
                <a:latin typeface="Segoe Script" pitchFamily="66" charset="0"/>
              </a:rPr>
              <a:t>đ</a:t>
            </a:r>
            <a:r>
              <a:rPr lang="en-US" altLang="en-US" sz="4400" b="1">
                <a:solidFill>
                  <a:srgbClr val="FFC000"/>
                </a:solidFill>
                <a:latin typeface="Segoe Script" pitchFamily="66" charset="0"/>
              </a:rPr>
              <a:t>i</a:t>
            </a:r>
            <a:r>
              <a:rPr lang="en-US" altLang="en-US" sz="4400" b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ệ</a:t>
            </a:r>
            <a:r>
              <a:rPr lang="en-US" altLang="en-US" sz="4400" b="1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rPr>
              <a:t>u</a:t>
            </a:r>
            <a:r>
              <a:rPr lang="en-US" altLang="en-US" sz="4400" b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v</a:t>
            </a:r>
            <a:r>
              <a:rPr lang="en-US" altLang="en-US" sz="4400" b="1" dirty="0" err="1">
                <a:solidFill>
                  <a:srgbClr val="FF0000"/>
                </a:solidFill>
                <a:latin typeface="Segoe Script" pitchFamily="66" charset="0"/>
              </a:rPr>
              <a:t>à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Segoe Script" pitchFamily="66" charset="0"/>
              </a:rPr>
              <a:t>m</a:t>
            </a:r>
            <a:r>
              <a:rPr lang="en-US" altLang="en-US" sz="4400" b="1" dirty="0" err="1">
                <a:solidFill>
                  <a:srgbClr val="FFC000"/>
                </a:solidFill>
                <a:latin typeface="Segoe Script" pitchFamily="66" charset="0"/>
              </a:rPr>
              <a:t>à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u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s</a:t>
            </a:r>
            <a:r>
              <a:rPr lang="en-US" altLang="en-US" sz="4400" b="1" dirty="0" err="1">
                <a:solidFill>
                  <a:srgbClr val="FF0000"/>
                </a:solidFill>
                <a:latin typeface="Segoe Script" pitchFamily="66" charset="0"/>
              </a:rPr>
              <a:t>ắ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c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dirty="0" err="1">
                <a:solidFill>
                  <a:srgbClr val="C00000"/>
                </a:solidFill>
                <a:latin typeface="Segoe Script" pitchFamily="66" charset="0"/>
              </a:rPr>
              <a:t>c</a:t>
            </a:r>
            <a:r>
              <a:rPr lang="en-US" altLang="en-US" sz="4400" b="1" dirty="0" err="1">
                <a:solidFill>
                  <a:srgbClr val="FFC000"/>
                </a:solidFill>
                <a:latin typeface="Segoe Script" pitchFamily="66" charset="0"/>
              </a:rPr>
              <a:t>ủ</a:t>
            </a:r>
            <a:r>
              <a:rPr lang="en-US" altLang="en-US" sz="44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rPr>
              <a:t>a</a:t>
            </a:r>
            <a:r>
              <a:rPr lang="en-US" altLang="en-US" sz="4400" b="1" dirty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dirty="0" err="1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c</a:t>
            </a:r>
            <a:r>
              <a:rPr lang="en-US" altLang="en-US" sz="4400" b="1" dirty="0" err="1">
                <a:solidFill>
                  <a:srgbClr val="F731BE"/>
                </a:solidFill>
                <a:latin typeface="Segoe Script" pitchFamily="66" charset="0"/>
              </a:rPr>
              <a:t>h</a:t>
            </a:r>
            <a:r>
              <a:rPr lang="en-US" altLang="en-US" sz="4400" b="1" dirty="0" err="1">
                <a:solidFill>
                  <a:srgbClr val="FF0000"/>
                </a:solidFill>
                <a:latin typeface="Segoe Script" pitchFamily="66" charset="0"/>
              </a:rPr>
              <a:t>ữ</a:t>
            </a:r>
            <a:endParaRPr lang="en-US" altLang="en-US" sz="4400" b="1" dirty="0">
              <a:solidFill>
                <a:srgbClr val="FF0000"/>
              </a:solidFill>
              <a:latin typeface="Segoe Script" pitchFamily="66" charset="0"/>
            </a:endParaRPr>
          </a:p>
          <a:p>
            <a:pPr algn="ctr" eaLnBrk="1" hangingPunct="1"/>
            <a:endParaRPr lang="en-US" altLang="en-US" sz="3600" b="1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4" name="Rectangle 30"/>
          <p:cNvSpPr>
            <a:spLocks noChangeArrowheads="1"/>
          </p:cNvSpPr>
          <p:nvPr/>
        </p:nvSpPr>
        <p:spPr bwMode="auto">
          <a:xfrm>
            <a:off x="1" y="14068"/>
            <a:ext cx="12192000" cy="1069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725" name="WordArt 32"/>
          <p:cNvSpPr>
            <a:spLocks noChangeArrowheads="1" noChangeShapeType="1" noTextEdit="1"/>
          </p:cNvSpPr>
          <p:nvPr/>
        </p:nvSpPr>
        <p:spPr bwMode="auto">
          <a:xfrm>
            <a:off x="1937983" y="152400"/>
            <a:ext cx="87081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MĨ THUẬT LỚP 7</a:t>
            </a:r>
          </a:p>
        </p:txBody>
      </p:sp>
      <p:pic>
        <p:nvPicPr>
          <p:cNvPr id="30726" name="Picture 8" descr="PALETT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20" y="3725839"/>
            <a:ext cx="3682592" cy="274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WordArt 13"/>
          <p:cNvSpPr>
            <a:spLocks noChangeArrowheads="1" noChangeShapeType="1" noTextEdit="1"/>
          </p:cNvSpPr>
          <p:nvPr/>
        </p:nvSpPr>
        <p:spPr bwMode="auto">
          <a:xfrm>
            <a:off x="5854890" y="3821373"/>
            <a:ext cx="3439235" cy="248389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B</a:t>
            </a:r>
          </a:p>
        </p:txBody>
      </p:sp>
      <p:sp>
        <p:nvSpPr>
          <p:cNvPr id="30729" name="WordArt 14"/>
          <p:cNvSpPr>
            <a:spLocks noChangeArrowheads="1" noChangeShapeType="1" noTextEdit="1"/>
          </p:cNvSpPr>
          <p:nvPr/>
        </p:nvSpPr>
        <p:spPr bwMode="auto">
          <a:xfrm>
            <a:off x="8116405" y="3657600"/>
            <a:ext cx="3170293" cy="300250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</a:t>
            </a:r>
          </a:p>
        </p:txBody>
      </p:sp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 rot="20804700">
            <a:off x="4148918" y="2893315"/>
            <a:ext cx="2879679" cy="223823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A</a:t>
            </a:r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04" y="1231095"/>
            <a:ext cx="8017564" cy="52376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5E496A-DB6B-4394-9C1E-DA9275F6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159" y="0"/>
            <a:ext cx="4139179" cy="128089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42089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6411"/>
            <a:ext cx="11686735" cy="174858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VẼ BỐ CỤC TRANG TRÍ BẰNG NHỮNG </a:t>
            </a:r>
            <a:r>
              <a:rPr lang="vi-VN" sz="2800" b="1">
                <a:solidFill>
                  <a:srgbClr val="002060"/>
                </a:solidFill>
              </a:rPr>
              <a:t>CHỮ CÁI</a:t>
            </a:r>
            <a:r>
              <a:rPr lang="en-US" sz="2800" b="1">
                <a:solidFill>
                  <a:srgbClr val="002060"/>
                </a:solidFill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>
                <a:solidFill>
                  <a:srgbClr val="002060"/>
                </a:solidFill>
              </a:rPr>
              <a:t> </a:t>
            </a:r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LƯU Ý CẦN THIẾT KHI LÀM BÀI.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2072949"/>
            <a:ext cx="11662117" cy="45275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LỰA CHỌN KIỂU CHỮ VÀ NHỮNG CHỮ CÁI PHÙ HỢP VỚI Ý TƯỞNG BÀI VẼ, CHỈ NÊN SỬ DỤNG MỘT ĐẾN HAI KIỂU CHỮ TRONG MỘT BÀI VẼ</a:t>
            </a: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XÁC ĐỊNH KHUÔN KHỔ BÀI VẼ</a:t>
            </a: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THỰC HIỆN BÀI VẼ, LƯU Ý KHÔNG BIẾN ĐỔI QUÁ NHIỀU LÀM MẤT ĐẶC TRƯNG CỦA KIỂU CHỮ BAN ĐẦU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1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BÀI THAM KHẢO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A39A7F-ECD7-443C-ABD7-1329D2031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1" y="832518"/>
            <a:ext cx="11013745" cy="58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ĩ Thuật 4| Em Sáng Tạo Cùng Những Con Chữ| Những Chữ Cái Đáng Yêu| Chữ  Lộc| Học Vẽ Thật Là Vui - YouTube">
            <a:extLst>
              <a:ext uri="{FF2B5EF4-FFF2-40B4-BE49-F238E27FC236}">
                <a16:creationId xmlns:a16="http://schemas.microsoft.com/office/drawing/2014/main" id="{99973CFD-6830-4608-BE0B-FD3088D1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8" y="914399"/>
            <a:ext cx="10549718" cy="56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BÀI THAM KHẢO</a:t>
            </a:r>
          </a:p>
        </p:txBody>
      </p:sp>
    </p:spTree>
    <p:extLst>
      <p:ext uri="{BB962C8B-B14F-4D97-AF65-F5344CB8AC3E}">
        <p14:creationId xmlns:p14="http://schemas.microsoft.com/office/powerpoint/2010/main" val="2007940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BÀI THAM KHẢO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367" y="1078173"/>
            <a:ext cx="9758149" cy="550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33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>
                <a:latin typeface="Times New Roman" pitchFamily="18" charset="0"/>
                <a:cs typeface="Times New Roman" pitchFamily="18" charset="0"/>
              </a:rPr>
              <a:t>BÀI THAM KHẢO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947" y="845294"/>
            <a:ext cx="9921922" cy="57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33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1481253860668_5104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4770" y="4026090"/>
            <a:ext cx="3012601" cy="27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thiet_ke_typography_ao_phong_04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93" y="2797791"/>
            <a:ext cx="3166280" cy="406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Logo Chữ Cái Đẹp - 76+ Mẫu Thiết Kế Logo Chữ Cái | Mekoong - Amade Graph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913" y="788422"/>
            <a:ext cx="6100547" cy="3457583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5941" y="1282902"/>
            <a:ext cx="2755552" cy="242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114" y="1296550"/>
            <a:ext cx="2990461" cy="1408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2" descr="Trang trí nội thất bằng chữ, số đang là mốt - Tạp chí Đẹ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0108" y="4026090"/>
            <a:ext cx="5145206" cy="26544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0375" y="259307"/>
            <a:ext cx="1138223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>
                <a:solidFill>
                  <a:srgbClr val="002060"/>
                </a:solidFill>
              </a:rPr>
              <a:t>CHỮ CÓ VAI TRÒ NHƯ THẾ NÀO TRONG CUỘC SỐNG CHỦA CHÚNG TA: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8446" y="150121"/>
            <a:ext cx="1164154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 trang trí vừa có tác dụng làm đẹp vừa thể hiện rõ ý nghĩa của nội dung cần được trang trí.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314" y="0"/>
            <a:ext cx="9423149" cy="174858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 CÁCH ĐIỆU </a:t>
            </a:r>
            <a:r>
              <a:rPr 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7" y="1968201"/>
            <a:ext cx="5781605" cy="3824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1968202"/>
            <a:ext cx="5123600" cy="38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470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影片營銷- Kasual 為客戶提供一站式網上廣告宣傳方案">
            <a:extLst>
              <a:ext uri="{FF2B5EF4-FFF2-40B4-BE49-F238E27FC236}">
                <a16:creationId xmlns:a16="http://schemas.microsoft.com/office/drawing/2014/main" id="{FE8F9218-E374-4F05-877F-B908C886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1064525"/>
            <a:ext cx="3343708" cy="22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rang trí phòng bé yêu cực lạ chỉ với... những chữ cái">
            <a:extLst>
              <a:ext uri="{FF2B5EF4-FFF2-40B4-BE49-F238E27FC236}">
                <a16:creationId xmlns:a16="http://schemas.microsoft.com/office/drawing/2014/main" id="{795B1719-DB0B-4F42-9F01-C6BACE50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6" y="3343696"/>
            <a:ext cx="4285397" cy="263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54 các kiểu chữ trang trí dễ thương, sáng tạo thu hút cả trẻ và người lớ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9860" y="1132764"/>
            <a:ext cx="4312692" cy="2193633"/>
          </a:xfrm>
          <a:prstGeom prst="rect">
            <a:avLst/>
          </a:prstGeom>
          <a:noFill/>
        </p:spPr>
      </p:pic>
      <p:pic>
        <p:nvPicPr>
          <p:cNvPr id="12298" name="Picture 10" descr="54 các kiểu chữ trang trí dễ thương, sáng tạo thu hút cả trẻ và người lớ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1045" y="1160059"/>
            <a:ext cx="2893325" cy="4749421"/>
          </a:xfrm>
          <a:prstGeom prst="rect">
            <a:avLst/>
          </a:prstGeom>
          <a:noFill/>
        </p:spPr>
      </p:pic>
      <p:sp>
        <p:nvSpPr>
          <p:cNvPr id="12302" name="AutoShape 14" descr="Ứng Dụng Logo Youtube Facebook Poster Vải Lụa Treo Tường Hình Tranh Thiên  Nhiên Trang Trí Hình Ảnh Hiện Đại Trang Trí Nhà 1119|Miếng dán tường|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AutoShape 16" descr="Ứng Dụng Logo Youtube Facebook Poster Vải Lụa Treo Tường Hình Tranh Thiên  Nhiên Trang Trí Hình Ảnh Hiện Đại Trang Trí Nhà 1119|Miếng dán tường|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6" name="Picture 18" descr="TRỌN BỘ BONG BÓNG BAY KÈM CHỮ TRANG TRÍ SINH NHẬT HAPPY BIRTHDAY CỰC ĐẸP  LOẠI LỚN - COMBO BÓNG BAY + CHỮ TRANG TRÍ SINH NHẬT TẠI NHÀ NHIỀU MẪU SIÊ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319" y="3343697"/>
            <a:ext cx="3343701" cy="2646792"/>
          </a:xfrm>
          <a:prstGeom prst="rect">
            <a:avLst/>
          </a:prstGeom>
          <a:noFill/>
        </p:spPr>
      </p:pic>
      <p:sp>
        <p:nvSpPr>
          <p:cNvPr id="12310" name="AutoShape 22" descr="Logo Chữ Cái Đẹp - 76+ Mẫu Thiết Kế Logo Chữ Cái | Mekoong - Amade 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2" name="AutoShape 24" descr="Logo Chữ Cái Đẹp - 76+ Mẫu Thiết Kế Logo Chữ Cái | Mekoong - Amade 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67314" y="0"/>
            <a:ext cx="9423149" cy="1105469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 CÁCH ĐIỆU </a:t>
            </a:r>
            <a:r>
              <a:rPr 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vi-VN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6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296"/>
            <a:ext cx="1219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Chủ đề</a:t>
            </a:r>
            <a:r>
              <a:rPr lang="en-US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: </a:t>
            </a:r>
            <a:r>
              <a:rPr lang="en-US" sz="3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CHỮ CÁCH ĐIỆU TRONG ĐỜI SỐNG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3366"/>
            <a:ext cx="1219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Bài 1:</a:t>
            </a:r>
            <a:r>
              <a:rPr lang="en-US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NHỊP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ĐIỆU VÀ SẮC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MÀU CỦA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CHỮ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068" y="1460310"/>
            <a:ext cx="11737075" cy="52134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364" y="1495398"/>
            <a:ext cx="4585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KHÁM PHÁ MỘT SỐ HÌNH THỨC TẠO HÌNH TỪ  NHỮNG CHỮ CÁI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vi-VN" sz="2800">
                <a:solidFill>
                  <a:schemeClr val="tx2">
                    <a:lumMod val="75000"/>
                  </a:schemeClr>
                </a:solidFill>
                <a:latin typeface="+mj-lt"/>
              </a:rPr>
              <a:t>Q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uan sát và thảo luận</a:t>
            </a:r>
            <a:r>
              <a:rPr lang="vi-VN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Những chữ cái và kiểu chữ nào thường được sử dụng trong tạo hình trang trí.</a:t>
            </a:r>
          </a:p>
          <a:p>
            <a:pPr marL="342900" indent="-342900"/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Hình thức sắp xếp chữ trong mỗi bố cục đó như thế nào.</a:t>
            </a:r>
          </a:p>
          <a:p>
            <a:pPr marL="342900" indent="-342900"/>
            <a:r>
              <a:rPr lang="en-US" sz="28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Màu sắc đậm nhạt của những chữ cái và nền như thế nào.</a:t>
            </a:r>
            <a:endParaRPr lang="vi-VN" sz="28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b="1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142700" y="4067036"/>
            <a:ext cx="5145207" cy="13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Giải bài 1 Nhịp điệu và sắc màu của chữ | Giải mĩ thuật 7 chân trời sáng  tạo - Tech12h">
            <a:extLst>
              <a:ext uri="{FF2B5EF4-FFF2-40B4-BE49-F238E27FC236}">
                <a16:creationId xmlns:a16="http://schemas.microsoft.com/office/drawing/2014/main" id="{2E9D3C8A-F103-4851-979F-39099A81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79" y="1446662"/>
            <a:ext cx="5395060" cy="52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10" y="1514901"/>
            <a:ext cx="3470913" cy="1976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375" y="3534768"/>
            <a:ext cx="3878329" cy="29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296"/>
            <a:ext cx="1219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Chủ đề</a:t>
            </a:r>
            <a:r>
              <a:rPr lang="en-US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: </a:t>
            </a:r>
            <a:r>
              <a:rPr lang="en-US" sz="3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CHỮ CÁCH ĐIỆU TRONG ĐỜI SỐNG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3366"/>
            <a:ext cx="1219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Bài 1:</a:t>
            </a:r>
            <a:r>
              <a:rPr lang="en-US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NHỊP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ĐIỆU VÀ SẮC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MÀU CỦA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CHỮ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068" y="1460310"/>
            <a:ext cx="11737075" cy="52134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364" y="1495398"/>
            <a:ext cx="45856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KHÁM PHÁ MỘT SỐ HÌNH THỨC TẠO HÌNH TỪ  NHỮNG CHỮ CÁI</a:t>
            </a:r>
            <a:r>
              <a:rPr lang="en-US" sz="2400" b="1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vi-VN" sz="2400">
                <a:solidFill>
                  <a:schemeClr val="tx2">
                    <a:lumMod val="75000"/>
                  </a:schemeClr>
                </a:solidFill>
                <a:latin typeface="+mj-lt"/>
              </a:rPr>
              <a:t>Q</a:t>
            </a: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ua quan sát ta thấy</a:t>
            </a:r>
            <a:r>
              <a:rPr lang="vi-VN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Tất cả chữ cái và tất cả các kiểu chữ đều có thể sử dụng để tạo hình trang trí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thức sắp xếp bố cục hoàn toàn tự do không theo quy luật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 sắc và độ đậm nhạt khác xa nhau về sắc độ, có thể sử dụng các cặp màu tương phản, màu bổ túc,…</a:t>
            </a:r>
            <a:endParaRPr lang="en-US" sz="2400" b="1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142700" y="4067036"/>
            <a:ext cx="5145207" cy="13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Giải bài 1 Nhịp điệu và sắc màu của chữ | Giải mĩ thuật 7 chân trời sáng  tạo - Tech12h">
            <a:extLst>
              <a:ext uri="{FF2B5EF4-FFF2-40B4-BE49-F238E27FC236}">
                <a16:creationId xmlns:a16="http://schemas.microsoft.com/office/drawing/2014/main" id="{2E9D3C8A-F103-4851-979F-39099A81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79" y="1446662"/>
            <a:ext cx="5395060" cy="52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10" y="1514901"/>
            <a:ext cx="3470913" cy="1976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375" y="3534768"/>
            <a:ext cx="3878329" cy="29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3" y="191069"/>
            <a:ext cx="5609231" cy="650998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b="1">
                <a:solidFill>
                  <a:srgbClr val="002060"/>
                </a:solidFill>
              </a:rPr>
              <a:t>2. </a:t>
            </a:r>
            <a:r>
              <a:rPr lang="vi-VN" sz="2400" b="1">
                <a:solidFill>
                  <a:srgbClr val="002060"/>
                </a:solidFill>
                <a:latin typeface="+mj-lt"/>
              </a:rPr>
              <a:t>CÁCH TẠO BỐ CỤC BẰNG NHỮNG CHỮ CÁI</a:t>
            </a:r>
            <a:r>
              <a:rPr lang="en-US" sz="2400" b="1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vi-VN" sz="1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VAI TRÒ GÌ TRONG BỐ CỤC ? </a:t>
            </a: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 có thể được sử dụng như một yếu tố tạo hình độc lập để vận dụng vào thiết kế  các sản phẩm mĩ thuật. 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 CỠ CHỮ KHÁC NHAU CÓ TÁC DỤNG GÌ? </a:t>
            </a:r>
          </a:p>
          <a:p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 tác dụng tạo nhịp điệu trong bài trang trí.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 SẮC ĐẬM NHẠT ĐƯỢC SỬ DỤNG TRONG BỐ CỤC TRANG TRÍ NHƯ THẾ NÀO?</a:t>
            </a:r>
          </a:p>
          <a:p>
            <a:r>
              <a:rPr lang="vi-VN" sz="18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 sự kết hợp đan xen giữa màu tương phản bổ túc, nóng lạnh với nhiều sắc độ sẽ tạo được sự sinh động cho bài vẽ.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CHỮ VÀ NGHỆ THUẬT CHỮ TRONG THIẾT KẾ TRUYỀN THÔNG HIỆN Đ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CHỮ VÀ NGHỆ THUẬT CHỮ TRONG THIẾT KẾ TRUYỀN THÔNG HIỆN Đ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Pin 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7648" y="3548419"/>
            <a:ext cx="2979760" cy="3168272"/>
          </a:xfrm>
          <a:prstGeom prst="rect">
            <a:avLst/>
          </a:prstGeom>
          <a:noFill/>
        </p:spPr>
      </p:pic>
      <p:pic>
        <p:nvPicPr>
          <p:cNvPr id="7176" name="Picture 8" descr="24 Beautiful and Creative Typography Graphic Designs for your inspi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8591" y="204717"/>
            <a:ext cx="2843620" cy="3166280"/>
          </a:xfrm>
          <a:prstGeom prst="rect">
            <a:avLst/>
          </a:prstGeom>
          <a:noFill/>
        </p:spPr>
      </p:pic>
      <p:pic>
        <p:nvPicPr>
          <p:cNvPr id="7178" name="Picture 10" descr="Typography Posters: 30 Creative Poster Designs | Typography | Graphic  Design Jun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542" y="218361"/>
            <a:ext cx="3152633" cy="3193580"/>
          </a:xfrm>
          <a:prstGeom prst="rect">
            <a:avLst/>
          </a:prstGeom>
          <a:noFill/>
        </p:spPr>
      </p:pic>
      <p:pic>
        <p:nvPicPr>
          <p:cNvPr id="7180" name="Picture 12" descr="AAPT Campaign ty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6697" y="3575713"/>
            <a:ext cx="3147182" cy="3193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3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774" y="182880"/>
            <a:ext cx="1104313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3200" b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Các nhóm quan sát hình ảnh em hãy cho biết các bước tạo bố cục trang trí bằng chữ cái được thực hiện như thế nào?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437" y="1519313"/>
            <a:ext cx="4501661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1. lưạ chọn kiểu chữ và chữ cái sẽ sử dụng</a:t>
            </a: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2. Phác khung hình cho các chữ</a:t>
            </a: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3. Vẽ chữ để tạo mảng hình giữa các chữ </a:t>
            </a: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4. Vẽ màu và hoàn thiện bố cục.</a:t>
            </a: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Giải bài 1 Nhịp điệu và sắc màu của chữ | Giải mĩ thuật 7 chân trời sáng  tạo - Tech12h">
            <a:extLst>
              <a:ext uri="{FF2B5EF4-FFF2-40B4-BE49-F238E27FC236}">
                <a16:creationId xmlns:a16="http://schemas.microsoft.com/office/drawing/2014/main" id="{3CFECCDE-B259-4032-84A0-C88AC6E3B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1519310"/>
            <a:ext cx="6780627" cy="529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6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406" y="244742"/>
            <a:ext cx="6494901" cy="128089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F5DBF-6708-4D59-8F29-DD1A0988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302" y="1798588"/>
            <a:ext cx="8264801" cy="43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4561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558</TotalTime>
  <Words>546</Words>
  <Application>Microsoft Office PowerPoint</Application>
  <PresentationFormat>Widescreen</PresentationFormat>
  <Paragraphs>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Segoe Script</vt:lpstr>
      <vt:lpstr>Showcard Gothic</vt:lpstr>
      <vt:lpstr>Times New Roman</vt:lpstr>
      <vt:lpstr>Office Theme</vt:lpstr>
      <vt:lpstr>PowerPoint Presentation</vt:lpstr>
      <vt:lpstr>PowerPoint Presentation</vt:lpstr>
      <vt:lpstr>CHỮ CÁCH ĐIỆU TRONG ĐỜI SỐNG</vt:lpstr>
      <vt:lpstr>CHỮ CÁCH ĐIỆU TRONG ĐỜI SỐNG</vt:lpstr>
      <vt:lpstr>PowerPoint Presentation</vt:lpstr>
      <vt:lpstr>PowerPoint Presentation</vt:lpstr>
      <vt:lpstr>PowerPoint Presentation</vt:lpstr>
      <vt:lpstr>PowerPoint Presentation</vt:lpstr>
      <vt:lpstr>Các bước thực hiện</vt:lpstr>
      <vt:lpstr>Bài làm hoàn thiện</vt:lpstr>
      <vt:lpstr>VẼ BỐ CỤC TRANG TRÍ BẰNG NHỮNG CHỮ CÁI VÀ NHỮNG LƯU Ý CẦN THIẾT KHI LÀM BÀI.</vt:lpstr>
      <vt:lpstr>BÀI THAM KHẢO</vt:lpstr>
      <vt:lpstr>BÀI THAM KHẢO</vt:lpstr>
      <vt:lpstr>BÀI THAM KHẢO</vt:lpstr>
      <vt:lpstr>BÀI THAM KHẢO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Nguyễn Thị Thanh Bình</cp:lastModifiedBy>
  <cp:revision>66</cp:revision>
  <dcterms:created xsi:type="dcterms:W3CDTF">2022-07-31T06:30:46Z</dcterms:created>
  <dcterms:modified xsi:type="dcterms:W3CDTF">2023-09-06T00:47:31Z</dcterms:modified>
</cp:coreProperties>
</file>