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39" r:id="rId2"/>
    <p:sldId id="367" r:id="rId3"/>
    <p:sldId id="369" r:id="rId4"/>
    <p:sldId id="371" r:id="rId5"/>
    <p:sldId id="372" r:id="rId6"/>
    <p:sldId id="400" r:id="rId7"/>
    <p:sldId id="382" r:id="rId8"/>
    <p:sldId id="374" r:id="rId9"/>
    <p:sldId id="392" r:id="rId10"/>
    <p:sldId id="380" r:id="rId11"/>
    <p:sldId id="376" r:id="rId12"/>
    <p:sldId id="375" r:id="rId13"/>
    <p:sldId id="33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09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A09EB5A-2272-4789-9964-8A286C74BFD6}" type="datetimeFigureOut">
              <a:rPr lang="en-US" smtClean="0"/>
              <a:t>21/7/2023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21/7/2023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21/7/2023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21/7/2023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21/7/2023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21/7/2023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21/7/2023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21/7/2023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21/7/2023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21/7/2023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21/7/2023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5A09EB5A-2272-4789-9964-8A286C74BFD6}" type="datetimeFigureOut">
              <a:rPr lang="en-US" smtClean="0"/>
              <a:t>21/7/2023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G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53486" y="103601"/>
            <a:ext cx="340280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>
                <a:solidFill>
                  <a:srgbClr val="FF0000"/>
                </a:solidFill>
              </a:rPr>
              <a:t>CHỦ ĐỀ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8861" y="839898"/>
            <a:ext cx="103773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rgbClr val="FFFF00"/>
                  </a:solidFill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VNI-Avo" pitchFamily="2" charset="0"/>
              </a:rPr>
              <a:t>NGHEÄ THUAÄT HIEÄN ĐAÏI VIỆT NAM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855" y="1480185"/>
            <a:ext cx="1656080" cy="16560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80695" y="2364740"/>
            <a:ext cx="11231245" cy="5848985"/>
          </a:xfrm>
        </p:spPr>
        <p:txBody>
          <a:bodyPr>
            <a:prstTxWarp prst="textCanDown">
              <a:avLst/>
            </a:prstTxWarp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4400" b="1" dirty="0" err="1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9933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Bài</a:t>
            </a:r>
            <a:r>
              <a:rPr lang="en-US" sz="44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9933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 6: TƯỢNG CHÂN DUNG NHÂN VẬT  </a:t>
            </a:r>
            <a:br>
              <a:rPr lang="en-US" sz="44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993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en-US" sz="4400" b="1" dirty="0">
              <a:ln w="19050">
                <a:solidFill>
                  <a:srgbClr val="FF0000"/>
                </a:solidFill>
                <a:prstDash val="solid"/>
              </a:ln>
              <a:solidFill>
                <a:srgbClr val="FF9933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59680" y="6148070"/>
            <a:ext cx="2885440" cy="598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THỜI LƯỢNG: 2 TIẾT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3" grpId="0"/>
      <p:bldP spid="3" grpId="1"/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166370" y="-160655"/>
            <a:ext cx="1560195" cy="1560195"/>
          </a:xfrm>
          <a:prstGeom prst="rect">
            <a:avLst/>
          </a:prstGeom>
        </p:spPr>
      </p:pic>
      <p:sp>
        <p:nvSpPr>
          <p:cNvPr id="27" name="Cloud Callout 26"/>
          <p:cNvSpPr/>
          <p:nvPr/>
        </p:nvSpPr>
        <p:spPr>
          <a:xfrm>
            <a:off x="1196975" y="189865"/>
            <a:ext cx="10385425" cy="859155"/>
          </a:xfrm>
          <a:prstGeom prst="cloudCallout">
            <a:avLst>
              <a:gd name="adj1" fmla="val -53479"/>
              <a:gd name="adj2" fmla="val 53791"/>
            </a:avLst>
          </a:prstGeom>
          <a:blipFill>
            <a:blip r:embed="rId3"/>
          </a:blipFill>
          <a:ln w="38100">
            <a:solidFill>
              <a:srgbClr val="FFFF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4. Trưng bày sản phẩm và chia sẻ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346710" y="670560"/>
            <a:ext cx="11499215" cy="6406515"/>
          </a:xfrm>
          <a:prstGeom prst="horizontalScroll">
            <a:avLst/>
          </a:prstGeom>
          <a:blipFill rotWithShape="0">
            <a:blip r:embed="rId4"/>
          </a:blip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st="50800" dir="5400000" sy="-100000" algn="bl" rotWithShape="0"/>
          </a:effectLst>
        </p:spPr>
        <p:txBody>
          <a:bodyPr vert="horz" wrap="non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kumimoji="0" lang="en-US" altLang="zh-CN" sz="3200" b="1" i="1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- Nêu cảm nhận và phân tích về:</a:t>
            </a:r>
            <a:r>
              <a:rPr kumimoji="0" lang="en-US" altLang="zh-CN" sz="32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32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Sản phẩm tượng chân dung em yêu thích.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32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Hình khối, tỉ lệ các bộ phận trên gương mặt của </a:t>
            </a: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32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nhân vật.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32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Biểu cảm của tượng chân dung.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32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Kĩ thuật thể hiện tượng nhân vật.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32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Ý tưởng điều chỉnh để sản phẩm hoàn thiện hơn. 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kumimoji="0" lang="en-US" altLang="zh-CN" sz="32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1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- Chia sẻ về một số tượng chân dung nhân vật </a:t>
            </a: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3200" b="1" i="1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mà em biết </a:t>
            </a:r>
            <a:r>
              <a:rPr kumimoji="0" lang="en-US" altLang="zh-CN" sz="32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</p:txBody>
      </p:sp>
      <p:pic>
        <p:nvPicPr>
          <p:cNvPr id="2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8270" y="1458595"/>
            <a:ext cx="1009650" cy="1009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7" grpId="0" bldLvl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455" y="-81915"/>
            <a:ext cx="976630" cy="9766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Rounded Rectangular Callout 27"/>
          <p:cNvSpPr/>
          <p:nvPr/>
        </p:nvSpPr>
        <p:spPr>
          <a:xfrm>
            <a:off x="831215" y="71755"/>
            <a:ext cx="11012170" cy="758190"/>
          </a:xfrm>
          <a:prstGeom prst="wedgeRoundRectCallout">
            <a:avLst>
              <a:gd name="adj1" fmla="val -52884"/>
              <a:gd name="adj2" fmla="val 30468"/>
              <a:gd name="adj3" fmla="val 16667"/>
            </a:avLst>
          </a:prstGeom>
          <a:blipFill>
            <a:blip r:embed="rId4"/>
          </a:blipFill>
          <a:ln w="38100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5. Tìm hiểu tác giả và tác phẩm điêu khắc hiện đại Việt Nam.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lum contrast="30000"/>
          </a:blip>
          <a:stretch>
            <a:fillRect/>
          </a:stretch>
        </p:blipFill>
        <p:spPr>
          <a:xfrm>
            <a:off x="1155700" y="894715"/>
            <a:ext cx="10363200" cy="5903595"/>
          </a:xfrm>
          <a:prstGeom prst="rect">
            <a:avLst/>
          </a:prstGeom>
          <a:ln w="57150">
            <a:solidFill>
              <a:srgbClr val="996633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455" y="-81915"/>
            <a:ext cx="976630" cy="9766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635" y="-81915"/>
            <a:ext cx="12191365" cy="7910195"/>
          </a:xfrm>
          <a:prstGeom prst="horizontalScroll">
            <a:avLst/>
          </a:prstGeom>
          <a:blipFill rotWithShape="0">
            <a:blip r:embed="rId3"/>
          </a:blip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831215" y="81280"/>
            <a:ext cx="11012170" cy="758190"/>
          </a:xfrm>
          <a:prstGeom prst="wedgeRoundRectCallout">
            <a:avLst>
              <a:gd name="adj1" fmla="val -52884"/>
              <a:gd name="adj2" fmla="val 30468"/>
              <a:gd name="adj3" fmla="val 16667"/>
            </a:avLst>
          </a:prstGeom>
          <a:blipFill>
            <a:blip r:embed="rId4"/>
          </a:blipFill>
          <a:ln w="38100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5. Tìm hiểu tác giả và tác phẩm điêu khắc hiện đại Việt Nam.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lum contrast="48000"/>
          </a:blip>
          <a:srcRect l="-164" r="164"/>
          <a:stretch>
            <a:fillRect/>
          </a:stretch>
        </p:blipFill>
        <p:spPr>
          <a:xfrm>
            <a:off x="1139190" y="1019810"/>
            <a:ext cx="10869295" cy="5706745"/>
          </a:xfrm>
          <a:prstGeom prst="foldedCorner">
            <a:avLst/>
          </a:prstGeom>
          <a:ln w="38100">
            <a:solidFill>
              <a:srgbClr val="FF9933"/>
            </a:solidFill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00" y="3746377"/>
            <a:ext cx="3298825" cy="364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07" y="3876350"/>
            <a:ext cx="329882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831215" y="-241935"/>
            <a:ext cx="10733405" cy="25939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542"/>
              </a:avLst>
            </a:prstTxWarp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082959" y="2062639"/>
            <a:ext cx="4257675" cy="14282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b="1" kern="10" dirty="0">
              <a:ln w="127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3684234" y="5450889"/>
            <a:ext cx="5060272" cy="1011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</a:t>
            </a:r>
            <a:endParaRPr lang="en-US" sz="3200" kern="10" dirty="0">
              <a:ln w="9525">
                <a:solidFill>
                  <a:srgbClr val="FF0000"/>
                </a:solidFill>
                <a:rou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kern="10" dirty="0" err="1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kern="10" dirty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kern="10" dirty="0" err="1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kern="10" dirty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kern="10" dirty="0">
              <a:ln w="9525">
                <a:solidFill>
                  <a:srgbClr val="FF0000"/>
                </a:solidFill>
                <a:rou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248403" y="3357428"/>
            <a:ext cx="3583576" cy="9144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en-US" sz="5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-33516449" y="1314556"/>
            <a:ext cx="42498523" cy="422859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bliqueBottomRight"/>
              <a:lightRig rig="threePt" dir="t"/>
            </a:scene3d>
          </a:bodyPr>
          <a:lstStyle/>
          <a:p>
            <a:pPr algn="ctr">
              <a:defRPr/>
            </a:pPr>
            <a:r>
              <a:rPr lang="en-US" sz="4800" b="1" kern="10" dirty="0">
                <a:ln w="38100" cmpd="sng">
                  <a:solidFill>
                    <a:srgbClr val="FFFF00"/>
                  </a:solidFill>
                  <a:prstDash val="solid"/>
                </a:ln>
                <a:blipFill>
                  <a:blip r:embed="rId4"/>
                </a:blip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/>
                <a:ea typeface="Tahoma" panose="020B0604030504040204"/>
                <a:cs typeface="Tahoma" panose="020B0604030504040204"/>
              </a:rPr>
              <a:t>BÀI 6 ĐẾN ĐÂY LÀ HẾT HẸN GẶP LẠI TIẾT HỌC SAU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77" y="4271828"/>
            <a:ext cx="3298825" cy="301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963" y="4271828"/>
            <a:ext cx="3298825" cy="301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45025"/>
            <a:ext cx="976630" cy="9766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970" y="5010785"/>
            <a:ext cx="1097280" cy="1097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4585" y="4145280"/>
            <a:ext cx="976630" cy="976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635" y="4566285"/>
            <a:ext cx="976630" cy="976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3710" y="3829685"/>
            <a:ext cx="815340" cy="8153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795" y="4566285"/>
            <a:ext cx="976630" cy="9766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210820" y="526415"/>
            <a:ext cx="11770995" cy="5948045"/>
          </a:xfrm>
          <a:prstGeom prst="wedgeRoundRectCallout">
            <a:avLst>
              <a:gd name="adj1" fmla="val -44022"/>
              <a:gd name="adj2" fmla="val -57601"/>
              <a:gd name="adj3" fmla="val 16667"/>
            </a:avLst>
          </a:prstGeom>
          <a:blipFill rotWithShape="0">
            <a:blip r:embed="rId2"/>
          </a:blipFill>
          <a:ln w="381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blipFill>
                <a:blip r:embed="rId2"/>
              </a:blip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contrast="36000"/>
          </a:blip>
          <a:stretch>
            <a:fillRect/>
          </a:stretch>
        </p:blipFill>
        <p:spPr>
          <a:xfrm>
            <a:off x="759460" y="794385"/>
            <a:ext cx="10808335" cy="5425440"/>
          </a:xfrm>
          <a:prstGeom prst="foldedCorner">
            <a:avLst/>
          </a:prstGeom>
          <a:ln w="38100">
            <a:solidFill>
              <a:srgbClr val="FF9933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710" y="-227330"/>
            <a:ext cx="1178560" cy="117856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85850" y="861695"/>
            <a:ext cx="3614420" cy="806450"/>
          </a:xfrm>
          <a:prstGeom prst="round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YÊU CẦU CẦN ĐẠT 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937260" y="3183255"/>
            <a:ext cx="8049895" cy="962660"/>
          </a:xfrm>
          <a:prstGeom prst="flowChartAlternateProcess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- Tạo được tượng chân dung nhân vật có tỉ lệ hài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hòa với hình mẫu bằng đất nặng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0" grpId="0" bldLvl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962660"/>
            <a:ext cx="976630" cy="9766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76700" y="226695"/>
            <a:ext cx="4964430" cy="7835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r"/>
            <a:r>
              <a:rPr lang="en-US" sz="45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Cấu trúc bài học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1656080" y="1118235"/>
            <a:ext cx="10311130" cy="965835"/>
          </a:xfrm>
          <a:prstGeom prst="wedgeRoundRectCallout">
            <a:avLst>
              <a:gd name="adj1" fmla="val -58843"/>
              <a:gd name="adj2" fmla="val 15351"/>
              <a:gd name="adj3" fmla="val 16667"/>
            </a:avLst>
          </a:prstGeom>
          <a:blipFill>
            <a:blip r:embed="rId4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1. Quan sát – nhận thức về tượng chân dung của </a:t>
            </a:r>
          </a:p>
          <a:p>
            <a:pPr algn="ctr"/>
            <a:r>
              <a:rPr lang="en-US" sz="3200" b="1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điêu khắc hiện đại Việt Nam.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171" y="33034"/>
            <a:ext cx="977153" cy="9771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01" y="2085354"/>
            <a:ext cx="977153" cy="977153"/>
          </a:xfrm>
          <a:prstGeom prst="rect">
            <a:avLst/>
          </a:prstGeom>
        </p:spPr>
      </p:pic>
      <p:sp>
        <p:nvSpPr>
          <p:cNvPr id="22" name="Oval Callout 21"/>
          <p:cNvSpPr/>
          <p:nvPr/>
        </p:nvSpPr>
        <p:spPr>
          <a:xfrm>
            <a:off x="1343025" y="2190115"/>
            <a:ext cx="10723880" cy="1179830"/>
          </a:xfrm>
          <a:prstGeom prst="wedgeEllipseCallout">
            <a:avLst>
              <a:gd name="adj1" fmla="val -54893"/>
              <a:gd name="adj2" fmla="val 17046"/>
            </a:avLst>
          </a:prstGeom>
          <a:blipFill>
            <a:blip r:embed="rId5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2. Cách tạo tượng chân dung bằng đất nặn.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16" y="3331859"/>
            <a:ext cx="977153" cy="9771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01" y="4537724"/>
            <a:ext cx="977153" cy="977153"/>
          </a:xfrm>
          <a:prstGeom prst="rect">
            <a:avLst/>
          </a:prstGeom>
        </p:spPr>
      </p:pic>
      <p:sp>
        <p:nvSpPr>
          <p:cNvPr id="26" name="Rectangular Callout 25"/>
          <p:cNvSpPr/>
          <p:nvPr/>
        </p:nvSpPr>
        <p:spPr>
          <a:xfrm>
            <a:off x="1824990" y="3460115"/>
            <a:ext cx="8691245" cy="1000125"/>
          </a:xfrm>
          <a:prstGeom prst="wedgeRectCallout">
            <a:avLst>
              <a:gd name="adj1" fmla="val -56220"/>
              <a:gd name="adj2" fmla="val 24174"/>
            </a:avLst>
          </a:prstGeom>
          <a:blipFill>
            <a:blip r:embed="rId6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3. Tạo tượng chân dung nhân vật.</a:t>
            </a:r>
          </a:p>
        </p:txBody>
      </p:sp>
      <p:sp>
        <p:nvSpPr>
          <p:cNvPr id="27" name="Cloud Callout 26"/>
          <p:cNvSpPr/>
          <p:nvPr/>
        </p:nvSpPr>
        <p:spPr>
          <a:xfrm>
            <a:off x="1512570" y="4549775"/>
            <a:ext cx="10385425" cy="1021715"/>
          </a:xfrm>
          <a:prstGeom prst="cloudCallout">
            <a:avLst>
              <a:gd name="adj1" fmla="val -56707"/>
              <a:gd name="adj2" fmla="val 24021"/>
            </a:avLst>
          </a:prstGeom>
          <a:blipFill>
            <a:blip r:embed="rId7"/>
          </a:blip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4. Trưng bày sản phẩm và chia sẻ.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1824990" y="5746115"/>
            <a:ext cx="10142220" cy="966470"/>
          </a:xfrm>
          <a:prstGeom prst="wedgeRoundRectCallout">
            <a:avLst>
              <a:gd name="adj1" fmla="val -56519"/>
              <a:gd name="adj2" fmla="val 18002"/>
              <a:gd name="adj3" fmla="val 16667"/>
            </a:avLst>
          </a:prstGeom>
          <a:blipFill>
            <a:blip r:embed="rId8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5. Tìm hiểu tác giả và tác phẩm điêu khắc hiện đại Việt Nam.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01" y="5514989"/>
            <a:ext cx="977153" cy="977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3" grpId="0" bldLvl="0" animBg="1"/>
      <p:bldP spid="3" grpId="1" animBg="1"/>
      <p:bldP spid="22" grpId="0" bldLvl="0" animBg="1"/>
      <p:bldP spid="22" grpId="1" animBg="1"/>
      <p:bldP spid="26" grpId="0" bldLvl="0" animBg="1"/>
      <p:bldP spid="26" grpId="1" animBg="1"/>
      <p:bldP spid="27" grpId="0" bldLvl="0" animBg="1"/>
      <p:bldP spid="27" grpId="1" animBg="1"/>
      <p:bldP spid="28" grpId="0" bldLvl="0" animBg="1"/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1322705" y="160655"/>
            <a:ext cx="10745470" cy="671195"/>
          </a:xfrm>
          <a:prstGeom prst="wedgeRoundRectCallout">
            <a:avLst>
              <a:gd name="adj1" fmla="val -57286"/>
              <a:gd name="adj2" fmla="val 25685"/>
              <a:gd name="adj3" fmla="val 16667"/>
            </a:avLst>
          </a:prstGeom>
          <a:blipFill>
            <a:blip r:embed="rId2"/>
          </a:blipFill>
          <a:ln w="38100"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1. Quan sát – nhận thức về tượng chân dung của điêu khắc hiện đại VN.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075" y="-144780"/>
            <a:ext cx="976630" cy="976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845" y="5646420"/>
            <a:ext cx="1118870" cy="1118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730" y="1383030"/>
            <a:ext cx="1067435" cy="10674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465" y="1054735"/>
            <a:ext cx="3634105" cy="5391150"/>
          </a:xfrm>
          <a:prstGeom prst="rect">
            <a:avLst/>
          </a:prstGeom>
          <a:ln w="38100">
            <a:solidFill>
              <a:srgbClr val="996633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9320" y="1054735"/>
            <a:ext cx="3474085" cy="5380355"/>
          </a:xfrm>
          <a:prstGeom prst="rect">
            <a:avLst/>
          </a:prstGeom>
          <a:ln w="38100">
            <a:solidFill>
              <a:srgbClr val="996633"/>
            </a:solidFill>
          </a:ln>
        </p:spPr>
      </p:pic>
      <p:sp>
        <p:nvSpPr>
          <p:cNvPr id="14" name="Right Arrow Callout 13"/>
          <p:cNvSpPr/>
          <p:nvPr/>
        </p:nvSpPr>
        <p:spPr>
          <a:xfrm>
            <a:off x="154940" y="1286510"/>
            <a:ext cx="4533900" cy="5013960"/>
          </a:xfrm>
          <a:prstGeom prst="rightArrow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kumimoji="0" lang="en-US" altLang="zh-CN" sz="24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Quan sát hình </a:t>
            </a: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24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ảnh tượng và chỉ </a:t>
            </a: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24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ra: 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24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Hình thức thể </a:t>
            </a: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24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hiện, đặc tính của </a:t>
            </a: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24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chân dung nhân </a:t>
            </a: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24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vật.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24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Cấu trúc, tỉ lệ </a:t>
            </a: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24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hình khối các bộ </a:t>
            </a: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24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phận trên chân </a:t>
            </a: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24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dung.  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24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Biểu cảm của </a:t>
            </a: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24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chân dung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475" y="3107690"/>
            <a:ext cx="1118870" cy="1118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965" y="0"/>
            <a:ext cx="1077595" cy="119634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496695" y="1461770"/>
            <a:ext cx="9529445" cy="4582160"/>
          </a:xfrm>
          <a:prstGeom prst="wedgeRoundRectCallout">
            <a:avLst>
              <a:gd name="adj1" fmla="val -59842"/>
              <a:gd name="adj2" fmla="val -58924"/>
              <a:gd name="adj3" fmla="val 16667"/>
            </a:avLst>
          </a:prstGeom>
          <a:blipFill rotWithShape="0">
            <a:blip r:embed="rId3"/>
          </a:blipFill>
          <a:ln w="381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   Tượng chân dung trong điêu khắc hiện đại Việt Nam 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thường được thể hiện theo hình thức tượng chân dung 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phần đầu  hoặc  tượng bán thân với các chất liệu khác 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nhau như: đồng, đá, gỗ,...Tượng chân dung thời kỳ này 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thường tôn vinh các nhân vật tiêu biểu có những nét đặc 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trưng và ấn tượng.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093470" y="160655"/>
            <a:ext cx="10974705" cy="671195"/>
          </a:xfrm>
          <a:prstGeom prst="wedgeRoundRectCallout">
            <a:avLst>
              <a:gd name="adj1" fmla="val -55016"/>
              <a:gd name="adj2" fmla="val 77625"/>
              <a:gd name="adj3" fmla="val 16667"/>
            </a:avLst>
          </a:prstGeom>
          <a:blipFill>
            <a:blip r:embed="rId3"/>
          </a:blipFill>
          <a:ln w="38100"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1. Quan sát – nhận thức về tượng chân dung của điêu khắc hiện đại VN.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1246505" y="123190"/>
            <a:ext cx="9953625" cy="720090"/>
          </a:xfrm>
          <a:prstGeom prst="wedgeRoundRectCallout">
            <a:avLst>
              <a:gd name="adj1" fmla="val -56538"/>
              <a:gd name="adj2" fmla="val 32627"/>
              <a:gd name="adj3" fmla="val 16667"/>
            </a:avLst>
          </a:prstGeom>
          <a:blipFill rotWithShape="0">
            <a:blip r:embed="rId2"/>
          </a:blip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2. Cách tạo tượng chân dung bằng đất nặn.</a:t>
            </a:r>
            <a:endParaRPr kumimoji="0" lang="en-US" altLang="en-US" sz="3200" b="1" i="0" u="none" strike="noStrike" cap="none" normalizeH="0" baseline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  <a:sym typeface="+mn-ea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167005" y="-222250"/>
            <a:ext cx="1065530" cy="106553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88315" y="918210"/>
            <a:ext cx="5882640" cy="5864860"/>
          </a:xfrm>
          <a:prstGeom prst="rect">
            <a:avLst/>
          </a:prstGeom>
          <a:ln w="57150">
            <a:solidFill>
              <a:srgbClr val="996633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lum contrast="66000"/>
          </a:blip>
          <a:stretch>
            <a:fillRect/>
          </a:stretch>
        </p:blipFill>
        <p:spPr>
          <a:xfrm>
            <a:off x="6991350" y="918210"/>
            <a:ext cx="5033010" cy="5864860"/>
          </a:xfrm>
          <a:prstGeom prst="foldedCorner">
            <a:avLst/>
          </a:prstGeom>
          <a:ln w="57150">
            <a:solidFill>
              <a:srgbClr val="996633"/>
            </a:solidFill>
          </a:ln>
        </p:spPr>
      </p:pic>
      <p:sp>
        <p:nvSpPr>
          <p:cNvPr id="15" name="Left Arrow 14"/>
          <p:cNvSpPr/>
          <p:nvPr/>
        </p:nvSpPr>
        <p:spPr>
          <a:xfrm>
            <a:off x="6323330" y="1998980"/>
            <a:ext cx="668020" cy="3703320"/>
          </a:xfrm>
          <a:prstGeom prst="leftArrow">
            <a:avLst>
              <a:gd name="adj1" fmla="val 50000"/>
              <a:gd name="adj2" fmla="val 55418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3810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6571615" y="3139440"/>
            <a:ext cx="439420" cy="133858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455" y="-81915"/>
            <a:ext cx="976630" cy="9766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624205" y="1058545"/>
            <a:ext cx="10953750" cy="5517515"/>
          </a:xfrm>
          <a:prstGeom prst="wedgeEllipseCallout">
            <a:avLst>
              <a:gd name="adj1" fmla="val -51260"/>
              <a:gd name="adj2" fmla="val -55621"/>
            </a:avLst>
          </a:prstGeom>
          <a:blipFill rotWithShape="0">
            <a:blip r:embed="rId3"/>
          </a:blipFill>
          <a:ln w="7620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246505" y="123190"/>
            <a:ext cx="9953625" cy="720090"/>
          </a:xfrm>
          <a:prstGeom prst="wedgeRoundRectCallout">
            <a:avLst>
              <a:gd name="adj1" fmla="val -56538"/>
              <a:gd name="adj2" fmla="val 32627"/>
              <a:gd name="adj3" fmla="val 16667"/>
            </a:avLst>
          </a:prstGeom>
          <a:blipFill rotWithShape="0">
            <a:blip r:embed="rId4"/>
          </a:blip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2. Cách tạo tượng chân dung bằng đất nặn.</a:t>
            </a:r>
            <a:endParaRPr kumimoji="0" lang="en-US" altLang="en-US" sz="3200" b="1" i="0" u="none" strike="noStrike" cap="none" normalizeH="0" baseline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  <a:sym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lum contrast="78000"/>
          </a:blip>
          <a:srcRect/>
          <a:stretch>
            <a:fillRect/>
          </a:stretch>
        </p:blipFill>
        <p:spPr>
          <a:xfrm>
            <a:off x="3296285" y="1598930"/>
            <a:ext cx="5741670" cy="4436745"/>
          </a:xfrm>
          <a:prstGeom prst="foldedCorner">
            <a:avLst/>
          </a:prstGeom>
          <a:ln w="38100">
            <a:solidFill>
              <a:srgbClr val="FF9933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080" y="-81915"/>
            <a:ext cx="976630" cy="976630"/>
          </a:xfrm>
          <a:prstGeom prst="rect">
            <a:avLst/>
          </a:prstGeom>
        </p:spPr>
      </p:pic>
      <p:sp>
        <p:nvSpPr>
          <p:cNvPr id="26" name="Rectangular Callout 25"/>
          <p:cNvSpPr/>
          <p:nvPr/>
        </p:nvSpPr>
        <p:spPr>
          <a:xfrm>
            <a:off x="1206500" y="188595"/>
            <a:ext cx="7613015" cy="612775"/>
          </a:xfrm>
          <a:prstGeom prst="wedgeRectCallout">
            <a:avLst>
              <a:gd name="adj1" fmla="val -59133"/>
              <a:gd name="adj2" fmla="val 35699"/>
            </a:avLst>
          </a:prstGeom>
          <a:blipFill>
            <a:blip r:embed="rId3"/>
          </a:blipFill>
          <a:ln w="38100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3. Tạo tượng chân dung nhân vật.</a:t>
            </a:r>
            <a:endParaRPr lang="en-US" sz="3200" b="1"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41705" y="1248410"/>
            <a:ext cx="1499235" cy="5078095"/>
          </a:xfrm>
          <a:blipFill>
            <a:blip r:embed="rId4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br>
              <a:rPr lang="en-US" sz="2800" b="1">
                <a:ln/>
                <a:solidFill>
                  <a:schemeClr val="bg1"/>
                </a:solidFill>
                <a:effectLst/>
              </a:rPr>
            </a:br>
            <a:r>
              <a:rPr lang="en-US" sz="2800" b="1">
                <a:ln/>
                <a:solidFill>
                  <a:schemeClr val="bg1"/>
                </a:solidFill>
                <a:effectLst/>
              </a:rPr>
              <a:t>-Lựa chọn nhân vật và tạo hình theo hướng dẫn.</a:t>
            </a:r>
            <a:br>
              <a:rPr lang="en-US" sz="2800" b="1">
                <a:ln/>
                <a:solidFill>
                  <a:schemeClr val="bg1"/>
                </a:solidFill>
                <a:effectLst/>
              </a:rPr>
            </a:br>
            <a:r>
              <a:rPr lang="en-US" sz="2800" b="1">
                <a:ln/>
                <a:solidFill>
                  <a:schemeClr val="bg1"/>
                </a:solidFill>
                <a:effectLst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lum contrast="48000"/>
          </a:blip>
          <a:stretch>
            <a:fillRect/>
          </a:stretch>
        </p:blipFill>
        <p:spPr>
          <a:xfrm>
            <a:off x="3731260" y="894715"/>
            <a:ext cx="7728585" cy="5872480"/>
          </a:xfrm>
          <a:prstGeom prst="foldedCorner">
            <a:avLst/>
          </a:prstGeom>
          <a:ln w="38100">
            <a:solidFill>
              <a:srgbClr val="996633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7" grpId="0" bldLvl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455" y="-81915"/>
            <a:ext cx="976630" cy="97663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63751" y="1671320"/>
            <a:ext cx="9211733" cy="1082675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Rectangular Callout 25"/>
          <p:cNvSpPr/>
          <p:nvPr/>
        </p:nvSpPr>
        <p:spPr>
          <a:xfrm>
            <a:off x="1233805" y="288925"/>
            <a:ext cx="7613015" cy="631825"/>
          </a:xfrm>
          <a:prstGeom prst="wedgeRectCallout">
            <a:avLst>
              <a:gd name="adj1" fmla="val -59617"/>
              <a:gd name="adj2" fmla="val 22244"/>
            </a:avLst>
          </a:prstGeom>
          <a:blipFill>
            <a:blip r:embed="rId3"/>
          </a:blipFill>
          <a:ln w="38100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3. Tạo tượng chân dung nhân vật.</a:t>
            </a:r>
            <a:endParaRPr lang="en-US" sz="3200" b="1"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contrast="30000"/>
          </a:blip>
          <a:stretch>
            <a:fillRect/>
          </a:stretch>
        </p:blipFill>
        <p:spPr>
          <a:xfrm>
            <a:off x="1233805" y="1104265"/>
            <a:ext cx="9350375" cy="5493385"/>
          </a:xfrm>
          <a:prstGeom prst="rect">
            <a:avLst/>
          </a:prstGeom>
          <a:ln w="38100">
            <a:solidFill>
              <a:srgbClr val="996633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</Words>
  <Application>Microsoft Office PowerPoint</Application>
  <PresentationFormat>Widescreen</PresentationFormat>
  <Paragraphs>58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VNI-Avo</vt:lpstr>
      <vt:lpstr>Wingdings</vt:lpstr>
      <vt:lpstr>Blue Waves</vt:lpstr>
      <vt:lpstr>Bài 6: TƯỢNG CHÂN DUNG NHÂN VẬT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-Lựa chọn nhân vật và tạo hình theo hướng dẫn.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Guiguin sinh ngày 7/06/1848 tại Paris</dc:title>
  <dc:creator>SCD</dc:creator>
  <cp:lastModifiedBy>Administrator</cp:lastModifiedBy>
  <cp:revision>68</cp:revision>
  <dcterms:created xsi:type="dcterms:W3CDTF">2023-05-10T06:45:00Z</dcterms:created>
  <dcterms:modified xsi:type="dcterms:W3CDTF">2023-07-21T03:23:26Z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1A7141A87F6F410F96D02414F5919C31</vt:lpwstr>
  </property>
  <property fmtid="{D5CDD505-2E9C-101B-9397-08002B2CF9AE}" pid="3" name="KSOProductBuildVer">
    <vt:lpwstr>1033-11.2.0.11537</vt:lpwstr>
  </property>
</Properties>
</file>