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1"/>
    <p:sldMasterId id="2147483766" r:id="rId2"/>
    <p:sldMasterId id="2147483790" r:id="rId3"/>
    <p:sldMasterId id="2147483802" r:id="rId4"/>
    <p:sldMasterId id="2147483814" r:id="rId5"/>
  </p:sldMasterIdLst>
  <p:notesMasterIdLst>
    <p:notesMasterId r:id="rId19"/>
  </p:notesMasterIdLst>
  <p:sldIdLst>
    <p:sldId id="307" r:id="rId6"/>
    <p:sldId id="298" r:id="rId7"/>
    <p:sldId id="295" r:id="rId8"/>
    <p:sldId id="273" r:id="rId9"/>
    <p:sldId id="296" r:id="rId10"/>
    <p:sldId id="276" r:id="rId11"/>
    <p:sldId id="277" r:id="rId12"/>
    <p:sldId id="278" r:id="rId13"/>
    <p:sldId id="306" r:id="rId14"/>
    <p:sldId id="311" r:id="rId15"/>
    <p:sldId id="310" r:id="rId16"/>
    <p:sldId id="309" r:id="rId17"/>
    <p:sldId id="30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VNI-Times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9" autoAdjust="0"/>
    <p:restoredTop sz="85037" autoAdjust="0"/>
  </p:normalViewPr>
  <p:slideViewPr>
    <p:cSldViewPr snapToGrid="0">
      <p:cViewPr varScale="1">
        <p:scale>
          <a:sx n="73" d="100"/>
          <a:sy n="73" d="100"/>
        </p:scale>
        <p:origin x="840" y="43"/>
      </p:cViewPr>
      <p:guideLst>
        <p:guide pos="3840"/>
        <p:guide orient="horz" pos="21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CC037-EC21-4443-A0FE-3192752ABFC3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9735C-AA61-4AA1-AA38-0C833E68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28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5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01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32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7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43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91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31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86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93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6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05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2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52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86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05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63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35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21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58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9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5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05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38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77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10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85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50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08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7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71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3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9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25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07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21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88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13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57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89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76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8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724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32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63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90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60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87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9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4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4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3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5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6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4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9.sv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9.jpg"/><Relationship Id="rId7" Type="http://schemas.openxmlformats.org/officeDocument/2006/relationships/image" Target="../media/image2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13762" y="2499594"/>
            <a:ext cx="5992438" cy="2358784"/>
          </a:xfrm>
          <a:prstGeom prst="rect">
            <a:avLst/>
          </a:prstGeom>
          <a:solidFill>
            <a:srgbClr val="FBBE2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45779" y="809040"/>
            <a:ext cx="5542223" cy="523992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16560" y="1726621"/>
            <a:ext cx="3760272" cy="3760257"/>
            <a:chOff x="0" y="0"/>
            <a:chExt cx="6350000" cy="6349975"/>
          </a:xfrm>
          <a:blipFill>
            <a:blip r:embed="rId4"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4" name="TextBox 13"/>
          <p:cNvSpPr txBox="1"/>
          <p:nvPr/>
        </p:nvSpPr>
        <p:spPr>
          <a:xfrm>
            <a:off x="6728076" y="653970"/>
            <a:ext cx="859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784332" y="2648951"/>
            <a:ext cx="5530214" cy="1936173"/>
          </a:xfrm>
          <a:prstGeom prst="wedgeRoundRectCallout">
            <a:avLst>
              <a:gd name="adj1" fmla="val -25500"/>
              <a:gd name="adj2" fmla="val -113172"/>
              <a:gd name="adj3" fmla="val 16667"/>
            </a:avLst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 CHAO ĐÈN TRONG TRANG TRÍ 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 TRÚC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99888" y="653969"/>
            <a:ext cx="4823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HĐ 1.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Khám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phá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7" name="Hộp Văn bản 4"/>
          <p:cNvSpPr txBox="1">
            <a:spLocks/>
          </p:cNvSpPr>
          <p:nvPr/>
        </p:nvSpPr>
        <p:spPr>
          <a:xfrm>
            <a:off x="3399133" y="5402630"/>
            <a:ext cx="9825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i="1" dirty="0">
              <a:solidFill>
                <a:srgbClr val="000099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694" y="1214330"/>
            <a:ext cx="3196929" cy="26098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74025" y="809491"/>
            <a:ext cx="6055111" cy="6517243"/>
          </a:xfrm>
          <a:prstGeom prst="rect">
            <a:avLst/>
          </a:prstGeom>
        </p:spPr>
      </p:pic>
      <p:sp>
        <p:nvSpPr>
          <p:cNvPr id="23" name="Hộp Văn bản 3"/>
          <p:cNvSpPr txBox="1"/>
          <p:nvPr/>
        </p:nvSpPr>
        <p:spPr>
          <a:xfrm>
            <a:off x="1609033" y="562208"/>
            <a:ext cx="7625806" cy="523220"/>
          </a:xfrm>
          <a:prstGeom prst="rect">
            <a:avLst/>
          </a:prstGeom>
          <a:solidFill>
            <a:srgbClr val="FFC000">
              <a:lumMod val="75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ular Callout 29"/>
          <p:cNvSpPr>
            <a:spLocks noChangeArrowheads="1"/>
          </p:cNvSpPr>
          <p:nvPr/>
        </p:nvSpPr>
        <p:spPr bwMode="auto">
          <a:xfrm rot="321589">
            <a:off x="5771359" y="3669499"/>
            <a:ext cx="4955381" cy="1834342"/>
          </a:xfrm>
          <a:prstGeom prst="wedgeRectCallout">
            <a:avLst>
              <a:gd name="adj1" fmla="val -20913"/>
              <a:gd name="adj2" fmla="val -60377"/>
            </a:avLst>
          </a:prstGeom>
          <a:solidFill>
            <a:srgbClr val="5B9BD5"/>
          </a:solidFill>
          <a:ln w="38100" algn="ctr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1"/>
          <p:cNvSpPr/>
          <p:nvPr/>
        </p:nvSpPr>
        <p:spPr>
          <a:xfrm>
            <a:off x="5867400" y="1727200"/>
            <a:ext cx="5440680" cy="17170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b="15666"/>
          <a:stretch/>
        </p:blipFill>
        <p:spPr>
          <a:xfrm rot="16200000">
            <a:off x="1622165" y="2180187"/>
            <a:ext cx="3586122" cy="4264267"/>
          </a:xfrm>
          <a:prstGeom prst="rect">
            <a:avLst/>
          </a:prstGeom>
          <a:ln>
            <a:solidFill>
              <a:srgbClr val="E7E6E6">
                <a:lumMod val="90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69508" y="3973550"/>
            <a:ext cx="3457692" cy="36431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9464">
            <a:off x="-1793327" y="3809645"/>
            <a:ext cx="2962611" cy="3258871"/>
          </a:xfrm>
          <a:prstGeom prst="rect">
            <a:avLst/>
          </a:prstGeom>
        </p:spPr>
      </p:pic>
      <p:sp>
        <p:nvSpPr>
          <p:cNvPr id="20" name="Hộp Văn bản 3"/>
          <p:cNvSpPr txBox="1"/>
          <p:nvPr/>
        </p:nvSpPr>
        <p:spPr>
          <a:xfrm>
            <a:off x="1090463" y="416273"/>
            <a:ext cx="10011074" cy="523220"/>
          </a:xfrm>
          <a:prstGeom prst="rect">
            <a:avLst/>
          </a:prstGeom>
          <a:solidFill>
            <a:srgbClr val="FFC000">
              <a:lumMod val="75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1" name="Rectangular Callout 30"/>
          <p:cNvSpPr>
            <a:spLocks noChangeArrowheads="1"/>
          </p:cNvSpPr>
          <p:nvPr/>
        </p:nvSpPr>
        <p:spPr bwMode="auto">
          <a:xfrm rot="313092">
            <a:off x="5802649" y="3265813"/>
            <a:ext cx="5547360" cy="2278058"/>
          </a:xfrm>
          <a:prstGeom prst="wedgeRectCallout">
            <a:avLst>
              <a:gd name="adj1" fmla="val -20513"/>
              <a:gd name="adj2" fmla="val -57642"/>
            </a:avLst>
          </a:prstGeom>
          <a:solidFill>
            <a:srgbClr val="5B9BD5"/>
          </a:solidFill>
          <a:ln w="38100" algn="ctr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ounded Rectangle 22"/>
          <p:cNvSpPr/>
          <p:nvPr/>
        </p:nvSpPr>
        <p:spPr>
          <a:xfrm>
            <a:off x="5756881" y="1219200"/>
            <a:ext cx="5581679" cy="1905000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t="7371" b="19555"/>
          <a:stretch/>
        </p:blipFill>
        <p:spPr>
          <a:xfrm>
            <a:off x="1090463" y="1347586"/>
            <a:ext cx="3573901" cy="4447545"/>
          </a:xfrm>
          <a:prstGeom prst="rect">
            <a:avLst/>
          </a:prstGeom>
        </p:spPr>
      </p:pic>
      <p:pic>
        <p:nvPicPr>
          <p:cNvPr id="24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24633" y="5096168"/>
            <a:ext cx="2419959" cy="18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6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78C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85639" y="410990"/>
            <a:ext cx="3452988" cy="2818894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685800" y="1820437"/>
            <a:ext cx="4457346" cy="435176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5" name="Hộp Văn bản 21"/>
          <p:cNvSpPr txBox="1"/>
          <p:nvPr/>
        </p:nvSpPr>
        <p:spPr>
          <a:xfrm>
            <a:off x="1062466" y="3146781"/>
            <a:ext cx="3653752" cy="1384995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 THAM KHẢO SẢN PHẨM CỦA HỌC SINH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14845"/>
          <a:stretch/>
        </p:blipFill>
        <p:spPr>
          <a:xfrm>
            <a:off x="6718399" y="1104109"/>
            <a:ext cx="3952732" cy="52104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b="14018"/>
          <a:stretch/>
        </p:blipFill>
        <p:spPr>
          <a:xfrm>
            <a:off x="6798952" y="1104109"/>
            <a:ext cx="3791625" cy="52128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b="13815"/>
          <a:stretch/>
        </p:blipFill>
        <p:spPr>
          <a:xfrm>
            <a:off x="6601529" y="1107822"/>
            <a:ext cx="3989048" cy="5462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9594" y="1104109"/>
            <a:ext cx="5470343" cy="54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9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57115">
            <a:off x="4518691" y="1630820"/>
            <a:ext cx="2417290" cy="273561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685800" y="2801013"/>
            <a:ext cx="5410200" cy="33711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32518" b="12151"/>
          <a:stretch>
            <a:fillRect/>
          </a:stretch>
        </p:blipFill>
        <p:spPr>
          <a:xfrm>
            <a:off x="6641647" y="2139883"/>
            <a:ext cx="4864553" cy="4032317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85800" y="1121917"/>
            <a:ext cx="7201810" cy="1182531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TẠO DÁNG VÀ TRANG TRÍ CHAO ĐÈN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290" y="297311"/>
            <a:ext cx="8037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3. LUYỆN TẬP – SÁNG TẠO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658290" y="3180858"/>
            <a:ext cx="1894525" cy="2611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2392714" y="3190095"/>
            <a:ext cx="1906447" cy="26114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9"/>
          <a:stretch/>
        </p:blipFill>
        <p:spPr>
          <a:xfrm>
            <a:off x="4111386" y="3171622"/>
            <a:ext cx="1956941" cy="2620732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565230">
            <a:off x="10063319" y="11284"/>
            <a:ext cx="2604118" cy="24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/>
          <p:cNvSpPr txBox="1"/>
          <p:nvPr/>
        </p:nvSpPr>
        <p:spPr>
          <a:xfrm>
            <a:off x="303537" y="1390876"/>
            <a:ext cx="6180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Chao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505" y="3945421"/>
            <a:ext cx="2750742" cy="27507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14" y="1216467"/>
            <a:ext cx="2193159" cy="24363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853" y="400692"/>
            <a:ext cx="6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562347" y="311592"/>
            <a:ext cx="7435388" cy="612320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Khám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đèn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trang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trí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trúc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/>
          <a:stretch/>
        </p:blipFill>
        <p:spPr>
          <a:xfrm>
            <a:off x="6483811" y="3961005"/>
            <a:ext cx="2513924" cy="2749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0" y="1235218"/>
            <a:ext cx="2436398" cy="2436398"/>
          </a:xfrm>
          <a:prstGeom prst="rect">
            <a:avLst/>
          </a:prstGeom>
        </p:spPr>
      </p:pic>
      <p:sp>
        <p:nvSpPr>
          <p:cNvPr id="19" name="Hộp Văn bản 17"/>
          <p:cNvSpPr txBox="1"/>
          <p:nvPr/>
        </p:nvSpPr>
        <p:spPr>
          <a:xfrm>
            <a:off x="479122" y="3108836"/>
            <a:ext cx="58291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hao đèn là bộ phận úp trên bóng đèn nhằm bảo vệ và tăng lượng ánh sáng cho bóng đèn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</a:t>
            </a:r>
            <a:r>
              <a:rPr lang="vi-VN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một trong những công cụ quan trọng làm tăng vẻ đẹp thẩm mỹ của không gian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2800" u="none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78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0" y="1885625"/>
            <a:ext cx="2595294" cy="25952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8" y="4524516"/>
            <a:ext cx="2619736" cy="2145792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85" y="1753721"/>
            <a:ext cx="4222752" cy="4222752"/>
          </a:xfrm>
          <a:prstGeom prst="rect">
            <a:avLst/>
          </a:prstGeom>
        </p:spPr>
      </p:pic>
      <p:sp>
        <p:nvSpPr>
          <p:cNvPr id="5" name="Hộp chú thích: Đường Cong 4"/>
          <p:cNvSpPr/>
          <p:nvPr/>
        </p:nvSpPr>
        <p:spPr>
          <a:xfrm flipH="1">
            <a:off x="4471806" y="5814726"/>
            <a:ext cx="2718265" cy="537948"/>
          </a:xfrm>
          <a:prstGeom prst="borderCallout2">
            <a:avLst>
              <a:gd name="adj1" fmla="val 45177"/>
              <a:gd name="adj2" fmla="val 103449"/>
              <a:gd name="adj3" fmla="val 47210"/>
              <a:gd name="adj4" fmla="val 112520"/>
              <a:gd name="adj5" fmla="val 45569"/>
              <a:gd name="adj6" fmla="val 187964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ộp chú thích: Đường Cong 8"/>
          <p:cNvSpPr/>
          <p:nvPr/>
        </p:nvSpPr>
        <p:spPr>
          <a:xfrm flipH="1">
            <a:off x="4447369" y="3481090"/>
            <a:ext cx="2280686" cy="564795"/>
          </a:xfrm>
          <a:prstGeom prst="borderCallout2">
            <a:avLst>
              <a:gd name="adj1" fmla="val 51927"/>
              <a:gd name="adj2" fmla="val 101024"/>
              <a:gd name="adj3" fmla="val 54001"/>
              <a:gd name="adj4" fmla="val 116502"/>
              <a:gd name="adj5" fmla="val 52459"/>
              <a:gd name="adj6" fmla="val 164225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4447372" y="2727433"/>
            <a:ext cx="2280685" cy="56115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6475"/>
              <a:gd name="adj6" fmla="val -172173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ộp chú thích: Đường Cong 11"/>
          <p:cNvSpPr/>
          <p:nvPr/>
        </p:nvSpPr>
        <p:spPr>
          <a:xfrm flipH="1">
            <a:off x="4471809" y="5056612"/>
            <a:ext cx="2256246" cy="526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8494"/>
              <a:gd name="adj6" fmla="val -60842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4447369" y="1933805"/>
            <a:ext cx="2280686" cy="5666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7327"/>
              <a:gd name="adj6" fmla="val -111942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360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ộp chú thích: Đường Cong 16"/>
          <p:cNvSpPr/>
          <p:nvPr/>
        </p:nvSpPr>
        <p:spPr>
          <a:xfrm flipH="1">
            <a:off x="4471810" y="4247763"/>
            <a:ext cx="2256245" cy="577702"/>
          </a:xfrm>
          <a:prstGeom prst="borderCallout2">
            <a:avLst>
              <a:gd name="adj1" fmla="val 18750"/>
              <a:gd name="adj2" fmla="val -8333"/>
              <a:gd name="adj3" fmla="val 53452"/>
              <a:gd name="adj4" fmla="val -105192"/>
              <a:gd name="adj5" fmla="val 94279"/>
              <a:gd name="adj6" fmla="val -176468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0" y="1023202"/>
            <a:ext cx="9557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Chao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đèn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kết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hợp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từ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những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dạng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khối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cơ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bản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?</a:t>
            </a:r>
            <a:endParaRPr lang="vi-VN" sz="28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853" y="400692"/>
            <a:ext cx="6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562347" y="311592"/>
            <a:ext cx="7435388" cy="612320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Khám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đèn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trang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trí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trúc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4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/>
          <p:cNvSpPr txBox="1"/>
          <p:nvPr/>
        </p:nvSpPr>
        <p:spPr>
          <a:xfrm>
            <a:off x="990252" y="1048647"/>
            <a:ext cx="7945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95" y="2056528"/>
            <a:ext cx="1501268" cy="22506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66" y="2056528"/>
            <a:ext cx="2233643" cy="22336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r="16504"/>
          <a:stretch/>
        </p:blipFill>
        <p:spPr>
          <a:xfrm>
            <a:off x="2599011" y="2022706"/>
            <a:ext cx="1685109" cy="22751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37" y="2022706"/>
            <a:ext cx="1629297" cy="2275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853" y="400692"/>
            <a:ext cx="6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562347" y="311592"/>
            <a:ext cx="7435388" cy="612320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Khám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đèn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trang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trí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trúc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/>
          <a:stretch/>
        </p:blipFill>
        <p:spPr>
          <a:xfrm>
            <a:off x="4402232" y="2047239"/>
            <a:ext cx="2057712" cy="2250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4" y="2047239"/>
            <a:ext cx="2250633" cy="2250633"/>
          </a:xfrm>
          <a:prstGeom prst="rect">
            <a:avLst/>
          </a:prstGeom>
        </p:spPr>
      </p:pic>
      <p:sp>
        <p:nvSpPr>
          <p:cNvPr id="17" name="Hộp chú thích: Đường Cong 16"/>
          <p:cNvSpPr/>
          <p:nvPr/>
        </p:nvSpPr>
        <p:spPr>
          <a:xfrm flipH="1">
            <a:off x="2513667" y="4757498"/>
            <a:ext cx="1888565" cy="570424"/>
          </a:xfrm>
          <a:prstGeom prst="borderCallout2">
            <a:avLst>
              <a:gd name="adj1" fmla="val -2463"/>
              <a:gd name="adj2" fmla="val 51693"/>
              <a:gd name="adj3" fmla="val -68896"/>
              <a:gd name="adj4" fmla="val 51563"/>
              <a:gd name="adj5" fmla="val 7467"/>
              <a:gd name="adj6" fmla="val 51542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vi-VN" sz="32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ộp chú thích: Đường Cong 10"/>
          <p:cNvSpPr/>
          <p:nvPr/>
        </p:nvSpPr>
        <p:spPr>
          <a:xfrm flipH="1">
            <a:off x="355582" y="5410382"/>
            <a:ext cx="1904292" cy="533218"/>
          </a:xfrm>
          <a:prstGeom prst="borderCallout2">
            <a:avLst>
              <a:gd name="adj1" fmla="val 6168"/>
              <a:gd name="adj2" fmla="val 51115"/>
              <a:gd name="adj3" fmla="val -519"/>
              <a:gd name="adj4" fmla="val 50293"/>
              <a:gd name="adj5" fmla="val -211278"/>
              <a:gd name="adj6" fmla="val 51319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8199766" y="5751755"/>
            <a:ext cx="1976201" cy="543852"/>
          </a:xfrm>
          <a:prstGeom prst="borderCallout2">
            <a:avLst>
              <a:gd name="adj1" fmla="val 11549"/>
              <a:gd name="adj2" fmla="val 48102"/>
              <a:gd name="adj3" fmla="val 12164"/>
              <a:gd name="adj4" fmla="val 44295"/>
              <a:gd name="adj5" fmla="val -274018"/>
              <a:gd name="adj6" fmla="val 43996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6486536" y="4790794"/>
            <a:ext cx="1629297" cy="537128"/>
          </a:xfrm>
          <a:prstGeom prst="borderCallout2">
            <a:avLst>
              <a:gd name="adj1" fmla="val 62"/>
              <a:gd name="adj2" fmla="val 50177"/>
              <a:gd name="adj3" fmla="val 5438"/>
              <a:gd name="adj4" fmla="val 51861"/>
              <a:gd name="adj5" fmla="val -94594"/>
              <a:gd name="adj6" fmla="val 50979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ộp chú thích: Đường Cong 8"/>
          <p:cNvSpPr/>
          <p:nvPr/>
        </p:nvSpPr>
        <p:spPr>
          <a:xfrm flipH="1">
            <a:off x="4581177" y="5717602"/>
            <a:ext cx="1767372" cy="578005"/>
          </a:xfrm>
          <a:prstGeom prst="borderCallout2">
            <a:avLst>
              <a:gd name="adj1" fmla="val 4595"/>
              <a:gd name="adj2" fmla="val 55624"/>
              <a:gd name="adj3" fmla="val 655"/>
              <a:gd name="adj4" fmla="val 51704"/>
              <a:gd name="adj5" fmla="val -248123"/>
              <a:gd name="adj6" fmla="val 50226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ộp chú thích: Đường Cong 8"/>
          <p:cNvSpPr/>
          <p:nvPr/>
        </p:nvSpPr>
        <p:spPr>
          <a:xfrm flipH="1">
            <a:off x="10433408" y="4757498"/>
            <a:ext cx="1589554" cy="960104"/>
          </a:xfrm>
          <a:prstGeom prst="borderCallout2">
            <a:avLst>
              <a:gd name="adj1" fmla="val 97017"/>
              <a:gd name="adj2" fmla="val 930"/>
              <a:gd name="adj3" fmla="val 5412"/>
              <a:gd name="adj4" fmla="val 29592"/>
              <a:gd name="adj5" fmla="val -56900"/>
              <a:gd name="adj6" fmla="val 295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ộp chú thích: Đường Cong 10"/>
          <p:cNvSpPr/>
          <p:nvPr/>
        </p:nvSpPr>
        <p:spPr>
          <a:xfrm flipH="1">
            <a:off x="355582" y="5450993"/>
            <a:ext cx="1904292" cy="533218"/>
          </a:xfrm>
          <a:prstGeom prst="borderCallout2">
            <a:avLst>
              <a:gd name="adj1" fmla="val 6168"/>
              <a:gd name="adj2" fmla="val 51115"/>
              <a:gd name="adj3" fmla="val -519"/>
              <a:gd name="adj4" fmla="val 50293"/>
              <a:gd name="adj5" fmla="val -211278"/>
              <a:gd name="adj6" fmla="val 51319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2002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 animBg="1"/>
      <p:bldP spid="20" grpId="0" animBg="1"/>
      <p:bldP spid="11" grpId="0" animBg="1"/>
      <p:bldP spid="13" grpId="0" animBg="1"/>
      <p:bldP spid="12" grpId="0" animBg="1"/>
      <p:bldP spid="9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/>
          <p:cNvSpPr txBox="1"/>
          <p:nvPr/>
        </p:nvSpPr>
        <p:spPr>
          <a:xfrm>
            <a:off x="656975" y="1547928"/>
            <a:ext cx="42156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4002507"/>
            <a:ext cx="2359545" cy="2359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50" y="1543142"/>
            <a:ext cx="1489935" cy="22336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677" y="1547928"/>
            <a:ext cx="2932708" cy="22288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87" y="4019040"/>
            <a:ext cx="1835196" cy="23430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853" y="400692"/>
            <a:ext cx="6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562347" y="311592"/>
            <a:ext cx="7435388" cy="612320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Khám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đèn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trang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trí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trúc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31" y="4019040"/>
            <a:ext cx="2343013" cy="2343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79" y="1547928"/>
            <a:ext cx="2250633" cy="2250633"/>
          </a:xfrm>
          <a:prstGeom prst="rect">
            <a:avLst/>
          </a:prstGeom>
        </p:spPr>
      </p:pic>
      <p:sp>
        <p:nvSpPr>
          <p:cNvPr id="17" name="Hộp chú thích: Đường Cong 16"/>
          <p:cNvSpPr/>
          <p:nvPr/>
        </p:nvSpPr>
        <p:spPr>
          <a:xfrm flipH="1">
            <a:off x="326569" y="3905882"/>
            <a:ext cx="4546061" cy="2194471"/>
          </a:xfrm>
          <a:prstGeom prst="borderCallout2">
            <a:avLst>
              <a:gd name="adj1" fmla="val 12708"/>
              <a:gd name="adj2" fmla="val -264"/>
              <a:gd name="adj3" fmla="val 13061"/>
              <a:gd name="adj4" fmla="val -85"/>
              <a:gd name="adj5" fmla="val 14227"/>
              <a:gd name="adj6" fmla="val -13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18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28" y="3739606"/>
            <a:ext cx="4237941" cy="3174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1182" y="728214"/>
            <a:ext cx="1617252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5210" y="1523088"/>
            <a:ext cx="7658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Kiến</a:t>
            </a:r>
            <a:r>
              <a:rPr lang="en-US" sz="4000" b="1" kern="0" dirty="0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tạo</a:t>
            </a:r>
            <a:r>
              <a:rPr lang="en-US" sz="4000" b="1" kern="0" dirty="0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kiến</a:t>
            </a:r>
            <a:r>
              <a:rPr lang="en-US" sz="4000" b="1" kern="0" dirty="0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000" b="1" kern="0" dirty="0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000" b="1" kern="0" dirty="0" err="1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kĩ</a:t>
            </a:r>
            <a:r>
              <a:rPr lang="en-US" sz="4000" b="1" kern="0" dirty="0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5EDDB">
                    <a:lumMod val="25000"/>
                  </a:srgbClr>
                </a:solidFill>
                <a:latin typeface="Arial"/>
                <a:cs typeface="Arial"/>
                <a:sym typeface="Arial"/>
              </a:rPr>
              <a:t>năng</a:t>
            </a:r>
            <a:endParaRPr lang="en-US" sz="4000" b="1" kern="0" dirty="0">
              <a:solidFill>
                <a:srgbClr val="F5EDDB">
                  <a:lumMod val="2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73745" y="1523088"/>
            <a:ext cx="7444509" cy="1839890"/>
          </a:xfrm>
          <a:prstGeom prst="roundRect">
            <a:avLst/>
          </a:prstGeom>
          <a:solidFill>
            <a:schemeClr val="accent5"/>
          </a:solidFill>
          <a:ln w="25400" cap="flat" cmpd="sng" algn="ctr">
            <a:solidFill>
              <a:schemeClr val="accent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tạo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dáng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chao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đèn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bìa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085" y="125282"/>
            <a:ext cx="5439212" cy="4635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1182" y="728214"/>
            <a:ext cx="1617252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HĐ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</a:t>
            </a:r>
          </a:p>
        </p:txBody>
      </p:sp>
      <p:pic>
        <p:nvPicPr>
          <p:cNvPr id="1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50257" y="4760784"/>
            <a:ext cx="3041583" cy="2228650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18255" y="4220439"/>
            <a:ext cx="2503286" cy="26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4602" y="-477301"/>
            <a:ext cx="2473566" cy="2410602"/>
          </a:xfrm>
          <a:prstGeom prst="rect">
            <a:avLst/>
          </a:prstGeom>
        </p:spPr>
      </p:pic>
      <p:sp>
        <p:nvSpPr>
          <p:cNvPr id="2" name="Hộp Văn bản 17"/>
          <p:cNvSpPr txBox="1"/>
          <p:nvPr/>
        </p:nvSpPr>
        <p:spPr>
          <a:xfrm>
            <a:off x="732181" y="2593670"/>
            <a:ext cx="7729379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u="none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17"/>
          <p:cNvSpPr txBox="1"/>
          <p:nvPr/>
        </p:nvSpPr>
        <p:spPr>
          <a:xfrm>
            <a:off x="813410" y="1291126"/>
            <a:ext cx="772937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u="none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7"/>
          <p:cNvSpPr txBox="1"/>
          <p:nvPr/>
        </p:nvSpPr>
        <p:spPr>
          <a:xfrm>
            <a:off x="802251" y="472675"/>
            <a:ext cx="772937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02251" y="-281440"/>
            <a:ext cx="9052559" cy="69233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thiết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dáng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chao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đèn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Hộp Văn bản 17"/>
          <p:cNvSpPr txBox="1"/>
          <p:nvPr/>
        </p:nvSpPr>
        <p:spPr>
          <a:xfrm>
            <a:off x="802251" y="4664217"/>
            <a:ext cx="772937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u="none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u="none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7371" b="19555"/>
          <a:stretch/>
        </p:blipFill>
        <p:spPr>
          <a:xfrm>
            <a:off x="9252284" y="644326"/>
            <a:ext cx="2939716" cy="4447545"/>
          </a:xfrm>
          <a:prstGeom prst="rect">
            <a:avLst/>
          </a:prstGeom>
        </p:spPr>
      </p:pic>
      <p:sp>
        <p:nvSpPr>
          <p:cNvPr id="13" name="Hộp Văn bản 17"/>
          <p:cNvSpPr txBox="1"/>
          <p:nvPr/>
        </p:nvSpPr>
        <p:spPr>
          <a:xfrm>
            <a:off x="682823" y="1898329"/>
            <a:ext cx="796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Chao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7"/>
          <p:cNvSpPr txBox="1"/>
          <p:nvPr/>
        </p:nvSpPr>
        <p:spPr>
          <a:xfrm>
            <a:off x="732181" y="3676163"/>
            <a:ext cx="7968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7"/>
          <p:cNvSpPr txBox="1"/>
          <p:nvPr/>
        </p:nvSpPr>
        <p:spPr>
          <a:xfrm>
            <a:off x="732181" y="5282939"/>
            <a:ext cx="796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dáng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82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-166236" y="5550348"/>
            <a:ext cx="3171475" cy="3090746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1090463" y="667790"/>
            <a:ext cx="886332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ular Callout 12"/>
          <p:cNvSpPr/>
          <p:nvPr/>
        </p:nvSpPr>
        <p:spPr>
          <a:xfrm rot="165889">
            <a:off x="5904953" y="3687159"/>
            <a:ext cx="5480054" cy="1691639"/>
          </a:xfrm>
          <a:prstGeom prst="wedgeRectCallout">
            <a:avLst>
              <a:gd name="adj1" fmla="val -21243"/>
              <a:gd name="adj2" fmla="val -59062"/>
            </a:avLst>
          </a:prstGeom>
          <a:solidFill>
            <a:schemeClr val="accent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3200" b="0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5"/>
          <p:cNvSpPr/>
          <p:nvPr/>
        </p:nvSpPr>
        <p:spPr>
          <a:xfrm>
            <a:off x="5756880" y="1584960"/>
            <a:ext cx="5751629" cy="1971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vi-VN" sz="2800" b="1" u="none" dirty="0">
                <a:solidFill>
                  <a:srgbClr val="800000"/>
                </a:solidFill>
                <a:latin typeface="+mj-lt"/>
              </a:rPr>
              <a:t>B</a:t>
            </a:r>
            <a:r>
              <a:rPr lang="en-US" sz="2800" b="1" dirty="0" err="1">
                <a:solidFill>
                  <a:srgbClr val="800000"/>
                </a:solidFill>
                <a:latin typeface="+mj-lt"/>
              </a:rPr>
              <a:t>ước</a:t>
            </a:r>
            <a:r>
              <a:rPr lang="en-US" sz="28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vi-VN" sz="2800" b="1" u="none" dirty="0">
                <a:solidFill>
                  <a:srgbClr val="800000"/>
                </a:solidFill>
                <a:latin typeface="+mj-lt"/>
              </a:rPr>
              <a:t>1. </a:t>
            </a:r>
            <a:r>
              <a:rPr lang="en-US" sz="2800" b="1" u="none" dirty="0" err="1">
                <a:solidFill>
                  <a:srgbClr val="800000"/>
                </a:solidFill>
                <a:latin typeface="+mj-lt"/>
              </a:rPr>
              <a:t>Xây</a:t>
            </a:r>
            <a:r>
              <a:rPr lang="en-US" sz="2800" b="1" u="none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800" b="1" u="none" dirty="0" err="1">
                <a:solidFill>
                  <a:srgbClr val="800000"/>
                </a:solidFill>
                <a:latin typeface="+mj-lt"/>
              </a:rPr>
              <a:t>dựng</a:t>
            </a:r>
            <a:r>
              <a:rPr lang="en-US" sz="2800" b="1" u="none" dirty="0">
                <a:solidFill>
                  <a:srgbClr val="800000"/>
                </a:solidFill>
                <a:latin typeface="+mj-lt"/>
              </a:rPr>
              <a:t> ý </a:t>
            </a:r>
            <a:r>
              <a:rPr lang="en-US" sz="2800" b="1" u="none" dirty="0" err="1">
                <a:solidFill>
                  <a:srgbClr val="800000"/>
                </a:solidFill>
                <a:latin typeface="+mj-lt"/>
              </a:rPr>
              <a:t>tưởng</a:t>
            </a:r>
            <a:r>
              <a:rPr lang="en-US" sz="2800" b="1" u="none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sz="2800" b="1" u="none" dirty="0" err="1">
                <a:solidFill>
                  <a:srgbClr val="800000"/>
                </a:solidFill>
                <a:latin typeface="+mj-lt"/>
              </a:rPr>
              <a:t>vẽ</a:t>
            </a:r>
            <a:r>
              <a:rPr lang="en-US" sz="2800" b="1" u="none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800" b="1" u="none" dirty="0" err="1">
                <a:solidFill>
                  <a:srgbClr val="800000"/>
                </a:solidFill>
                <a:latin typeface="+mj-lt"/>
              </a:rPr>
              <a:t>phác</a:t>
            </a:r>
            <a:r>
              <a:rPr lang="en-US" sz="2800" b="1" u="none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800" b="1" u="none" dirty="0" err="1">
                <a:solidFill>
                  <a:srgbClr val="800000"/>
                </a:solidFill>
                <a:latin typeface="+mj-lt"/>
              </a:rPr>
              <a:t>thảo</a:t>
            </a:r>
            <a:r>
              <a:rPr lang="en-US" sz="2800" b="1" u="none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800" b="1" u="none" dirty="0" err="1">
                <a:solidFill>
                  <a:srgbClr val="800000"/>
                </a:solidFill>
                <a:latin typeface="+mj-lt"/>
              </a:rPr>
              <a:t>phom</a:t>
            </a:r>
            <a:r>
              <a:rPr lang="en-US" sz="2800" b="1" u="none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800" b="1" u="none" dirty="0" err="1">
                <a:solidFill>
                  <a:srgbClr val="800000"/>
                </a:solidFill>
                <a:latin typeface="+mj-lt"/>
              </a:rPr>
              <a:t>dáng</a:t>
            </a:r>
            <a:r>
              <a:rPr lang="en-US" sz="2800" b="1" u="none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800" b="1" u="none" dirty="0" err="1">
                <a:solidFill>
                  <a:srgbClr val="800000"/>
                </a:solidFill>
                <a:latin typeface="+mj-lt"/>
              </a:rPr>
              <a:t>sản</a:t>
            </a:r>
            <a:r>
              <a:rPr lang="en-US" sz="2800" b="1" u="none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2800" b="1" u="none" dirty="0" err="1">
                <a:solidFill>
                  <a:srgbClr val="800000"/>
                </a:solidFill>
                <a:latin typeface="+mj-lt"/>
              </a:rPr>
              <a:t>phẩm</a:t>
            </a:r>
            <a:r>
              <a:rPr lang="vi-VN" sz="2800" b="1" u="none" dirty="0">
                <a:solidFill>
                  <a:srgbClr val="800000"/>
                </a:solidFill>
                <a:latin typeface="+mj-lt"/>
              </a:rPr>
              <a:t>.</a:t>
            </a:r>
            <a:endParaRPr lang="en-US" sz="2800" b="1" u="none" dirty="0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3897"/>
          <a:stretch/>
        </p:blipFill>
        <p:spPr>
          <a:xfrm rot="16200000">
            <a:off x="1115603" y="960555"/>
            <a:ext cx="3698544" cy="519083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0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12223" y="2292229"/>
            <a:ext cx="3964430" cy="43434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75041" y="1160295"/>
            <a:ext cx="2825708" cy="2306805"/>
          </a:xfrm>
          <a:prstGeom prst="rect">
            <a:avLst/>
          </a:prstGeom>
        </p:spPr>
      </p:pic>
      <p:sp>
        <p:nvSpPr>
          <p:cNvPr id="12" name="Hộp Văn bản 7"/>
          <p:cNvSpPr txBox="1"/>
          <p:nvPr/>
        </p:nvSpPr>
        <p:spPr>
          <a:xfrm>
            <a:off x="768524" y="342808"/>
            <a:ext cx="1009282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28"/>
          <p:cNvSpPr>
            <a:spLocks noChangeArrowheads="1"/>
          </p:cNvSpPr>
          <p:nvPr/>
        </p:nvSpPr>
        <p:spPr bwMode="auto">
          <a:xfrm rot="396905">
            <a:off x="6033952" y="3606035"/>
            <a:ext cx="5257338" cy="1715887"/>
          </a:xfrm>
          <a:prstGeom prst="wedgeRectCallout">
            <a:avLst>
              <a:gd name="adj1" fmla="val -21158"/>
              <a:gd name="adj2" fmla="val -61005"/>
            </a:avLst>
          </a:prstGeom>
          <a:solidFill>
            <a:schemeClr val="accent1"/>
          </a:solidFill>
          <a:ln w="38100" algn="ctr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>
              <a:defRPr/>
            </a:pPr>
            <a:r>
              <a:rPr lang="en-US" sz="3200" b="1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ounded Rectangle 16"/>
          <p:cNvSpPr/>
          <p:nvPr/>
        </p:nvSpPr>
        <p:spPr>
          <a:xfrm>
            <a:off x="6060901" y="1603517"/>
            <a:ext cx="5414357" cy="175398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phom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b="1" u="non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u="none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b="14423"/>
          <a:stretch/>
        </p:blipFill>
        <p:spPr>
          <a:xfrm rot="16200000">
            <a:off x="1748150" y="1088714"/>
            <a:ext cx="3451906" cy="42951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01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3134</TotalTime>
  <Words>594</Words>
  <Application>Microsoft Office PowerPoint</Application>
  <PresentationFormat>Widescreen</PresentationFormat>
  <Paragraphs>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Calibri</vt:lpstr>
      <vt:lpstr>Times New Roman</vt:lpstr>
      <vt:lpstr>VNI-Times</vt:lpstr>
      <vt:lpstr>Calibri Light</vt:lpstr>
      <vt:lpstr>Arial</vt:lpstr>
      <vt:lpstr>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Nguyễn Thị Thanh Bình</cp:lastModifiedBy>
  <cp:revision>147</cp:revision>
  <dcterms:created xsi:type="dcterms:W3CDTF">2018-05-24T12:43:45Z</dcterms:created>
  <dcterms:modified xsi:type="dcterms:W3CDTF">2023-01-15T14:08:57Z</dcterms:modified>
</cp:coreProperties>
</file>