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258" r:id="rId3"/>
    <p:sldId id="257" r:id="rId4"/>
    <p:sldId id="260" r:id="rId5"/>
    <p:sldId id="261" r:id="rId6"/>
    <p:sldId id="264" r:id="rId7"/>
    <p:sldId id="265" r:id="rId8"/>
    <p:sldId id="266" r:id="rId9"/>
    <p:sldId id="262" r:id="rId10"/>
    <p:sldId id="263" r:id="rId11"/>
    <p:sldId id="259" r:id="rId12"/>
    <p:sldId id="256" r:id="rId13"/>
    <p:sldId id="269" r:id="rId14"/>
    <p:sldId id="270" r:id="rId15"/>
    <p:sldId id="271" r:id="rId16"/>
    <p:sldId id="272" r:id="rId17"/>
    <p:sldId id="275" r:id="rId18"/>
    <p:sldId id="277" r:id="rId19"/>
    <p:sldId id="279" r:id="rId20"/>
    <p:sldId id="280" r:id="rId21"/>
    <p:sldId id="281" r:id="rId22"/>
    <p:sldId id="282" r:id="rId23"/>
    <p:sldId id="283" r:id="rId24"/>
    <p:sldId id="284" r:id="rId25"/>
    <p:sldId id="285" r:id="rId26"/>
    <p:sldId id="286" r:id="rId27"/>
    <p:sldId id="273" r:id="rId28"/>
    <p:sldId id="274" r:id="rId29"/>
    <p:sldId id="267" r:id="rId30"/>
    <p:sldId id="2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99"/>
    <a:srgbClr val="33CCFF"/>
    <a:srgbClr val="993366"/>
    <a:srgbClr val="33CC33"/>
    <a:srgbClr val="CC0000"/>
    <a:srgbClr val="FF9933"/>
    <a:srgbClr val="FF9966"/>
    <a:srgbClr val="ED7D31"/>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3" d="100"/>
          <a:sy n="83" d="100"/>
        </p:scale>
        <p:origin x="54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11T10:48:13.187" idx="1">
    <p:pos x="7635" y="-147"/>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B712D-1B41-408C-8A5B-19FBBA3A73D9}"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4719-CA38-41C3-B80F-5666B42F76AA}" type="slidenum">
              <a:rPr lang="en-US" smtClean="0"/>
              <a:t>‹#›</a:t>
            </a:fld>
            <a:endParaRPr lang="en-US"/>
          </a:p>
        </p:txBody>
      </p:sp>
    </p:spTree>
    <p:extLst>
      <p:ext uri="{BB962C8B-B14F-4D97-AF65-F5344CB8AC3E}">
        <p14:creationId xmlns:p14="http://schemas.microsoft.com/office/powerpoint/2010/main" val="398782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4"/>
        <p:cNvGrpSpPr/>
        <p:nvPr/>
      </p:nvGrpSpPr>
      <p:grpSpPr>
        <a:xfrm>
          <a:off x="0" y="0"/>
          <a:ext cx="0" cy="0"/>
          <a:chOff x="0" y="0"/>
          <a:chExt cx="0" cy="0"/>
        </a:xfrm>
      </p:grpSpPr>
      <p:sp>
        <p:nvSpPr>
          <p:cNvPr id="17245" name="Google Shape;17245;gab1d679f9d_2_1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6" name="Google Shape;17246;gab1d679f9d_2_1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22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FB755F-7734-4865-A54C-342C78E31DB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312175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B755F-7734-4865-A54C-342C78E31DB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180137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B755F-7734-4865-A54C-342C78E31DB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1379147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1623"/>
        <p:cNvGrpSpPr/>
        <p:nvPr/>
      </p:nvGrpSpPr>
      <p:grpSpPr>
        <a:xfrm>
          <a:off x="0" y="0"/>
          <a:ext cx="0" cy="0"/>
          <a:chOff x="0" y="0"/>
          <a:chExt cx="0" cy="0"/>
        </a:xfrm>
      </p:grpSpPr>
      <p:sp>
        <p:nvSpPr>
          <p:cNvPr id="3599" name="Google Shape;359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600" name="Google Shape;3600;p4"/>
          <p:cNvSpPr txBox="1">
            <a:spLocks noGrp="1"/>
          </p:cNvSpPr>
          <p:nvPr>
            <p:ph type="body" idx="1"/>
          </p:nvPr>
        </p:nvSpPr>
        <p:spPr>
          <a:xfrm>
            <a:off x="1080667" y="1612100"/>
            <a:ext cx="9002000" cy="4555200"/>
          </a:xfrm>
          <a:prstGeom prst="rect">
            <a:avLst/>
          </a:prstGeom>
        </p:spPr>
        <p:txBody>
          <a:bodyPr spcFirstLastPara="1" wrap="square" lIns="91425" tIns="91425" rIns="91425" bIns="91425" anchor="ctr" anchorCtr="0">
            <a:noAutofit/>
          </a:bodyPr>
          <a:lstStyle>
            <a:lvl1pPr marL="609585" lvl="0" indent="-457189" rtl="0">
              <a:lnSpc>
                <a:spcPct val="90000"/>
              </a:lnSpc>
              <a:spcBef>
                <a:spcPts val="0"/>
              </a:spcBef>
              <a:spcAft>
                <a:spcPts val="0"/>
              </a:spcAft>
              <a:buClr>
                <a:srgbClr val="5A3015"/>
              </a:buClr>
              <a:buSzPts val="1800"/>
              <a:buFont typeface="Lora"/>
              <a:buChar char="●"/>
              <a:defRPr sz="1467" b="0">
                <a:solidFill>
                  <a:srgbClr val="5A3015"/>
                </a:solidFill>
              </a:defRPr>
            </a:lvl1pPr>
            <a:lvl2pPr marL="1219170" lvl="1" indent="-423323" rtl="0">
              <a:lnSpc>
                <a:spcPct val="90000"/>
              </a:lnSpc>
              <a:spcBef>
                <a:spcPts val="0"/>
              </a:spcBef>
              <a:spcAft>
                <a:spcPts val="0"/>
              </a:spcAft>
              <a:buClr>
                <a:srgbClr val="5A3015"/>
              </a:buClr>
              <a:buSzPts val="1400"/>
              <a:buFont typeface="Lora"/>
              <a:buChar char="○"/>
              <a:defRPr sz="1467">
                <a:solidFill>
                  <a:srgbClr val="5A3015"/>
                </a:solidFill>
              </a:defRPr>
            </a:lvl2pPr>
            <a:lvl3pPr marL="1828754" lvl="2" indent="-423323" rtl="0">
              <a:lnSpc>
                <a:spcPct val="115000"/>
              </a:lnSpc>
              <a:spcBef>
                <a:spcPts val="0"/>
              </a:spcBef>
              <a:spcAft>
                <a:spcPts val="0"/>
              </a:spcAft>
              <a:buClr>
                <a:srgbClr val="5A3015"/>
              </a:buClr>
              <a:buSzPts val="1400"/>
              <a:buFont typeface="Lora"/>
              <a:buChar char="■"/>
              <a:defRPr>
                <a:solidFill>
                  <a:srgbClr val="5A3015"/>
                </a:solidFill>
                <a:latin typeface="Lora"/>
                <a:ea typeface="Lora"/>
                <a:cs typeface="Lora"/>
                <a:sym typeface="Lora"/>
              </a:defRPr>
            </a:lvl3pPr>
            <a:lvl4pPr marL="2438339" lvl="3" indent="-423323" rtl="0">
              <a:lnSpc>
                <a:spcPct val="115000"/>
              </a:lnSpc>
              <a:spcBef>
                <a:spcPts val="2133"/>
              </a:spcBef>
              <a:spcAft>
                <a:spcPts val="0"/>
              </a:spcAft>
              <a:buClr>
                <a:srgbClr val="5A3015"/>
              </a:buClr>
              <a:buSzPts val="1400"/>
              <a:buFont typeface="Lora"/>
              <a:buChar char="●"/>
              <a:defRPr>
                <a:solidFill>
                  <a:srgbClr val="5A3015"/>
                </a:solidFill>
                <a:latin typeface="Lora"/>
                <a:ea typeface="Lora"/>
                <a:cs typeface="Lora"/>
                <a:sym typeface="Lora"/>
              </a:defRPr>
            </a:lvl4pPr>
            <a:lvl5pPr marL="3047924" lvl="4" indent="-423323" rtl="0">
              <a:lnSpc>
                <a:spcPct val="115000"/>
              </a:lnSpc>
              <a:spcBef>
                <a:spcPts val="2133"/>
              </a:spcBef>
              <a:spcAft>
                <a:spcPts val="0"/>
              </a:spcAft>
              <a:buClr>
                <a:srgbClr val="5A3015"/>
              </a:buClr>
              <a:buSzPts val="1400"/>
              <a:buFont typeface="Lora"/>
              <a:buChar char="○"/>
              <a:defRPr>
                <a:solidFill>
                  <a:srgbClr val="5A3015"/>
                </a:solidFill>
                <a:latin typeface="Lora"/>
                <a:ea typeface="Lora"/>
                <a:cs typeface="Lora"/>
                <a:sym typeface="Lora"/>
              </a:defRPr>
            </a:lvl5pPr>
            <a:lvl6pPr marL="3657509" lvl="5" indent="-423323" rtl="0">
              <a:lnSpc>
                <a:spcPct val="115000"/>
              </a:lnSpc>
              <a:spcBef>
                <a:spcPts val="2133"/>
              </a:spcBef>
              <a:spcAft>
                <a:spcPts val="0"/>
              </a:spcAft>
              <a:buClr>
                <a:srgbClr val="5A3015"/>
              </a:buClr>
              <a:buSzPts val="1400"/>
              <a:buFont typeface="Lora"/>
              <a:buChar char="■"/>
              <a:defRPr>
                <a:solidFill>
                  <a:srgbClr val="5A3015"/>
                </a:solidFill>
                <a:latin typeface="Lora"/>
                <a:ea typeface="Lora"/>
                <a:cs typeface="Lora"/>
                <a:sym typeface="Lora"/>
              </a:defRPr>
            </a:lvl6pPr>
            <a:lvl7pPr marL="4267093" lvl="6" indent="-423323" rtl="0">
              <a:lnSpc>
                <a:spcPct val="115000"/>
              </a:lnSpc>
              <a:spcBef>
                <a:spcPts val="2133"/>
              </a:spcBef>
              <a:spcAft>
                <a:spcPts val="0"/>
              </a:spcAft>
              <a:buClr>
                <a:srgbClr val="5A3015"/>
              </a:buClr>
              <a:buSzPts val="1400"/>
              <a:buFont typeface="Lora"/>
              <a:buChar char="●"/>
              <a:defRPr>
                <a:solidFill>
                  <a:srgbClr val="5A3015"/>
                </a:solidFill>
                <a:latin typeface="Lora"/>
                <a:ea typeface="Lora"/>
                <a:cs typeface="Lora"/>
                <a:sym typeface="Lora"/>
              </a:defRPr>
            </a:lvl7pPr>
            <a:lvl8pPr marL="4876678" lvl="7" indent="-423323" rtl="0">
              <a:lnSpc>
                <a:spcPct val="115000"/>
              </a:lnSpc>
              <a:spcBef>
                <a:spcPts val="2133"/>
              </a:spcBef>
              <a:spcAft>
                <a:spcPts val="0"/>
              </a:spcAft>
              <a:buClr>
                <a:srgbClr val="5A3015"/>
              </a:buClr>
              <a:buSzPts val="1400"/>
              <a:buFont typeface="Lora"/>
              <a:buChar char="○"/>
              <a:defRPr>
                <a:solidFill>
                  <a:srgbClr val="5A3015"/>
                </a:solidFill>
                <a:latin typeface="Lora"/>
                <a:ea typeface="Lora"/>
                <a:cs typeface="Lora"/>
                <a:sym typeface="Lora"/>
              </a:defRPr>
            </a:lvl8pPr>
            <a:lvl9pPr marL="5486263" lvl="8" indent="-423323" rtl="0">
              <a:lnSpc>
                <a:spcPct val="115000"/>
              </a:lnSpc>
              <a:spcBef>
                <a:spcPts val="2133"/>
              </a:spcBef>
              <a:spcAft>
                <a:spcPts val="2133"/>
              </a:spcAft>
              <a:buClr>
                <a:srgbClr val="5A3015"/>
              </a:buClr>
              <a:buSzPts val="1400"/>
              <a:buFont typeface="Lora"/>
              <a:buChar char="■"/>
              <a:defRPr>
                <a:solidFill>
                  <a:srgbClr val="5A3015"/>
                </a:solidFill>
                <a:latin typeface="Lora"/>
                <a:ea typeface="Lora"/>
                <a:cs typeface="Lora"/>
                <a:sym typeface="Lora"/>
              </a:defRPr>
            </a:lvl9pPr>
          </a:lstStyle>
          <a:p>
            <a:endParaRPr/>
          </a:p>
        </p:txBody>
      </p:sp>
      <p:sp>
        <p:nvSpPr>
          <p:cNvPr id="3624" name="Google Shape;3624;p4"/>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8242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62637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9010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04171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62231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8940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0355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0336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B755F-7734-4865-A54C-342C78E31DB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1850369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27585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22332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74575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43401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85983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33119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78270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08410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60655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96525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FB755F-7734-4865-A54C-342C78E31DB3}"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3261593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FB755F-7734-4865-A54C-342C78E31DB3}"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250075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FB755F-7734-4865-A54C-342C78E31DB3}"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4323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FB755F-7734-4865-A54C-342C78E31DB3}"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173815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B755F-7734-4865-A54C-342C78E31DB3}"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223010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FB755F-7734-4865-A54C-342C78E31DB3}"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428807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FB755F-7734-4865-A54C-342C78E31DB3}"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DC819-C63A-4912-906B-E38E9A533C84}" type="slidenum">
              <a:rPr lang="en-US" smtClean="0"/>
              <a:t>‹#›</a:t>
            </a:fld>
            <a:endParaRPr lang="en-US"/>
          </a:p>
        </p:txBody>
      </p:sp>
    </p:spTree>
    <p:extLst>
      <p:ext uri="{BB962C8B-B14F-4D97-AF65-F5344CB8AC3E}">
        <p14:creationId xmlns:p14="http://schemas.microsoft.com/office/powerpoint/2010/main" val="317420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B755F-7734-4865-A54C-342C78E31DB3}" type="datetimeFigureOut">
              <a:rPr lang="en-US" smtClean="0"/>
              <a:t>12/10/2023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DC819-C63A-4912-906B-E38E9A533C84}" type="slidenum">
              <a:rPr lang="en-US" smtClean="0"/>
              <a:t>‹#›</a:t>
            </a:fld>
            <a:endParaRPr lang="en-US"/>
          </a:p>
        </p:txBody>
      </p:sp>
    </p:spTree>
    <p:extLst>
      <p:ext uri="{BB962C8B-B14F-4D97-AF65-F5344CB8AC3E}">
        <p14:creationId xmlns:p14="http://schemas.microsoft.com/office/powerpoint/2010/main" val="3274559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12/10/2023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957642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emf"/><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4.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5097"/>
            <a:ext cx="12192000" cy="6923098"/>
          </a:xfrm>
        </p:spPr>
      </p:pic>
    </p:spTree>
    <p:extLst>
      <p:ext uri="{BB962C8B-B14F-4D97-AF65-F5344CB8AC3E}">
        <p14:creationId xmlns:p14="http://schemas.microsoft.com/office/powerpoint/2010/main" val="864431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560967" cy="6978316"/>
          </a:xfrm>
        </p:spPr>
      </p:pic>
      <p:sp>
        <p:nvSpPr>
          <p:cNvPr id="9" name="TextBox 8"/>
          <p:cNvSpPr txBox="1"/>
          <p:nvPr/>
        </p:nvSpPr>
        <p:spPr>
          <a:xfrm>
            <a:off x="2493450" y="2150330"/>
            <a:ext cx="8398041" cy="2677656"/>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nl-NL" sz="2400" i="1" dirty="0">
                <a:solidFill>
                  <a:srgbClr val="0033CC"/>
                </a:solidFill>
                <a:latin typeface="Times New Roman" panose="02020603050405020304" pitchFamily="18" charset="0"/>
                <a:cs typeface="Times New Roman" panose="02020603050405020304" pitchFamily="18" charset="0"/>
              </a:rPr>
              <a:t>  </a:t>
            </a:r>
            <a:r>
              <a:rPr lang="nl-NL" sz="2400" i="1" dirty="0">
                <a:solidFill>
                  <a:srgbClr val="0070C0"/>
                </a:solidFill>
                <a:latin typeface="Times New Roman" panose="02020603050405020304" pitchFamily="18" charset="0"/>
                <a:cs typeface="Times New Roman" panose="02020603050405020304" pitchFamily="18" charset="0"/>
              </a:rPr>
              <a:t>Nêu cảm nhận và phân tích</a:t>
            </a:r>
            <a:r>
              <a:rPr lang="nl-NL"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Bài vẽ em ấn tượng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Hình, màu, nhịp điệu, sự cân bằng, tương phản trong bài</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Nguyên lí bạn sử dụng trong bài vẽ</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Giá trị thẩm mĩ của bài vẽ</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Cách điều chỉnh để bức tranh đẹp và hoàn thiện hơn</a:t>
            </a:r>
          </a:p>
          <a:p>
            <a:r>
              <a:rPr lang="nl-NL" sz="2400" dirty="0">
                <a:latin typeface="Times New Roman" panose="02020603050405020304" pitchFamily="18" charset="0"/>
                <a:cs typeface="Times New Roman" panose="02020603050405020304" pitchFamily="18" charset="0"/>
              </a:rPr>
              <a:t>   </a:t>
            </a:r>
            <a:r>
              <a:rPr lang="nl-NL" sz="2400" i="1" dirty="0">
                <a:solidFill>
                  <a:srgbClr val="0070C0"/>
                </a:solidFill>
                <a:latin typeface="Times New Roman" panose="02020603050405020304" pitchFamily="18" charset="0"/>
                <a:cs typeface="Times New Roman" panose="02020603050405020304" pitchFamily="18" charset="0"/>
              </a:rPr>
              <a:t>Kể tên một số họa tiết thời Lý mà em biết</a:t>
            </a:r>
            <a:endParaRPr lang="en-US" sz="24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70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325" y="1470264"/>
            <a:ext cx="2469294" cy="30766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119" y="1470265"/>
            <a:ext cx="2490435" cy="307668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956" y="1377664"/>
            <a:ext cx="3209924" cy="192595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7515" y="3869350"/>
            <a:ext cx="3209924" cy="1898321"/>
          </a:xfrm>
          <a:prstGeom prst="rect">
            <a:avLst/>
          </a:prstGeom>
        </p:spPr>
      </p:pic>
      <p:sp>
        <p:nvSpPr>
          <p:cNvPr id="14" name="TextBox 13"/>
          <p:cNvSpPr txBox="1"/>
          <p:nvPr/>
        </p:nvSpPr>
        <p:spPr>
          <a:xfrm>
            <a:off x="2514599" y="4601819"/>
            <a:ext cx="1323474" cy="369332"/>
          </a:xfrm>
          <a:prstGeom prst="rect">
            <a:avLst/>
          </a:prstGeom>
          <a:solidFill>
            <a:schemeClr val="accent4">
              <a:lumMod val="60000"/>
              <a:lumOff val="40000"/>
            </a:schemeClr>
          </a:solidFill>
        </p:spPr>
        <p:txBody>
          <a:bodyPr wrap="square" rtlCol="0">
            <a:spAutoFit/>
          </a:bodyPr>
          <a:lstStyle/>
          <a:p>
            <a:r>
              <a:rPr lang="en-US" dirty="0"/>
              <a:t>Rồng thời lý</a:t>
            </a:r>
          </a:p>
        </p:txBody>
      </p:sp>
      <p:sp>
        <p:nvSpPr>
          <p:cNvPr id="15" name="TextBox 14"/>
          <p:cNvSpPr txBox="1"/>
          <p:nvPr/>
        </p:nvSpPr>
        <p:spPr>
          <a:xfrm>
            <a:off x="5382125" y="4601819"/>
            <a:ext cx="1636295" cy="369332"/>
          </a:xfrm>
          <a:prstGeom prst="rect">
            <a:avLst/>
          </a:prstGeom>
          <a:solidFill>
            <a:schemeClr val="accent4">
              <a:lumMod val="60000"/>
              <a:lumOff val="40000"/>
            </a:schemeClr>
          </a:solidFill>
        </p:spPr>
        <p:txBody>
          <a:bodyPr wrap="square" rtlCol="0">
            <a:spAutoFit/>
          </a:bodyPr>
          <a:lstStyle/>
          <a:p>
            <a:r>
              <a:rPr lang="en-US" dirty="0"/>
              <a:t>Rồng thời Trần</a:t>
            </a:r>
          </a:p>
        </p:txBody>
      </p:sp>
      <p:sp>
        <p:nvSpPr>
          <p:cNvPr id="17" name="TextBox 16"/>
          <p:cNvSpPr txBox="1"/>
          <p:nvPr/>
        </p:nvSpPr>
        <p:spPr>
          <a:xfrm>
            <a:off x="9172073" y="3387561"/>
            <a:ext cx="1323474" cy="369332"/>
          </a:xfrm>
          <a:prstGeom prst="rect">
            <a:avLst/>
          </a:prstGeom>
          <a:solidFill>
            <a:schemeClr val="accent4">
              <a:lumMod val="60000"/>
              <a:lumOff val="40000"/>
            </a:schemeClr>
          </a:solidFill>
        </p:spPr>
        <p:txBody>
          <a:bodyPr wrap="square" rtlCol="0">
            <a:spAutoFit/>
          </a:bodyPr>
          <a:lstStyle/>
          <a:p>
            <a:r>
              <a:rPr lang="en-US" dirty="0"/>
              <a:t>Rồng thời lê</a:t>
            </a:r>
          </a:p>
        </p:txBody>
      </p:sp>
      <p:sp>
        <p:nvSpPr>
          <p:cNvPr id="18" name="TextBox 17"/>
          <p:cNvSpPr txBox="1"/>
          <p:nvPr/>
        </p:nvSpPr>
        <p:spPr>
          <a:xfrm>
            <a:off x="8827919" y="5880128"/>
            <a:ext cx="1949116" cy="369332"/>
          </a:xfrm>
          <a:prstGeom prst="rect">
            <a:avLst/>
          </a:prstGeom>
          <a:solidFill>
            <a:schemeClr val="accent4">
              <a:lumMod val="60000"/>
              <a:lumOff val="40000"/>
            </a:schemeClr>
          </a:solidFill>
        </p:spPr>
        <p:txBody>
          <a:bodyPr wrap="square" rtlCol="0">
            <a:spAutoFit/>
          </a:bodyPr>
          <a:lstStyle/>
          <a:p>
            <a:r>
              <a:rPr lang="en-US" dirty="0"/>
              <a:t>Rồng thời Nguyễn</a:t>
            </a:r>
          </a:p>
        </p:txBody>
      </p:sp>
      <p:sp>
        <p:nvSpPr>
          <p:cNvPr id="19" name="TextBox 18"/>
          <p:cNvSpPr txBox="1"/>
          <p:nvPr/>
        </p:nvSpPr>
        <p:spPr>
          <a:xfrm>
            <a:off x="1741118" y="5026021"/>
            <a:ext cx="6483838" cy="1477328"/>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 Đặc điểm hình tượng rồng trong chạm khắc thời Trung đại</a:t>
            </a:r>
          </a:p>
          <a:p>
            <a:r>
              <a:rPr lang="en-US" sz="2400" b="1" dirty="0">
                <a:solidFill>
                  <a:srgbClr val="FF0000"/>
                </a:solidFill>
                <a:latin typeface="Times New Roman" panose="02020603050405020304" pitchFamily="18" charset="0"/>
                <a:cs typeface="Times New Roman" panose="02020603050405020304" pitchFamily="18" charset="0"/>
              </a:rPr>
              <a:t>+ Ý nghĩa của hình tượng rồng thời Trung đại</a:t>
            </a:r>
          </a:p>
          <a:p>
            <a:endParaRPr lang="en-US" dirty="0">
              <a:solidFill>
                <a:srgbClr val="FF0000"/>
              </a:solidFill>
            </a:endParaRPr>
          </a:p>
        </p:txBody>
      </p:sp>
    </p:spTree>
    <p:extLst>
      <p:ext uri="{BB962C8B-B14F-4D97-AF65-F5344CB8AC3E}">
        <p14:creationId xmlns:p14="http://schemas.microsoft.com/office/powerpoint/2010/main" val="406079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4A463-E821-F84A-3359-A8D253D2B64F}"/>
              </a:ext>
            </a:extLst>
          </p:cNvPr>
          <p:cNvPicPr>
            <a:picLocks noChangeAspect="1"/>
          </p:cNvPicPr>
          <p:nvPr/>
        </p:nvPicPr>
        <p:blipFill>
          <a:blip r:embed="rId2"/>
          <a:stretch>
            <a:fillRect/>
          </a:stretch>
        </p:blipFill>
        <p:spPr>
          <a:xfrm>
            <a:off x="951345" y="581891"/>
            <a:ext cx="10409381" cy="5320145"/>
          </a:xfrm>
          <a:prstGeom prst="rect">
            <a:avLst/>
          </a:prstGeom>
        </p:spPr>
      </p:pic>
      <p:sp>
        <p:nvSpPr>
          <p:cNvPr id="7" name="TextBox 6">
            <a:extLst>
              <a:ext uri="{FF2B5EF4-FFF2-40B4-BE49-F238E27FC236}">
                <a16:creationId xmlns:a16="http://schemas.microsoft.com/office/drawing/2014/main" id="{84995C54-4EF2-A6D2-4622-AB6831D52C83}"/>
              </a:ext>
            </a:extLst>
          </p:cNvPr>
          <p:cNvSpPr txBox="1"/>
          <p:nvPr/>
        </p:nvSpPr>
        <p:spPr>
          <a:xfrm>
            <a:off x="3269673" y="6197600"/>
            <a:ext cx="5375563" cy="461665"/>
          </a:xfrm>
          <a:prstGeom prst="rect">
            <a:avLst/>
          </a:prstGeom>
          <a:noFill/>
        </p:spPr>
        <p:txBody>
          <a:bodyPr wrap="square" rtlCol="0">
            <a:spAutoFit/>
          </a:bodyPr>
          <a:lstStyle/>
          <a:p>
            <a:pPr algn="ctr"/>
            <a:r>
              <a:rPr lang="en-US" sz="2400" b="1" dirty="0">
                <a:solidFill>
                  <a:srgbClr val="0070C0"/>
                </a:solidFill>
              </a:rPr>
              <a:t>RỒNG THỜI LÝ</a:t>
            </a:r>
          </a:p>
        </p:txBody>
      </p:sp>
    </p:spTree>
    <p:extLst>
      <p:ext uri="{BB962C8B-B14F-4D97-AF65-F5344CB8AC3E}">
        <p14:creationId xmlns:p14="http://schemas.microsoft.com/office/powerpoint/2010/main" val="15023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9D57AF-3B99-747A-7A22-8CD4E52F57B2}"/>
              </a:ext>
            </a:extLst>
          </p:cNvPr>
          <p:cNvPicPr>
            <a:picLocks noChangeAspect="1"/>
          </p:cNvPicPr>
          <p:nvPr/>
        </p:nvPicPr>
        <p:blipFill>
          <a:blip r:embed="rId2"/>
          <a:stretch>
            <a:fillRect/>
          </a:stretch>
        </p:blipFill>
        <p:spPr>
          <a:xfrm>
            <a:off x="1644073" y="0"/>
            <a:ext cx="8756072" cy="6308436"/>
          </a:xfrm>
          <a:prstGeom prst="rect">
            <a:avLst/>
          </a:prstGeom>
        </p:spPr>
      </p:pic>
      <p:sp>
        <p:nvSpPr>
          <p:cNvPr id="7" name="TextBox 6">
            <a:extLst>
              <a:ext uri="{FF2B5EF4-FFF2-40B4-BE49-F238E27FC236}">
                <a16:creationId xmlns:a16="http://schemas.microsoft.com/office/drawing/2014/main" id="{E8D113CB-CF37-241C-9D94-297A9274114D}"/>
              </a:ext>
            </a:extLst>
          </p:cNvPr>
          <p:cNvSpPr txBox="1"/>
          <p:nvPr/>
        </p:nvSpPr>
        <p:spPr>
          <a:xfrm>
            <a:off x="2503055" y="6239225"/>
            <a:ext cx="6096000" cy="369332"/>
          </a:xfrm>
          <a:prstGeom prst="rect">
            <a:avLst/>
          </a:prstGeom>
          <a:noFill/>
        </p:spPr>
        <p:txBody>
          <a:bodyPr wrap="square">
            <a:spAutoFit/>
          </a:bodyPr>
          <a:lstStyle/>
          <a:p>
            <a:pPr algn="ctr"/>
            <a:r>
              <a:rPr lang="en-US" sz="1800" b="1" dirty="0">
                <a:solidFill>
                  <a:srgbClr val="0070C0"/>
                </a:solidFill>
              </a:rPr>
              <a:t>RỒNG THỜI </a:t>
            </a:r>
            <a:r>
              <a:rPr lang="en-US" b="1" dirty="0">
                <a:solidFill>
                  <a:srgbClr val="0070C0"/>
                </a:solidFill>
              </a:rPr>
              <a:t>TRẦN</a:t>
            </a:r>
            <a:endParaRPr lang="en-US" sz="1800" b="1" dirty="0">
              <a:solidFill>
                <a:srgbClr val="0070C0"/>
              </a:solidFill>
            </a:endParaRPr>
          </a:p>
        </p:txBody>
      </p:sp>
    </p:spTree>
    <p:extLst>
      <p:ext uri="{BB962C8B-B14F-4D97-AF65-F5344CB8AC3E}">
        <p14:creationId xmlns:p14="http://schemas.microsoft.com/office/powerpoint/2010/main" val="287971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2DCA66-5E20-7751-B40C-61A968827B3C}"/>
              </a:ext>
            </a:extLst>
          </p:cNvPr>
          <p:cNvPicPr>
            <a:picLocks noChangeAspect="1"/>
          </p:cNvPicPr>
          <p:nvPr/>
        </p:nvPicPr>
        <p:blipFill>
          <a:blip r:embed="rId2"/>
          <a:stretch>
            <a:fillRect/>
          </a:stretch>
        </p:blipFill>
        <p:spPr>
          <a:xfrm>
            <a:off x="960582" y="480290"/>
            <a:ext cx="10547927" cy="5809673"/>
          </a:xfrm>
          <a:prstGeom prst="rect">
            <a:avLst/>
          </a:prstGeom>
        </p:spPr>
      </p:pic>
      <p:sp>
        <p:nvSpPr>
          <p:cNvPr id="7" name="TextBox 6">
            <a:extLst>
              <a:ext uri="{FF2B5EF4-FFF2-40B4-BE49-F238E27FC236}">
                <a16:creationId xmlns:a16="http://schemas.microsoft.com/office/drawing/2014/main" id="{AE15A0D8-E2A8-75C8-DA69-D59072C50D8F}"/>
              </a:ext>
            </a:extLst>
          </p:cNvPr>
          <p:cNvSpPr txBox="1"/>
          <p:nvPr/>
        </p:nvSpPr>
        <p:spPr>
          <a:xfrm>
            <a:off x="2558472" y="6193044"/>
            <a:ext cx="6096000" cy="369332"/>
          </a:xfrm>
          <a:prstGeom prst="rect">
            <a:avLst/>
          </a:prstGeom>
          <a:noFill/>
        </p:spPr>
        <p:txBody>
          <a:bodyPr wrap="square">
            <a:spAutoFit/>
          </a:bodyPr>
          <a:lstStyle/>
          <a:p>
            <a:pPr algn="ctr"/>
            <a:r>
              <a:rPr lang="en-US" sz="1800" b="1" dirty="0">
                <a:solidFill>
                  <a:srgbClr val="0070C0"/>
                </a:solidFill>
              </a:rPr>
              <a:t>RỒNG THỜI </a:t>
            </a:r>
            <a:r>
              <a:rPr lang="en-US" b="1" dirty="0">
                <a:solidFill>
                  <a:srgbClr val="0070C0"/>
                </a:solidFill>
              </a:rPr>
              <a:t>TRẦN</a:t>
            </a:r>
            <a:endParaRPr lang="en-US" sz="1800" b="1" dirty="0">
              <a:solidFill>
                <a:srgbClr val="0070C0"/>
              </a:solidFill>
            </a:endParaRPr>
          </a:p>
        </p:txBody>
      </p:sp>
    </p:spTree>
    <p:extLst>
      <p:ext uri="{BB962C8B-B14F-4D97-AF65-F5344CB8AC3E}">
        <p14:creationId xmlns:p14="http://schemas.microsoft.com/office/powerpoint/2010/main" val="334289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80034-54D1-F6BE-DD9F-6BB7C3496AC1}"/>
              </a:ext>
            </a:extLst>
          </p:cNvPr>
          <p:cNvPicPr>
            <a:picLocks noChangeAspect="1"/>
          </p:cNvPicPr>
          <p:nvPr/>
        </p:nvPicPr>
        <p:blipFill>
          <a:blip r:embed="rId2"/>
          <a:stretch>
            <a:fillRect/>
          </a:stretch>
        </p:blipFill>
        <p:spPr>
          <a:xfrm>
            <a:off x="1136073" y="387927"/>
            <a:ext cx="10021454" cy="5606473"/>
          </a:xfrm>
          <a:prstGeom prst="rect">
            <a:avLst/>
          </a:prstGeom>
        </p:spPr>
      </p:pic>
      <p:sp>
        <p:nvSpPr>
          <p:cNvPr id="7" name="TextBox 6">
            <a:extLst>
              <a:ext uri="{FF2B5EF4-FFF2-40B4-BE49-F238E27FC236}">
                <a16:creationId xmlns:a16="http://schemas.microsoft.com/office/drawing/2014/main" id="{9822DB18-3D9D-7FAF-A103-70BEB6ECDF9D}"/>
              </a:ext>
            </a:extLst>
          </p:cNvPr>
          <p:cNvSpPr txBox="1"/>
          <p:nvPr/>
        </p:nvSpPr>
        <p:spPr>
          <a:xfrm>
            <a:off x="2687782" y="6285407"/>
            <a:ext cx="6096000" cy="369332"/>
          </a:xfrm>
          <a:prstGeom prst="rect">
            <a:avLst/>
          </a:prstGeom>
          <a:noFill/>
        </p:spPr>
        <p:txBody>
          <a:bodyPr wrap="square">
            <a:spAutoFit/>
          </a:bodyPr>
          <a:lstStyle/>
          <a:p>
            <a:pPr algn="ctr"/>
            <a:r>
              <a:rPr lang="en-US" sz="1800" b="1" dirty="0">
                <a:solidFill>
                  <a:srgbClr val="0070C0"/>
                </a:solidFill>
              </a:rPr>
              <a:t>RỒNG THỜI L</a:t>
            </a:r>
            <a:r>
              <a:rPr lang="en-US" b="1" dirty="0">
                <a:solidFill>
                  <a:srgbClr val="0070C0"/>
                </a:solidFill>
              </a:rPr>
              <a:t>Ê</a:t>
            </a:r>
            <a:endParaRPr lang="en-US" sz="1800" b="1" dirty="0">
              <a:solidFill>
                <a:srgbClr val="0070C0"/>
              </a:solidFill>
            </a:endParaRPr>
          </a:p>
        </p:txBody>
      </p:sp>
    </p:spTree>
    <p:extLst>
      <p:ext uri="{BB962C8B-B14F-4D97-AF65-F5344CB8AC3E}">
        <p14:creationId xmlns:p14="http://schemas.microsoft.com/office/powerpoint/2010/main" val="412790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4B02-AEF8-139D-C65B-D2278C9F98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18EBF9-2AB8-14F2-54BA-D4689BD072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857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5240A-80B3-635A-F4BD-044CED2EB262}"/>
              </a:ext>
            </a:extLst>
          </p:cNvPr>
          <p:cNvPicPr>
            <a:picLocks noChangeAspect="1"/>
          </p:cNvPicPr>
          <p:nvPr/>
        </p:nvPicPr>
        <p:blipFill>
          <a:blip r:embed="rId2"/>
          <a:stretch>
            <a:fillRect/>
          </a:stretch>
        </p:blipFill>
        <p:spPr>
          <a:xfrm>
            <a:off x="974503" y="200262"/>
            <a:ext cx="4858192" cy="3568113"/>
          </a:xfrm>
          <a:prstGeom prst="rect">
            <a:avLst/>
          </a:prstGeom>
        </p:spPr>
      </p:pic>
      <p:sp>
        <p:nvSpPr>
          <p:cNvPr id="5" name="TextBox 4">
            <a:extLst>
              <a:ext uri="{FF2B5EF4-FFF2-40B4-BE49-F238E27FC236}">
                <a16:creationId xmlns:a16="http://schemas.microsoft.com/office/drawing/2014/main" id="{FD45891E-D470-37EC-A398-03C8AF1A05D5}"/>
              </a:ext>
            </a:extLst>
          </p:cNvPr>
          <p:cNvSpPr txBox="1"/>
          <p:nvPr/>
        </p:nvSpPr>
        <p:spPr>
          <a:xfrm>
            <a:off x="1554503" y="3410741"/>
            <a:ext cx="3698192" cy="369332"/>
          </a:xfrm>
          <a:prstGeom prst="rect">
            <a:avLst/>
          </a:prstGeom>
          <a:noFill/>
        </p:spPr>
        <p:txBody>
          <a:bodyPr wrap="none" rtlCol="0">
            <a:spAutoFit/>
          </a:bodyPr>
          <a:lstStyle/>
          <a:p>
            <a:r>
              <a:rPr lang="en-US" dirty="0" err="1">
                <a:solidFill>
                  <a:schemeClr val="bg1"/>
                </a:solidFill>
                <a:highlight>
                  <a:srgbClr val="FF0000"/>
                </a:highlight>
              </a:rPr>
              <a:t>Rồng</a:t>
            </a:r>
            <a:r>
              <a:rPr lang="en-US" dirty="0">
                <a:solidFill>
                  <a:schemeClr val="bg1"/>
                </a:solidFill>
                <a:highlight>
                  <a:srgbClr val="FF0000"/>
                </a:highlight>
              </a:rPr>
              <a:t> </a:t>
            </a:r>
            <a:r>
              <a:rPr lang="en-US" dirty="0" err="1">
                <a:solidFill>
                  <a:schemeClr val="bg1"/>
                </a:solidFill>
                <a:highlight>
                  <a:srgbClr val="FF0000"/>
                </a:highlight>
              </a:rPr>
              <a:t>trên</a:t>
            </a:r>
            <a:r>
              <a:rPr lang="en-US" dirty="0">
                <a:solidFill>
                  <a:schemeClr val="bg1"/>
                </a:solidFill>
                <a:highlight>
                  <a:srgbClr val="FF0000"/>
                </a:highlight>
              </a:rPr>
              <a:t> mi </a:t>
            </a:r>
            <a:r>
              <a:rPr lang="en-US" dirty="0" err="1">
                <a:solidFill>
                  <a:schemeClr val="bg1"/>
                </a:solidFill>
                <a:highlight>
                  <a:srgbClr val="FF0000"/>
                </a:highlight>
              </a:rPr>
              <a:t>cửa</a:t>
            </a:r>
            <a:r>
              <a:rPr lang="en-US" dirty="0">
                <a:solidFill>
                  <a:schemeClr val="bg1"/>
                </a:solidFill>
                <a:highlight>
                  <a:srgbClr val="FF0000"/>
                </a:highlight>
              </a:rPr>
              <a:t> </a:t>
            </a:r>
            <a:r>
              <a:rPr lang="en-US" dirty="0" err="1">
                <a:solidFill>
                  <a:schemeClr val="bg1"/>
                </a:solidFill>
                <a:highlight>
                  <a:srgbClr val="FF0000"/>
                </a:highlight>
              </a:rPr>
              <a:t>tháp</a:t>
            </a:r>
            <a:r>
              <a:rPr lang="en-US" dirty="0">
                <a:solidFill>
                  <a:schemeClr val="bg1"/>
                </a:solidFill>
                <a:highlight>
                  <a:srgbClr val="FF0000"/>
                </a:highlight>
              </a:rPr>
              <a:t> </a:t>
            </a:r>
            <a:r>
              <a:rPr lang="en-US" dirty="0" err="1">
                <a:solidFill>
                  <a:schemeClr val="bg1"/>
                </a:solidFill>
                <a:highlight>
                  <a:srgbClr val="FF0000"/>
                </a:highlight>
              </a:rPr>
              <a:t>chùa</a:t>
            </a:r>
            <a:r>
              <a:rPr lang="en-US" dirty="0">
                <a:solidFill>
                  <a:schemeClr val="bg1"/>
                </a:solidFill>
                <a:highlight>
                  <a:srgbClr val="FF0000"/>
                </a:highlight>
              </a:rPr>
              <a:t> </a:t>
            </a:r>
            <a:r>
              <a:rPr lang="en-US" dirty="0" err="1">
                <a:solidFill>
                  <a:schemeClr val="bg1"/>
                </a:solidFill>
                <a:highlight>
                  <a:srgbClr val="FF0000"/>
                </a:highlight>
              </a:rPr>
              <a:t>Phật</a:t>
            </a:r>
            <a:r>
              <a:rPr lang="en-US" dirty="0">
                <a:solidFill>
                  <a:schemeClr val="bg1"/>
                </a:solidFill>
                <a:highlight>
                  <a:srgbClr val="FF0000"/>
                </a:highlight>
              </a:rPr>
              <a:t> </a:t>
            </a:r>
            <a:r>
              <a:rPr lang="en-US" dirty="0" err="1">
                <a:solidFill>
                  <a:schemeClr val="bg1"/>
                </a:solidFill>
                <a:highlight>
                  <a:srgbClr val="FF0000"/>
                </a:highlight>
              </a:rPr>
              <a:t>Tích</a:t>
            </a:r>
            <a:endParaRPr lang="en-US" dirty="0">
              <a:solidFill>
                <a:schemeClr val="bg1"/>
              </a:solidFill>
              <a:highlight>
                <a:srgbClr val="FF0000"/>
              </a:highlight>
            </a:endParaRPr>
          </a:p>
        </p:txBody>
      </p:sp>
      <p:pic>
        <p:nvPicPr>
          <p:cNvPr id="6" name="Picture 5">
            <a:extLst>
              <a:ext uri="{FF2B5EF4-FFF2-40B4-BE49-F238E27FC236}">
                <a16:creationId xmlns:a16="http://schemas.microsoft.com/office/drawing/2014/main" id="{6E2BC879-CCE0-918B-0E0D-F894A764CDD1}"/>
              </a:ext>
            </a:extLst>
          </p:cNvPr>
          <p:cNvPicPr>
            <a:picLocks noChangeAspect="1"/>
          </p:cNvPicPr>
          <p:nvPr/>
        </p:nvPicPr>
        <p:blipFill>
          <a:blip r:embed="rId3"/>
          <a:stretch>
            <a:fillRect/>
          </a:stretch>
        </p:blipFill>
        <p:spPr>
          <a:xfrm>
            <a:off x="6308570" y="200262"/>
            <a:ext cx="4858193" cy="3568113"/>
          </a:xfrm>
          <a:prstGeom prst="rect">
            <a:avLst/>
          </a:prstGeom>
        </p:spPr>
      </p:pic>
      <p:sp>
        <p:nvSpPr>
          <p:cNvPr id="8" name="TextBox 7">
            <a:extLst>
              <a:ext uri="{FF2B5EF4-FFF2-40B4-BE49-F238E27FC236}">
                <a16:creationId xmlns:a16="http://schemas.microsoft.com/office/drawing/2014/main" id="{BB1B3CE8-3E73-83B6-9DA9-51EEC8433BA9}"/>
              </a:ext>
            </a:extLst>
          </p:cNvPr>
          <p:cNvSpPr txBox="1"/>
          <p:nvPr/>
        </p:nvSpPr>
        <p:spPr>
          <a:xfrm>
            <a:off x="6898908" y="3410741"/>
            <a:ext cx="3677516" cy="369332"/>
          </a:xfrm>
          <a:prstGeom prst="rect">
            <a:avLst/>
          </a:prstGeom>
          <a:noFill/>
        </p:spPr>
        <p:txBody>
          <a:bodyPr wrap="square">
            <a:spAutoFit/>
          </a:bodyPr>
          <a:lstStyle/>
          <a:p>
            <a:r>
              <a:rPr lang="en-US" dirty="0" err="1">
                <a:solidFill>
                  <a:schemeClr val="bg1"/>
                </a:solidFill>
                <a:highlight>
                  <a:srgbClr val="FF0000"/>
                </a:highlight>
              </a:rPr>
              <a:t>Đầu</a:t>
            </a:r>
            <a:r>
              <a:rPr lang="en-US" dirty="0">
                <a:solidFill>
                  <a:schemeClr val="bg1"/>
                </a:solidFill>
                <a:highlight>
                  <a:srgbClr val="FF0000"/>
                </a:highlight>
              </a:rPr>
              <a:t> </a:t>
            </a:r>
            <a:r>
              <a:rPr lang="en-US" dirty="0" err="1">
                <a:solidFill>
                  <a:schemeClr val="bg1"/>
                </a:solidFill>
                <a:highlight>
                  <a:srgbClr val="FF0000"/>
                </a:highlight>
              </a:rPr>
              <a:t>rồng</a:t>
            </a:r>
            <a:r>
              <a:rPr lang="en-US" dirty="0">
                <a:solidFill>
                  <a:schemeClr val="bg1"/>
                </a:solidFill>
                <a:highlight>
                  <a:srgbClr val="FF0000"/>
                </a:highlight>
              </a:rPr>
              <a:t> ở Hoàng </a:t>
            </a:r>
            <a:r>
              <a:rPr lang="en-US" dirty="0" err="1">
                <a:solidFill>
                  <a:schemeClr val="bg1"/>
                </a:solidFill>
                <a:highlight>
                  <a:srgbClr val="FF0000"/>
                </a:highlight>
              </a:rPr>
              <a:t>thành</a:t>
            </a:r>
            <a:r>
              <a:rPr lang="en-US" dirty="0">
                <a:solidFill>
                  <a:schemeClr val="bg1"/>
                </a:solidFill>
                <a:highlight>
                  <a:srgbClr val="FF0000"/>
                </a:highlight>
              </a:rPr>
              <a:t> </a:t>
            </a:r>
            <a:r>
              <a:rPr lang="en-US" dirty="0" err="1">
                <a:solidFill>
                  <a:schemeClr val="bg1"/>
                </a:solidFill>
                <a:highlight>
                  <a:srgbClr val="FF0000"/>
                </a:highlight>
              </a:rPr>
              <a:t>Thăng</a:t>
            </a:r>
            <a:r>
              <a:rPr lang="en-US" dirty="0">
                <a:solidFill>
                  <a:schemeClr val="bg1"/>
                </a:solidFill>
                <a:highlight>
                  <a:srgbClr val="FF0000"/>
                </a:highlight>
              </a:rPr>
              <a:t> Long</a:t>
            </a:r>
          </a:p>
        </p:txBody>
      </p:sp>
      <p:pic>
        <p:nvPicPr>
          <p:cNvPr id="9" name="Picture 8">
            <a:extLst>
              <a:ext uri="{FF2B5EF4-FFF2-40B4-BE49-F238E27FC236}">
                <a16:creationId xmlns:a16="http://schemas.microsoft.com/office/drawing/2014/main" id="{873EC00B-8EC3-0E3E-1448-07A86D82AD37}"/>
              </a:ext>
            </a:extLst>
          </p:cNvPr>
          <p:cNvPicPr>
            <a:picLocks noChangeAspect="1"/>
          </p:cNvPicPr>
          <p:nvPr/>
        </p:nvPicPr>
        <p:blipFill>
          <a:blip r:embed="rId4"/>
          <a:stretch>
            <a:fillRect/>
          </a:stretch>
        </p:blipFill>
        <p:spPr>
          <a:xfrm>
            <a:off x="2429297" y="3962399"/>
            <a:ext cx="7758546" cy="2627745"/>
          </a:xfrm>
          <a:prstGeom prst="rect">
            <a:avLst/>
          </a:prstGeom>
        </p:spPr>
      </p:pic>
      <p:sp>
        <p:nvSpPr>
          <p:cNvPr id="11" name="TextBox 10">
            <a:extLst>
              <a:ext uri="{FF2B5EF4-FFF2-40B4-BE49-F238E27FC236}">
                <a16:creationId xmlns:a16="http://schemas.microsoft.com/office/drawing/2014/main" id="{67F9B0FB-408E-866C-C1A6-7B15513C8C65}"/>
              </a:ext>
            </a:extLst>
          </p:cNvPr>
          <p:cNvSpPr txBox="1"/>
          <p:nvPr/>
        </p:nvSpPr>
        <p:spPr>
          <a:xfrm>
            <a:off x="4433228" y="6220812"/>
            <a:ext cx="6096000" cy="369332"/>
          </a:xfrm>
          <a:prstGeom prst="rect">
            <a:avLst/>
          </a:prstGeom>
          <a:noFill/>
        </p:spPr>
        <p:txBody>
          <a:bodyPr wrap="square">
            <a:spAutoFit/>
          </a:bodyPr>
          <a:lstStyle/>
          <a:p>
            <a:r>
              <a:rPr lang="en-US" dirty="0" err="1">
                <a:solidFill>
                  <a:schemeClr val="bg1"/>
                </a:solidFill>
                <a:highlight>
                  <a:srgbClr val="FF0000"/>
                </a:highlight>
              </a:rPr>
              <a:t>Điêu</a:t>
            </a:r>
            <a:r>
              <a:rPr lang="en-US" dirty="0">
                <a:solidFill>
                  <a:schemeClr val="bg1"/>
                </a:solidFill>
                <a:highlight>
                  <a:srgbClr val="FF0000"/>
                </a:highlight>
              </a:rPr>
              <a:t> </a:t>
            </a:r>
            <a:r>
              <a:rPr lang="en-US" dirty="0" err="1">
                <a:solidFill>
                  <a:schemeClr val="bg1"/>
                </a:solidFill>
                <a:highlight>
                  <a:srgbClr val="FF0000"/>
                </a:highlight>
              </a:rPr>
              <a:t>khắc</a:t>
            </a:r>
            <a:r>
              <a:rPr lang="en-US" dirty="0">
                <a:solidFill>
                  <a:schemeClr val="bg1"/>
                </a:solidFill>
                <a:highlight>
                  <a:srgbClr val="FF0000"/>
                </a:highlight>
              </a:rPr>
              <a:t> </a:t>
            </a:r>
            <a:r>
              <a:rPr lang="en-US" dirty="0" err="1">
                <a:solidFill>
                  <a:schemeClr val="bg1"/>
                </a:solidFill>
                <a:highlight>
                  <a:srgbClr val="FF0000"/>
                </a:highlight>
              </a:rPr>
              <a:t>đá</a:t>
            </a:r>
            <a:r>
              <a:rPr lang="en-US" dirty="0">
                <a:solidFill>
                  <a:schemeClr val="bg1"/>
                </a:solidFill>
                <a:highlight>
                  <a:srgbClr val="FF0000"/>
                </a:highlight>
              </a:rPr>
              <a:t> </a:t>
            </a:r>
            <a:r>
              <a:rPr lang="en-US" dirty="0" err="1">
                <a:solidFill>
                  <a:schemeClr val="bg1"/>
                </a:solidFill>
                <a:highlight>
                  <a:srgbClr val="FF0000"/>
                </a:highlight>
              </a:rPr>
              <a:t>Rồng</a:t>
            </a:r>
            <a:r>
              <a:rPr lang="en-US" dirty="0">
                <a:solidFill>
                  <a:schemeClr val="bg1"/>
                </a:solidFill>
                <a:highlight>
                  <a:srgbClr val="FF0000"/>
                </a:highlight>
              </a:rPr>
              <a:t> </a:t>
            </a:r>
            <a:r>
              <a:rPr lang="en-US" dirty="0" err="1">
                <a:solidFill>
                  <a:schemeClr val="bg1"/>
                </a:solidFill>
                <a:highlight>
                  <a:srgbClr val="FF0000"/>
                </a:highlight>
              </a:rPr>
              <a:t>thời</a:t>
            </a:r>
            <a:r>
              <a:rPr lang="en-US" dirty="0">
                <a:solidFill>
                  <a:schemeClr val="bg1"/>
                </a:solidFill>
                <a:highlight>
                  <a:srgbClr val="FF0000"/>
                </a:highlight>
              </a:rPr>
              <a:t> Lý</a:t>
            </a:r>
          </a:p>
        </p:txBody>
      </p:sp>
    </p:spTree>
    <p:extLst>
      <p:ext uri="{BB962C8B-B14F-4D97-AF65-F5344CB8AC3E}">
        <p14:creationId xmlns:p14="http://schemas.microsoft.com/office/powerpoint/2010/main" val="248078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54110-0F6C-08F9-159B-9C954CA8BDE4}"/>
              </a:ext>
            </a:extLst>
          </p:cNvPr>
          <p:cNvPicPr>
            <a:picLocks noChangeAspect="1"/>
          </p:cNvPicPr>
          <p:nvPr/>
        </p:nvPicPr>
        <p:blipFill>
          <a:blip r:embed="rId2"/>
          <a:stretch>
            <a:fillRect/>
          </a:stretch>
        </p:blipFill>
        <p:spPr>
          <a:xfrm>
            <a:off x="699655" y="443345"/>
            <a:ext cx="6042890" cy="6096000"/>
          </a:xfrm>
          <a:prstGeom prst="rect">
            <a:avLst/>
          </a:prstGeom>
        </p:spPr>
      </p:pic>
      <p:sp>
        <p:nvSpPr>
          <p:cNvPr id="6" name="TextBox 5">
            <a:extLst>
              <a:ext uri="{FF2B5EF4-FFF2-40B4-BE49-F238E27FC236}">
                <a16:creationId xmlns:a16="http://schemas.microsoft.com/office/drawing/2014/main" id="{E55677CB-1336-B8FA-5E01-5CFA44C2BB8D}"/>
              </a:ext>
            </a:extLst>
          </p:cNvPr>
          <p:cNvSpPr txBox="1"/>
          <p:nvPr/>
        </p:nvSpPr>
        <p:spPr>
          <a:xfrm>
            <a:off x="6945745" y="586662"/>
            <a:ext cx="4922982" cy="5584606"/>
          </a:xfrm>
          <a:prstGeom prst="rect">
            <a:avLst/>
          </a:prstGeom>
          <a:noFill/>
        </p:spPr>
        <p:txBody>
          <a:bodyPr wrap="square">
            <a:spAutoFit/>
          </a:bodyPr>
          <a:lstStyle/>
          <a:p>
            <a:pPr>
              <a:lnSpc>
                <a:spcPct val="150000"/>
              </a:lnSpc>
            </a:pPr>
            <a:r>
              <a:rPr lang="en-US" sz="2000" dirty="0">
                <a:solidFill>
                  <a:srgbClr val="0033CC"/>
                </a:solidFill>
              </a:rPr>
              <a:t>- </a:t>
            </a:r>
            <a:r>
              <a:rPr lang="en-US" sz="2000" dirty="0" err="1">
                <a:solidFill>
                  <a:srgbClr val="0033CC"/>
                </a:solidFill>
              </a:rPr>
              <a:t>Rồng</a:t>
            </a:r>
            <a:r>
              <a:rPr lang="en-US" sz="2000" dirty="0">
                <a:solidFill>
                  <a:srgbClr val="0033CC"/>
                </a:solidFill>
              </a:rPr>
              <a:t> </a:t>
            </a:r>
            <a:r>
              <a:rPr lang="en-US" sz="2000" dirty="0" err="1">
                <a:solidFill>
                  <a:srgbClr val="0033CC"/>
                </a:solidFill>
              </a:rPr>
              <a:t>thời</a:t>
            </a:r>
            <a:r>
              <a:rPr lang="en-US" sz="2000" dirty="0">
                <a:solidFill>
                  <a:srgbClr val="0033CC"/>
                </a:solidFill>
              </a:rPr>
              <a:t> Lý </a:t>
            </a:r>
            <a:r>
              <a:rPr lang="en-US" sz="2000" dirty="0" err="1">
                <a:solidFill>
                  <a:srgbClr val="0033CC"/>
                </a:solidFill>
              </a:rPr>
              <a:t>thân</a:t>
            </a:r>
            <a:r>
              <a:rPr lang="en-US" sz="2000" dirty="0">
                <a:solidFill>
                  <a:srgbClr val="0033CC"/>
                </a:solidFill>
              </a:rPr>
              <a:t> </a:t>
            </a:r>
            <a:r>
              <a:rPr lang="en-US" sz="2000" dirty="0" err="1">
                <a:solidFill>
                  <a:srgbClr val="0033CC"/>
                </a:solidFill>
              </a:rPr>
              <a:t>tròn</a:t>
            </a:r>
            <a:r>
              <a:rPr lang="en-US" sz="2000" dirty="0">
                <a:solidFill>
                  <a:srgbClr val="0033CC"/>
                </a:solidFill>
              </a:rPr>
              <a:t> </a:t>
            </a:r>
            <a:r>
              <a:rPr lang="en-US" sz="2000" dirty="0" err="1">
                <a:solidFill>
                  <a:srgbClr val="0033CC"/>
                </a:solidFill>
              </a:rPr>
              <a:t>lẳn</a:t>
            </a:r>
            <a:r>
              <a:rPr lang="en-US" sz="2000" dirty="0">
                <a:solidFill>
                  <a:srgbClr val="0033CC"/>
                </a:solidFill>
              </a:rPr>
              <a:t>, </a:t>
            </a:r>
            <a:r>
              <a:rPr lang="en-US" sz="2000" dirty="0" err="1">
                <a:solidFill>
                  <a:srgbClr val="0033CC"/>
                </a:solidFill>
              </a:rPr>
              <a:t>khá</a:t>
            </a:r>
            <a:r>
              <a:rPr lang="en-US" sz="2000" dirty="0">
                <a:solidFill>
                  <a:srgbClr val="0033CC"/>
                </a:solidFill>
              </a:rPr>
              <a:t> </a:t>
            </a:r>
            <a:r>
              <a:rPr lang="en-US" sz="2000" dirty="0" err="1">
                <a:solidFill>
                  <a:srgbClr val="0033CC"/>
                </a:solidFill>
              </a:rPr>
              <a:t>dài</a:t>
            </a:r>
            <a:r>
              <a:rPr lang="en-US" sz="2000" dirty="0">
                <a:solidFill>
                  <a:srgbClr val="0033CC"/>
                </a:solidFill>
              </a:rPr>
              <a:t>, </a:t>
            </a:r>
            <a:r>
              <a:rPr lang="en-US" sz="2000" dirty="0" err="1">
                <a:solidFill>
                  <a:srgbClr val="0033CC"/>
                </a:solidFill>
              </a:rPr>
              <a:t>không</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vẩy</a:t>
            </a:r>
            <a:r>
              <a:rPr lang="en-US" sz="2000" dirty="0">
                <a:solidFill>
                  <a:srgbClr val="0033CC"/>
                </a:solidFill>
              </a:rPr>
              <a:t>, </a:t>
            </a:r>
            <a:r>
              <a:rPr lang="en-US" sz="2000" dirty="0" err="1">
                <a:solidFill>
                  <a:srgbClr val="0033CC"/>
                </a:solidFill>
              </a:rPr>
              <a:t>uốn</a:t>
            </a:r>
            <a:r>
              <a:rPr lang="en-US" sz="2000" dirty="0">
                <a:solidFill>
                  <a:srgbClr val="0033CC"/>
                </a:solidFill>
              </a:rPr>
              <a:t> </a:t>
            </a:r>
            <a:r>
              <a:rPr lang="en-US" sz="2000" dirty="0" err="1">
                <a:solidFill>
                  <a:srgbClr val="0033CC"/>
                </a:solidFill>
              </a:rPr>
              <a:t>khúc</a:t>
            </a:r>
            <a:r>
              <a:rPr lang="en-US" sz="2000" dirty="0">
                <a:solidFill>
                  <a:srgbClr val="0033CC"/>
                </a:solidFill>
              </a:rPr>
              <a:t> </a:t>
            </a:r>
            <a:r>
              <a:rPr lang="en-US" sz="2000" dirty="0" err="1">
                <a:solidFill>
                  <a:srgbClr val="0033CC"/>
                </a:solidFill>
              </a:rPr>
              <a:t>mềm</a:t>
            </a:r>
            <a:r>
              <a:rPr lang="en-US" sz="2000" dirty="0">
                <a:solidFill>
                  <a:srgbClr val="0033CC"/>
                </a:solidFill>
              </a:rPr>
              <a:t> </a:t>
            </a:r>
            <a:r>
              <a:rPr lang="en-US" sz="2000" dirty="0" err="1">
                <a:solidFill>
                  <a:srgbClr val="0033CC"/>
                </a:solidFill>
              </a:rPr>
              <a:t>mại</a:t>
            </a:r>
            <a:r>
              <a:rPr lang="en-US" sz="2000" dirty="0">
                <a:solidFill>
                  <a:srgbClr val="0033CC"/>
                </a:solidFill>
              </a:rPr>
              <a:t> </a:t>
            </a:r>
            <a:r>
              <a:rPr lang="en-US" sz="2000" dirty="0" err="1">
                <a:solidFill>
                  <a:srgbClr val="0033CC"/>
                </a:solidFill>
              </a:rPr>
              <a:t>và</a:t>
            </a:r>
            <a:r>
              <a:rPr lang="en-US" sz="2000" dirty="0">
                <a:solidFill>
                  <a:srgbClr val="0033CC"/>
                </a:solidFill>
              </a:rPr>
              <a:t> thon </a:t>
            </a:r>
            <a:r>
              <a:rPr lang="en-US" sz="2000" dirty="0" err="1">
                <a:solidFill>
                  <a:srgbClr val="0033CC"/>
                </a:solidFill>
              </a:rPr>
              <a:t>dài</a:t>
            </a:r>
            <a:r>
              <a:rPr lang="en-US" sz="2000" dirty="0">
                <a:solidFill>
                  <a:srgbClr val="0033CC"/>
                </a:solidFill>
              </a:rPr>
              <a:t> </a:t>
            </a:r>
            <a:r>
              <a:rPr lang="en-US" sz="2000" dirty="0" err="1">
                <a:solidFill>
                  <a:srgbClr val="0033CC"/>
                </a:solidFill>
              </a:rPr>
              <a:t>từ</a:t>
            </a:r>
            <a:r>
              <a:rPr lang="en-US" sz="2000" dirty="0">
                <a:solidFill>
                  <a:srgbClr val="0033CC"/>
                </a:solidFill>
              </a:rPr>
              <a:t> </a:t>
            </a:r>
            <a:r>
              <a:rPr lang="en-US" sz="2000" dirty="0" err="1">
                <a:solidFill>
                  <a:srgbClr val="0033CC"/>
                </a:solidFill>
              </a:rPr>
              <a:t>đầu</a:t>
            </a:r>
            <a:r>
              <a:rPr lang="en-US" sz="2000" dirty="0">
                <a:solidFill>
                  <a:srgbClr val="0033CC"/>
                </a:solidFill>
              </a:rPr>
              <a:t> </a:t>
            </a:r>
            <a:r>
              <a:rPr lang="en-US" sz="2000" dirty="0" err="1">
                <a:solidFill>
                  <a:srgbClr val="0033CC"/>
                </a:solidFill>
              </a:rPr>
              <a:t>đến</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trông</a:t>
            </a:r>
            <a:r>
              <a:rPr lang="en-US" sz="2000" dirty="0">
                <a:solidFill>
                  <a:srgbClr val="0033CC"/>
                </a:solidFill>
              </a:rPr>
              <a:t> </a:t>
            </a:r>
            <a:r>
              <a:rPr lang="en-US" sz="2000" dirty="0" err="1">
                <a:solidFill>
                  <a:srgbClr val="0033CC"/>
                </a:solidFill>
              </a:rPr>
              <a:t>nhẹ</a:t>
            </a:r>
            <a:r>
              <a:rPr lang="en-US" sz="2000" dirty="0">
                <a:solidFill>
                  <a:srgbClr val="0033CC"/>
                </a:solidFill>
              </a:rPr>
              <a:t> </a:t>
            </a:r>
            <a:r>
              <a:rPr lang="en-US" sz="2000" dirty="0" err="1">
                <a:solidFill>
                  <a:srgbClr val="0033CC"/>
                </a:solidFill>
              </a:rPr>
              <a:t>nhàng</a:t>
            </a:r>
            <a:r>
              <a:rPr lang="en-US" sz="2000" dirty="0">
                <a:solidFill>
                  <a:srgbClr val="0033CC"/>
                </a:solidFill>
              </a:rPr>
              <a:t> </a:t>
            </a:r>
            <a:r>
              <a:rPr lang="en-US" sz="2000" dirty="0" err="1">
                <a:solidFill>
                  <a:srgbClr val="0033CC"/>
                </a:solidFill>
              </a:rPr>
              <a:t>và</a:t>
            </a:r>
            <a:r>
              <a:rPr lang="en-US" sz="2000" dirty="0">
                <a:solidFill>
                  <a:srgbClr val="0033CC"/>
                </a:solidFill>
              </a:rPr>
              <a:t> </a:t>
            </a:r>
            <a:r>
              <a:rPr lang="en-US" sz="2000" dirty="0" err="1">
                <a:solidFill>
                  <a:srgbClr val="0033CC"/>
                </a:solidFill>
              </a:rPr>
              <a:t>thanh</a:t>
            </a:r>
            <a:r>
              <a:rPr lang="en-US" sz="2000" dirty="0">
                <a:solidFill>
                  <a:srgbClr val="0033CC"/>
                </a:solidFill>
              </a:rPr>
              <a:t> </a:t>
            </a:r>
            <a:r>
              <a:rPr lang="en-US" sz="2000" dirty="0" err="1">
                <a:solidFill>
                  <a:srgbClr val="0033CC"/>
                </a:solidFill>
              </a:rPr>
              <a:t>thoát</a:t>
            </a:r>
            <a:r>
              <a:rPr lang="en-US" sz="2000" dirty="0">
                <a:solidFill>
                  <a:srgbClr val="0033CC"/>
                </a:solidFill>
              </a:rPr>
              <a:t>. </a:t>
            </a:r>
          </a:p>
          <a:p>
            <a:pPr>
              <a:lnSpc>
                <a:spcPct val="150000"/>
              </a:lnSpc>
            </a:pPr>
            <a:r>
              <a:rPr lang="en-US" sz="2000" dirty="0">
                <a:solidFill>
                  <a:srgbClr val="0033CC"/>
                </a:solidFill>
              </a:rPr>
              <a:t>- </a:t>
            </a:r>
            <a:r>
              <a:rPr lang="en-US" sz="2000" dirty="0" err="1">
                <a:solidFill>
                  <a:srgbClr val="0033CC"/>
                </a:solidFill>
              </a:rPr>
              <a:t>Thân</a:t>
            </a:r>
            <a:r>
              <a:rPr lang="en-US" sz="2000" dirty="0">
                <a:solidFill>
                  <a:srgbClr val="0033CC"/>
                </a:solidFill>
              </a:rPr>
              <a:t> </a:t>
            </a:r>
            <a:r>
              <a:rPr lang="en-US" sz="2000" dirty="0" err="1">
                <a:solidFill>
                  <a:srgbClr val="0033CC"/>
                </a:solidFill>
              </a:rPr>
              <a:t>rồng</a:t>
            </a:r>
            <a:r>
              <a:rPr lang="en-US" sz="2000" dirty="0">
                <a:solidFill>
                  <a:srgbClr val="0033CC"/>
                </a:solidFill>
              </a:rPr>
              <a:t> </a:t>
            </a:r>
            <a:r>
              <a:rPr lang="en-US" sz="2000" dirty="0" err="1">
                <a:solidFill>
                  <a:srgbClr val="0033CC"/>
                </a:solidFill>
              </a:rPr>
              <a:t>thời</a:t>
            </a:r>
            <a:r>
              <a:rPr lang="en-US" sz="2000" dirty="0">
                <a:solidFill>
                  <a:srgbClr val="0033CC"/>
                </a:solidFill>
              </a:rPr>
              <a:t> Lý </a:t>
            </a:r>
            <a:r>
              <a:rPr lang="en-US" sz="2000" dirty="0" err="1">
                <a:solidFill>
                  <a:srgbClr val="0033CC"/>
                </a:solidFill>
              </a:rPr>
              <a:t>dài</a:t>
            </a:r>
            <a:r>
              <a:rPr lang="en-US" sz="2000" dirty="0">
                <a:solidFill>
                  <a:srgbClr val="0033CC"/>
                </a:solidFill>
              </a:rPr>
              <a:t>, </a:t>
            </a:r>
            <a:r>
              <a:rPr lang="en-US" sz="2000" dirty="0" err="1">
                <a:solidFill>
                  <a:srgbClr val="0033CC"/>
                </a:solidFill>
              </a:rPr>
              <a:t>dọc</a:t>
            </a:r>
            <a:r>
              <a:rPr lang="en-US" sz="2000" dirty="0">
                <a:solidFill>
                  <a:srgbClr val="0033CC"/>
                </a:solidFill>
              </a:rPr>
              <a:t> </a:t>
            </a:r>
            <a:r>
              <a:rPr lang="en-US" sz="2000" dirty="0" err="1">
                <a:solidFill>
                  <a:srgbClr val="0033CC"/>
                </a:solidFill>
              </a:rPr>
              <a:t>sống</a:t>
            </a:r>
            <a:r>
              <a:rPr lang="en-US" sz="2000" dirty="0">
                <a:solidFill>
                  <a:srgbClr val="0033CC"/>
                </a:solidFill>
              </a:rPr>
              <a:t> </a:t>
            </a:r>
            <a:r>
              <a:rPr lang="en-US" sz="2000" dirty="0" err="1">
                <a:solidFill>
                  <a:srgbClr val="0033CC"/>
                </a:solidFill>
              </a:rPr>
              <a:t>lưng</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một</a:t>
            </a:r>
            <a:r>
              <a:rPr lang="en-US" sz="2000" dirty="0">
                <a:solidFill>
                  <a:srgbClr val="0033CC"/>
                </a:solidFill>
              </a:rPr>
              <a:t> </a:t>
            </a:r>
            <a:r>
              <a:rPr lang="en-US" sz="2000" dirty="0" err="1">
                <a:solidFill>
                  <a:srgbClr val="0033CC"/>
                </a:solidFill>
              </a:rPr>
              <a:t>hàng</a:t>
            </a:r>
            <a:r>
              <a:rPr lang="en-US" sz="2000" dirty="0">
                <a:solidFill>
                  <a:srgbClr val="0033CC"/>
                </a:solidFill>
              </a:rPr>
              <a:t> </a:t>
            </a:r>
            <a:r>
              <a:rPr lang="en-US" sz="2000" dirty="0" err="1">
                <a:solidFill>
                  <a:srgbClr val="0033CC"/>
                </a:solidFill>
              </a:rPr>
              <a:t>vảy</a:t>
            </a:r>
            <a:r>
              <a:rPr lang="en-US" sz="2000" dirty="0">
                <a:solidFill>
                  <a:srgbClr val="0033CC"/>
                </a:solidFill>
              </a:rPr>
              <a:t> </a:t>
            </a:r>
            <a:r>
              <a:rPr lang="en-US" sz="2000" dirty="0" err="1">
                <a:solidFill>
                  <a:srgbClr val="0033CC"/>
                </a:solidFill>
              </a:rPr>
              <a:t>thấp</a:t>
            </a:r>
            <a:r>
              <a:rPr lang="en-US" sz="2000" dirty="0">
                <a:solidFill>
                  <a:srgbClr val="0033CC"/>
                </a:solidFill>
              </a:rPr>
              <a:t> </a:t>
            </a:r>
            <a:r>
              <a:rPr lang="en-US" sz="2000" dirty="0" err="1">
                <a:solidFill>
                  <a:srgbClr val="0033CC"/>
                </a:solidFill>
              </a:rPr>
              <a:t>tỉa</a:t>
            </a:r>
            <a:r>
              <a:rPr lang="en-US" sz="2000" dirty="0">
                <a:solidFill>
                  <a:srgbClr val="0033CC"/>
                </a:solidFill>
              </a:rPr>
              <a:t> </a:t>
            </a:r>
            <a:r>
              <a:rPr lang="en-US" sz="2000" dirty="0" err="1">
                <a:solidFill>
                  <a:srgbClr val="0033CC"/>
                </a:solidFill>
              </a:rPr>
              <a:t>riêng</a:t>
            </a:r>
            <a:r>
              <a:rPr lang="en-US" sz="2000" dirty="0">
                <a:solidFill>
                  <a:srgbClr val="0033CC"/>
                </a:solidFill>
              </a:rPr>
              <a:t> </a:t>
            </a:r>
            <a:r>
              <a:rPr lang="en-US" sz="2000" dirty="0" err="1">
                <a:solidFill>
                  <a:srgbClr val="0033CC"/>
                </a:solidFill>
              </a:rPr>
              <a:t>ra</a:t>
            </a:r>
            <a:r>
              <a:rPr lang="en-US" sz="2000" dirty="0">
                <a:solidFill>
                  <a:srgbClr val="0033CC"/>
                </a:solidFill>
              </a:rPr>
              <a:t> </a:t>
            </a:r>
            <a:r>
              <a:rPr lang="en-US" sz="2000" dirty="0" err="1">
                <a:solidFill>
                  <a:srgbClr val="0033CC"/>
                </a:solidFill>
              </a:rPr>
              <a:t>từng</a:t>
            </a:r>
            <a:r>
              <a:rPr lang="en-US" sz="2000" dirty="0">
                <a:solidFill>
                  <a:srgbClr val="0033CC"/>
                </a:solidFill>
              </a:rPr>
              <a:t> </a:t>
            </a:r>
            <a:r>
              <a:rPr lang="en-US" sz="2000" dirty="0" err="1">
                <a:solidFill>
                  <a:srgbClr val="0033CC"/>
                </a:solidFill>
              </a:rPr>
              <a:t>cái</a:t>
            </a:r>
            <a:r>
              <a:rPr lang="en-US" sz="2000" dirty="0">
                <a:solidFill>
                  <a:srgbClr val="0033CC"/>
                </a:solidFill>
              </a:rPr>
              <a:t>, </a:t>
            </a:r>
            <a:r>
              <a:rPr lang="en-US" sz="2000" dirty="0" err="1">
                <a:solidFill>
                  <a:srgbClr val="0033CC"/>
                </a:solidFill>
              </a:rPr>
              <a:t>đầu</a:t>
            </a:r>
            <a:r>
              <a:rPr lang="en-US" sz="2000" dirty="0">
                <a:solidFill>
                  <a:srgbClr val="0033CC"/>
                </a:solidFill>
              </a:rPr>
              <a:t> </a:t>
            </a:r>
            <a:r>
              <a:rPr lang="en-US" sz="2000" dirty="0" err="1">
                <a:solidFill>
                  <a:srgbClr val="0033CC"/>
                </a:solidFill>
              </a:rPr>
              <a:t>vây</a:t>
            </a:r>
            <a:r>
              <a:rPr lang="en-US" sz="2000" dirty="0">
                <a:solidFill>
                  <a:srgbClr val="0033CC"/>
                </a:solidFill>
              </a:rPr>
              <a:t> </a:t>
            </a:r>
            <a:r>
              <a:rPr lang="en-US" sz="2000" dirty="0" err="1">
                <a:solidFill>
                  <a:srgbClr val="0033CC"/>
                </a:solidFill>
              </a:rPr>
              <a:t>trước</a:t>
            </a:r>
            <a:r>
              <a:rPr lang="en-US" sz="2000" dirty="0">
                <a:solidFill>
                  <a:srgbClr val="0033CC"/>
                </a:solidFill>
              </a:rPr>
              <a:t> </a:t>
            </a:r>
            <a:r>
              <a:rPr lang="en-US" sz="2000" dirty="0" err="1">
                <a:solidFill>
                  <a:srgbClr val="0033CC"/>
                </a:solidFill>
              </a:rPr>
              <a:t>tua</a:t>
            </a:r>
            <a:r>
              <a:rPr lang="en-US" sz="2000" dirty="0">
                <a:solidFill>
                  <a:srgbClr val="0033CC"/>
                </a:solidFill>
              </a:rPr>
              <a:t> </a:t>
            </a:r>
            <a:r>
              <a:rPr lang="en-US" sz="2000" dirty="0" err="1">
                <a:solidFill>
                  <a:srgbClr val="0033CC"/>
                </a:solidFill>
              </a:rPr>
              <a:t>vào</a:t>
            </a:r>
            <a:r>
              <a:rPr lang="en-US" sz="2000" dirty="0">
                <a:solidFill>
                  <a:srgbClr val="0033CC"/>
                </a:solidFill>
              </a:rPr>
              <a:t> </a:t>
            </a:r>
            <a:r>
              <a:rPr lang="en-US" sz="2000" dirty="0" err="1">
                <a:solidFill>
                  <a:srgbClr val="0033CC"/>
                </a:solidFill>
              </a:rPr>
              <a:t>hàng</a:t>
            </a:r>
            <a:r>
              <a:rPr lang="en-US" sz="2000" dirty="0">
                <a:solidFill>
                  <a:srgbClr val="0033CC"/>
                </a:solidFill>
              </a:rPr>
              <a:t> </a:t>
            </a:r>
            <a:r>
              <a:rPr lang="en-US" sz="2000" dirty="0" err="1">
                <a:solidFill>
                  <a:srgbClr val="0033CC"/>
                </a:solidFill>
              </a:rPr>
              <a:t>vây</a:t>
            </a:r>
            <a:r>
              <a:rPr lang="en-US" sz="2000" dirty="0">
                <a:solidFill>
                  <a:srgbClr val="0033CC"/>
                </a:solidFill>
              </a:rPr>
              <a:t> </a:t>
            </a:r>
            <a:r>
              <a:rPr lang="en-US" sz="2000" dirty="0" err="1">
                <a:solidFill>
                  <a:srgbClr val="0033CC"/>
                </a:solidFill>
              </a:rPr>
              <a:t>sau</a:t>
            </a:r>
            <a:r>
              <a:rPr lang="en-US" sz="2000" dirty="0">
                <a:solidFill>
                  <a:srgbClr val="0033CC"/>
                </a:solidFill>
              </a:rPr>
              <a:t>. </a:t>
            </a:r>
            <a:r>
              <a:rPr lang="en-US" sz="2000" dirty="0" err="1">
                <a:solidFill>
                  <a:srgbClr val="0033CC"/>
                </a:solidFill>
              </a:rPr>
              <a:t>Bụng</a:t>
            </a:r>
            <a:r>
              <a:rPr lang="en-US" sz="2000" dirty="0">
                <a:solidFill>
                  <a:srgbClr val="0033CC"/>
                </a:solidFill>
              </a:rPr>
              <a:t> </a:t>
            </a:r>
            <a:r>
              <a:rPr lang="en-US" sz="2000" dirty="0" err="1">
                <a:solidFill>
                  <a:srgbClr val="0033CC"/>
                </a:solidFill>
              </a:rPr>
              <a:t>là</a:t>
            </a:r>
            <a:r>
              <a:rPr lang="en-US" sz="2000" dirty="0">
                <a:solidFill>
                  <a:srgbClr val="0033CC"/>
                </a:solidFill>
              </a:rPr>
              <a:t> </a:t>
            </a:r>
            <a:r>
              <a:rPr lang="en-US" sz="2000" dirty="0" err="1">
                <a:solidFill>
                  <a:srgbClr val="0033CC"/>
                </a:solidFill>
              </a:rPr>
              <a:t>đốt</a:t>
            </a:r>
            <a:r>
              <a:rPr lang="en-US" sz="2000" dirty="0">
                <a:solidFill>
                  <a:srgbClr val="0033CC"/>
                </a:solidFill>
              </a:rPr>
              <a:t> </a:t>
            </a:r>
            <a:r>
              <a:rPr lang="en-US" sz="2000" dirty="0" err="1">
                <a:solidFill>
                  <a:srgbClr val="0033CC"/>
                </a:solidFill>
              </a:rPr>
              <a:t>ngắn</a:t>
            </a:r>
            <a:r>
              <a:rPr lang="en-US" sz="2000" dirty="0">
                <a:solidFill>
                  <a:srgbClr val="0033CC"/>
                </a:solidFill>
              </a:rPr>
              <a:t> </a:t>
            </a:r>
            <a:r>
              <a:rPr lang="en-US" sz="2000" dirty="0" err="1">
                <a:solidFill>
                  <a:srgbClr val="0033CC"/>
                </a:solidFill>
              </a:rPr>
              <a:t>như</a:t>
            </a:r>
            <a:r>
              <a:rPr lang="en-US" sz="2000" dirty="0">
                <a:solidFill>
                  <a:srgbClr val="0033CC"/>
                </a:solidFill>
              </a:rPr>
              <a:t> </a:t>
            </a:r>
            <a:r>
              <a:rPr lang="en-US" sz="2000" dirty="0" err="1">
                <a:solidFill>
                  <a:srgbClr val="0033CC"/>
                </a:solidFill>
              </a:rPr>
              <a:t>bụng</a:t>
            </a:r>
            <a:r>
              <a:rPr lang="en-US" sz="2000" dirty="0">
                <a:solidFill>
                  <a:srgbClr val="0033CC"/>
                </a:solidFill>
              </a:rPr>
              <a:t> </a:t>
            </a:r>
            <a:r>
              <a:rPr lang="en-US" sz="2000" dirty="0" err="1">
                <a:solidFill>
                  <a:srgbClr val="0033CC"/>
                </a:solidFill>
              </a:rPr>
              <a:t>rắn</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bốn</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mỗi</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ba</a:t>
            </a:r>
            <a:r>
              <a:rPr lang="en-US" sz="2000" dirty="0">
                <a:solidFill>
                  <a:srgbClr val="0033CC"/>
                </a:solidFill>
              </a:rPr>
              <a:t> </a:t>
            </a:r>
            <a:r>
              <a:rPr lang="en-US" sz="2000" dirty="0" err="1">
                <a:solidFill>
                  <a:srgbClr val="0033CC"/>
                </a:solidFill>
              </a:rPr>
              <a:t>ngón</a:t>
            </a:r>
            <a:r>
              <a:rPr lang="en-US" sz="2000" dirty="0">
                <a:solidFill>
                  <a:srgbClr val="0033CC"/>
                </a:solidFill>
              </a:rPr>
              <a:t> </a:t>
            </a:r>
            <a:r>
              <a:rPr lang="en-US" sz="2000" dirty="0" err="1">
                <a:solidFill>
                  <a:srgbClr val="0033CC"/>
                </a:solidFill>
              </a:rPr>
              <a:t>trước</a:t>
            </a:r>
            <a:r>
              <a:rPr lang="en-US" sz="2000" dirty="0">
                <a:solidFill>
                  <a:srgbClr val="0033CC"/>
                </a:solidFill>
              </a:rPr>
              <a:t>, </a:t>
            </a:r>
            <a:r>
              <a:rPr lang="en-US" sz="2000" dirty="0" err="1">
                <a:solidFill>
                  <a:srgbClr val="0033CC"/>
                </a:solidFill>
              </a:rPr>
              <a:t>không</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ngón</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sau</a:t>
            </a:r>
            <a:endParaRPr lang="en-US" sz="2000" dirty="0">
              <a:solidFill>
                <a:srgbClr val="0033CC"/>
              </a:solidFill>
            </a:endParaRPr>
          </a:p>
          <a:p>
            <a:pPr>
              <a:lnSpc>
                <a:spcPct val="150000"/>
              </a:lnSpc>
            </a:pPr>
            <a:r>
              <a:rPr lang="en-US" sz="2000" dirty="0">
                <a:solidFill>
                  <a:srgbClr val="0033CC"/>
                </a:solidFill>
              </a:rPr>
              <a:t>- </a:t>
            </a:r>
            <a:r>
              <a:rPr lang="en-US" sz="2000" dirty="0" err="1">
                <a:solidFill>
                  <a:srgbClr val="0033CC"/>
                </a:solidFill>
              </a:rPr>
              <a:t>Bụng</a:t>
            </a:r>
            <a:r>
              <a:rPr lang="en-US" sz="2000" dirty="0">
                <a:solidFill>
                  <a:srgbClr val="0033CC"/>
                </a:solidFill>
              </a:rPr>
              <a:t> </a:t>
            </a:r>
            <a:r>
              <a:rPr lang="en-US" sz="2000" dirty="0" err="1">
                <a:solidFill>
                  <a:srgbClr val="0033CC"/>
                </a:solidFill>
              </a:rPr>
              <a:t>là</a:t>
            </a:r>
            <a:r>
              <a:rPr lang="en-US" sz="2000" dirty="0">
                <a:solidFill>
                  <a:srgbClr val="0033CC"/>
                </a:solidFill>
              </a:rPr>
              <a:t> </a:t>
            </a:r>
            <a:r>
              <a:rPr lang="en-US" sz="2000" dirty="0" err="1">
                <a:solidFill>
                  <a:srgbClr val="0033CC"/>
                </a:solidFill>
              </a:rPr>
              <a:t>đốt</a:t>
            </a:r>
            <a:r>
              <a:rPr lang="en-US" sz="2000" dirty="0">
                <a:solidFill>
                  <a:srgbClr val="0033CC"/>
                </a:solidFill>
              </a:rPr>
              <a:t> </a:t>
            </a:r>
            <a:r>
              <a:rPr lang="en-US" sz="2000" dirty="0" err="1">
                <a:solidFill>
                  <a:srgbClr val="0033CC"/>
                </a:solidFill>
              </a:rPr>
              <a:t>ngắn</a:t>
            </a:r>
            <a:r>
              <a:rPr lang="en-US" sz="2000" dirty="0">
                <a:solidFill>
                  <a:srgbClr val="0033CC"/>
                </a:solidFill>
              </a:rPr>
              <a:t> </a:t>
            </a:r>
            <a:r>
              <a:rPr lang="en-US" sz="2000" dirty="0" err="1">
                <a:solidFill>
                  <a:srgbClr val="0033CC"/>
                </a:solidFill>
              </a:rPr>
              <a:t>như</a:t>
            </a:r>
            <a:r>
              <a:rPr lang="en-US" sz="2000" dirty="0">
                <a:solidFill>
                  <a:srgbClr val="0033CC"/>
                </a:solidFill>
              </a:rPr>
              <a:t> </a:t>
            </a:r>
            <a:r>
              <a:rPr lang="en-US" sz="2000" dirty="0" err="1">
                <a:solidFill>
                  <a:srgbClr val="0033CC"/>
                </a:solidFill>
              </a:rPr>
              <a:t>bụng</a:t>
            </a:r>
            <a:r>
              <a:rPr lang="en-US" sz="2000" dirty="0">
                <a:solidFill>
                  <a:srgbClr val="0033CC"/>
                </a:solidFill>
              </a:rPr>
              <a:t> </a:t>
            </a:r>
            <a:r>
              <a:rPr lang="en-US" sz="2000" dirty="0" err="1">
                <a:solidFill>
                  <a:srgbClr val="0033CC"/>
                </a:solidFill>
              </a:rPr>
              <a:t>rắn</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bốn</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mỗi</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ba</a:t>
            </a:r>
            <a:r>
              <a:rPr lang="en-US" sz="2000" dirty="0">
                <a:solidFill>
                  <a:srgbClr val="0033CC"/>
                </a:solidFill>
              </a:rPr>
              <a:t> </a:t>
            </a:r>
            <a:r>
              <a:rPr lang="en-US" sz="2000" dirty="0" err="1">
                <a:solidFill>
                  <a:srgbClr val="0033CC"/>
                </a:solidFill>
              </a:rPr>
              <a:t>ngón</a:t>
            </a:r>
            <a:r>
              <a:rPr lang="en-US" sz="2000" dirty="0">
                <a:solidFill>
                  <a:srgbClr val="0033CC"/>
                </a:solidFill>
              </a:rPr>
              <a:t> </a:t>
            </a:r>
            <a:r>
              <a:rPr lang="en-US" sz="2000" dirty="0" err="1">
                <a:solidFill>
                  <a:srgbClr val="0033CC"/>
                </a:solidFill>
              </a:rPr>
              <a:t>trước</a:t>
            </a:r>
            <a:r>
              <a:rPr lang="en-US" sz="2000" dirty="0">
                <a:solidFill>
                  <a:srgbClr val="0033CC"/>
                </a:solidFill>
              </a:rPr>
              <a:t>, </a:t>
            </a:r>
            <a:r>
              <a:rPr lang="en-US" sz="2000" dirty="0" err="1">
                <a:solidFill>
                  <a:srgbClr val="0033CC"/>
                </a:solidFill>
              </a:rPr>
              <a:t>không</a:t>
            </a:r>
            <a:r>
              <a:rPr lang="en-US" sz="2000" dirty="0">
                <a:solidFill>
                  <a:srgbClr val="0033CC"/>
                </a:solidFill>
              </a:rPr>
              <a:t> </a:t>
            </a:r>
            <a:r>
              <a:rPr lang="en-US" sz="2000" dirty="0" err="1">
                <a:solidFill>
                  <a:srgbClr val="0033CC"/>
                </a:solidFill>
              </a:rPr>
              <a:t>có</a:t>
            </a:r>
            <a:r>
              <a:rPr lang="en-US" sz="2000" dirty="0">
                <a:solidFill>
                  <a:srgbClr val="0033CC"/>
                </a:solidFill>
              </a:rPr>
              <a:t> </a:t>
            </a:r>
            <a:r>
              <a:rPr lang="en-US" sz="2000" dirty="0" err="1">
                <a:solidFill>
                  <a:srgbClr val="0033CC"/>
                </a:solidFill>
              </a:rPr>
              <a:t>ngón</a:t>
            </a:r>
            <a:r>
              <a:rPr lang="en-US" sz="2000" dirty="0">
                <a:solidFill>
                  <a:srgbClr val="0033CC"/>
                </a:solidFill>
              </a:rPr>
              <a:t> </a:t>
            </a:r>
            <a:r>
              <a:rPr lang="en-US" sz="2000" dirty="0" err="1">
                <a:solidFill>
                  <a:srgbClr val="0033CC"/>
                </a:solidFill>
              </a:rPr>
              <a:t>chân</a:t>
            </a:r>
            <a:r>
              <a:rPr lang="en-US" sz="2000" dirty="0">
                <a:solidFill>
                  <a:srgbClr val="0033CC"/>
                </a:solidFill>
              </a:rPr>
              <a:t> </a:t>
            </a:r>
            <a:r>
              <a:rPr lang="en-US" sz="2000" dirty="0" err="1">
                <a:solidFill>
                  <a:srgbClr val="0033CC"/>
                </a:solidFill>
              </a:rPr>
              <a:t>sau</a:t>
            </a:r>
            <a:r>
              <a:rPr lang="en-US" sz="2000" dirty="0">
                <a:solidFill>
                  <a:srgbClr val="0033CC"/>
                </a:solidFill>
              </a:rPr>
              <a:t>. </a:t>
            </a:r>
            <a:r>
              <a:rPr lang="en-US" sz="2000" dirty="0" err="1">
                <a:solidFill>
                  <a:srgbClr val="0033CC"/>
                </a:solidFill>
              </a:rPr>
              <a:t>Vị</a:t>
            </a:r>
            <a:r>
              <a:rPr lang="en-US" sz="2000" dirty="0">
                <a:solidFill>
                  <a:srgbClr val="0033CC"/>
                </a:solidFill>
              </a:rPr>
              <a:t> </a:t>
            </a:r>
            <a:r>
              <a:rPr lang="en-US" sz="2000" dirty="0" err="1">
                <a:solidFill>
                  <a:srgbClr val="0033CC"/>
                </a:solidFill>
              </a:rPr>
              <a:t>trí</a:t>
            </a:r>
            <a:r>
              <a:rPr lang="en-US" sz="2000" dirty="0">
                <a:solidFill>
                  <a:srgbClr val="0033CC"/>
                </a:solidFill>
              </a:rPr>
              <a:t> </a:t>
            </a:r>
            <a:r>
              <a:rPr lang="en-US" sz="2000" dirty="0" err="1">
                <a:solidFill>
                  <a:srgbClr val="0033CC"/>
                </a:solidFill>
              </a:rPr>
              <a:t>của</a:t>
            </a:r>
            <a:r>
              <a:rPr lang="en-US" sz="2000" dirty="0">
                <a:solidFill>
                  <a:srgbClr val="0033CC"/>
                </a:solidFill>
              </a:rPr>
              <a:t> </a:t>
            </a:r>
            <a:r>
              <a:rPr lang="en-US" sz="2000" dirty="0" err="1">
                <a:solidFill>
                  <a:srgbClr val="0033CC"/>
                </a:solidFill>
              </a:rPr>
              <a:t>chân</a:t>
            </a:r>
            <a:r>
              <a:rPr lang="en-US" sz="2000" dirty="0">
                <a:solidFill>
                  <a:srgbClr val="0033CC"/>
                </a:solidFill>
              </a:rPr>
              <a:t> bao </a:t>
            </a:r>
            <a:r>
              <a:rPr lang="en-US" sz="2000" dirty="0" err="1">
                <a:solidFill>
                  <a:srgbClr val="0033CC"/>
                </a:solidFill>
              </a:rPr>
              <a:t>giờ</a:t>
            </a:r>
            <a:r>
              <a:rPr lang="en-US" sz="2000" dirty="0">
                <a:solidFill>
                  <a:srgbClr val="0033CC"/>
                </a:solidFill>
              </a:rPr>
              <a:t> </a:t>
            </a:r>
            <a:r>
              <a:rPr lang="en-US" sz="2000" dirty="0" err="1">
                <a:solidFill>
                  <a:srgbClr val="0033CC"/>
                </a:solidFill>
              </a:rPr>
              <a:t>cũng</a:t>
            </a:r>
            <a:r>
              <a:rPr lang="en-US" sz="2000" dirty="0">
                <a:solidFill>
                  <a:srgbClr val="0033CC"/>
                </a:solidFill>
              </a:rPr>
              <a:t> </a:t>
            </a:r>
            <a:r>
              <a:rPr lang="en-US" sz="2000" dirty="0" err="1">
                <a:solidFill>
                  <a:srgbClr val="0033CC"/>
                </a:solidFill>
              </a:rPr>
              <a:t>đặt</a:t>
            </a:r>
            <a:r>
              <a:rPr lang="en-US" sz="2000" dirty="0">
                <a:solidFill>
                  <a:srgbClr val="0033CC"/>
                </a:solidFill>
              </a:rPr>
              <a:t> ở </a:t>
            </a:r>
            <a:r>
              <a:rPr lang="en-US" sz="2000" dirty="0" err="1">
                <a:solidFill>
                  <a:srgbClr val="0033CC"/>
                </a:solidFill>
              </a:rPr>
              <a:t>một</a:t>
            </a:r>
            <a:r>
              <a:rPr lang="en-US" sz="2000" dirty="0">
                <a:solidFill>
                  <a:srgbClr val="0033CC"/>
                </a:solidFill>
              </a:rPr>
              <a:t> </a:t>
            </a:r>
            <a:r>
              <a:rPr lang="en-US" sz="2000" dirty="0" err="1">
                <a:solidFill>
                  <a:srgbClr val="0033CC"/>
                </a:solidFill>
              </a:rPr>
              <a:t>chỗ</a:t>
            </a:r>
            <a:r>
              <a:rPr lang="en-US" sz="2000" dirty="0">
                <a:solidFill>
                  <a:srgbClr val="0033CC"/>
                </a:solidFill>
              </a:rPr>
              <a:t> </a:t>
            </a:r>
            <a:r>
              <a:rPr lang="en-US" sz="2000" dirty="0" err="1">
                <a:solidFill>
                  <a:srgbClr val="0033CC"/>
                </a:solidFill>
              </a:rPr>
              <a:t>nhất</a:t>
            </a:r>
            <a:r>
              <a:rPr lang="en-US" sz="2000" dirty="0">
                <a:solidFill>
                  <a:srgbClr val="0033CC"/>
                </a:solidFill>
              </a:rPr>
              <a:t> </a:t>
            </a:r>
            <a:r>
              <a:rPr lang="en-US" sz="2000" dirty="0" err="1">
                <a:solidFill>
                  <a:srgbClr val="0033CC"/>
                </a:solidFill>
              </a:rPr>
              <a:t>định</a:t>
            </a:r>
            <a:r>
              <a:rPr lang="en-US" sz="2000" dirty="0">
                <a:solidFill>
                  <a:srgbClr val="0033CC"/>
                </a:solidFill>
              </a:rPr>
              <a:t>.</a:t>
            </a:r>
          </a:p>
        </p:txBody>
      </p:sp>
    </p:spTree>
    <p:extLst>
      <p:ext uri="{BB962C8B-B14F-4D97-AF65-F5344CB8AC3E}">
        <p14:creationId xmlns:p14="http://schemas.microsoft.com/office/powerpoint/2010/main" val="1909084463"/>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36EADF-59E0-42CC-5BDD-64E3F6264204}"/>
              </a:ext>
            </a:extLst>
          </p:cNvPr>
          <p:cNvPicPr>
            <a:picLocks noChangeAspect="1"/>
          </p:cNvPicPr>
          <p:nvPr/>
        </p:nvPicPr>
        <p:blipFill>
          <a:blip r:embed="rId2"/>
          <a:stretch>
            <a:fillRect/>
          </a:stretch>
        </p:blipFill>
        <p:spPr>
          <a:xfrm>
            <a:off x="974503" y="200262"/>
            <a:ext cx="4858192" cy="3568113"/>
          </a:xfrm>
          <a:prstGeom prst="rect">
            <a:avLst/>
          </a:prstGeom>
        </p:spPr>
      </p:pic>
      <p:sp>
        <p:nvSpPr>
          <p:cNvPr id="7" name="TextBox 6">
            <a:extLst>
              <a:ext uri="{FF2B5EF4-FFF2-40B4-BE49-F238E27FC236}">
                <a16:creationId xmlns:a16="http://schemas.microsoft.com/office/drawing/2014/main" id="{EDC049B2-88C6-312B-EF08-D2AACCB98761}"/>
              </a:ext>
            </a:extLst>
          </p:cNvPr>
          <p:cNvSpPr txBox="1"/>
          <p:nvPr/>
        </p:nvSpPr>
        <p:spPr>
          <a:xfrm>
            <a:off x="1554503" y="3410741"/>
            <a:ext cx="3698192" cy="369332"/>
          </a:xfrm>
          <a:prstGeom prst="rect">
            <a:avLst/>
          </a:prstGeom>
          <a:noFill/>
        </p:spPr>
        <p:txBody>
          <a:bodyPr wrap="none" rtlCol="0">
            <a:spAutoFit/>
          </a:bodyPr>
          <a:lstStyle/>
          <a:p>
            <a:r>
              <a:rPr lang="en-US" dirty="0" err="1">
                <a:solidFill>
                  <a:schemeClr val="bg1"/>
                </a:solidFill>
                <a:highlight>
                  <a:srgbClr val="FF0000"/>
                </a:highlight>
              </a:rPr>
              <a:t>Rồng</a:t>
            </a:r>
            <a:r>
              <a:rPr lang="en-US" dirty="0">
                <a:solidFill>
                  <a:schemeClr val="bg1"/>
                </a:solidFill>
                <a:highlight>
                  <a:srgbClr val="FF0000"/>
                </a:highlight>
              </a:rPr>
              <a:t> </a:t>
            </a:r>
            <a:r>
              <a:rPr lang="en-US" dirty="0" err="1">
                <a:solidFill>
                  <a:schemeClr val="bg1"/>
                </a:solidFill>
                <a:highlight>
                  <a:srgbClr val="FF0000"/>
                </a:highlight>
              </a:rPr>
              <a:t>trên</a:t>
            </a:r>
            <a:r>
              <a:rPr lang="en-US" dirty="0">
                <a:solidFill>
                  <a:schemeClr val="bg1"/>
                </a:solidFill>
                <a:highlight>
                  <a:srgbClr val="FF0000"/>
                </a:highlight>
              </a:rPr>
              <a:t> mi </a:t>
            </a:r>
            <a:r>
              <a:rPr lang="en-US" dirty="0" err="1">
                <a:solidFill>
                  <a:schemeClr val="bg1"/>
                </a:solidFill>
                <a:highlight>
                  <a:srgbClr val="FF0000"/>
                </a:highlight>
              </a:rPr>
              <a:t>cửa</a:t>
            </a:r>
            <a:r>
              <a:rPr lang="en-US" dirty="0">
                <a:solidFill>
                  <a:schemeClr val="bg1"/>
                </a:solidFill>
                <a:highlight>
                  <a:srgbClr val="FF0000"/>
                </a:highlight>
              </a:rPr>
              <a:t> </a:t>
            </a:r>
            <a:r>
              <a:rPr lang="en-US" dirty="0" err="1">
                <a:solidFill>
                  <a:schemeClr val="bg1"/>
                </a:solidFill>
                <a:highlight>
                  <a:srgbClr val="FF0000"/>
                </a:highlight>
              </a:rPr>
              <a:t>tháp</a:t>
            </a:r>
            <a:r>
              <a:rPr lang="en-US" dirty="0">
                <a:solidFill>
                  <a:schemeClr val="bg1"/>
                </a:solidFill>
                <a:highlight>
                  <a:srgbClr val="FF0000"/>
                </a:highlight>
              </a:rPr>
              <a:t> </a:t>
            </a:r>
            <a:r>
              <a:rPr lang="en-US" dirty="0" err="1">
                <a:solidFill>
                  <a:schemeClr val="bg1"/>
                </a:solidFill>
                <a:highlight>
                  <a:srgbClr val="FF0000"/>
                </a:highlight>
              </a:rPr>
              <a:t>chùa</a:t>
            </a:r>
            <a:r>
              <a:rPr lang="en-US" dirty="0">
                <a:solidFill>
                  <a:schemeClr val="bg1"/>
                </a:solidFill>
                <a:highlight>
                  <a:srgbClr val="FF0000"/>
                </a:highlight>
              </a:rPr>
              <a:t> </a:t>
            </a:r>
            <a:r>
              <a:rPr lang="en-US" dirty="0" err="1">
                <a:solidFill>
                  <a:schemeClr val="bg1"/>
                </a:solidFill>
                <a:highlight>
                  <a:srgbClr val="FF0000"/>
                </a:highlight>
              </a:rPr>
              <a:t>Phật</a:t>
            </a:r>
            <a:r>
              <a:rPr lang="en-US" dirty="0">
                <a:solidFill>
                  <a:schemeClr val="bg1"/>
                </a:solidFill>
                <a:highlight>
                  <a:srgbClr val="FF0000"/>
                </a:highlight>
              </a:rPr>
              <a:t> </a:t>
            </a:r>
            <a:r>
              <a:rPr lang="en-US" dirty="0" err="1">
                <a:solidFill>
                  <a:schemeClr val="bg1"/>
                </a:solidFill>
                <a:highlight>
                  <a:srgbClr val="FF0000"/>
                </a:highlight>
              </a:rPr>
              <a:t>Tích</a:t>
            </a:r>
            <a:endParaRPr lang="en-US" dirty="0">
              <a:solidFill>
                <a:schemeClr val="bg1"/>
              </a:solidFill>
              <a:highlight>
                <a:srgbClr val="FF0000"/>
              </a:highlight>
            </a:endParaRPr>
          </a:p>
        </p:txBody>
      </p:sp>
      <p:pic>
        <p:nvPicPr>
          <p:cNvPr id="8" name="Picture 7">
            <a:extLst>
              <a:ext uri="{FF2B5EF4-FFF2-40B4-BE49-F238E27FC236}">
                <a16:creationId xmlns:a16="http://schemas.microsoft.com/office/drawing/2014/main" id="{0B90F8DF-9C06-E5B3-07A2-4B63521819CB}"/>
              </a:ext>
            </a:extLst>
          </p:cNvPr>
          <p:cNvPicPr>
            <a:picLocks noChangeAspect="1"/>
          </p:cNvPicPr>
          <p:nvPr/>
        </p:nvPicPr>
        <p:blipFill>
          <a:blip r:embed="rId3"/>
          <a:stretch>
            <a:fillRect/>
          </a:stretch>
        </p:blipFill>
        <p:spPr>
          <a:xfrm>
            <a:off x="6308570" y="200262"/>
            <a:ext cx="4858193" cy="3568113"/>
          </a:xfrm>
          <a:prstGeom prst="rect">
            <a:avLst/>
          </a:prstGeom>
        </p:spPr>
      </p:pic>
      <p:sp>
        <p:nvSpPr>
          <p:cNvPr id="9" name="TextBox 8">
            <a:extLst>
              <a:ext uri="{FF2B5EF4-FFF2-40B4-BE49-F238E27FC236}">
                <a16:creationId xmlns:a16="http://schemas.microsoft.com/office/drawing/2014/main" id="{9071B7ED-F54D-976F-8F9B-5E8D204DBAE6}"/>
              </a:ext>
            </a:extLst>
          </p:cNvPr>
          <p:cNvSpPr txBox="1"/>
          <p:nvPr/>
        </p:nvSpPr>
        <p:spPr>
          <a:xfrm>
            <a:off x="6898908" y="3410741"/>
            <a:ext cx="3677516" cy="369332"/>
          </a:xfrm>
          <a:prstGeom prst="rect">
            <a:avLst/>
          </a:prstGeom>
          <a:noFill/>
        </p:spPr>
        <p:txBody>
          <a:bodyPr wrap="square">
            <a:spAutoFit/>
          </a:bodyPr>
          <a:lstStyle/>
          <a:p>
            <a:r>
              <a:rPr lang="en-US" dirty="0" err="1">
                <a:solidFill>
                  <a:schemeClr val="bg1"/>
                </a:solidFill>
                <a:highlight>
                  <a:srgbClr val="FF0000"/>
                </a:highlight>
              </a:rPr>
              <a:t>Đầu</a:t>
            </a:r>
            <a:r>
              <a:rPr lang="en-US" dirty="0">
                <a:solidFill>
                  <a:schemeClr val="bg1"/>
                </a:solidFill>
                <a:highlight>
                  <a:srgbClr val="FF0000"/>
                </a:highlight>
              </a:rPr>
              <a:t> </a:t>
            </a:r>
            <a:r>
              <a:rPr lang="en-US" dirty="0" err="1">
                <a:solidFill>
                  <a:schemeClr val="bg1"/>
                </a:solidFill>
                <a:highlight>
                  <a:srgbClr val="FF0000"/>
                </a:highlight>
              </a:rPr>
              <a:t>rồng</a:t>
            </a:r>
            <a:r>
              <a:rPr lang="en-US" dirty="0">
                <a:solidFill>
                  <a:schemeClr val="bg1"/>
                </a:solidFill>
                <a:highlight>
                  <a:srgbClr val="FF0000"/>
                </a:highlight>
              </a:rPr>
              <a:t> ở Hoàng </a:t>
            </a:r>
            <a:r>
              <a:rPr lang="en-US" dirty="0" err="1">
                <a:solidFill>
                  <a:schemeClr val="bg1"/>
                </a:solidFill>
                <a:highlight>
                  <a:srgbClr val="FF0000"/>
                </a:highlight>
              </a:rPr>
              <a:t>thành</a:t>
            </a:r>
            <a:r>
              <a:rPr lang="en-US" dirty="0">
                <a:solidFill>
                  <a:schemeClr val="bg1"/>
                </a:solidFill>
                <a:highlight>
                  <a:srgbClr val="FF0000"/>
                </a:highlight>
              </a:rPr>
              <a:t> </a:t>
            </a:r>
            <a:r>
              <a:rPr lang="en-US" dirty="0" err="1">
                <a:solidFill>
                  <a:schemeClr val="bg1"/>
                </a:solidFill>
                <a:highlight>
                  <a:srgbClr val="FF0000"/>
                </a:highlight>
              </a:rPr>
              <a:t>Thăng</a:t>
            </a:r>
            <a:r>
              <a:rPr lang="en-US" dirty="0">
                <a:solidFill>
                  <a:schemeClr val="bg1"/>
                </a:solidFill>
                <a:highlight>
                  <a:srgbClr val="FF0000"/>
                </a:highlight>
              </a:rPr>
              <a:t> Long</a:t>
            </a:r>
          </a:p>
        </p:txBody>
      </p:sp>
      <p:pic>
        <p:nvPicPr>
          <p:cNvPr id="10" name="Picture 9">
            <a:extLst>
              <a:ext uri="{FF2B5EF4-FFF2-40B4-BE49-F238E27FC236}">
                <a16:creationId xmlns:a16="http://schemas.microsoft.com/office/drawing/2014/main" id="{6510C108-515E-7571-F8D7-FB38FCEE6393}"/>
              </a:ext>
            </a:extLst>
          </p:cNvPr>
          <p:cNvPicPr>
            <a:picLocks noChangeAspect="1"/>
          </p:cNvPicPr>
          <p:nvPr/>
        </p:nvPicPr>
        <p:blipFill>
          <a:blip r:embed="rId4"/>
          <a:stretch>
            <a:fillRect/>
          </a:stretch>
        </p:blipFill>
        <p:spPr>
          <a:xfrm>
            <a:off x="2429297" y="3962399"/>
            <a:ext cx="7758546" cy="2627745"/>
          </a:xfrm>
          <a:prstGeom prst="rect">
            <a:avLst/>
          </a:prstGeom>
        </p:spPr>
      </p:pic>
      <p:sp>
        <p:nvSpPr>
          <p:cNvPr id="11" name="TextBox 10">
            <a:extLst>
              <a:ext uri="{FF2B5EF4-FFF2-40B4-BE49-F238E27FC236}">
                <a16:creationId xmlns:a16="http://schemas.microsoft.com/office/drawing/2014/main" id="{E6939720-2D2A-54DD-0535-06898A4540F9}"/>
              </a:ext>
            </a:extLst>
          </p:cNvPr>
          <p:cNvSpPr txBox="1"/>
          <p:nvPr/>
        </p:nvSpPr>
        <p:spPr>
          <a:xfrm>
            <a:off x="4433228" y="6220812"/>
            <a:ext cx="6096000" cy="369332"/>
          </a:xfrm>
          <a:prstGeom prst="rect">
            <a:avLst/>
          </a:prstGeom>
          <a:noFill/>
        </p:spPr>
        <p:txBody>
          <a:bodyPr wrap="square">
            <a:spAutoFit/>
          </a:bodyPr>
          <a:lstStyle/>
          <a:p>
            <a:r>
              <a:rPr lang="en-US" dirty="0" err="1">
                <a:solidFill>
                  <a:schemeClr val="bg1"/>
                </a:solidFill>
                <a:highlight>
                  <a:srgbClr val="FF0000"/>
                </a:highlight>
              </a:rPr>
              <a:t>Điêu</a:t>
            </a:r>
            <a:r>
              <a:rPr lang="en-US" dirty="0">
                <a:solidFill>
                  <a:schemeClr val="bg1"/>
                </a:solidFill>
                <a:highlight>
                  <a:srgbClr val="FF0000"/>
                </a:highlight>
              </a:rPr>
              <a:t> </a:t>
            </a:r>
            <a:r>
              <a:rPr lang="en-US" dirty="0" err="1">
                <a:solidFill>
                  <a:schemeClr val="bg1"/>
                </a:solidFill>
                <a:highlight>
                  <a:srgbClr val="FF0000"/>
                </a:highlight>
              </a:rPr>
              <a:t>khắc</a:t>
            </a:r>
            <a:r>
              <a:rPr lang="en-US" dirty="0">
                <a:solidFill>
                  <a:schemeClr val="bg1"/>
                </a:solidFill>
                <a:highlight>
                  <a:srgbClr val="FF0000"/>
                </a:highlight>
              </a:rPr>
              <a:t> </a:t>
            </a:r>
            <a:r>
              <a:rPr lang="en-US" dirty="0" err="1">
                <a:solidFill>
                  <a:schemeClr val="bg1"/>
                </a:solidFill>
                <a:highlight>
                  <a:srgbClr val="FF0000"/>
                </a:highlight>
              </a:rPr>
              <a:t>đá</a:t>
            </a:r>
            <a:r>
              <a:rPr lang="en-US" dirty="0">
                <a:solidFill>
                  <a:schemeClr val="bg1"/>
                </a:solidFill>
                <a:highlight>
                  <a:srgbClr val="FF0000"/>
                </a:highlight>
              </a:rPr>
              <a:t> </a:t>
            </a:r>
            <a:r>
              <a:rPr lang="en-US" dirty="0" err="1">
                <a:solidFill>
                  <a:schemeClr val="bg1"/>
                </a:solidFill>
                <a:highlight>
                  <a:srgbClr val="FF0000"/>
                </a:highlight>
              </a:rPr>
              <a:t>Rồng</a:t>
            </a:r>
            <a:r>
              <a:rPr lang="en-US" dirty="0">
                <a:solidFill>
                  <a:schemeClr val="bg1"/>
                </a:solidFill>
                <a:highlight>
                  <a:srgbClr val="FF0000"/>
                </a:highlight>
              </a:rPr>
              <a:t> </a:t>
            </a:r>
            <a:r>
              <a:rPr lang="en-US" dirty="0" err="1">
                <a:solidFill>
                  <a:schemeClr val="bg1"/>
                </a:solidFill>
                <a:highlight>
                  <a:srgbClr val="FF0000"/>
                </a:highlight>
              </a:rPr>
              <a:t>thời</a:t>
            </a:r>
            <a:r>
              <a:rPr lang="en-US" dirty="0">
                <a:solidFill>
                  <a:schemeClr val="bg1"/>
                </a:solidFill>
                <a:highlight>
                  <a:srgbClr val="FF0000"/>
                </a:highlight>
              </a:rPr>
              <a:t> Lý</a:t>
            </a:r>
          </a:p>
        </p:txBody>
      </p:sp>
    </p:spTree>
    <p:extLst>
      <p:ext uri="{BB962C8B-B14F-4D97-AF65-F5344CB8AC3E}">
        <p14:creationId xmlns:p14="http://schemas.microsoft.com/office/powerpoint/2010/main" val="345231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47"/>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09544"/>
          </a:xfrm>
          <a:prstGeom prst="rect">
            <a:avLst/>
          </a:prstGeom>
        </p:spPr>
      </p:pic>
      <p:sp>
        <p:nvSpPr>
          <p:cNvPr id="2" name="TextBox 1"/>
          <p:cNvSpPr txBox="1"/>
          <p:nvPr/>
        </p:nvSpPr>
        <p:spPr>
          <a:xfrm>
            <a:off x="8663492" y="5963366"/>
            <a:ext cx="3657600" cy="461665"/>
          </a:xfrm>
          <a:prstGeom prst="rect">
            <a:avLst/>
          </a:prstGeom>
          <a:noFill/>
        </p:spPr>
        <p:txBody>
          <a:bodyPr wrap="square" rtlCol="0">
            <a:spAutoFit/>
          </a:bodyPr>
          <a:lstStyle/>
          <a:p>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806" y="2050507"/>
            <a:ext cx="4138376" cy="278145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703" y="1986628"/>
            <a:ext cx="3020950" cy="278145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0090" y="2146761"/>
            <a:ext cx="2781452" cy="2781452"/>
          </a:xfrm>
          <a:prstGeom prst="rect">
            <a:avLst/>
          </a:prstGeom>
        </p:spPr>
      </p:pic>
      <p:sp>
        <p:nvSpPr>
          <p:cNvPr id="9" name="Rectangle 8"/>
          <p:cNvSpPr/>
          <p:nvPr/>
        </p:nvSpPr>
        <p:spPr>
          <a:xfrm>
            <a:off x="2582776" y="5004171"/>
            <a:ext cx="1540042" cy="666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000" dirty="0">
                <a:latin typeface="Times New Roman" panose="02020603050405020304" pitchFamily="18" charset="0"/>
                <a:cs typeface="Times New Roman" panose="02020603050405020304" pitchFamily="18" charset="0"/>
              </a:rPr>
              <a:t>Đầu rồng</a:t>
            </a:r>
          </a:p>
          <a:p>
            <a:pPr algn="ctr"/>
            <a:r>
              <a:rPr lang="en-US" sz="2000" dirty="0">
                <a:latin typeface="Times New Roman" panose="02020603050405020304" pitchFamily="18" charset="0"/>
                <a:cs typeface="Times New Roman" panose="02020603050405020304" pitchFamily="18" charset="0"/>
              </a:rPr>
              <a:t>(Đất nung</a:t>
            </a:r>
            <a:r>
              <a:rPr lang="en-US" sz="2000" dirty="0"/>
              <a:t>)</a:t>
            </a:r>
          </a:p>
          <a:p>
            <a:pPr algn="ctr"/>
            <a:endParaRPr lang="en-US" sz="2400" dirty="0"/>
          </a:p>
        </p:txBody>
      </p:sp>
      <p:sp>
        <p:nvSpPr>
          <p:cNvPr id="13" name="Rectangle 12"/>
          <p:cNvSpPr/>
          <p:nvPr/>
        </p:nvSpPr>
        <p:spPr>
          <a:xfrm>
            <a:off x="5184138" y="5008132"/>
            <a:ext cx="1862083" cy="690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Đầu phượng</a:t>
            </a:r>
          </a:p>
          <a:p>
            <a:pPr algn="ctr"/>
            <a:r>
              <a:rPr lang="en-US" sz="2000" dirty="0">
                <a:latin typeface="Times New Roman" panose="02020603050405020304" pitchFamily="18" charset="0"/>
                <a:cs typeface="Times New Roman" panose="02020603050405020304" pitchFamily="18" charset="0"/>
              </a:rPr>
              <a:t>(Đất nung)</a:t>
            </a:r>
          </a:p>
        </p:txBody>
      </p:sp>
      <p:sp>
        <p:nvSpPr>
          <p:cNvPr id="14" name="Rectangle 13"/>
          <p:cNvSpPr/>
          <p:nvPr/>
        </p:nvSpPr>
        <p:spPr>
          <a:xfrm>
            <a:off x="8021053" y="5056548"/>
            <a:ext cx="2260635" cy="64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000" dirty="0">
                <a:latin typeface="Times New Roman" panose="02020603050405020304" pitchFamily="18" charset="0"/>
                <a:cs typeface="Times New Roman" panose="02020603050405020304" pitchFamily="18" charset="0"/>
              </a:rPr>
              <a:t>Lá đề chim phượng</a:t>
            </a:r>
          </a:p>
          <a:p>
            <a:pPr algn="ctr"/>
            <a:r>
              <a:rPr lang="en-US" sz="2000" dirty="0">
                <a:latin typeface="Times New Roman" panose="02020603050405020304" pitchFamily="18" charset="0"/>
                <a:cs typeface="Times New Roman" panose="02020603050405020304" pitchFamily="18" charset="0"/>
              </a:rPr>
              <a:t>(Đất nung)</a:t>
            </a:r>
          </a:p>
          <a:p>
            <a:pPr algn="ctr"/>
            <a:endParaRPr lang="en-US" sz="2400" dirty="0"/>
          </a:p>
        </p:txBody>
      </p:sp>
    </p:spTree>
    <p:extLst>
      <p:ext uri="{BB962C8B-B14F-4D97-AF65-F5344CB8AC3E}">
        <p14:creationId xmlns:p14="http://schemas.microsoft.com/office/powerpoint/2010/main" val="1709657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113469-4509-AAD1-B56F-51BD08AD6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82" y="203200"/>
            <a:ext cx="6105236" cy="6253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B34DB6-8BD5-CE51-12A0-4946A5E0590D}"/>
              </a:ext>
            </a:extLst>
          </p:cNvPr>
          <p:cNvSpPr txBox="1"/>
          <p:nvPr/>
        </p:nvSpPr>
        <p:spPr>
          <a:xfrm>
            <a:off x="7259782" y="332510"/>
            <a:ext cx="4174836" cy="6247864"/>
          </a:xfrm>
          <a:prstGeom prst="rect">
            <a:avLst/>
          </a:prstGeom>
          <a:noFill/>
        </p:spPr>
        <p:txBody>
          <a:bodyPr wrap="square" rtlCol="0">
            <a:spAutoFit/>
          </a:bodyPr>
          <a:lstStyle/>
          <a:p>
            <a:r>
              <a:rPr lang="en-US" sz="2000" b="0" i="0" dirty="0">
                <a:solidFill>
                  <a:srgbClr val="0033CC"/>
                </a:solidFill>
                <a:effectLst/>
                <a:latin typeface="-apple-system"/>
              </a:rPr>
              <a:t>- </a:t>
            </a:r>
            <a:r>
              <a:rPr lang="vi-VN" sz="2000" b="0" i="0" dirty="0">
                <a:solidFill>
                  <a:srgbClr val="0033CC"/>
                </a:solidFill>
                <a:effectLst/>
                <a:latin typeface="-apple-system"/>
              </a:rPr>
              <a:t>Rồng thời Trần thời kỳ đầu vẫn là những phiên bản sao chép và kế thừa phong cách rồng thời Lý. Càng về sau, hình tượng rồng càng phát triển đa dạng, không còn thống nhất, khuôn vàng thước ngọc như rồng Lý, mà bắt đầu biến đổi nhiều hình vẻ, mỗi nơi một khác, thể hiện sự tiếp biến và giao thoa mới.</a:t>
            </a:r>
            <a:endParaRPr lang="en-US" sz="2000" b="0" i="0" dirty="0">
              <a:solidFill>
                <a:srgbClr val="0033CC"/>
              </a:solidFill>
              <a:effectLst/>
              <a:latin typeface="-apple-system"/>
            </a:endParaRPr>
          </a:p>
          <a:p>
            <a:r>
              <a:rPr lang="en-US" sz="2000" b="0" i="0" dirty="0">
                <a:solidFill>
                  <a:srgbClr val="0033CC"/>
                </a:solidFill>
                <a:effectLst/>
                <a:latin typeface="-apple-system"/>
              </a:rPr>
              <a:t>- </a:t>
            </a:r>
            <a:r>
              <a:rPr lang="vi-VN" sz="2000" b="0" i="0" dirty="0">
                <a:solidFill>
                  <a:srgbClr val="0033CC"/>
                </a:solidFill>
                <a:effectLst/>
                <a:latin typeface="-apple-system"/>
              </a:rPr>
              <a:t>Một số yếu tố khác biệt xuất hiện ở rồng thời Trần có thể kể đến như: cấu trúc thân mập mạp khỏe khoắn hơn; phần vòi ngắn lại và mập hơn</a:t>
            </a:r>
            <a:r>
              <a:rPr lang="en-US" sz="2000" dirty="0">
                <a:solidFill>
                  <a:srgbClr val="0033CC"/>
                </a:solidFill>
                <a:latin typeface="-apple-system"/>
              </a:rPr>
              <a:t>, </a:t>
            </a:r>
            <a:r>
              <a:rPr lang="vi-VN" sz="2000" b="0" i="0" dirty="0">
                <a:solidFill>
                  <a:srgbClr val="0033CC"/>
                </a:solidFill>
                <a:effectLst/>
                <a:latin typeface="-apple-system"/>
              </a:rPr>
              <a:t>không còn phần chữ S; phổ biến sừng với kiểu dáng phong phú; bờm xuất hiện loại 2 dải ngắn không vắt lên hay duỗi ra sau mà vòng xuống gáy; vảy xuất hiện nhiều hơn kể cả ở một số phiên bản rồng nhỏ; móng vuốt ngắn và to hơn; xuất hiện nhiều tư thế mới.</a:t>
            </a:r>
            <a:endParaRPr lang="en-US" sz="2000" dirty="0">
              <a:solidFill>
                <a:srgbClr val="0033CC"/>
              </a:solidFill>
            </a:endParaRPr>
          </a:p>
        </p:txBody>
      </p:sp>
    </p:spTree>
    <p:extLst>
      <p:ext uri="{BB962C8B-B14F-4D97-AF65-F5344CB8AC3E}">
        <p14:creationId xmlns:p14="http://schemas.microsoft.com/office/powerpoint/2010/main" val="115201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7ACCFF-3876-6669-AB22-096479C48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64" y="286183"/>
            <a:ext cx="5357091" cy="3639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FB8D7F8-6FE2-9B25-5C41-977B09E0C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55" y="286183"/>
            <a:ext cx="4922981" cy="35469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134C09D-B0B7-4E70-0CE6-1C3A541BD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147127"/>
            <a:ext cx="9753600" cy="25298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E0F3A1-804A-5DCE-4648-77C54B3C7BAF}"/>
              </a:ext>
            </a:extLst>
          </p:cNvPr>
          <p:cNvSpPr txBox="1"/>
          <p:nvPr/>
        </p:nvSpPr>
        <p:spPr>
          <a:xfrm>
            <a:off x="1459346" y="3556123"/>
            <a:ext cx="4064000" cy="369332"/>
          </a:xfrm>
          <a:prstGeom prst="rect">
            <a:avLst/>
          </a:prstGeom>
          <a:noFill/>
        </p:spPr>
        <p:txBody>
          <a:bodyPr wrap="square">
            <a:spAutoFit/>
          </a:bodyPr>
          <a:lstStyle/>
          <a:p>
            <a:r>
              <a:rPr lang="en-US" dirty="0" err="1">
                <a:solidFill>
                  <a:schemeClr val="bg1"/>
                </a:solidFill>
                <a:highlight>
                  <a:srgbClr val="FF0000"/>
                </a:highlight>
              </a:rPr>
              <a:t>Đầu</a:t>
            </a:r>
            <a:r>
              <a:rPr lang="en-US" dirty="0">
                <a:solidFill>
                  <a:schemeClr val="bg1"/>
                </a:solidFill>
                <a:highlight>
                  <a:srgbClr val="FF0000"/>
                </a:highlight>
              </a:rPr>
              <a:t> </a:t>
            </a:r>
            <a:r>
              <a:rPr lang="en-US" dirty="0" err="1">
                <a:solidFill>
                  <a:schemeClr val="bg1"/>
                </a:solidFill>
                <a:highlight>
                  <a:srgbClr val="FF0000"/>
                </a:highlight>
              </a:rPr>
              <a:t>rồng</a:t>
            </a:r>
            <a:r>
              <a:rPr lang="en-US" dirty="0">
                <a:solidFill>
                  <a:schemeClr val="bg1"/>
                </a:solidFill>
                <a:highlight>
                  <a:srgbClr val="FF0000"/>
                </a:highlight>
              </a:rPr>
              <a:t> ở </a:t>
            </a:r>
            <a:r>
              <a:rPr lang="en-US" dirty="0" err="1">
                <a:solidFill>
                  <a:schemeClr val="bg1"/>
                </a:solidFill>
                <a:highlight>
                  <a:srgbClr val="FF0000"/>
                </a:highlight>
              </a:rPr>
              <a:t>quai</a:t>
            </a:r>
            <a:r>
              <a:rPr lang="en-US" dirty="0">
                <a:solidFill>
                  <a:schemeClr val="bg1"/>
                </a:solidFill>
                <a:highlight>
                  <a:srgbClr val="FF0000"/>
                </a:highlight>
              </a:rPr>
              <a:t> </a:t>
            </a:r>
            <a:r>
              <a:rPr lang="en-US" dirty="0" err="1">
                <a:solidFill>
                  <a:schemeClr val="bg1"/>
                </a:solidFill>
                <a:highlight>
                  <a:srgbClr val="FF0000"/>
                </a:highlight>
              </a:rPr>
              <a:t>chuông</a:t>
            </a:r>
            <a:r>
              <a:rPr lang="en-US" dirty="0">
                <a:solidFill>
                  <a:schemeClr val="bg1"/>
                </a:solidFill>
                <a:highlight>
                  <a:srgbClr val="FF0000"/>
                </a:highlight>
              </a:rPr>
              <a:t> </a:t>
            </a:r>
            <a:r>
              <a:rPr lang="en-US" dirty="0" err="1">
                <a:solidFill>
                  <a:schemeClr val="bg1"/>
                </a:solidFill>
                <a:highlight>
                  <a:srgbClr val="FF0000"/>
                </a:highlight>
              </a:rPr>
              <a:t>chùa</a:t>
            </a:r>
            <a:r>
              <a:rPr lang="en-US" dirty="0">
                <a:solidFill>
                  <a:schemeClr val="bg1"/>
                </a:solidFill>
                <a:highlight>
                  <a:srgbClr val="FF0000"/>
                </a:highlight>
              </a:rPr>
              <a:t> Vân </a:t>
            </a:r>
            <a:r>
              <a:rPr lang="en-US" dirty="0" err="1">
                <a:solidFill>
                  <a:schemeClr val="bg1"/>
                </a:solidFill>
                <a:highlight>
                  <a:srgbClr val="FF0000"/>
                </a:highlight>
              </a:rPr>
              <a:t>Bản</a:t>
            </a:r>
            <a:endParaRPr lang="en-US" dirty="0">
              <a:solidFill>
                <a:schemeClr val="bg1"/>
              </a:solidFill>
              <a:highlight>
                <a:srgbClr val="FF0000"/>
              </a:highlight>
            </a:endParaRPr>
          </a:p>
        </p:txBody>
      </p:sp>
      <p:sp>
        <p:nvSpPr>
          <p:cNvPr id="9" name="TextBox 8">
            <a:extLst>
              <a:ext uri="{FF2B5EF4-FFF2-40B4-BE49-F238E27FC236}">
                <a16:creationId xmlns:a16="http://schemas.microsoft.com/office/drawing/2014/main" id="{63990C94-6655-C62B-2B32-7912CF8258CB}"/>
              </a:ext>
            </a:extLst>
          </p:cNvPr>
          <p:cNvSpPr txBox="1"/>
          <p:nvPr/>
        </p:nvSpPr>
        <p:spPr>
          <a:xfrm>
            <a:off x="8072582" y="3482293"/>
            <a:ext cx="3648363" cy="369332"/>
          </a:xfrm>
          <a:prstGeom prst="rect">
            <a:avLst/>
          </a:prstGeom>
          <a:noFill/>
        </p:spPr>
        <p:txBody>
          <a:bodyPr wrap="square">
            <a:spAutoFit/>
          </a:bodyPr>
          <a:lstStyle/>
          <a:p>
            <a:r>
              <a:rPr lang="en-US" dirty="0" err="1">
                <a:solidFill>
                  <a:schemeClr val="bg1"/>
                </a:solidFill>
                <a:highlight>
                  <a:srgbClr val="FF0000"/>
                </a:highlight>
              </a:rPr>
              <a:t>Rồng</a:t>
            </a:r>
            <a:r>
              <a:rPr lang="en-US" dirty="0">
                <a:solidFill>
                  <a:schemeClr val="bg1"/>
                </a:solidFill>
                <a:highlight>
                  <a:srgbClr val="FF0000"/>
                </a:highlight>
              </a:rPr>
              <a:t> ở </a:t>
            </a:r>
            <a:r>
              <a:rPr lang="en-US" dirty="0" err="1">
                <a:solidFill>
                  <a:schemeClr val="bg1"/>
                </a:solidFill>
                <a:highlight>
                  <a:srgbClr val="FF0000"/>
                </a:highlight>
              </a:rPr>
              <a:t>chùa</a:t>
            </a:r>
            <a:r>
              <a:rPr lang="en-US" dirty="0">
                <a:solidFill>
                  <a:schemeClr val="bg1"/>
                </a:solidFill>
                <a:highlight>
                  <a:srgbClr val="FF0000"/>
                </a:highlight>
              </a:rPr>
              <a:t> Thái </a:t>
            </a:r>
            <a:r>
              <a:rPr lang="en-US" dirty="0" err="1">
                <a:solidFill>
                  <a:schemeClr val="bg1"/>
                </a:solidFill>
                <a:highlight>
                  <a:srgbClr val="FF0000"/>
                </a:highlight>
              </a:rPr>
              <a:t>Lạc</a:t>
            </a:r>
            <a:endParaRPr lang="en-US" dirty="0">
              <a:solidFill>
                <a:schemeClr val="bg1"/>
              </a:solidFill>
              <a:highlight>
                <a:srgbClr val="FF0000"/>
              </a:highlight>
            </a:endParaRPr>
          </a:p>
        </p:txBody>
      </p:sp>
      <p:sp>
        <p:nvSpPr>
          <p:cNvPr id="11" name="TextBox 10">
            <a:extLst>
              <a:ext uri="{FF2B5EF4-FFF2-40B4-BE49-F238E27FC236}">
                <a16:creationId xmlns:a16="http://schemas.microsoft.com/office/drawing/2014/main" id="{23C014E3-DDF2-4BDA-71A4-14A9E78C01E0}"/>
              </a:ext>
            </a:extLst>
          </p:cNvPr>
          <p:cNvSpPr txBox="1"/>
          <p:nvPr/>
        </p:nvSpPr>
        <p:spPr>
          <a:xfrm>
            <a:off x="4574310" y="6307693"/>
            <a:ext cx="3590635" cy="369332"/>
          </a:xfrm>
          <a:prstGeom prst="rect">
            <a:avLst/>
          </a:prstGeom>
          <a:noFill/>
        </p:spPr>
        <p:txBody>
          <a:bodyPr wrap="square">
            <a:spAutoFit/>
          </a:bodyPr>
          <a:lstStyle/>
          <a:p>
            <a:r>
              <a:rPr lang="en-US" dirty="0" err="1">
                <a:solidFill>
                  <a:schemeClr val="bg1"/>
                </a:solidFill>
                <a:highlight>
                  <a:srgbClr val="FF0000"/>
                </a:highlight>
              </a:rPr>
              <a:t>Rồng</a:t>
            </a:r>
            <a:r>
              <a:rPr lang="en-US" dirty="0">
                <a:solidFill>
                  <a:schemeClr val="bg1"/>
                </a:solidFill>
                <a:highlight>
                  <a:srgbClr val="FF0000"/>
                </a:highlight>
              </a:rPr>
              <a:t> </a:t>
            </a:r>
            <a:r>
              <a:rPr lang="en-US" dirty="0" err="1">
                <a:solidFill>
                  <a:schemeClr val="bg1"/>
                </a:solidFill>
                <a:highlight>
                  <a:srgbClr val="FF0000"/>
                </a:highlight>
              </a:rPr>
              <a:t>trên</a:t>
            </a:r>
            <a:r>
              <a:rPr lang="en-US" dirty="0">
                <a:solidFill>
                  <a:schemeClr val="bg1"/>
                </a:solidFill>
                <a:highlight>
                  <a:srgbClr val="FF0000"/>
                </a:highlight>
              </a:rPr>
              <a:t> </a:t>
            </a:r>
            <a:r>
              <a:rPr lang="en-US" dirty="0" err="1">
                <a:solidFill>
                  <a:schemeClr val="bg1"/>
                </a:solidFill>
                <a:highlight>
                  <a:srgbClr val="FF0000"/>
                </a:highlight>
              </a:rPr>
              <a:t>cánh</a:t>
            </a:r>
            <a:r>
              <a:rPr lang="en-US" dirty="0">
                <a:solidFill>
                  <a:schemeClr val="bg1"/>
                </a:solidFill>
                <a:highlight>
                  <a:srgbClr val="FF0000"/>
                </a:highlight>
              </a:rPr>
              <a:t> </a:t>
            </a:r>
            <a:r>
              <a:rPr lang="en-US" dirty="0" err="1">
                <a:solidFill>
                  <a:schemeClr val="bg1"/>
                </a:solidFill>
                <a:highlight>
                  <a:srgbClr val="FF0000"/>
                </a:highlight>
              </a:rPr>
              <a:t>cửa</a:t>
            </a:r>
            <a:r>
              <a:rPr lang="en-US" dirty="0">
                <a:solidFill>
                  <a:schemeClr val="bg1"/>
                </a:solidFill>
                <a:highlight>
                  <a:srgbClr val="FF0000"/>
                </a:highlight>
              </a:rPr>
              <a:t> </a:t>
            </a:r>
            <a:r>
              <a:rPr lang="en-US" dirty="0" err="1">
                <a:solidFill>
                  <a:schemeClr val="bg1"/>
                </a:solidFill>
                <a:highlight>
                  <a:srgbClr val="FF0000"/>
                </a:highlight>
              </a:rPr>
              <a:t>chùa</a:t>
            </a:r>
            <a:r>
              <a:rPr lang="en-US" dirty="0">
                <a:solidFill>
                  <a:schemeClr val="bg1"/>
                </a:solidFill>
                <a:highlight>
                  <a:srgbClr val="FF0000"/>
                </a:highlight>
              </a:rPr>
              <a:t> </a:t>
            </a:r>
            <a:r>
              <a:rPr lang="en-US" dirty="0" err="1">
                <a:solidFill>
                  <a:schemeClr val="bg1"/>
                </a:solidFill>
                <a:highlight>
                  <a:srgbClr val="FF0000"/>
                </a:highlight>
              </a:rPr>
              <a:t>Phổ</a:t>
            </a:r>
            <a:r>
              <a:rPr lang="en-US" dirty="0">
                <a:solidFill>
                  <a:schemeClr val="bg1"/>
                </a:solidFill>
                <a:highlight>
                  <a:srgbClr val="FF0000"/>
                </a:highlight>
              </a:rPr>
              <a:t> Minh</a:t>
            </a:r>
          </a:p>
        </p:txBody>
      </p:sp>
    </p:spTree>
    <p:extLst>
      <p:ext uri="{BB962C8B-B14F-4D97-AF65-F5344CB8AC3E}">
        <p14:creationId xmlns:p14="http://schemas.microsoft.com/office/powerpoint/2010/main" val="321136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E02B307-ADAF-B2F7-DC5E-2C5452EC9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09" y="325581"/>
            <a:ext cx="6356927" cy="6206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67BF44-04C5-75EB-773F-3D5D2676439A}"/>
              </a:ext>
            </a:extLst>
          </p:cNvPr>
          <p:cNvSpPr txBox="1"/>
          <p:nvPr/>
        </p:nvSpPr>
        <p:spPr>
          <a:xfrm>
            <a:off x="7222837" y="563418"/>
            <a:ext cx="4470400" cy="3730317"/>
          </a:xfrm>
          <a:prstGeom prst="rect">
            <a:avLst/>
          </a:prstGeom>
          <a:noFill/>
        </p:spPr>
        <p:txBody>
          <a:bodyPr wrap="square" rtlCol="0">
            <a:spAutoFit/>
          </a:bodyPr>
          <a:lstStyle/>
          <a:p>
            <a:pPr>
              <a:lnSpc>
                <a:spcPct val="150000"/>
              </a:lnSpc>
            </a:pPr>
            <a:r>
              <a:rPr lang="en-US" sz="2000" b="0" i="0" dirty="0">
                <a:solidFill>
                  <a:srgbClr val="0033CC"/>
                </a:solidFill>
                <a:effectLst/>
                <a:latin typeface="Times New Roman" panose="02020603050405020304" pitchFamily="18" charset="0"/>
                <a:cs typeface="Times New Roman" panose="02020603050405020304" pitchFamily="18" charset="0"/>
              </a:rPr>
              <a:t>- </a:t>
            </a:r>
            <a:r>
              <a:rPr lang="vi-VN" sz="2000" b="0" i="0" dirty="0">
                <a:solidFill>
                  <a:srgbClr val="0033CC"/>
                </a:solidFill>
                <a:effectLst/>
                <a:latin typeface="Times New Roman" panose="02020603050405020304" pitchFamily="18" charset="0"/>
                <a:cs typeface="Times New Roman" panose="02020603050405020304" pitchFamily="18" charset="0"/>
              </a:rPr>
              <a:t>Những khác biệt của con rồng thời Lê sơ so với với các thời đại trước thể hiện rõ nhất ở việc thay thế cái vòi bằng mũi</a:t>
            </a:r>
            <a:endParaRPr lang="en-US" sz="2000" b="0" i="0" dirty="0">
              <a:solidFill>
                <a:srgbClr val="0033CC"/>
              </a:solidFill>
              <a:effectLst/>
              <a:latin typeface="Times New Roman" panose="02020603050405020304" pitchFamily="18" charset="0"/>
              <a:cs typeface="Times New Roman" panose="02020603050405020304" pitchFamily="18" charset="0"/>
            </a:endParaRPr>
          </a:p>
          <a:p>
            <a:pPr>
              <a:lnSpc>
                <a:spcPct val="150000"/>
              </a:lnSpc>
            </a:pPr>
            <a:r>
              <a:rPr lang="en-US" sz="2000" b="0" i="0" dirty="0">
                <a:solidFill>
                  <a:srgbClr val="0033CC"/>
                </a:solidFill>
                <a:effectLst/>
                <a:latin typeface="Times New Roman" panose="02020603050405020304" pitchFamily="18" charset="0"/>
                <a:cs typeface="Times New Roman" panose="02020603050405020304" pitchFamily="18" charset="0"/>
              </a:rPr>
              <a:t>- </a:t>
            </a:r>
            <a:r>
              <a:rPr lang="vi-VN" sz="2000" b="0" i="0" dirty="0">
                <a:solidFill>
                  <a:srgbClr val="0033CC"/>
                </a:solidFill>
                <a:effectLst/>
                <a:latin typeface="Times New Roman" panose="02020603050405020304" pitchFamily="18" charset="0"/>
                <a:cs typeface="Times New Roman" panose="02020603050405020304" pitchFamily="18" charset="0"/>
              </a:rPr>
              <a:t>Mặt rồng trông dữ hơn, lông mày cùng bộ râu quai nón rậm, thân hình to khỏe cứng cáp kết hợp với mây lửa, thể hiện sức mạnh uy quyền của bậc đế vương với con rồng 5 móng chỉ dành cho hoàng đế.</a:t>
            </a:r>
            <a:endParaRPr lang="en-US" sz="20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13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85CE64A5-163F-7F53-D0D0-6F1BD87DC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327" y="353652"/>
            <a:ext cx="5329382" cy="61506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3C0407B-8F1B-F8AC-EEB9-CC4E61F2C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91" y="353651"/>
            <a:ext cx="5524500" cy="61506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23A45-9561-6D4A-54CB-4FF3FA9F33FD}"/>
              </a:ext>
            </a:extLst>
          </p:cNvPr>
          <p:cNvSpPr txBox="1"/>
          <p:nvPr/>
        </p:nvSpPr>
        <p:spPr>
          <a:xfrm>
            <a:off x="1265379" y="6183205"/>
            <a:ext cx="3897747" cy="369332"/>
          </a:xfrm>
          <a:prstGeom prst="rect">
            <a:avLst/>
          </a:prstGeom>
          <a:noFill/>
        </p:spPr>
        <p:txBody>
          <a:bodyPr wrap="square">
            <a:spAutoFit/>
          </a:bodyPr>
          <a:lstStyle/>
          <a:p>
            <a:r>
              <a:rPr lang="en-US" dirty="0" err="1">
                <a:solidFill>
                  <a:schemeClr val="bg1"/>
                </a:solidFill>
                <a:highlight>
                  <a:srgbClr val="FF0000"/>
                </a:highlight>
                <a:latin typeface="Times New Roman" panose="02020603050405020304" pitchFamily="18" charset="0"/>
                <a:cs typeface="Times New Roman" panose="02020603050405020304" pitchFamily="18" charset="0"/>
              </a:rPr>
              <a:t>Tượng</a:t>
            </a:r>
            <a:r>
              <a:rPr lang="en-US" dirty="0">
                <a:solidFill>
                  <a:schemeClr val="bg1"/>
                </a:solidFill>
                <a:highlight>
                  <a:srgbClr val="FF0000"/>
                </a:highlight>
                <a:latin typeface="Times New Roman" panose="02020603050405020304" pitchFamily="18" charset="0"/>
                <a:cs typeface="Times New Roman" panose="02020603050405020304" pitchFamily="18" charset="0"/>
              </a:rPr>
              <a:t>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Rồng</a:t>
            </a:r>
            <a:r>
              <a:rPr lang="en-US" dirty="0">
                <a:solidFill>
                  <a:schemeClr val="bg1"/>
                </a:solidFill>
                <a:highlight>
                  <a:srgbClr val="FF0000"/>
                </a:highlight>
                <a:latin typeface="Times New Roman" panose="02020603050405020304" pitchFamily="18" charset="0"/>
                <a:cs typeface="Times New Roman" panose="02020603050405020304" pitchFamily="18" charset="0"/>
              </a:rPr>
              <a:t> Lê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sơ</a:t>
            </a:r>
            <a:r>
              <a:rPr lang="en-US" dirty="0">
                <a:solidFill>
                  <a:schemeClr val="bg1"/>
                </a:solidFill>
                <a:highlight>
                  <a:srgbClr val="FF0000"/>
                </a:highlight>
                <a:latin typeface="Times New Roman" panose="02020603050405020304" pitchFamily="18" charset="0"/>
                <a:cs typeface="Times New Roman" panose="02020603050405020304" pitchFamily="18" charset="0"/>
              </a:rPr>
              <a:t> ở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điện</a:t>
            </a:r>
            <a:r>
              <a:rPr lang="en-US" dirty="0">
                <a:solidFill>
                  <a:schemeClr val="bg1"/>
                </a:solidFill>
                <a:highlight>
                  <a:srgbClr val="FF0000"/>
                </a:highlight>
                <a:latin typeface="Times New Roman" panose="02020603050405020304" pitchFamily="18" charset="0"/>
                <a:cs typeface="Times New Roman" panose="02020603050405020304" pitchFamily="18" charset="0"/>
              </a:rPr>
              <a:t>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Kính</a:t>
            </a:r>
            <a:r>
              <a:rPr lang="en-US" dirty="0">
                <a:solidFill>
                  <a:schemeClr val="bg1"/>
                </a:solidFill>
                <a:highlight>
                  <a:srgbClr val="FF0000"/>
                </a:highlight>
                <a:latin typeface="Times New Roman" panose="02020603050405020304" pitchFamily="18" charset="0"/>
                <a:cs typeface="Times New Roman" panose="02020603050405020304" pitchFamily="18" charset="0"/>
              </a:rPr>
              <a:t>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Thiên</a:t>
            </a:r>
            <a:endParaRPr lang="en-US" dirty="0">
              <a:solidFill>
                <a:schemeClr val="bg1"/>
              </a:solidFill>
              <a:highlight>
                <a:srgbClr val="FF0000"/>
              </a:highligh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10C5F9B-FCFA-A7D3-BEBA-051415BD6430}"/>
              </a:ext>
            </a:extLst>
          </p:cNvPr>
          <p:cNvSpPr txBox="1"/>
          <p:nvPr/>
        </p:nvSpPr>
        <p:spPr>
          <a:xfrm>
            <a:off x="7813963" y="6183205"/>
            <a:ext cx="2964873" cy="369332"/>
          </a:xfrm>
          <a:prstGeom prst="rect">
            <a:avLst/>
          </a:prstGeom>
          <a:noFill/>
        </p:spPr>
        <p:txBody>
          <a:bodyPr wrap="square">
            <a:spAutoFit/>
          </a:bodyPr>
          <a:lstStyle/>
          <a:p>
            <a:r>
              <a:rPr lang="en-US" dirty="0" err="1">
                <a:solidFill>
                  <a:schemeClr val="bg1"/>
                </a:solidFill>
                <a:highlight>
                  <a:srgbClr val="FF0000"/>
                </a:highlight>
                <a:latin typeface="Times New Roman" panose="02020603050405020304" pitchFamily="18" charset="0"/>
                <a:cs typeface="Times New Roman" panose="02020603050405020304" pitchFamily="18" charset="0"/>
              </a:rPr>
              <a:t>Rồng</a:t>
            </a:r>
            <a:r>
              <a:rPr lang="en-US" dirty="0">
                <a:solidFill>
                  <a:schemeClr val="bg1"/>
                </a:solidFill>
                <a:highlight>
                  <a:srgbClr val="FF0000"/>
                </a:highlight>
                <a:latin typeface="Times New Roman" panose="02020603050405020304" pitchFamily="18" charset="0"/>
                <a:cs typeface="Times New Roman" panose="02020603050405020304" pitchFamily="18" charset="0"/>
              </a:rPr>
              <a:t> Lê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Sơ</a:t>
            </a:r>
            <a:r>
              <a:rPr lang="en-US" dirty="0">
                <a:solidFill>
                  <a:schemeClr val="bg1"/>
                </a:solidFill>
                <a:highlight>
                  <a:srgbClr val="FF0000"/>
                </a:highlight>
                <a:latin typeface="Times New Roman" panose="02020603050405020304" pitchFamily="18" charset="0"/>
                <a:cs typeface="Times New Roman" panose="02020603050405020304" pitchFamily="18" charset="0"/>
              </a:rPr>
              <a:t>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trên</a:t>
            </a:r>
            <a:r>
              <a:rPr lang="en-US" dirty="0">
                <a:solidFill>
                  <a:schemeClr val="bg1"/>
                </a:solidFill>
                <a:highlight>
                  <a:srgbClr val="FF0000"/>
                </a:highlight>
                <a:latin typeface="Times New Roman" panose="02020603050405020304" pitchFamily="18" charset="0"/>
                <a:cs typeface="Times New Roman" panose="02020603050405020304" pitchFamily="18" charset="0"/>
              </a:rPr>
              <a:t> </a:t>
            </a:r>
            <a:r>
              <a:rPr lang="en-US" dirty="0" err="1">
                <a:solidFill>
                  <a:schemeClr val="bg1"/>
                </a:solidFill>
                <a:highlight>
                  <a:srgbClr val="FF0000"/>
                </a:highlight>
                <a:latin typeface="Times New Roman" panose="02020603050405020304" pitchFamily="18" charset="0"/>
                <a:cs typeface="Times New Roman" panose="02020603050405020304" pitchFamily="18" charset="0"/>
              </a:rPr>
              <a:t>đĩa</a:t>
            </a:r>
            <a:r>
              <a:rPr lang="en-US" dirty="0">
                <a:solidFill>
                  <a:schemeClr val="bg1"/>
                </a:solidFill>
                <a:highlight>
                  <a:srgbClr val="FF0000"/>
                </a:highlight>
                <a:latin typeface="Times New Roman" panose="02020603050405020304" pitchFamily="18" charset="0"/>
                <a:cs typeface="Times New Roman" panose="02020603050405020304" pitchFamily="18" charset="0"/>
              </a:rPr>
              <a:t> men lam</a:t>
            </a:r>
          </a:p>
        </p:txBody>
      </p:sp>
    </p:spTree>
    <p:extLst>
      <p:ext uri="{BB962C8B-B14F-4D97-AF65-F5344CB8AC3E}">
        <p14:creationId xmlns:p14="http://schemas.microsoft.com/office/powerpoint/2010/main" val="1337035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940D-2542-4102-0D4B-545524A614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1A054A-1AEF-BA23-F93F-9A8BC6AB1D64}"/>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733631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E9B2-B68B-9301-E0F5-37F8E87C9A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A1B19E-7625-BABD-6706-629BC67BB77E}"/>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82695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4CF66F-B9DC-67F6-B483-677074423FD3}"/>
              </a:ext>
            </a:extLst>
          </p:cNvPr>
          <p:cNvSpPr txBox="1"/>
          <p:nvPr/>
        </p:nvSpPr>
        <p:spPr>
          <a:xfrm>
            <a:off x="785091" y="587951"/>
            <a:ext cx="10852727" cy="5940088"/>
          </a:xfrm>
          <a:prstGeom prst="rect">
            <a:avLst/>
          </a:prstGeom>
          <a:noFill/>
        </p:spPr>
        <p:txBody>
          <a:bodyPr wrap="square">
            <a:spAutoFit/>
          </a:bodyPr>
          <a:lstStyle/>
          <a:p>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Lý </a:t>
            </a:r>
            <a:r>
              <a:rPr lang="en-US" sz="2000" dirty="0" err="1">
                <a:solidFill>
                  <a:srgbClr val="0070C0"/>
                </a:solidFill>
              </a:rPr>
              <a:t>thân</a:t>
            </a:r>
            <a:r>
              <a:rPr lang="en-US" sz="2000" dirty="0">
                <a:solidFill>
                  <a:srgbClr val="0070C0"/>
                </a:solidFill>
              </a:rPr>
              <a:t> </a:t>
            </a:r>
            <a:r>
              <a:rPr lang="en-US" sz="2000" dirty="0" err="1">
                <a:solidFill>
                  <a:srgbClr val="0070C0"/>
                </a:solidFill>
              </a:rPr>
              <a:t>tròn</a:t>
            </a:r>
            <a:r>
              <a:rPr lang="en-US" sz="2000" dirty="0">
                <a:solidFill>
                  <a:srgbClr val="0070C0"/>
                </a:solidFill>
              </a:rPr>
              <a:t> </a:t>
            </a:r>
            <a:r>
              <a:rPr lang="en-US" sz="2000" dirty="0" err="1">
                <a:solidFill>
                  <a:srgbClr val="0070C0"/>
                </a:solidFill>
              </a:rPr>
              <a:t>lẳn</a:t>
            </a:r>
            <a:r>
              <a:rPr lang="en-US" sz="2000" dirty="0">
                <a:solidFill>
                  <a:srgbClr val="0070C0"/>
                </a:solidFill>
              </a:rPr>
              <a:t>, </a:t>
            </a:r>
            <a:r>
              <a:rPr lang="en-US" sz="2000" dirty="0" err="1">
                <a:solidFill>
                  <a:srgbClr val="0070C0"/>
                </a:solidFill>
              </a:rPr>
              <a:t>khá</a:t>
            </a:r>
            <a:r>
              <a:rPr lang="en-US" sz="2000" dirty="0">
                <a:solidFill>
                  <a:srgbClr val="0070C0"/>
                </a:solidFill>
              </a:rPr>
              <a:t> </a:t>
            </a:r>
            <a:r>
              <a:rPr lang="en-US" sz="2000" dirty="0" err="1">
                <a:solidFill>
                  <a:srgbClr val="0070C0"/>
                </a:solidFill>
              </a:rPr>
              <a:t>dài</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vẩy</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mềm</a:t>
            </a:r>
            <a:r>
              <a:rPr lang="en-US" sz="2000" dirty="0">
                <a:solidFill>
                  <a:srgbClr val="0070C0"/>
                </a:solidFill>
              </a:rPr>
              <a:t> </a:t>
            </a:r>
            <a:r>
              <a:rPr lang="en-US" sz="2000" dirty="0" err="1">
                <a:solidFill>
                  <a:srgbClr val="0070C0"/>
                </a:solidFill>
              </a:rPr>
              <a:t>mại</a:t>
            </a:r>
            <a:r>
              <a:rPr lang="en-US" sz="2000" dirty="0">
                <a:solidFill>
                  <a:srgbClr val="0070C0"/>
                </a:solidFill>
              </a:rPr>
              <a:t> </a:t>
            </a:r>
            <a:r>
              <a:rPr lang="en-US" sz="2000" dirty="0" err="1">
                <a:solidFill>
                  <a:srgbClr val="0070C0"/>
                </a:solidFill>
              </a:rPr>
              <a:t>và</a:t>
            </a:r>
            <a:r>
              <a:rPr lang="en-US" sz="2000" dirty="0">
                <a:solidFill>
                  <a:srgbClr val="0070C0"/>
                </a:solidFill>
              </a:rPr>
              <a:t> thon </a:t>
            </a:r>
            <a:r>
              <a:rPr lang="en-US" sz="2000" dirty="0" err="1">
                <a:solidFill>
                  <a:srgbClr val="0070C0"/>
                </a:solidFill>
              </a:rPr>
              <a:t>dài</a:t>
            </a:r>
            <a:r>
              <a:rPr lang="en-US" sz="2000" dirty="0">
                <a:solidFill>
                  <a:srgbClr val="0070C0"/>
                </a:solidFill>
              </a:rPr>
              <a:t> </a:t>
            </a:r>
            <a:r>
              <a:rPr lang="en-US" sz="2000" dirty="0" err="1">
                <a:solidFill>
                  <a:srgbClr val="0070C0"/>
                </a:solidFill>
              </a:rPr>
              <a:t>từ</a:t>
            </a:r>
            <a:r>
              <a:rPr lang="en-US" sz="2000" dirty="0">
                <a:solidFill>
                  <a:srgbClr val="0070C0"/>
                </a:solidFill>
              </a:rPr>
              <a:t> </a:t>
            </a:r>
            <a:r>
              <a:rPr lang="en-US" sz="2000" dirty="0" err="1">
                <a:solidFill>
                  <a:srgbClr val="0070C0"/>
                </a:solidFill>
              </a:rPr>
              <a:t>đầu</a:t>
            </a:r>
            <a:r>
              <a:rPr lang="en-US" sz="2000" dirty="0">
                <a:solidFill>
                  <a:srgbClr val="0070C0"/>
                </a:solidFill>
              </a:rPr>
              <a:t> </a:t>
            </a:r>
            <a:r>
              <a:rPr lang="en-US" sz="2000" dirty="0" err="1">
                <a:solidFill>
                  <a:srgbClr val="0070C0"/>
                </a:solidFill>
              </a:rPr>
              <a:t>đến</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trông</a:t>
            </a:r>
            <a:r>
              <a:rPr lang="en-US" sz="2000" dirty="0">
                <a:solidFill>
                  <a:srgbClr val="0070C0"/>
                </a:solidFill>
              </a:rPr>
              <a:t> </a:t>
            </a:r>
            <a:r>
              <a:rPr lang="en-US" sz="2000" dirty="0" err="1">
                <a:solidFill>
                  <a:srgbClr val="0070C0"/>
                </a:solidFill>
              </a:rPr>
              <a:t>nhẹ</a:t>
            </a:r>
            <a:r>
              <a:rPr lang="en-US" sz="2000" dirty="0">
                <a:solidFill>
                  <a:srgbClr val="0070C0"/>
                </a:solidFill>
              </a:rPr>
              <a:t> </a:t>
            </a:r>
            <a:r>
              <a:rPr lang="en-US" sz="2000" dirty="0" err="1">
                <a:solidFill>
                  <a:srgbClr val="0070C0"/>
                </a:solidFill>
              </a:rPr>
              <a:t>nhàng</a:t>
            </a:r>
            <a:r>
              <a:rPr lang="en-US" sz="2000" dirty="0">
                <a:solidFill>
                  <a:srgbClr val="0070C0"/>
                </a:solidFill>
              </a:rPr>
              <a:t> </a:t>
            </a:r>
            <a:r>
              <a:rPr lang="en-US" sz="2000" dirty="0" err="1">
                <a:solidFill>
                  <a:srgbClr val="0070C0"/>
                </a:solidFill>
              </a:rPr>
              <a:t>và</a:t>
            </a:r>
            <a:r>
              <a:rPr lang="en-US" sz="2000" dirty="0">
                <a:solidFill>
                  <a:srgbClr val="0070C0"/>
                </a:solidFill>
              </a:rPr>
              <a:t> </a:t>
            </a:r>
            <a:r>
              <a:rPr lang="en-US" sz="2000" dirty="0" err="1">
                <a:solidFill>
                  <a:srgbClr val="0070C0"/>
                </a:solidFill>
              </a:rPr>
              <a:t>thanh</a:t>
            </a:r>
            <a:r>
              <a:rPr lang="en-US" sz="2000" dirty="0">
                <a:solidFill>
                  <a:srgbClr val="0070C0"/>
                </a:solidFill>
              </a:rPr>
              <a:t> </a:t>
            </a:r>
            <a:r>
              <a:rPr lang="en-US" sz="2000" dirty="0" err="1">
                <a:solidFill>
                  <a:srgbClr val="0070C0"/>
                </a:solidFill>
              </a:rPr>
              <a:t>thoát</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thường</a:t>
            </a:r>
            <a:r>
              <a:rPr lang="en-US" sz="2000" dirty="0">
                <a:solidFill>
                  <a:srgbClr val="0070C0"/>
                </a:solidFill>
              </a:rPr>
              <a:t> </a:t>
            </a:r>
            <a:r>
              <a:rPr lang="en-US" sz="2000" dirty="0" err="1">
                <a:solidFill>
                  <a:srgbClr val="0070C0"/>
                </a:solidFill>
              </a:rPr>
              <a:t>ngẩng</a:t>
            </a:r>
            <a:r>
              <a:rPr lang="en-US" sz="2000" dirty="0">
                <a:solidFill>
                  <a:srgbClr val="0070C0"/>
                </a:solidFill>
              </a:rPr>
              <a:t> </a:t>
            </a:r>
            <a:r>
              <a:rPr lang="en-US" sz="2000" dirty="0" err="1">
                <a:solidFill>
                  <a:srgbClr val="0070C0"/>
                </a:solidFill>
              </a:rPr>
              <a:t>đầu</a:t>
            </a:r>
            <a:r>
              <a:rPr lang="en-US" sz="2000" dirty="0">
                <a:solidFill>
                  <a:srgbClr val="0070C0"/>
                </a:solidFill>
              </a:rPr>
              <a:t> </a:t>
            </a:r>
            <a:r>
              <a:rPr lang="en-US" sz="2000" dirty="0" err="1">
                <a:solidFill>
                  <a:srgbClr val="0070C0"/>
                </a:solidFill>
              </a:rPr>
              <a:t>lên</a:t>
            </a:r>
            <a:r>
              <a:rPr lang="en-US" sz="2000" dirty="0">
                <a:solidFill>
                  <a:srgbClr val="0070C0"/>
                </a:solidFill>
              </a:rPr>
              <a:t>, </a:t>
            </a:r>
            <a:r>
              <a:rPr lang="en-US" sz="2000" dirty="0" err="1">
                <a:solidFill>
                  <a:srgbClr val="0070C0"/>
                </a:solidFill>
              </a:rPr>
              <a:t>miệng</a:t>
            </a:r>
            <a:r>
              <a:rPr lang="en-US" sz="2000" dirty="0">
                <a:solidFill>
                  <a:srgbClr val="0070C0"/>
                </a:solidFill>
              </a:rPr>
              <a:t> </a:t>
            </a:r>
            <a:r>
              <a:rPr lang="en-US" sz="2000" dirty="0" err="1">
                <a:solidFill>
                  <a:srgbClr val="0070C0"/>
                </a:solidFill>
              </a:rPr>
              <a:t>há</a:t>
            </a:r>
            <a:r>
              <a:rPr lang="en-US" sz="2000" dirty="0">
                <a:solidFill>
                  <a:srgbClr val="0070C0"/>
                </a:solidFill>
              </a:rPr>
              <a:t> to, </a:t>
            </a:r>
            <a:r>
              <a:rPr lang="en-US" sz="2000" dirty="0" err="1">
                <a:solidFill>
                  <a:srgbClr val="0070C0"/>
                </a:solidFill>
              </a:rPr>
              <a:t>mép</a:t>
            </a:r>
            <a:r>
              <a:rPr lang="en-US" sz="2000" dirty="0">
                <a:solidFill>
                  <a:srgbClr val="0070C0"/>
                </a:solidFill>
              </a:rPr>
              <a:t> </a:t>
            </a:r>
            <a:r>
              <a:rPr lang="en-US" sz="2000" dirty="0" err="1">
                <a:solidFill>
                  <a:srgbClr val="0070C0"/>
                </a:solidFill>
              </a:rPr>
              <a:t>trên</a:t>
            </a:r>
            <a:r>
              <a:rPr lang="en-US" sz="2000" dirty="0">
                <a:solidFill>
                  <a:srgbClr val="0070C0"/>
                </a:solidFill>
              </a:rPr>
              <a:t> </a:t>
            </a:r>
            <a:r>
              <a:rPr lang="en-US" sz="2000" dirty="0" err="1">
                <a:solidFill>
                  <a:srgbClr val="0070C0"/>
                </a:solidFill>
              </a:rPr>
              <a:t>của</a:t>
            </a:r>
            <a:r>
              <a:rPr lang="en-US" sz="2000" dirty="0">
                <a:solidFill>
                  <a:srgbClr val="0070C0"/>
                </a:solidFill>
              </a:rPr>
              <a:t> </a:t>
            </a:r>
            <a:r>
              <a:rPr lang="en-US" sz="2000" dirty="0" err="1">
                <a:solidFill>
                  <a:srgbClr val="0070C0"/>
                </a:solidFill>
              </a:rPr>
              <a:t>miệng</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mũi</a:t>
            </a:r>
            <a:r>
              <a:rPr lang="en-US" sz="2000" dirty="0">
                <a:solidFill>
                  <a:srgbClr val="0070C0"/>
                </a:solidFill>
              </a:rPr>
              <a:t>, </a:t>
            </a:r>
            <a:r>
              <a:rPr lang="en-US" sz="2000" dirty="0" err="1">
                <a:solidFill>
                  <a:srgbClr val="0070C0"/>
                </a:solidFill>
              </a:rPr>
              <a:t>kéo</a:t>
            </a:r>
            <a:r>
              <a:rPr lang="en-US" sz="2000" dirty="0">
                <a:solidFill>
                  <a:srgbClr val="0070C0"/>
                </a:solidFill>
              </a:rPr>
              <a:t> </a:t>
            </a:r>
            <a:r>
              <a:rPr lang="en-US" sz="2000" dirty="0" err="1">
                <a:solidFill>
                  <a:srgbClr val="0070C0"/>
                </a:solidFill>
              </a:rPr>
              <a:t>dài</a:t>
            </a:r>
            <a:r>
              <a:rPr lang="en-US" sz="2000" dirty="0">
                <a:solidFill>
                  <a:srgbClr val="0070C0"/>
                </a:solidFill>
              </a:rPr>
              <a:t> </a:t>
            </a:r>
            <a:r>
              <a:rPr lang="en-US" sz="2000" dirty="0" err="1">
                <a:solidFill>
                  <a:srgbClr val="0070C0"/>
                </a:solidFill>
              </a:rPr>
              <a:t>ra</a:t>
            </a:r>
            <a:r>
              <a:rPr lang="en-US" sz="2000" dirty="0">
                <a:solidFill>
                  <a:srgbClr val="0070C0"/>
                </a:solidFill>
              </a:rPr>
              <a:t> </a:t>
            </a:r>
            <a:r>
              <a:rPr lang="en-US" sz="2000" dirty="0" err="1">
                <a:solidFill>
                  <a:srgbClr val="0070C0"/>
                </a:solidFill>
              </a:rPr>
              <a:t>thành</a:t>
            </a:r>
            <a:r>
              <a:rPr lang="en-US" sz="2000" dirty="0">
                <a:solidFill>
                  <a:srgbClr val="0070C0"/>
                </a:solidFill>
              </a:rPr>
              <a:t> </a:t>
            </a:r>
            <a:r>
              <a:rPr lang="en-US" sz="2000" dirty="0" err="1">
                <a:solidFill>
                  <a:srgbClr val="0070C0"/>
                </a:solidFill>
              </a:rPr>
              <a:t>một</a:t>
            </a:r>
            <a:r>
              <a:rPr lang="en-US" sz="2000" dirty="0">
                <a:solidFill>
                  <a:srgbClr val="0070C0"/>
                </a:solidFill>
              </a:rPr>
              <a:t> </a:t>
            </a:r>
            <a:r>
              <a:rPr lang="en-US" sz="2000" dirty="0" err="1">
                <a:solidFill>
                  <a:srgbClr val="0070C0"/>
                </a:solidFill>
              </a:rPr>
              <a:t>cái</a:t>
            </a:r>
            <a:r>
              <a:rPr lang="en-US" sz="2000" dirty="0">
                <a:solidFill>
                  <a:srgbClr val="0070C0"/>
                </a:solidFill>
              </a:rPr>
              <a:t> </a:t>
            </a:r>
            <a:r>
              <a:rPr lang="en-US" sz="2000" dirty="0" err="1">
                <a:solidFill>
                  <a:srgbClr val="0070C0"/>
                </a:solidFill>
              </a:rPr>
              <a:t>vòi</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mềm</a:t>
            </a:r>
            <a:r>
              <a:rPr lang="en-US" sz="2000" dirty="0">
                <a:solidFill>
                  <a:srgbClr val="0070C0"/>
                </a:solidFill>
              </a:rPr>
              <a:t>, </a:t>
            </a:r>
            <a:r>
              <a:rPr lang="en-US" sz="2000" dirty="0" err="1">
                <a:solidFill>
                  <a:srgbClr val="0070C0"/>
                </a:solidFill>
              </a:rPr>
              <a:t>vươn</a:t>
            </a:r>
            <a:r>
              <a:rPr lang="en-US" sz="2000" dirty="0">
                <a:solidFill>
                  <a:srgbClr val="0070C0"/>
                </a:solidFill>
              </a:rPr>
              <a:t> </a:t>
            </a:r>
            <a:r>
              <a:rPr lang="en-US" sz="2000" dirty="0" err="1">
                <a:solidFill>
                  <a:srgbClr val="0070C0"/>
                </a:solidFill>
              </a:rPr>
              <a:t>lên</a:t>
            </a:r>
            <a:r>
              <a:rPr lang="en-US" sz="2000" dirty="0">
                <a:solidFill>
                  <a:srgbClr val="0070C0"/>
                </a:solidFill>
              </a:rPr>
              <a:t> </a:t>
            </a:r>
            <a:r>
              <a:rPr lang="en-US" sz="2000" dirty="0" err="1">
                <a:solidFill>
                  <a:srgbClr val="0070C0"/>
                </a:solidFill>
              </a:rPr>
              <a:t>cao</a:t>
            </a:r>
            <a:r>
              <a:rPr lang="en-US" sz="2000" dirty="0">
                <a:solidFill>
                  <a:srgbClr val="0070C0"/>
                </a:solidFill>
              </a:rPr>
              <a:t>, </a:t>
            </a:r>
            <a:r>
              <a:rPr lang="en-US" sz="2000" dirty="0" err="1">
                <a:solidFill>
                  <a:srgbClr val="0070C0"/>
                </a:solidFill>
              </a:rPr>
              <a:t>vuốt</a:t>
            </a:r>
            <a:r>
              <a:rPr lang="en-US" sz="2000" dirty="0">
                <a:solidFill>
                  <a:srgbClr val="0070C0"/>
                </a:solidFill>
              </a:rPr>
              <a:t> </a:t>
            </a:r>
            <a:r>
              <a:rPr lang="en-US" sz="2000" dirty="0" err="1">
                <a:solidFill>
                  <a:srgbClr val="0070C0"/>
                </a:solidFill>
              </a:rPr>
              <a:t>nhỏ</a:t>
            </a:r>
            <a:r>
              <a:rPr lang="en-US" sz="2000" dirty="0">
                <a:solidFill>
                  <a:srgbClr val="0070C0"/>
                </a:solidFill>
              </a:rPr>
              <a:t> </a:t>
            </a:r>
            <a:r>
              <a:rPr lang="en-US" sz="2000" dirty="0" err="1">
                <a:solidFill>
                  <a:srgbClr val="0070C0"/>
                </a:solidFill>
              </a:rPr>
              <a:t>dần</a:t>
            </a:r>
            <a:r>
              <a:rPr lang="en-US" sz="2000" dirty="0">
                <a:solidFill>
                  <a:srgbClr val="0070C0"/>
                </a:solidFill>
              </a:rPr>
              <a:t> </a:t>
            </a:r>
            <a:r>
              <a:rPr lang="en-US" sz="2000" dirty="0" err="1">
                <a:solidFill>
                  <a:srgbClr val="0070C0"/>
                </a:solidFill>
              </a:rPr>
              <a:t>về</a:t>
            </a:r>
            <a:r>
              <a:rPr lang="en-US" sz="2000" dirty="0">
                <a:solidFill>
                  <a:srgbClr val="0070C0"/>
                </a:solidFill>
              </a:rPr>
              <a:t> </a:t>
            </a:r>
            <a:r>
              <a:rPr lang="en-US" sz="2000" dirty="0" err="1">
                <a:solidFill>
                  <a:srgbClr val="0070C0"/>
                </a:solidFill>
              </a:rPr>
              <a:t>cuối</a:t>
            </a:r>
            <a:r>
              <a:rPr lang="en-US" sz="2000" dirty="0">
                <a:solidFill>
                  <a:srgbClr val="0070C0"/>
                </a:solidFill>
              </a:rPr>
              <a:t>. </a:t>
            </a:r>
            <a:r>
              <a:rPr lang="en-US" sz="2000" dirty="0" err="1">
                <a:solidFill>
                  <a:srgbClr val="0070C0"/>
                </a:solidFill>
              </a:rPr>
              <a:t>Một</a:t>
            </a:r>
            <a:r>
              <a:rPr lang="en-US" sz="2000" dirty="0">
                <a:solidFill>
                  <a:srgbClr val="0070C0"/>
                </a:solidFill>
              </a:rPr>
              <a:t> </a:t>
            </a:r>
            <a:r>
              <a:rPr lang="en-US" sz="2000" dirty="0" err="1">
                <a:solidFill>
                  <a:srgbClr val="0070C0"/>
                </a:solidFill>
              </a:rPr>
              <a:t>chiếc</a:t>
            </a:r>
            <a:r>
              <a:rPr lang="en-US" sz="2000" dirty="0">
                <a:solidFill>
                  <a:srgbClr val="0070C0"/>
                </a:solidFill>
              </a:rPr>
              <a:t> </a:t>
            </a:r>
            <a:r>
              <a:rPr lang="en-US" sz="2000" dirty="0" err="1">
                <a:solidFill>
                  <a:srgbClr val="0070C0"/>
                </a:solidFill>
              </a:rPr>
              <a:t>răng</a:t>
            </a:r>
            <a:r>
              <a:rPr lang="en-US" sz="2000" dirty="0">
                <a:solidFill>
                  <a:srgbClr val="0070C0"/>
                </a:solidFill>
              </a:rPr>
              <a:t> </a:t>
            </a:r>
            <a:r>
              <a:rPr lang="en-US" sz="2000" dirty="0" err="1">
                <a:solidFill>
                  <a:srgbClr val="0070C0"/>
                </a:solidFill>
              </a:rPr>
              <a:t>nanh</a:t>
            </a:r>
            <a:r>
              <a:rPr lang="en-US" sz="2000" dirty="0">
                <a:solidFill>
                  <a:srgbClr val="0070C0"/>
                </a:solidFill>
              </a:rPr>
              <a:t> </a:t>
            </a:r>
            <a:r>
              <a:rPr lang="en-US" sz="2000" dirty="0" err="1">
                <a:solidFill>
                  <a:srgbClr val="0070C0"/>
                </a:solidFill>
              </a:rPr>
              <a:t>mọc</a:t>
            </a:r>
            <a:r>
              <a:rPr lang="en-US" sz="2000" dirty="0">
                <a:solidFill>
                  <a:srgbClr val="0070C0"/>
                </a:solidFill>
              </a:rPr>
              <a:t> </a:t>
            </a:r>
            <a:r>
              <a:rPr lang="en-US" sz="2000" dirty="0" err="1">
                <a:solidFill>
                  <a:srgbClr val="0070C0"/>
                </a:solidFill>
              </a:rPr>
              <a:t>từ</a:t>
            </a:r>
            <a:r>
              <a:rPr lang="en-US" sz="2000" dirty="0">
                <a:solidFill>
                  <a:srgbClr val="0070C0"/>
                </a:solidFill>
              </a:rPr>
              <a:t> </a:t>
            </a:r>
            <a:r>
              <a:rPr lang="en-US" sz="2000" dirty="0" err="1">
                <a:solidFill>
                  <a:srgbClr val="0070C0"/>
                </a:solidFill>
              </a:rPr>
              <a:t>cuối</a:t>
            </a:r>
            <a:r>
              <a:rPr lang="en-US" sz="2000" dirty="0">
                <a:solidFill>
                  <a:srgbClr val="0070C0"/>
                </a:solidFill>
              </a:rPr>
              <a:t> </a:t>
            </a:r>
            <a:r>
              <a:rPr lang="en-US" sz="2000" dirty="0" err="1">
                <a:solidFill>
                  <a:srgbClr val="0070C0"/>
                </a:solidFill>
              </a:rPr>
              <a:t>hàm</a:t>
            </a:r>
            <a:r>
              <a:rPr lang="en-US" sz="2000" dirty="0">
                <a:solidFill>
                  <a:srgbClr val="0070C0"/>
                </a:solidFill>
              </a:rPr>
              <a:t> </a:t>
            </a:r>
            <a:r>
              <a:rPr lang="en-US" sz="2000" dirty="0" err="1">
                <a:solidFill>
                  <a:srgbClr val="0070C0"/>
                </a:solidFill>
              </a:rPr>
              <a:t>trên</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cong</a:t>
            </a:r>
            <a:r>
              <a:rPr lang="en-US" sz="2000" dirty="0">
                <a:solidFill>
                  <a:srgbClr val="0070C0"/>
                </a:solidFill>
              </a:rPr>
              <a:t> </a:t>
            </a:r>
            <a:r>
              <a:rPr lang="en-US" sz="2000" dirty="0" err="1">
                <a:solidFill>
                  <a:srgbClr val="0070C0"/>
                </a:solidFill>
              </a:rPr>
              <a:t>và</a:t>
            </a:r>
            <a:r>
              <a:rPr lang="en-US" sz="2000" dirty="0">
                <a:solidFill>
                  <a:srgbClr val="0070C0"/>
                </a:solidFill>
              </a:rPr>
              <a:t> </a:t>
            </a:r>
            <a:r>
              <a:rPr lang="en-US" sz="2000" dirty="0" err="1">
                <a:solidFill>
                  <a:srgbClr val="0070C0"/>
                </a:solidFill>
              </a:rPr>
              <a:t>vắt</a:t>
            </a:r>
            <a:r>
              <a:rPr lang="en-US" sz="2000" dirty="0">
                <a:solidFill>
                  <a:srgbClr val="0070C0"/>
                </a:solidFill>
              </a:rPr>
              <a:t> qua </a:t>
            </a:r>
            <a:r>
              <a:rPr lang="en-US" sz="2000" dirty="0" err="1">
                <a:solidFill>
                  <a:srgbClr val="0070C0"/>
                </a:solidFill>
              </a:rPr>
              <a:t>vòi</a:t>
            </a:r>
            <a:r>
              <a:rPr lang="en-US" sz="2000" dirty="0">
                <a:solidFill>
                  <a:srgbClr val="0070C0"/>
                </a:solidFill>
              </a:rPr>
              <a:t> </a:t>
            </a:r>
            <a:r>
              <a:rPr lang="en-US" sz="2000" dirty="0" err="1">
                <a:solidFill>
                  <a:srgbClr val="0070C0"/>
                </a:solidFill>
              </a:rPr>
              <a:t>mép</a:t>
            </a:r>
            <a:r>
              <a:rPr lang="en-US" sz="2000" dirty="0">
                <a:solidFill>
                  <a:srgbClr val="0070C0"/>
                </a:solidFill>
              </a:rPr>
              <a:t> ở </a:t>
            </a:r>
            <a:r>
              <a:rPr lang="en-US" sz="2000" dirty="0" err="1">
                <a:solidFill>
                  <a:srgbClr val="0070C0"/>
                </a:solidFill>
              </a:rPr>
              <a:t>trên</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trường</a:t>
            </a:r>
            <a:r>
              <a:rPr lang="en-US" sz="2000" dirty="0">
                <a:solidFill>
                  <a:srgbClr val="0070C0"/>
                </a:solidFill>
              </a:rPr>
              <a:t> </a:t>
            </a:r>
            <a:r>
              <a:rPr lang="en-US" sz="2000" dirty="0" err="1">
                <a:solidFill>
                  <a:srgbClr val="0070C0"/>
                </a:solidFill>
              </a:rPr>
              <a:t>hợp</a:t>
            </a:r>
            <a:r>
              <a:rPr lang="en-US" sz="2000" dirty="0">
                <a:solidFill>
                  <a:srgbClr val="0070C0"/>
                </a:solidFill>
              </a:rPr>
              <a:t> </a:t>
            </a:r>
            <a:r>
              <a:rPr lang="en-US" sz="2000" dirty="0" err="1">
                <a:solidFill>
                  <a:srgbClr val="0070C0"/>
                </a:solidFill>
              </a:rPr>
              <a:t>răng</a:t>
            </a:r>
            <a:r>
              <a:rPr lang="en-US" sz="2000" dirty="0">
                <a:solidFill>
                  <a:srgbClr val="0070C0"/>
                </a:solidFill>
              </a:rPr>
              <a:t> </a:t>
            </a:r>
            <a:r>
              <a:rPr lang="en-US" sz="2000" dirty="0" err="1">
                <a:solidFill>
                  <a:srgbClr val="0070C0"/>
                </a:solidFill>
              </a:rPr>
              <a:t>nanh</a:t>
            </a:r>
            <a:r>
              <a:rPr lang="en-US" sz="2000" dirty="0">
                <a:solidFill>
                  <a:srgbClr val="0070C0"/>
                </a:solidFill>
              </a:rPr>
              <a:t> </a:t>
            </a:r>
            <a:r>
              <a:rPr lang="en-US" sz="2000" dirty="0" err="1">
                <a:solidFill>
                  <a:srgbClr val="0070C0"/>
                </a:solidFill>
              </a:rPr>
              <a:t>rất</a:t>
            </a:r>
            <a:r>
              <a:rPr lang="en-US" sz="2000" dirty="0">
                <a:solidFill>
                  <a:srgbClr val="0070C0"/>
                </a:solidFill>
              </a:rPr>
              <a:t> </a:t>
            </a:r>
            <a:r>
              <a:rPr lang="en-US" sz="2000" dirty="0" err="1">
                <a:solidFill>
                  <a:srgbClr val="0070C0"/>
                </a:solidFill>
              </a:rPr>
              <a:t>dài</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lượn</a:t>
            </a:r>
            <a:r>
              <a:rPr lang="en-US" sz="2000" dirty="0">
                <a:solidFill>
                  <a:srgbClr val="0070C0"/>
                </a:solidFill>
              </a:rPr>
              <a:t> </a:t>
            </a:r>
            <a:r>
              <a:rPr lang="en-US" sz="2000" dirty="0" err="1">
                <a:solidFill>
                  <a:srgbClr val="0070C0"/>
                </a:solidFill>
              </a:rPr>
              <a:t>mềm</a:t>
            </a:r>
            <a:r>
              <a:rPr lang="en-US" sz="2000" dirty="0">
                <a:solidFill>
                  <a:srgbClr val="0070C0"/>
                </a:solidFill>
              </a:rPr>
              <a:t> </a:t>
            </a:r>
            <a:r>
              <a:rPr lang="en-US" sz="2000" dirty="0" err="1">
                <a:solidFill>
                  <a:srgbClr val="0070C0"/>
                </a:solidFill>
              </a:rPr>
              <a:t>mại</a:t>
            </a:r>
            <a:r>
              <a:rPr lang="en-US" sz="2000" dirty="0">
                <a:solidFill>
                  <a:srgbClr val="0070C0"/>
                </a:solidFill>
              </a:rPr>
              <a:t> </a:t>
            </a:r>
            <a:r>
              <a:rPr lang="en-US" sz="2000" dirty="0" err="1">
                <a:solidFill>
                  <a:srgbClr val="0070C0"/>
                </a:solidFill>
              </a:rPr>
              <a:t>để</a:t>
            </a:r>
            <a:r>
              <a:rPr lang="en-US" sz="2000" dirty="0">
                <a:solidFill>
                  <a:srgbClr val="0070C0"/>
                </a:solidFill>
              </a:rPr>
              <a:t> </a:t>
            </a:r>
            <a:r>
              <a:rPr lang="en-US" sz="2000" dirty="0" err="1">
                <a:solidFill>
                  <a:srgbClr val="0070C0"/>
                </a:solidFill>
              </a:rPr>
              <a:t>vươn</a:t>
            </a:r>
            <a:r>
              <a:rPr lang="en-US" sz="2000" dirty="0">
                <a:solidFill>
                  <a:srgbClr val="0070C0"/>
                </a:solidFill>
              </a:rPr>
              <a:t> </a:t>
            </a:r>
            <a:r>
              <a:rPr lang="en-US" sz="2000" dirty="0" err="1">
                <a:solidFill>
                  <a:srgbClr val="0070C0"/>
                </a:solidFill>
              </a:rPr>
              <a:t>lên</a:t>
            </a:r>
            <a:r>
              <a:rPr lang="en-US" sz="2000" dirty="0">
                <a:solidFill>
                  <a:srgbClr val="0070C0"/>
                </a:solidFill>
              </a:rPr>
              <a:t>, </a:t>
            </a:r>
            <a:r>
              <a:rPr lang="en-US" sz="2000" dirty="0" err="1">
                <a:solidFill>
                  <a:srgbClr val="0070C0"/>
                </a:solidFill>
              </a:rPr>
              <a:t>hoặc</a:t>
            </a:r>
            <a:r>
              <a:rPr lang="en-US" sz="2000" dirty="0">
                <a:solidFill>
                  <a:srgbClr val="0070C0"/>
                </a:solidFill>
              </a:rPr>
              <a:t> </a:t>
            </a:r>
            <a:r>
              <a:rPr lang="en-US" sz="2000" dirty="0" err="1">
                <a:solidFill>
                  <a:srgbClr val="0070C0"/>
                </a:solidFill>
              </a:rPr>
              <a:t>với</a:t>
            </a:r>
            <a:r>
              <a:rPr lang="en-US" sz="2000" dirty="0">
                <a:solidFill>
                  <a:srgbClr val="0070C0"/>
                </a:solidFill>
              </a:rPr>
              <a:t> </a:t>
            </a:r>
            <a:r>
              <a:rPr lang="en-US" sz="2000" dirty="0" err="1">
                <a:solidFill>
                  <a:srgbClr val="0070C0"/>
                </a:solidFill>
              </a:rPr>
              <a:t>lên</a:t>
            </a:r>
            <a:r>
              <a:rPr lang="en-US" sz="2000" dirty="0">
                <a:solidFill>
                  <a:srgbClr val="0070C0"/>
                </a:solidFill>
              </a:rPr>
              <a:t> bao </a:t>
            </a:r>
            <a:r>
              <a:rPr lang="en-US" sz="2000" dirty="0" err="1">
                <a:solidFill>
                  <a:srgbClr val="0070C0"/>
                </a:solidFill>
              </a:rPr>
              <a:t>lấy</a:t>
            </a:r>
            <a:r>
              <a:rPr lang="en-US" sz="2000" dirty="0">
                <a:solidFill>
                  <a:srgbClr val="0070C0"/>
                </a:solidFill>
              </a:rPr>
              <a:t> </a:t>
            </a:r>
            <a:r>
              <a:rPr lang="en-US" sz="2000" dirty="0" err="1">
                <a:solidFill>
                  <a:srgbClr val="0070C0"/>
                </a:solidFill>
              </a:rPr>
              <a:t>viên</a:t>
            </a:r>
            <a:r>
              <a:rPr lang="en-US" sz="2000" dirty="0">
                <a:solidFill>
                  <a:srgbClr val="0070C0"/>
                </a:solidFill>
              </a:rPr>
              <a:t> </a:t>
            </a:r>
            <a:r>
              <a:rPr lang="en-US" sz="2000" dirty="0" err="1">
                <a:solidFill>
                  <a:srgbClr val="0070C0"/>
                </a:solidFill>
              </a:rPr>
              <a:t>ngọc.Thân</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Lý </a:t>
            </a:r>
            <a:r>
              <a:rPr lang="en-US" sz="2000" dirty="0" err="1">
                <a:solidFill>
                  <a:srgbClr val="0070C0"/>
                </a:solidFill>
              </a:rPr>
              <a:t>dài</a:t>
            </a:r>
            <a:r>
              <a:rPr lang="en-US" sz="2000" dirty="0">
                <a:solidFill>
                  <a:srgbClr val="0070C0"/>
                </a:solidFill>
              </a:rPr>
              <a:t>, </a:t>
            </a:r>
            <a:r>
              <a:rPr lang="en-US" sz="2000" dirty="0" err="1">
                <a:solidFill>
                  <a:srgbClr val="0070C0"/>
                </a:solidFill>
              </a:rPr>
              <a:t>dọc</a:t>
            </a:r>
            <a:r>
              <a:rPr lang="en-US" sz="2000" dirty="0">
                <a:solidFill>
                  <a:srgbClr val="0070C0"/>
                </a:solidFill>
              </a:rPr>
              <a:t> </a:t>
            </a:r>
            <a:r>
              <a:rPr lang="en-US" sz="2000" dirty="0" err="1">
                <a:solidFill>
                  <a:srgbClr val="0070C0"/>
                </a:solidFill>
              </a:rPr>
              <a:t>sống</a:t>
            </a:r>
            <a:r>
              <a:rPr lang="en-US" sz="2000" dirty="0">
                <a:solidFill>
                  <a:srgbClr val="0070C0"/>
                </a:solidFill>
              </a:rPr>
              <a:t> </a:t>
            </a:r>
            <a:r>
              <a:rPr lang="en-US" sz="2000" dirty="0" err="1">
                <a:solidFill>
                  <a:srgbClr val="0070C0"/>
                </a:solidFill>
              </a:rPr>
              <a:t>lưng</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một</a:t>
            </a:r>
            <a:r>
              <a:rPr lang="en-US" sz="2000" dirty="0">
                <a:solidFill>
                  <a:srgbClr val="0070C0"/>
                </a:solidFill>
              </a:rPr>
              <a:t> </a:t>
            </a:r>
            <a:r>
              <a:rPr lang="en-US" sz="2000" dirty="0" err="1">
                <a:solidFill>
                  <a:srgbClr val="0070C0"/>
                </a:solidFill>
              </a:rPr>
              <a:t>hàng</a:t>
            </a:r>
            <a:r>
              <a:rPr lang="en-US" sz="2000" dirty="0">
                <a:solidFill>
                  <a:srgbClr val="0070C0"/>
                </a:solidFill>
              </a:rPr>
              <a:t> </a:t>
            </a:r>
            <a:r>
              <a:rPr lang="en-US" sz="2000" dirty="0" err="1">
                <a:solidFill>
                  <a:srgbClr val="0070C0"/>
                </a:solidFill>
              </a:rPr>
              <a:t>vảy</a:t>
            </a:r>
            <a:r>
              <a:rPr lang="en-US" sz="2000" dirty="0">
                <a:solidFill>
                  <a:srgbClr val="0070C0"/>
                </a:solidFill>
              </a:rPr>
              <a:t> </a:t>
            </a:r>
            <a:r>
              <a:rPr lang="en-US" sz="2000" dirty="0" err="1">
                <a:solidFill>
                  <a:srgbClr val="0070C0"/>
                </a:solidFill>
              </a:rPr>
              <a:t>thấp</a:t>
            </a:r>
            <a:r>
              <a:rPr lang="en-US" sz="2000" dirty="0">
                <a:solidFill>
                  <a:srgbClr val="0070C0"/>
                </a:solidFill>
              </a:rPr>
              <a:t> </a:t>
            </a:r>
            <a:r>
              <a:rPr lang="en-US" sz="2000" dirty="0" err="1">
                <a:solidFill>
                  <a:srgbClr val="0070C0"/>
                </a:solidFill>
              </a:rPr>
              <a:t>tỉa</a:t>
            </a:r>
            <a:r>
              <a:rPr lang="en-US" sz="2000" dirty="0">
                <a:solidFill>
                  <a:srgbClr val="0070C0"/>
                </a:solidFill>
              </a:rPr>
              <a:t> </a:t>
            </a:r>
            <a:r>
              <a:rPr lang="en-US" sz="2000" dirty="0" err="1">
                <a:solidFill>
                  <a:srgbClr val="0070C0"/>
                </a:solidFill>
              </a:rPr>
              <a:t>riêng</a:t>
            </a:r>
            <a:r>
              <a:rPr lang="en-US" sz="2000" dirty="0">
                <a:solidFill>
                  <a:srgbClr val="0070C0"/>
                </a:solidFill>
              </a:rPr>
              <a:t> </a:t>
            </a:r>
            <a:r>
              <a:rPr lang="en-US" sz="2000" dirty="0" err="1">
                <a:solidFill>
                  <a:srgbClr val="0070C0"/>
                </a:solidFill>
              </a:rPr>
              <a:t>ra</a:t>
            </a:r>
            <a:r>
              <a:rPr lang="en-US" sz="2000" dirty="0">
                <a:solidFill>
                  <a:srgbClr val="0070C0"/>
                </a:solidFill>
              </a:rPr>
              <a:t> </a:t>
            </a:r>
            <a:r>
              <a:rPr lang="en-US" sz="2000" dirty="0" err="1">
                <a:solidFill>
                  <a:srgbClr val="0070C0"/>
                </a:solidFill>
              </a:rPr>
              <a:t>từng</a:t>
            </a:r>
            <a:r>
              <a:rPr lang="en-US" sz="2000" dirty="0">
                <a:solidFill>
                  <a:srgbClr val="0070C0"/>
                </a:solidFill>
              </a:rPr>
              <a:t> </a:t>
            </a:r>
            <a:r>
              <a:rPr lang="en-US" sz="2000" dirty="0" err="1">
                <a:solidFill>
                  <a:srgbClr val="0070C0"/>
                </a:solidFill>
              </a:rPr>
              <a:t>cái</a:t>
            </a:r>
            <a:r>
              <a:rPr lang="en-US" sz="2000" dirty="0">
                <a:solidFill>
                  <a:srgbClr val="0070C0"/>
                </a:solidFill>
              </a:rPr>
              <a:t>, </a:t>
            </a:r>
            <a:r>
              <a:rPr lang="en-US" sz="2000" dirty="0" err="1">
                <a:solidFill>
                  <a:srgbClr val="0070C0"/>
                </a:solidFill>
              </a:rPr>
              <a:t>đầu</a:t>
            </a:r>
            <a:r>
              <a:rPr lang="en-US" sz="2000" dirty="0">
                <a:solidFill>
                  <a:srgbClr val="0070C0"/>
                </a:solidFill>
              </a:rPr>
              <a:t> </a:t>
            </a:r>
            <a:r>
              <a:rPr lang="en-US" sz="2000" dirty="0" err="1">
                <a:solidFill>
                  <a:srgbClr val="0070C0"/>
                </a:solidFill>
              </a:rPr>
              <a:t>vây</a:t>
            </a:r>
            <a:r>
              <a:rPr lang="en-US" sz="2000" dirty="0">
                <a:solidFill>
                  <a:srgbClr val="0070C0"/>
                </a:solidFill>
              </a:rPr>
              <a:t> </a:t>
            </a:r>
            <a:r>
              <a:rPr lang="en-US" sz="2000" dirty="0" err="1">
                <a:solidFill>
                  <a:srgbClr val="0070C0"/>
                </a:solidFill>
              </a:rPr>
              <a:t>trước</a:t>
            </a:r>
            <a:r>
              <a:rPr lang="en-US" sz="2000" dirty="0">
                <a:solidFill>
                  <a:srgbClr val="0070C0"/>
                </a:solidFill>
              </a:rPr>
              <a:t> </a:t>
            </a:r>
            <a:r>
              <a:rPr lang="en-US" sz="2000" dirty="0" err="1">
                <a:solidFill>
                  <a:srgbClr val="0070C0"/>
                </a:solidFill>
              </a:rPr>
              <a:t>tua</a:t>
            </a:r>
            <a:r>
              <a:rPr lang="en-US" sz="2000" dirty="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hàng</a:t>
            </a:r>
            <a:r>
              <a:rPr lang="en-US" sz="2000" dirty="0">
                <a:solidFill>
                  <a:srgbClr val="0070C0"/>
                </a:solidFill>
              </a:rPr>
              <a:t> </a:t>
            </a:r>
            <a:r>
              <a:rPr lang="en-US" sz="2000" dirty="0" err="1">
                <a:solidFill>
                  <a:srgbClr val="0070C0"/>
                </a:solidFill>
              </a:rPr>
              <a:t>vây</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Bụng</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đốt</a:t>
            </a:r>
            <a:r>
              <a:rPr lang="en-US" sz="2000" dirty="0">
                <a:solidFill>
                  <a:srgbClr val="0070C0"/>
                </a:solidFill>
              </a:rPr>
              <a:t> </a:t>
            </a:r>
            <a:r>
              <a:rPr lang="en-US" sz="2000" dirty="0" err="1">
                <a:solidFill>
                  <a:srgbClr val="0070C0"/>
                </a:solidFill>
              </a:rPr>
              <a:t>ngắn</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bụng</a:t>
            </a:r>
            <a:r>
              <a:rPr lang="en-US" sz="2000" dirty="0">
                <a:solidFill>
                  <a:srgbClr val="0070C0"/>
                </a:solidFill>
              </a:rPr>
              <a:t> </a:t>
            </a:r>
            <a:r>
              <a:rPr lang="en-US" sz="2000" dirty="0" err="1">
                <a:solidFill>
                  <a:srgbClr val="0070C0"/>
                </a:solidFill>
              </a:rPr>
              <a:t>rắn</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bốn</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mỗi</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ba</a:t>
            </a:r>
            <a:r>
              <a:rPr lang="en-US" sz="2000" dirty="0">
                <a:solidFill>
                  <a:srgbClr val="0070C0"/>
                </a:solidFill>
              </a:rPr>
              <a:t> </a:t>
            </a:r>
            <a:r>
              <a:rPr lang="en-US" sz="2000" dirty="0" err="1">
                <a:solidFill>
                  <a:srgbClr val="0070C0"/>
                </a:solidFill>
              </a:rPr>
              <a:t>ngón</a:t>
            </a:r>
            <a:r>
              <a:rPr lang="en-US" sz="2000" dirty="0">
                <a:solidFill>
                  <a:srgbClr val="0070C0"/>
                </a:solidFill>
              </a:rPr>
              <a:t> </a:t>
            </a:r>
            <a:r>
              <a:rPr lang="en-US" sz="2000" dirty="0" err="1">
                <a:solidFill>
                  <a:srgbClr val="0070C0"/>
                </a:solidFill>
              </a:rPr>
              <a:t>trước</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ngón</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Vị</a:t>
            </a:r>
            <a:r>
              <a:rPr lang="en-US" sz="2000" dirty="0">
                <a:solidFill>
                  <a:srgbClr val="0070C0"/>
                </a:solidFill>
              </a:rPr>
              <a:t> </a:t>
            </a:r>
            <a:r>
              <a:rPr lang="en-US" sz="2000" dirty="0" err="1">
                <a:solidFill>
                  <a:srgbClr val="0070C0"/>
                </a:solidFill>
              </a:rPr>
              <a:t>trí</a:t>
            </a:r>
            <a:r>
              <a:rPr lang="en-US" sz="2000" dirty="0">
                <a:solidFill>
                  <a:srgbClr val="0070C0"/>
                </a:solidFill>
              </a:rPr>
              <a:t> </a:t>
            </a:r>
            <a:r>
              <a:rPr lang="en-US" sz="2000" dirty="0" err="1">
                <a:solidFill>
                  <a:srgbClr val="0070C0"/>
                </a:solidFill>
              </a:rPr>
              <a:t>của</a:t>
            </a:r>
            <a:r>
              <a:rPr lang="en-US" sz="2000" dirty="0">
                <a:solidFill>
                  <a:srgbClr val="0070C0"/>
                </a:solidFill>
              </a:rPr>
              <a:t> </a:t>
            </a:r>
            <a:r>
              <a:rPr lang="en-US" sz="2000" dirty="0" err="1">
                <a:solidFill>
                  <a:srgbClr val="0070C0"/>
                </a:solidFill>
              </a:rPr>
              <a:t>chân</a:t>
            </a:r>
            <a:r>
              <a:rPr lang="en-US" sz="2000" dirty="0">
                <a:solidFill>
                  <a:srgbClr val="0070C0"/>
                </a:solidFill>
              </a:rPr>
              <a:t> bao </a:t>
            </a:r>
            <a:r>
              <a:rPr lang="en-US" sz="2000" dirty="0" err="1">
                <a:solidFill>
                  <a:srgbClr val="0070C0"/>
                </a:solidFill>
              </a:rPr>
              <a:t>giờ</a:t>
            </a:r>
            <a:r>
              <a:rPr lang="en-US" sz="2000" dirty="0">
                <a:solidFill>
                  <a:srgbClr val="0070C0"/>
                </a:solidFill>
              </a:rPr>
              <a:t> </a:t>
            </a:r>
            <a:r>
              <a:rPr lang="en-US" sz="2000" dirty="0" err="1">
                <a:solidFill>
                  <a:srgbClr val="0070C0"/>
                </a:solidFill>
              </a:rPr>
              <a:t>cũng</a:t>
            </a:r>
            <a:r>
              <a:rPr lang="en-US" sz="2000" dirty="0">
                <a:solidFill>
                  <a:srgbClr val="0070C0"/>
                </a:solidFill>
              </a:rPr>
              <a:t> </a:t>
            </a:r>
            <a:r>
              <a:rPr lang="en-US" sz="2000" dirty="0" err="1">
                <a:solidFill>
                  <a:srgbClr val="0070C0"/>
                </a:solidFill>
              </a:rPr>
              <a:t>đặt</a:t>
            </a:r>
            <a:r>
              <a:rPr lang="en-US" sz="2000" dirty="0">
                <a:solidFill>
                  <a:srgbClr val="0070C0"/>
                </a:solidFill>
              </a:rPr>
              <a:t> ở </a:t>
            </a:r>
            <a:r>
              <a:rPr lang="en-US" sz="2000" dirty="0" err="1">
                <a:solidFill>
                  <a:srgbClr val="0070C0"/>
                </a:solidFill>
              </a:rPr>
              <a:t>một</a:t>
            </a:r>
            <a:r>
              <a:rPr lang="en-US" sz="2000" dirty="0">
                <a:solidFill>
                  <a:srgbClr val="0070C0"/>
                </a:solidFill>
              </a:rPr>
              <a:t> </a:t>
            </a:r>
            <a:r>
              <a:rPr lang="en-US" sz="2000" dirty="0" err="1">
                <a:solidFill>
                  <a:srgbClr val="0070C0"/>
                </a:solidFill>
              </a:rPr>
              <a:t>chỗ</a:t>
            </a:r>
            <a:r>
              <a:rPr lang="en-US" sz="2000" dirty="0">
                <a:solidFill>
                  <a:srgbClr val="0070C0"/>
                </a:solidFill>
              </a:rPr>
              <a:t> </a:t>
            </a:r>
            <a:r>
              <a:rPr lang="en-US" sz="2000" dirty="0" err="1">
                <a:solidFill>
                  <a:srgbClr val="0070C0"/>
                </a:solidFill>
              </a:rPr>
              <a:t>nhất</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trước</a:t>
            </a:r>
            <a:r>
              <a:rPr lang="en-US" sz="2000" dirty="0">
                <a:solidFill>
                  <a:srgbClr val="0070C0"/>
                </a:solidFill>
              </a:rPr>
              <a:t> </a:t>
            </a:r>
            <a:r>
              <a:rPr lang="en-US" sz="2000" dirty="0" err="1">
                <a:solidFill>
                  <a:srgbClr val="0070C0"/>
                </a:solidFill>
              </a:rPr>
              <a:t>mọc</a:t>
            </a:r>
            <a:r>
              <a:rPr lang="en-US" sz="2000" dirty="0">
                <a:solidFill>
                  <a:srgbClr val="0070C0"/>
                </a:solidFill>
              </a:rPr>
              <a:t> </a:t>
            </a:r>
            <a:r>
              <a:rPr lang="en-US" sz="2000" dirty="0" err="1">
                <a:solidFill>
                  <a:srgbClr val="0070C0"/>
                </a:solidFill>
              </a:rPr>
              <a:t>gần</a:t>
            </a:r>
            <a:r>
              <a:rPr lang="en-US" sz="2000" dirty="0">
                <a:solidFill>
                  <a:srgbClr val="0070C0"/>
                </a:solidFill>
              </a:rPr>
              <a:t> </a:t>
            </a:r>
            <a:r>
              <a:rPr lang="en-US" sz="2000" dirty="0" err="1">
                <a:solidFill>
                  <a:srgbClr val="0070C0"/>
                </a:solidFill>
              </a:rPr>
              <a:t>giữa</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thứ</a:t>
            </a:r>
            <a:r>
              <a:rPr lang="en-US" sz="2000" dirty="0">
                <a:solidFill>
                  <a:srgbClr val="0070C0"/>
                </a:solidFill>
              </a:rPr>
              <a:t> </a:t>
            </a:r>
            <a:r>
              <a:rPr lang="en-US" sz="2000" dirty="0" err="1">
                <a:solidFill>
                  <a:srgbClr val="0070C0"/>
                </a:solidFill>
              </a:rPr>
              <a:t>nhất</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đối</a:t>
            </a:r>
            <a:r>
              <a:rPr lang="en-US" sz="2000" dirty="0">
                <a:solidFill>
                  <a:srgbClr val="0070C0"/>
                </a:solidFill>
              </a:rPr>
              <a:t> </a:t>
            </a:r>
            <a:r>
              <a:rPr lang="en-US" sz="2000" dirty="0" err="1">
                <a:solidFill>
                  <a:srgbClr val="0070C0"/>
                </a:solidFill>
              </a:rPr>
              <a:t>xứng</a:t>
            </a:r>
            <a:r>
              <a:rPr lang="en-US" sz="2000" dirty="0">
                <a:solidFill>
                  <a:srgbClr val="0070C0"/>
                </a:solidFill>
              </a:rPr>
              <a:t> </a:t>
            </a:r>
            <a:r>
              <a:rPr lang="en-US" sz="2000" dirty="0" err="1">
                <a:solidFill>
                  <a:srgbClr val="0070C0"/>
                </a:solidFill>
              </a:rPr>
              <a:t>phía</a:t>
            </a:r>
            <a:r>
              <a:rPr lang="en-US" sz="2000" dirty="0">
                <a:solidFill>
                  <a:srgbClr val="0070C0"/>
                </a:solidFill>
              </a:rPr>
              <a:t> </a:t>
            </a:r>
            <a:r>
              <a:rPr lang="en-US" sz="2000" dirty="0" err="1">
                <a:solidFill>
                  <a:srgbClr val="0070C0"/>
                </a:solidFill>
              </a:rPr>
              <a:t>bên</a:t>
            </a:r>
            <a:r>
              <a:rPr lang="en-US" sz="2000" dirty="0">
                <a:solidFill>
                  <a:srgbClr val="0070C0"/>
                </a:solidFill>
              </a:rPr>
              <a:t> kia </a:t>
            </a:r>
            <a:r>
              <a:rPr lang="en-US" sz="2000" dirty="0" err="1">
                <a:solidFill>
                  <a:srgbClr val="0070C0"/>
                </a:solidFill>
              </a:rPr>
              <a:t>nằm</a:t>
            </a:r>
            <a:r>
              <a:rPr lang="en-US" sz="2000" dirty="0">
                <a:solidFill>
                  <a:srgbClr val="0070C0"/>
                </a:solidFill>
              </a:rPr>
              <a:t> </a:t>
            </a:r>
            <a:r>
              <a:rPr lang="en-US" sz="2000" dirty="0" err="1">
                <a:solidFill>
                  <a:srgbClr val="0070C0"/>
                </a:solidFill>
              </a:rPr>
              <a:t>gần</a:t>
            </a:r>
            <a:r>
              <a:rPr lang="en-US" sz="2000" dirty="0">
                <a:solidFill>
                  <a:srgbClr val="0070C0"/>
                </a:solidFill>
              </a:rPr>
              <a:t> </a:t>
            </a:r>
            <a:r>
              <a:rPr lang="en-US" sz="2000" dirty="0" err="1">
                <a:solidFill>
                  <a:srgbClr val="0070C0"/>
                </a:solidFill>
              </a:rPr>
              <a:t>cuối</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này</a:t>
            </a:r>
            <a:r>
              <a:rPr lang="en-US" sz="2000" dirty="0">
                <a:solidFill>
                  <a:srgbClr val="0070C0"/>
                </a:solidFill>
              </a:rPr>
              <a:t>. Hai </a:t>
            </a:r>
            <a:r>
              <a:rPr lang="en-US" sz="2000" dirty="0" err="1">
                <a:solidFill>
                  <a:srgbClr val="0070C0"/>
                </a:solidFill>
              </a:rPr>
              <a:t>chân</a:t>
            </a:r>
            <a:r>
              <a:rPr lang="en-US" sz="2000" dirty="0">
                <a:solidFill>
                  <a:srgbClr val="0070C0"/>
                </a:solidFill>
              </a:rPr>
              <a:t> </a:t>
            </a:r>
            <a:r>
              <a:rPr lang="en-US" sz="2000" dirty="0" err="1">
                <a:solidFill>
                  <a:srgbClr val="0070C0"/>
                </a:solidFill>
              </a:rPr>
              <a:t>sau</a:t>
            </a:r>
            <a:r>
              <a:rPr lang="en-US" sz="2000" dirty="0">
                <a:solidFill>
                  <a:srgbClr val="0070C0"/>
                </a:solidFill>
              </a:rPr>
              <a:t> bao </a:t>
            </a:r>
            <a:r>
              <a:rPr lang="en-US" sz="2000" dirty="0" err="1">
                <a:solidFill>
                  <a:srgbClr val="0070C0"/>
                </a:solidFill>
              </a:rPr>
              <a:t>giờ</a:t>
            </a:r>
            <a:r>
              <a:rPr lang="en-US" sz="2000" dirty="0">
                <a:solidFill>
                  <a:srgbClr val="0070C0"/>
                </a:solidFill>
              </a:rPr>
              <a:t> </a:t>
            </a:r>
            <a:r>
              <a:rPr lang="en-US" sz="2000" dirty="0" err="1">
                <a:solidFill>
                  <a:srgbClr val="0070C0"/>
                </a:solidFill>
              </a:rPr>
              <a:t>cũng</a:t>
            </a:r>
            <a:r>
              <a:rPr lang="en-US" sz="2000" dirty="0">
                <a:solidFill>
                  <a:srgbClr val="0070C0"/>
                </a:solidFill>
              </a:rPr>
              <a:t> ở </a:t>
            </a:r>
            <a:r>
              <a:rPr lang="en-US" sz="2000" dirty="0" err="1">
                <a:solidFill>
                  <a:srgbClr val="0070C0"/>
                </a:solidFill>
              </a:rPr>
              <a:t>gần</a:t>
            </a:r>
            <a:r>
              <a:rPr lang="en-US" sz="2000" dirty="0">
                <a:solidFill>
                  <a:srgbClr val="0070C0"/>
                </a:solidFill>
              </a:rPr>
              <a:t> </a:t>
            </a:r>
            <a:r>
              <a:rPr lang="en-US" sz="2000" dirty="0" err="1">
                <a:solidFill>
                  <a:srgbClr val="0070C0"/>
                </a:solidFill>
              </a:rPr>
              <a:t>khoảng</a:t>
            </a:r>
            <a:r>
              <a:rPr lang="en-US" sz="2000" dirty="0">
                <a:solidFill>
                  <a:srgbClr val="0070C0"/>
                </a:solidFill>
              </a:rPr>
              <a:t> </a:t>
            </a:r>
            <a:r>
              <a:rPr lang="en-US" sz="2000" dirty="0" err="1">
                <a:solidFill>
                  <a:srgbClr val="0070C0"/>
                </a:solidFill>
              </a:rPr>
              <a:t>giữa</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thứ</a:t>
            </a:r>
            <a:r>
              <a:rPr lang="en-US" sz="2000" dirty="0">
                <a:solidFill>
                  <a:srgbClr val="0070C0"/>
                </a:solidFill>
              </a:rPr>
              <a:t> </a:t>
            </a:r>
            <a:r>
              <a:rPr lang="en-US" sz="2000" dirty="0" err="1">
                <a:solidFill>
                  <a:srgbClr val="0070C0"/>
                </a:solidFill>
              </a:rPr>
              <a:t>ba</a:t>
            </a:r>
            <a:r>
              <a:rPr lang="en-US" sz="2000" dirty="0">
                <a:solidFill>
                  <a:srgbClr val="0070C0"/>
                </a:solidFill>
              </a:rPr>
              <a:t>. </a:t>
            </a:r>
            <a:r>
              <a:rPr lang="en-US" sz="2000" dirty="0" err="1">
                <a:solidFill>
                  <a:srgbClr val="0070C0"/>
                </a:solidFill>
              </a:rPr>
              <a:t>Cả</a:t>
            </a:r>
            <a:r>
              <a:rPr lang="en-US" sz="2000" dirty="0">
                <a:solidFill>
                  <a:srgbClr val="0070C0"/>
                </a:solidFill>
              </a:rPr>
              <a:t> </a:t>
            </a:r>
            <a:r>
              <a:rPr lang="en-US" sz="2000" dirty="0" err="1">
                <a:solidFill>
                  <a:srgbClr val="0070C0"/>
                </a:solidFill>
              </a:rPr>
              <a:t>bốn</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đều</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khủy</a:t>
            </a:r>
            <a:r>
              <a:rPr lang="en-US" sz="2000" dirty="0">
                <a:solidFill>
                  <a:srgbClr val="0070C0"/>
                </a:solidFill>
              </a:rPr>
              <a:t> </a:t>
            </a:r>
            <a:r>
              <a:rPr lang="en-US" sz="2000" dirty="0" err="1">
                <a:solidFill>
                  <a:srgbClr val="0070C0"/>
                </a:solidFill>
              </a:rPr>
              <a:t>phía</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và</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móng</a:t>
            </a:r>
            <a:r>
              <a:rPr lang="en-US" sz="2000" dirty="0">
                <a:solidFill>
                  <a:srgbClr val="0070C0"/>
                </a:solidFill>
              </a:rPr>
              <a:t> </a:t>
            </a:r>
            <a:r>
              <a:rPr lang="en-US" sz="2000" dirty="0" err="1">
                <a:solidFill>
                  <a:srgbClr val="0070C0"/>
                </a:solidFill>
              </a:rPr>
              <a:t>giống</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loài</a:t>
            </a:r>
            <a:r>
              <a:rPr lang="en-US" sz="2000" dirty="0">
                <a:solidFill>
                  <a:srgbClr val="0070C0"/>
                </a:solidFill>
              </a:rPr>
              <a:t> </a:t>
            </a:r>
            <a:r>
              <a:rPr lang="en-US" sz="2000" dirty="0" err="1">
                <a:solidFill>
                  <a:srgbClr val="0070C0"/>
                </a:solidFill>
              </a:rPr>
              <a:t>chim.Thời</a:t>
            </a:r>
            <a:r>
              <a:rPr lang="en-US" sz="2000" dirty="0">
                <a:solidFill>
                  <a:srgbClr val="0070C0"/>
                </a:solidFill>
              </a:rPr>
              <a:t> Lý </a:t>
            </a:r>
            <a:r>
              <a:rPr lang="en-US" sz="2000" dirty="0" err="1">
                <a:solidFill>
                  <a:srgbClr val="0070C0"/>
                </a:solidFill>
              </a:rPr>
              <a:t>là</a:t>
            </a:r>
            <a:r>
              <a:rPr lang="en-US" sz="2000" dirty="0">
                <a:solidFill>
                  <a:srgbClr val="0070C0"/>
                </a:solidFill>
              </a:rPr>
              <a:t> </a:t>
            </a:r>
            <a:r>
              <a:rPr lang="en-US" sz="2000" dirty="0" err="1">
                <a:solidFill>
                  <a:srgbClr val="0070C0"/>
                </a:solidFill>
              </a:rPr>
              <a:t>thời</a:t>
            </a:r>
            <a:r>
              <a:rPr lang="en-US" sz="2000" dirty="0">
                <a:solidFill>
                  <a:srgbClr val="0070C0"/>
                </a:solidFill>
              </a:rPr>
              <a:t> </a:t>
            </a:r>
            <a:r>
              <a:rPr lang="en-US" sz="2000" dirty="0" err="1">
                <a:solidFill>
                  <a:srgbClr val="0070C0"/>
                </a:solidFill>
              </a:rPr>
              <a:t>dân</a:t>
            </a:r>
            <a:r>
              <a:rPr lang="en-US" sz="2000" dirty="0">
                <a:solidFill>
                  <a:srgbClr val="0070C0"/>
                </a:solidFill>
              </a:rPr>
              <a:t> </a:t>
            </a:r>
            <a:r>
              <a:rPr lang="en-US" sz="2000" dirty="0" err="1">
                <a:solidFill>
                  <a:srgbClr val="0070C0"/>
                </a:solidFill>
              </a:rPr>
              <a:t>tộc</a:t>
            </a:r>
            <a:r>
              <a:rPr lang="en-US" sz="2000" dirty="0">
                <a:solidFill>
                  <a:srgbClr val="0070C0"/>
                </a:solidFill>
              </a:rPr>
              <a:t> </a:t>
            </a:r>
            <a:r>
              <a:rPr lang="en-US" sz="2000" dirty="0" err="1">
                <a:solidFill>
                  <a:srgbClr val="0070C0"/>
                </a:solidFill>
              </a:rPr>
              <a:t>mới</a:t>
            </a:r>
            <a:r>
              <a:rPr lang="en-US" sz="2000" dirty="0">
                <a:solidFill>
                  <a:srgbClr val="0070C0"/>
                </a:solidFill>
              </a:rPr>
              <a:t> </a:t>
            </a:r>
            <a:r>
              <a:rPr lang="en-US" sz="2000" dirty="0" err="1">
                <a:solidFill>
                  <a:srgbClr val="0070C0"/>
                </a:solidFill>
              </a:rPr>
              <a:t>giành</a:t>
            </a:r>
            <a:r>
              <a:rPr lang="en-US" sz="2000" dirty="0">
                <a:solidFill>
                  <a:srgbClr val="0070C0"/>
                </a:solidFill>
              </a:rPr>
              <a:t> </a:t>
            </a:r>
            <a:r>
              <a:rPr lang="en-US" sz="2000" dirty="0" err="1">
                <a:solidFill>
                  <a:srgbClr val="0070C0"/>
                </a:solidFill>
              </a:rPr>
              <a:t>lại</a:t>
            </a:r>
            <a:r>
              <a:rPr lang="en-US" sz="2000" dirty="0">
                <a:solidFill>
                  <a:srgbClr val="0070C0"/>
                </a:solidFill>
              </a:rPr>
              <a:t> </a:t>
            </a:r>
            <a:r>
              <a:rPr lang="en-US" sz="2000" dirty="0" err="1">
                <a:solidFill>
                  <a:srgbClr val="0070C0"/>
                </a:solidFill>
              </a:rPr>
              <a:t>được</a:t>
            </a:r>
            <a:r>
              <a:rPr lang="en-US" sz="2000" dirty="0">
                <a:solidFill>
                  <a:srgbClr val="0070C0"/>
                </a:solidFill>
              </a:rPr>
              <a:t> </a:t>
            </a:r>
            <a:r>
              <a:rPr lang="en-US" sz="2000" dirty="0" err="1">
                <a:solidFill>
                  <a:srgbClr val="0070C0"/>
                </a:solidFill>
              </a:rPr>
              <a:t>độc</a:t>
            </a:r>
            <a:r>
              <a:rPr lang="en-US" sz="2000" dirty="0">
                <a:solidFill>
                  <a:srgbClr val="0070C0"/>
                </a:solidFill>
              </a:rPr>
              <a:t> </a:t>
            </a:r>
            <a:r>
              <a:rPr lang="en-US" sz="2000" dirty="0" err="1">
                <a:solidFill>
                  <a:srgbClr val="0070C0"/>
                </a:solidFill>
              </a:rPr>
              <a:t>lập</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hơn</a:t>
            </a:r>
            <a:r>
              <a:rPr lang="en-US" sz="2000" dirty="0">
                <a:solidFill>
                  <a:srgbClr val="0070C0"/>
                </a:solidFill>
              </a:rPr>
              <a:t> </a:t>
            </a:r>
            <a:r>
              <a:rPr lang="en-US" sz="2000" dirty="0" err="1">
                <a:solidFill>
                  <a:srgbClr val="0070C0"/>
                </a:solidFill>
              </a:rPr>
              <a:t>nghìn</a:t>
            </a:r>
            <a:r>
              <a:rPr lang="en-US" sz="2000" dirty="0">
                <a:solidFill>
                  <a:srgbClr val="0070C0"/>
                </a:solidFill>
              </a:rPr>
              <a:t> </a:t>
            </a:r>
            <a:r>
              <a:rPr lang="en-US" sz="2000" dirty="0" err="1">
                <a:solidFill>
                  <a:srgbClr val="0070C0"/>
                </a:solidFill>
              </a:rPr>
              <a:t>năm</a:t>
            </a:r>
            <a:r>
              <a:rPr lang="en-US" sz="2000" dirty="0">
                <a:solidFill>
                  <a:srgbClr val="0070C0"/>
                </a:solidFill>
              </a:rPr>
              <a:t>, </a:t>
            </a:r>
            <a:r>
              <a:rPr lang="en-US" sz="2000" dirty="0" err="1">
                <a:solidFill>
                  <a:srgbClr val="0070C0"/>
                </a:solidFill>
              </a:rPr>
              <a:t>nên</a:t>
            </a:r>
            <a:r>
              <a:rPr lang="en-US" sz="2000" dirty="0">
                <a:solidFill>
                  <a:srgbClr val="0070C0"/>
                </a:solidFill>
              </a:rPr>
              <a:t> </a:t>
            </a:r>
            <a:r>
              <a:rPr lang="en-US" sz="2000" dirty="0" err="1">
                <a:solidFill>
                  <a:srgbClr val="0070C0"/>
                </a:solidFill>
              </a:rPr>
              <a:t>các</a:t>
            </a:r>
            <a:r>
              <a:rPr lang="en-US" sz="2000" dirty="0">
                <a:solidFill>
                  <a:srgbClr val="0070C0"/>
                </a:solidFill>
              </a:rPr>
              <a:t> </a:t>
            </a:r>
            <a:r>
              <a:rPr lang="en-US" sz="2000" dirty="0" err="1">
                <a:solidFill>
                  <a:srgbClr val="0070C0"/>
                </a:solidFill>
              </a:rPr>
              <a:t>nghệ</a:t>
            </a:r>
            <a:r>
              <a:rPr lang="en-US" sz="2000" dirty="0">
                <a:solidFill>
                  <a:srgbClr val="0070C0"/>
                </a:solidFill>
              </a:rPr>
              <a:t> </a:t>
            </a:r>
            <a:r>
              <a:rPr lang="en-US" sz="2000" dirty="0" err="1">
                <a:solidFill>
                  <a:srgbClr val="0070C0"/>
                </a:solidFill>
              </a:rPr>
              <a:t>nhân</a:t>
            </a:r>
            <a:r>
              <a:rPr lang="en-US" sz="2000" dirty="0">
                <a:solidFill>
                  <a:srgbClr val="0070C0"/>
                </a:solidFill>
              </a:rPr>
              <a:t> </a:t>
            </a:r>
            <a:r>
              <a:rPr lang="en-US" sz="2000" dirty="0" err="1">
                <a:solidFill>
                  <a:srgbClr val="0070C0"/>
                </a:solidFill>
              </a:rPr>
              <a:t>có</a:t>
            </a:r>
            <a:r>
              <a:rPr lang="en-US" sz="2000" dirty="0">
                <a:solidFill>
                  <a:srgbClr val="0070C0"/>
                </a:solidFill>
              </a:rPr>
              <a:t> ý </a:t>
            </a:r>
            <a:r>
              <a:rPr lang="en-US" sz="2000" dirty="0" err="1">
                <a:solidFill>
                  <a:srgbClr val="0070C0"/>
                </a:solidFill>
              </a:rPr>
              <a:t>thức</a:t>
            </a:r>
            <a:r>
              <a:rPr lang="en-US" sz="2000" dirty="0">
                <a:solidFill>
                  <a:srgbClr val="0070C0"/>
                </a:solidFill>
              </a:rPr>
              <a:t> </a:t>
            </a:r>
            <a:r>
              <a:rPr lang="en-US" sz="2000" dirty="0" err="1">
                <a:solidFill>
                  <a:srgbClr val="0070C0"/>
                </a:solidFill>
              </a:rPr>
              <a:t>tạo</a:t>
            </a:r>
            <a:r>
              <a:rPr lang="en-US" sz="2000" dirty="0">
                <a:solidFill>
                  <a:srgbClr val="0070C0"/>
                </a:solidFill>
              </a:rPr>
              <a:t> </a:t>
            </a:r>
            <a:r>
              <a:rPr lang="en-US" sz="2000" dirty="0" err="1">
                <a:solidFill>
                  <a:srgbClr val="0070C0"/>
                </a:solidFill>
              </a:rPr>
              <a:t>ra</a:t>
            </a:r>
            <a:r>
              <a:rPr lang="en-US" sz="2000" dirty="0">
                <a:solidFill>
                  <a:srgbClr val="0070C0"/>
                </a:solidFill>
              </a:rPr>
              <a:t> </a:t>
            </a:r>
            <a:r>
              <a:rPr lang="en-US" sz="2000" dirty="0" err="1">
                <a:solidFill>
                  <a:srgbClr val="0070C0"/>
                </a:solidFill>
              </a:rPr>
              <a:t>hình</a:t>
            </a:r>
            <a:r>
              <a:rPr lang="en-US" sz="2000" dirty="0">
                <a:solidFill>
                  <a:srgbClr val="0070C0"/>
                </a:solidFill>
              </a:rPr>
              <a:t> </a:t>
            </a:r>
            <a:r>
              <a:rPr lang="en-US" sz="2000" dirty="0" err="1">
                <a:solidFill>
                  <a:srgbClr val="0070C0"/>
                </a:solidFill>
              </a:rPr>
              <a:t>tượng</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khác</a:t>
            </a:r>
            <a:r>
              <a:rPr lang="en-US" sz="2000" dirty="0">
                <a:solidFill>
                  <a:srgbClr val="0070C0"/>
                </a:solidFill>
              </a:rPr>
              <a:t> </a:t>
            </a:r>
            <a:r>
              <a:rPr lang="en-US" sz="2000" dirty="0" err="1">
                <a:solidFill>
                  <a:srgbClr val="0070C0"/>
                </a:solidFill>
              </a:rPr>
              <a:t>biệt</a:t>
            </a:r>
            <a:r>
              <a:rPr lang="en-US" sz="2000" dirty="0">
                <a:solidFill>
                  <a:srgbClr val="0070C0"/>
                </a:solidFill>
              </a:rPr>
              <a:t> </a:t>
            </a:r>
            <a:r>
              <a:rPr lang="en-US" sz="2000" dirty="0" err="1">
                <a:solidFill>
                  <a:srgbClr val="0070C0"/>
                </a:solidFill>
              </a:rPr>
              <a:t>với</a:t>
            </a:r>
            <a:r>
              <a:rPr lang="en-US" sz="2000" dirty="0">
                <a:solidFill>
                  <a:srgbClr val="0070C0"/>
                </a:solidFill>
              </a:rPr>
              <a:t> </a:t>
            </a:r>
            <a:r>
              <a:rPr lang="en-US" sz="2000" dirty="0" err="1">
                <a:solidFill>
                  <a:srgbClr val="0070C0"/>
                </a:solidFill>
              </a:rPr>
              <a:t>hình</a:t>
            </a:r>
            <a:r>
              <a:rPr lang="en-US" sz="2000" dirty="0">
                <a:solidFill>
                  <a:srgbClr val="0070C0"/>
                </a:solidFill>
              </a:rPr>
              <a:t> </a:t>
            </a:r>
            <a:r>
              <a:rPr lang="en-US" sz="2000" dirty="0" err="1">
                <a:solidFill>
                  <a:srgbClr val="0070C0"/>
                </a:solidFill>
              </a:rPr>
              <a:t>tượng</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của</a:t>
            </a:r>
            <a:r>
              <a:rPr lang="en-US" sz="2000" dirty="0">
                <a:solidFill>
                  <a:srgbClr val="0070C0"/>
                </a:solidFill>
              </a:rPr>
              <a:t> Trung </a:t>
            </a:r>
            <a:r>
              <a:rPr lang="en-US" sz="2000" dirty="0" err="1">
                <a:solidFill>
                  <a:srgbClr val="0070C0"/>
                </a:solidFill>
              </a:rPr>
              <a:t>Hoa.Rồng</a:t>
            </a:r>
            <a:r>
              <a:rPr lang="en-US" sz="2000" dirty="0">
                <a:solidFill>
                  <a:srgbClr val="0070C0"/>
                </a:solidFill>
              </a:rPr>
              <a:t> </a:t>
            </a:r>
            <a:r>
              <a:rPr lang="en-US" sz="2000" dirty="0" err="1">
                <a:solidFill>
                  <a:srgbClr val="0070C0"/>
                </a:solidFill>
              </a:rPr>
              <a:t>thời</a:t>
            </a:r>
            <a:r>
              <a:rPr lang="en-US" sz="2000" dirty="0">
                <a:solidFill>
                  <a:srgbClr val="0070C0"/>
                </a:solidFill>
              </a:rPr>
              <a:t> </a:t>
            </a:r>
            <a:r>
              <a:rPr lang="en-US" sz="2000" dirty="0" err="1">
                <a:solidFill>
                  <a:srgbClr val="0070C0"/>
                </a:solidFill>
              </a:rPr>
              <a:t>Trần</a:t>
            </a:r>
            <a:r>
              <a:rPr lang="en-US" sz="2000" dirty="0">
                <a:solidFill>
                  <a:srgbClr val="0070C0"/>
                </a:solidFill>
              </a:rPr>
              <a:t> </a:t>
            </a:r>
            <a:r>
              <a:rPr lang="en-US" sz="2000" dirty="0" err="1">
                <a:solidFill>
                  <a:srgbClr val="0070C0"/>
                </a:solidFill>
              </a:rPr>
              <a:t>vẫn</a:t>
            </a:r>
            <a:r>
              <a:rPr lang="en-US" sz="2000" dirty="0">
                <a:solidFill>
                  <a:srgbClr val="0070C0"/>
                </a:solidFill>
              </a:rPr>
              <a:t> </a:t>
            </a:r>
            <a:r>
              <a:rPr lang="en-US" sz="2000" dirty="0" err="1">
                <a:solidFill>
                  <a:srgbClr val="0070C0"/>
                </a:solidFill>
              </a:rPr>
              <a:t>giữ</a:t>
            </a:r>
            <a:r>
              <a:rPr lang="en-US" sz="2000" dirty="0">
                <a:solidFill>
                  <a:srgbClr val="0070C0"/>
                </a:solidFill>
              </a:rPr>
              <a:t> </a:t>
            </a:r>
            <a:r>
              <a:rPr lang="en-US" sz="2000" dirty="0" err="1">
                <a:solidFill>
                  <a:srgbClr val="0070C0"/>
                </a:solidFill>
              </a:rPr>
              <a:t>dáng</a:t>
            </a:r>
            <a:r>
              <a:rPr lang="en-US" sz="2000" dirty="0">
                <a:solidFill>
                  <a:srgbClr val="0070C0"/>
                </a:solidFill>
              </a:rPr>
              <a:t> </a:t>
            </a:r>
            <a:r>
              <a:rPr lang="en-US" sz="2000" dirty="0" err="1">
                <a:solidFill>
                  <a:srgbClr val="0070C0"/>
                </a:solidFill>
              </a:rPr>
              <a:t>dấp</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thời</a:t>
            </a:r>
            <a:r>
              <a:rPr lang="en-US" sz="2000" dirty="0">
                <a:solidFill>
                  <a:srgbClr val="0070C0"/>
                </a:solidFill>
              </a:rPr>
              <a:t> Lý, </a:t>
            </a:r>
            <a:r>
              <a:rPr lang="en-US" sz="2000" dirty="0" err="1">
                <a:solidFill>
                  <a:srgbClr val="0070C0"/>
                </a:solidFill>
              </a:rPr>
              <a:t>với</a:t>
            </a:r>
            <a:r>
              <a:rPr lang="en-US" sz="2000" dirty="0">
                <a:solidFill>
                  <a:srgbClr val="0070C0"/>
                </a:solidFill>
              </a:rPr>
              <a:t> </a:t>
            </a:r>
            <a:r>
              <a:rPr lang="en-US" sz="2000" dirty="0" err="1">
                <a:solidFill>
                  <a:srgbClr val="0070C0"/>
                </a:solidFill>
              </a:rPr>
              <a:t>các</a:t>
            </a:r>
            <a:r>
              <a:rPr lang="en-US" sz="2000" dirty="0">
                <a:solidFill>
                  <a:srgbClr val="0070C0"/>
                </a:solidFill>
              </a:rPr>
              <a:t> </a:t>
            </a:r>
            <a:r>
              <a:rPr lang="en-US" sz="2000" dirty="0" err="1">
                <a:solidFill>
                  <a:srgbClr val="0070C0"/>
                </a:solidFill>
              </a:rPr>
              <a:t>đường</a:t>
            </a:r>
            <a:r>
              <a:rPr lang="en-US" sz="2000" dirty="0">
                <a:solidFill>
                  <a:srgbClr val="0070C0"/>
                </a:solidFill>
              </a:rPr>
              <a:t> </a:t>
            </a:r>
            <a:r>
              <a:rPr lang="en-US" sz="2000" dirty="0" err="1">
                <a:solidFill>
                  <a:srgbClr val="0070C0"/>
                </a:solidFill>
              </a:rPr>
              <a:t>cong</a:t>
            </a:r>
            <a:r>
              <a:rPr lang="en-US" sz="2000" dirty="0">
                <a:solidFill>
                  <a:srgbClr val="0070C0"/>
                </a:solidFill>
              </a:rPr>
              <a:t> </a:t>
            </a:r>
            <a:r>
              <a:rPr lang="en-US" sz="2000" dirty="0" err="1">
                <a:solidFill>
                  <a:srgbClr val="0070C0"/>
                </a:solidFill>
              </a:rPr>
              <a:t>tròn</a:t>
            </a:r>
            <a:r>
              <a:rPr lang="en-US" sz="2000" dirty="0">
                <a:solidFill>
                  <a:srgbClr val="0070C0"/>
                </a:solidFill>
              </a:rPr>
              <a:t> </a:t>
            </a:r>
            <a:r>
              <a:rPr lang="en-US" sz="2000" dirty="0" err="1">
                <a:solidFill>
                  <a:srgbClr val="0070C0"/>
                </a:solidFill>
              </a:rPr>
              <a:t>nối</a:t>
            </a:r>
            <a:r>
              <a:rPr lang="en-US" sz="2000" dirty="0">
                <a:solidFill>
                  <a:srgbClr val="0070C0"/>
                </a:solidFill>
              </a:rPr>
              <a:t> </a:t>
            </a:r>
            <a:r>
              <a:rPr lang="en-US" sz="2000" dirty="0" err="1">
                <a:solidFill>
                  <a:srgbClr val="0070C0"/>
                </a:solidFill>
              </a:rPr>
              <a:t>nhau</a:t>
            </a:r>
            <a:r>
              <a:rPr lang="en-US" sz="2000" dirty="0">
                <a:solidFill>
                  <a:srgbClr val="0070C0"/>
                </a:solidFill>
              </a:rPr>
              <a:t>, </a:t>
            </a:r>
            <a:r>
              <a:rPr lang="en-US" sz="2000" dirty="0" err="1">
                <a:solidFill>
                  <a:srgbClr val="0070C0"/>
                </a:solidFill>
              </a:rPr>
              <a:t>các</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trước</a:t>
            </a:r>
            <a:r>
              <a:rPr lang="en-US" sz="2000" dirty="0">
                <a:solidFill>
                  <a:srgbClr val="0070C0"/>
                </a:solidFill>
              </a:rPr>
              <a:t> </a:t>
            </a:r>
            <a:r>
              <a:rPr lang="en-US" sz="2000" dirty="0" err="1">
                <a:solidFill>
                  <a:srgbClr val="0070C0"/>
                </a:solidFill>
              </a:rPr>
              <a:t>lớn</a:t>
            </a:r>
            <a:r>
              <a:rPr lang="en-US" sz="2000" dirty="0">
                <a:solidFill>
                  <a:srgbClr val="0070C0"/>
                </a:solidFill>
              </a:rPr>
              <a:t>, </a:t>
            </a:r>
            <a:r>
              <a:rPr lang="en-US" sz="2000" dirty="0" err="1">
                <a:solidFill>
                  <a:srgbClr val="0070C0"/>
                </a:solidFill>
              </a:rPr>
              <a:t>các</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nhỏ</a:t>
            </a:r>
            <a:r>
              <a:rPr lang="en-US" sz="2000" dirty="0">
                <a:solidFill>
                  <a:srgbClr val="0070C0"/>
                </a:solidFill>
              </a:rPr>
              <a:t> </a:t>
            </a:r>
            <a:r>
              <a:rPr lang="en-US" sz="2000" dirty="0" err="1">
                <a:solidFill>
                  <a:srgbClr val="0070C0"/>
                </a:solidFill>
              </a:rPr>
              <a:t>dần</a:t>
            </a:r>
            <a:r>
              <a:rPr lang="en-US" sz="2000" dirty="0">
                <a:solidFill>
                  <a:srgbClr val="0070C0"/>
                </a:solidFill>
              </a:rPr>
              <a:t> </a:t>
            </a:r>
            <a:r>
              <a:rPr lang="en-US" sz="2000" dirty="0" err="1">
                <a:solidFill>
                  <a:srgbClr val="0070C0"/>
                </a:solidFill>
              </a:rPr>
              <a:t>và</a:t>
            </a:r>
            <a:r>
              <a:rPr lang="en-US" sz="2000" dirty="0">
                <a:solidFill>
                  <a:srgbClr val="0070C0"/>
                </a:solidFill>
              </a:rPr>
              <a:t> </a:t>
            </a:r>
            <a:r>
              <a:rPr lang="en-US" sz="2000" dirty="0" err="1">
                <a:solidFill>
                  <a:srgbClr val="0070C0"/>
                </a:solidFill>
              </a:rPr>
              <a:t>kết</a:t>
            </a:r>
            <a:r>
              <a:rPr lang="en-US" sz="2000" dirty="0">
                <a:solidFill>
                  <a:srgbClr val="0070C0"/>
                </a:solidFill>
              </a:rPr>
              <a:t> </a:t>
            </a:r>
            <a:r>
              <a:rPr lang="en-US" sz="2000" dirty="0" err="1">
                <a:solidFill>
                  <a:srgbClr val="0070C0"/>
                </a:solidFill>
              </a:rPr>
              <a:t>thúc</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đuôi</a:t>
            </a:r>
            <a:r>
              <a:rPr lang="en-US" sz="2000" dirty="0">
                <a:solidFill>
                  <a:srgbClr val="0070C0"/>
                </a:solidFill>
              </a:rPr>
              <a:t> </a:t>
            </a:r>
            <a:r>
              <a:rPr lang="en-US" sz="2000" dirty="0" err="1">
                <a:solidFill>
                  <a:srgbClr val="0070C0"/>
                </a:solidFill>
              </a:rPr>
              <a:t>rắn</a:t>
            </a:r>
            <a:r>
              <a:rPr lang="en-US" sz="2000" dirty="0">
                <a:solidFill>
                  <a:srgbClr val="0070C0"/>
                </a:solidFill>
              </a:rPr>
              <a:t>. </a:t>
            </a:r>
            <a:r>
              <a:rPr lang="en-US" sz="2000" dirty="0" err="1">
                <a:solidFill>
                  <a:srgbClr val="0070C0"/>
                </a:solidFill>
              </a:rPr>
              <a:t>Vẩy</a:t>
            </a:r>
            <a:r>
              <a:rPr lang="en-US" sz="2000" dirty="0">
                <a:solidFill>
                  <a:srgbClr val="0070C0"/>
                </a:solidFill>
              </a:rPr>
              <a:t> </a:t>
            </a:r>
            <a:r>
              <a:rPr lang="en-US" sz="2000" dirty="0" err="1">
                <a:solidFill>
                  <a:srgbClr val="0070C0"/>
                </a:solidFill>
              </a:rPr>
              <a:t>lưng</a:t>
            </a:r>
            <a:r>
              <a:rPr lang="en-US" sz="2000" dirty="0">
                <a:solidFill>
                  <a:srgbClr val="0070C0"/>
                </a:solidFill>
              </a:rPr>
              <a:t> </a:t>
            </a:r>
            <a:r>
              <a:rPr lang="en-US" sz="2000" dirty="0" err="1">
                <a:solidFill>
                  <a:srgbClr val="0070C0"/>
                </a:solidFill>
              </a:rPr>
              <a:t>vẫn</a:t>
            </a:r>
            <a:r>
              <a:rPr lang="en-US" sz="2000" dirty="0">
                <a:solidFill>
                  <a:srgbClr val="0070C0"/>
                </a:solidFill>
              </a:rPr>
              <a:t> </a:t>
            </a:r>
            <a:r>
              <a:rPr lang="en-US" sz="2000" dirty="0" err="1">
                <a:solidFill>
                  <a:srgbClr val="0070C0"/>
                </a:solidFill>
              </a:rPr>
              <a:t>thể</a:t>
            </a:r>
            <a:r>
              <a:rPr lang="en-US" sz="2000" dirty="0">
                <a:solidFill>
                  <a:srgbClr val="0070C0"/>
                </a:solidFill>
              </a:rPr>
              <a:t> </a:t>
            </a:r>
            <a:r>
              <a:rPr lang="en-US" sz="2000" dirty="0" err="1">
                <a:solidFill>
                  <a:srgbClr val="0070C0"/>
                </a:solidFill>
              </a:rPr>
              <a:t>hiện</a:t>
            </a:r>
            <a:r>
              <a:rPr lang="en-US" sz="2000" dirty="0">
                <a:solidFill>
                  <a:srgbClr val="0070C0"/>
                </a:solidFill>
              </a:rPr>
              <a:t> </a:t>
            </a:r>
            <a:r>
              <a:rPr lang="en-US" sz="2000" dirty="0" err="1">
                <a:solidFill>
                  <a:srgbClr val="0070C0"/>
                </a:solidFill>
              </a:rPr>
              <a:t>từng</a:t>
            </a:r>
            <a:r>
              <a:rPr lang="en-US" sz="2000" dirty="0">
                <a:solidFill>
                  <a:srgbClr val="0070C0"/>
                </a:solidFill>
              </a:rPr>
              <a:t> </a:t>
            </a:r>
            <a:r>
              <a:rPr lang="en-US" sz="2000" dirty="0" err="1">
                <a:solidFill>
                  <a:srgbClr val="0070C0"/>
                </a:solidFill>
              </a:rPr>
              <a:t>chiếc</a:t>
            </a:r>
            <a:r>
              <a:rPr lang="en-US" sz="2000" dirty="0">
                <a:solidFill>
                  <a:srgbClr val="0070C0"/>
                </a:solidFill>
              </a:rPr>
              <a:t>, </a:t>
            </a:r>
            <a:r>
              <a:rPr lang="en-US" sz="2000" dirty="0" err="1">
                <a:solidFill>
                  <a:srgbClr val="0070C0"/>
                </a:solidFill>
              </a:rPr>
              <a:t>nhưng</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tựa</a:t>
            </a:r>
            <a:r>
              <a:rPr lang="en-US" sz="2000" dirty="0">
                <a:solidFill>
                  <a:srgbClr val="0070C0"/>
                </a:solidFill>
              </a:rPr>
              <a:t> </a:t>
            </a:r>
            <a:r>
              <a:rPr lang="en-US" sz="2000" dirty="0" err="1">
                <a:solidFill>
                  <a:srgbClr val="0070C0"/>
                </a:solidFill>
              </a:rPr>
              <a:t>đầu</a:t>
            </a:r>
            <a:r>
              <a:rPr lang="en-US" sz="2000" dirty="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nhau</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Lý. </a:t>
            </a:r>
            <a:r>
              <a:rPr lang="en-US" sz="2000" dirty="0" err="1">
                <a:solidFill>
                  <a:srgbClr val="0070C0"/>
                </a:solidFill>
              </a:rPr>
              <a:t>Có</a:t>
            </a:r>
            <a:r>
              <a:rPr lang="en-US" sz="2000" dirty="0">
                <a:solidFill>
                  <a:srgbClr val="0070C0"/>
                </a:solidFill>
              </a:rPr>
              <a:t> </a:t>
            </a:r>
            <a:r>
              <a:rPr lang="en-US" sz="2000" dirty="0" err="1">
                <a:solidFill>
                  <a:srgbClr val="0070C0"/>
                </a:solidFill>
              </a:rPr>
              <a:t>khi</a:t>
            </a:r>
            <a:r>
              <a:rPr lang="en-US" sz="2000" dirty="0">
                <a:solidFill>
                  <a:srgbClr val="0070C0"/>
                </a:solidFill>
              </a:rPr>
              <a:t> </a:t>
            </a:r>
            <a:r>
              <a:rPr lang="en-US" sz="2000" dirty="0" err="1">
                <a:solidFill>
                  <a:srgbClr val="0070C0"/>
                </a:solidFill>
              </a:rPr>
              <a:t>vẩy</a:t>
            </a:r>
            <a:r>
              <a:rPr lang="en-US" sz="2000" dirty="0">
                <a:solidFill>
                  <a:srgbClr val="0070C0"/>
                </a:solidFill>
              </a:rPr>
              <a:t> </a:t>
            </a:r>
            <a:r>
              <a:rPr lang="en-US" sz="2000" dirty="0" err="1">
                <a:solidFill>
                  <a:srgbClr val="0070C0"/>
                </a:solidFill>
              </a:rPr>
              <a:t>lưng</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dạng</a:t>
            </a:r>
            <a:r>
              <a:rPr lang="en-US" sz="2000" dirty="0">
                <a:solidFill>
                  <a:srgbClr val="0070C0"/>
                </a:solidFill>
              </a:rPr>
              <a:t> </a:t>
            </a:r>
            <a:r>
              <a:rPr lang="en-US" sz="2000" dirty="0" err="1">
                <a:solidFill>
                  <a:srgbClr val="0070C0"/>
                </a:solidFill>
              </a:rPr>
              <a:t>hình</a:t>
            </a:r>
            <a:r>
              <a:rPr lang="en-US" sz="2000" dirty="0">
                <a:solidFill>
                  <a:srgbClr val="0070C0"/>
                </a:solidFill>
              </a:rPr>
              <a:t> </a:t>
            </a:r>
            <a:r>
              <a:rPr lang="en-US" sz="2000" dirty="0" err="1">
                <a:solidFill>
                  <a:srgbClr val="0070C0"/>
                </a:solidFill>
              </a:rPr>
              <a:t>răng</a:t>
            </a:r>
            <a:r>
              <a:rPr lang="en-US" sz="2000" dirty="0">
                <a:solidFill>
                  <a:srgbClr val="0070C0"/>
                </a:solidFill>
              </a:rPr>
              <a:t> </a:t>
            </a:r>
            <a:r>
              <a:rPr lang="en-US" sz="2000" dirty="0" err="1">
                <a:solidFill>
                  <a:srgbClr val="0070C0"/>
                </a:solidFill>
              </a:rPr>
              <a:t>cưa</a:t>
            </a:r>
            <a:r>
              <a:rPr lang="en-US" sz="2000" dirty="0">
                <a:solidFill>
                  <a:srgbClr val="0070C0"/>
                </a:solidFill>
              </a:rPr>
              <a:t> </a:t>
            </a:r>
            <a:r>
              <a:rPr lang="en-US" sz="2000" dirty="0" err="1">
                <a:solidFill>
                  <a:srgbClr val="0070C0"/>
                </a:solidFill>
              </a:rPr>
              <a:t>lớn</a:t>
            </a:r>
            <a:r>
              <a:rPr lang="en-US" sz="2000" dirty="0">
                <a:solidFill>
                  <a:srgbClr val="0070C0"/>
                </a:solidFill>
              </a:rPr>
              <a:t>, </a:t>
            </a:r>
            <a:r>
              <a:rPr lang="en-US" sz="2000" dirty="0" err="1">
                <a:solidFill>
                  <a:srgbClr val="0070C0"/>
                </a:solidFill>
              </a:rPr>
              <a:t>nhọn</a:t>
            </a:r>
            <a:r>
              <a:rPr lang="en-US" sz="2000" dirty="0">
                <a:solidFill>
                  <a:srgbClr val="0070C0"/>
                </a:solidFill>
              </a:rPr>
              <a:t>, </a:t>
            </a:r>
            <a:r>
              <a:rPr lang="en-US" sz="2000" dirty="0" err="1">
                <a:solidFill>
                  <a:srgbClr val="0070C0"/>
                </a:solidFill>
              </a:rPr>
              <a:t>đôi</a:t>
            </a:r>
            <a:r>
              <a:rPr lang="en-US" sz="2000" dirty="0">
                <a:solidFill>
                  <a:srgbClr val="0070C0"/>
                </a:solidFill>
              </a:rPr>
              <a:t> </a:t>
            </a:r>
            <a:r>
              <a:rPr lang="en-US" sz="2000" dirty="0" err="1">
                <a:solidFill>
                  <a:srgbClr val="0070C0"/>
                </a:solidFill>
              </a:rPr>
              <a:t>khi</a:t>
            </a:r>
            <a:r>
              <a:rPr lang="en-US" sz="2000" dirty="0">
                <a:solidFill>
                  <a:srgbClr val="0070C0"/>
                </a:solidFill>
              </a:rPr>
              <a:t> </a:t>
            </a:r>
            <a:r>
              <a:rPr lang="en-US" sz="2000" dirty="0" err="1">
                <a:solidFill>
                  <a:srgbClr val="0070C0"/>
                </a:solidFill>
              </a:rPr>
              <a:t>từng</a:t>
            </a:r>
            <a:r>
              <a:rPr lang="en-US" sz="2000" dirty="0">
                <a:solidFill>
                  <a:srgbClr val="0070C0"/>
                </a:solidFill>
              </a:rPr>
              <a:t> </a:t>
            </a:r>
            <a:r>
              <a:rPr lang="en-US" sz="2000" dirty="0" err="1">
                <a:solidFill>
                  <a:srgbClr val="0070C0"/>
                </a:solidFill>
              </a:rPr>
              <a:t>chiếc</a:t>
            </a:r>
            <a:r>
              <a:rPr lang="en-US" sz="2000" dirty="0">
                <a:solidFill>
                  <a:srgbClr val="0070C0"/>
                </a:solidFill>
              </a:rPr>
              <a:t> </a:t>
            </a:r>
            <a:r>
              <a:rPr lang="en-US" sz="2000" dirty="0" err="1">
                <a:solidFill>
                  <a:srgbClr val="0070C0"/>
                </a:solidFill>
              </a:rPr>
              <a:t>vẩy</a:t>
            </a:r>
            <a:r>
              <a:rPr lang="en-US" sz="2000" dirty="0">
                <a:solidFill>
                  <a:srgbClr val="0070C0"/>
                </a:solidFill>
              </a:rPr>
              <a:t> </a:t>
            </a:r>
            <a:r>
              <a:rPr lang="en-US" sz="2000" dirty="0" err="1">
                <a:solidFill>
                  <a:srgbClr val="0070C0"/>
                </a:solidFill>
              </a:rPr>
              <a:t>được</a:t>
            </a:r>
            <a:r>
              <a:rPr lang="en-US" sz="2000" dirty="0">
                <a:solidFill>
                  <a:srgbClr val="0070C0"/>
                </a:solidFill>
              </a:rPr>
              <a:t> chia </a:t>
            </a:r>
            <a:r>
              <a:rPr lang="en-US" sz="2000" dirty="0" err="1">
                <a:solidFill>
                  <a:srgbClr val="0070C0"/>
                </a:solidFill>
              </a:rPr>
              <a:t>thành</a:t>
            </a:r>
            <a:r>
              <a:rPr lang="en-US" sz="2000" dirty="0">
                <a:solidFill>
                  <a:srgbClr val="0070C0"/>
                </a:solidFill>
              </a:rPr>
              <a:t> </a:t>
            </a:r>
            <a:r>
              <a:rPr lang="en-US" sz="2000" dirty="0" err="1">
                <a:solidFill>
                  <a:srgbClr val="0070C0"/>
                </a:solidFill>
              </a:rPr>
              <a:t>hai</a:t>
            </a:r>
            <a:r>
              <a:rPr lang="en-US" sz="2000" dirty="0">
                <a:solidFill>
                  <a:srgbClr val="0070C0"/>
                </a:solidFill>
              </a:rPr>
              <a:t> </a:t>
            </a:r>
            <a:r>
              <a:rPr lang="en-US" sz="2000" dirty="0" err="1">
                <a:solidFill>
                  <a:srgbClr val="0070C0"/>
                </a:solidFill>
              </a:rPr>
              <a:t>tầng</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thường</a:t>
            </a:r>
            <a:r>
              <a:rPr lang="en-US" sz="2000" dirty="0">
                <a:solidFill>
                  <a:srgbClr val="0070C0"/>
                </a:solidFill>
              </a:rPr>
              <a:t> </a:t>
            </a:r>
            <a:r>
              <a:rPr lang="en-US" sz="2000" dirty="0" err="1">
                <a:solidFill>
                  <a:srgbClr val="0070C0"/>
                </a:solidFill>
              </a:rPr>
              <a:t>ngắn</a:t>
            </a:r>
            <a:r>
              <a:rPr lang="en-US" sz="2000" dirty="0">
                <a:solidFill>
                  <a:srgbClr val="0070C0"/>
                </a:solidFill>
              </a:rPr>
              <a:t> </a:t>
            </a:r>
            <a:r>
              <a:rPr lang="en-US" sz="2000" dirty="0" err="1">
                <a:solidFill>
                  <a:srgbClr val="0070C0"/>
                </a:solidFill>
              </a:rPr>
              <a:t>hơn</a:t>
            </a:r>
            <a:r>
              <a:rPr lang="en-US" sz="2000" dirty="0">
                <a:solidFill>
                  <a:srgbClr val="0070C0"/>
                </a:solidFill>
              </a:rPr>
              <a:t>, </a:t>
            </a:r>
            <a:r>
              <a:rPr lang="en-US" sz="2000" dirty="0" err="1">
                <a:solidFill>
                  <a:srgbClr val="0070C0"/>
                </a:solidFill>
              </a:rPr>
              <a:t>những</a:t>
            </a:r>
            <a:r>
              <a:rPr lang="en-US" sz="2000" dirty="0">
                <a:solidFill>
                  <a:srgbClr val="0070C0"/>
                </a:solidFill>
              </a:rPr>
              <a:t> </a:t>
            </a:r>
            <a:r>
              <a:rPr lang="en-US" sz="2000" dirty="0" err="1">
                <a:solidFill>
                  <a:srgbClr val="0070C0"/>
                </a:solidFill>
              </a:rPr>
              <a:t>túm</a:t>
            </a:r>
            <a:r>
              <a:rPr lang="en-US" sz="2000" dirty="0">
                <a:solidFill>
                  <a:srgbClr val="0070C0"/>
                </a:solidFill>
              </a:rPr>
              <a:t> </a:t>
            </a:r>
            <a:r>
              <a:rPr lang="en-US" sz="2000" dirty="0" err="1">
                <a:solidFill>
                  <a:srgbClr val="0070C0"/>
                </a:solidFill>
              </a:rPr>
              <a:t>lông</a:t>
            </a:r>
            <a:r>
              <a:rPr lang="en-US" sz="2000" dirty="0">
                <a:solidFill>
                  <a:srgbClr val="0070C0"/>
                </a:solidFill>
              </a:rPr>
              <a:t> ở </a:t>
            </a:r>
            <a:r>
              <a:rPr lang="en-US" sz="2000" dirty="0" err="1">
                <a:solidFill>
                  <a:srgbClr val="0070C0"/>
                </a:solidFill>
              </a:rPr>
              <a:t>khủy</a:t>
            </a:r>
            <a:r>
              <a:rPr lang="en-US" sz="2000" dirty="0">
                <a:solidFill>
                  <a:srgbClr val="0070C0"/>
                </a:solidFill>
              </a:rPr>
              <a:t> </a:t>
            </a:r>
            <a:r>
              <a:rPr lang="en-US" sz="2000" dirty="0" err="1">
                <a:solidFill>
                  <a:srgbClr val="0070C0"/>
                </a:solidFill>
              </a:rPr>
              <a:t>chân</a:t>
            </a:r>
            <a:r>
              <a:rPr lang="en-US" sz="2000" dirty="0">
                <a:solidFill>
                  <a:srgbClr val="0070C0"/>
                </a:solidFill>
              </a:rPr>
              <a:t> </a:t>
            </a:r>
            <a:r>
              <a:rPr lang="en-US" sz="2000" dirty="0" err="1">
                <a:solidFill>
                  <a:srgbClr val="0070C0"/>
                </a:solidFill>
              </a:rPr>
              <a:t>không</a:t>
            </a:r>
            <a:r>
              <a:rPr lang="en-US" sz="2000" dirty="0">
                <a:solidFill>
                  <a:srgbClr val="0070C0"/>
                </a:solidFill>
              </a:rPr>
              <a:t> bay </a:t>
            </a:r>
            <a:r>
              <a:rPr lang="en-US" sz="2000" dirty="0" err="1">
                <a:solidFill>
                  <a:srgbClr val="0070C0"/>
                </a:solidFill>
              </a:rPr>
              <a:t>ra</a:t>
            </a:r>
            <a:r>
              <a:rPr lang="en-US" sz="2000" dirty="0">
                <a:solidFill>
                  <a:srgbClr val="0070C0"/>
                </a:solidFill>
              </a:rPr>
              <a:t> </a:t>
            </a:r>
            <a:r>
              <a:rPr lang="en-US" sz="2000" dirty="0" err="1">
                <a:solidFill>
                  <a:srgbClr val="0070C0"/>
                </a:solidFill>
              </a:rPr>
              <a:t>theo</a:t>
            </a:r>
            <a:r>
              <a:rPr lang="en-US" sz="2000" dirty="0">
                <a:solidFill>
                  <a:srgbClr val="0070C0"/>
                </a:solidFill>
              </a:rPr>
              <a:t> </a:t>
            </a:r>
            <a:r>
              <a:rPr lang="en-US" sz="2000" dirty="0" err="1">
                <a:solidFill>
                  <a:srgbClr val="0070C0"/>
                </a:solidFill>
              </a:rPr>
              <a:t>một</a:t>
            </a:r>
            <a:r>
              <a:rPr lang="en-US" sz="2000" dirty="0">
                <a:solidFill>
                  <a:srgbClr val="0070C0"/>
                </a:solidFill>
              </a:rPr>
              <a:t> </a:t>
            </a:r>
            <a:r>
              <a:rPr lang="en-US" sz="2000" dirty="0" err="1">
                <a:solidFill>
                  <a:srgbClr val="0070C0"/>
                </a:solidFill>
              </a:rPr>
              <a:t>chiều</a:t>
            </a:r>
            <a:r>
              <a:rPr lang="en-US" sz="2000" dirty="0">
                <a:solidFill>
                  <a:srgbClr val="0070C0"/>
                </a:solidFill>
              </a:rPr>
              <a:t> </a:t>
            </a:r>
            <a:r>
              <a:rPr lang="en-US" sz="2000" dirty="0" err="1">
                <a:solidFill>
                  <a:srgbClr val="0070C0"/>
                </a:solidFill>
              </a:rPr>
              <a:t>nhất</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Lý </a:t>
            </a:r>
            <a:r>
              <a:rPr lang="en-US" sz="2000" dirty="0" err="1">
                <a:solidFill>
                  <a:srgbClr val="0070C0"/>
                </a:solidFill>
              </a:rPr>
              <a:t>mà</a:t>
            </a:r>
            <a:r>
              <a:rPr lang="en-US" sz="2000" dirty="0">
                <a:solidFill>
                  <a:srgbClr val="0070C0"/>
                </a:solidFill>
              </a:rPr>
              <a:t> </a:t>
            </a:r>
            <a:r>
              <a:rPr lang="en-US" sz="2000" dirty="0" err="1">
                <a:solidFill>
                  <a:srgbClr val="0070C0"/>
                </a:solidFill>
              </a:rPr>
              <a:t>lại</a:t>
            </a:r>
            <a:r>
              <a:rPr lang="en-US" sz="2000" dirty="0">
                <a:solidFill>
                  <a:srgbClr val="0070C0"/>
                </a:solidFill>
              </a:rPr>
              <a:t> bay </a:t>
            </a:r>
            <a:r>
              <a:rPr lang="en-US" sz="2000" dirty="0" err="1">
                <a:solidFill>
                  <a:srgbClr val="0070C0"/>
                </a:solidFill>
              </a:rPr>
              <a:t>lên</a:t>
            </a:r>
            <a:r>
              <a:rPr lang="en-US" sz="2000" dirty="0">
                <a:solidFill>
                  <a:srgbClr val="0070C0"/>
                </a:solidFill>
              </a:rPr>
              <a:t> </a:t>
            </a:r>
            <a:r>
              <a:rPr lang="en-US" sz="2000" dirty="0" err="1">
                <a:solidFill>
                  <a:srgbClr val="0070C0"/>
                </a:solidFill>
              </a:rPr>
              <a:t>phía</a:t>
            </a:r>
            <a:r>
              <a:rPr lang="en-US" sz="2000" dirty="0">
                <a:solidFill>
                  <a:srgbClr val="0070C0"/>
                </a:solidFill>
              </a:rPr>
              <a:t> </a:t>
            </a:r>
            <a:r>
              <a:rPr lang="en-US" sz="2000" dirty="0" err="1">
                <a:solidFill>
                  <a:srgbClr val="0070C0"/>
                </a:solidFill>
              </a:rPr>
              <a:t>trước</a:t>
            </a:r>
            <a:r>
              <a:rPr lang="en-US" sz="2000" dirty="0">
                <a:solidFill>
                  <a:srgbClr val="0070C0"/>
                </a:solidFill>
              </a:rPr>
              <a:t> hay </a:t>
            </a:r>
            <a:r>
              <a:rPr lang="en-US" sz="2000" dirty="0" err="1">
                <a:solidFill>
                  <a:srgbClr val="0070C0"/>
                </a:solidFill>
              </a:rPr>
              <a:t>phía</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tùy</a:t>
            </a:r>
            <a:r>
              <a:rPr lang="en-US" sz="2000" dirty="0">
                <a:solidFill>
                  <a:srgbClr val="0070C0"/>
                </a:solidFill>
              </a:rPr>
              <a:t> </a:t>
            </a:r>
            <a:r>
              <a:rPr lang="en-US" sz="2000" dirty="0" err="1">
                <a:solidFill>
                  <a:srgbClr val="0070C0"/>
                </a:solidFill>
              </a:rPr>
              <a:t>thuộc</a:t>
            </a:r>
            <a:r>
              <a:rPr lang="en-US" sz="2000" dirty="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khoảng</a:t>
            </a:r>
            <a:r>
              <a:rPr lang="en-US" sz="2000" dirty="0">
                <a:solidFill>
                  <a:srgbClr val="0070C0"/>
                </a:solidFill>
              </a:rPr>
              <a:t> </a:t>
            </a:r>
            <a:r>
              <a:rPr lang="en-US" sz="2000" dirty="0" err="1">
                <a:solidFill>
                  <a:srgbClr val="0070C0"/>
                </a:solidFill>
              </a:rPr>
              <a:t>trống</a:t>
            </a:r>
            <a:r>
              <a:rPr lang="en-US" sz="2000" dirty="0">
                <a:solidFill>
                  <a:srgbClr val="0070C0"/>
                </a:solidFill>
              </a:rPr>
              <a:t> </a:t>
            </a:r>
            <a:r>
              <a:rPr lang="en-US" sz="2000" dirty="0" err="1">
                <a:solidFill>
                  <a:srgbClr val="0070C0"/>
                </a:solidFill>
              </a:rPr>
              <a:t>trên</a:t>
            </a:r>
            <a:r>
              <a:rPr lang="en-US" sz="2000" dirty="0">
                <a:solidFill>
                  <a:srgbClr val="0070C0"/>
                </a:solidFill>
              </a:rPr>
              <a:t> </a:t>
            </a:r>
            <a:r>
              <a:rPr lang="en-US" sz="2000" dirty="0" err="1">
                <a:solidFill>
                  <a:srgbClr val="0070C0"/>
                </a:solidFill>
              </a:rPr>
              <a:t>bức</a:t>
            </a:r>
            <a:r>
              <a:rPr lang="en-US" sz="2000" dirty="0">
                <a:solidFill>
                  <a:srgbClr val="0070C0"/>
                </a:solidFill>
              </a:rPr>
              <a:t> </a:t>
            </a:r>
            <a:r>
              <a:rPr lang="en-US" sz="2000" dirty="0" err="1">
                <a:solidFill>
                  <a:srgbClr val="0070C0"/>
                </a:solidFill>
              </a:rPr>
              <a:t>phù</a:t>
            </a:r>
            <a:r>
              <a:rPr lang="en-US" sz="2000" dirty="0">
                <a:solidFill>
                  <a:srgbClr val="0070C0"/>
                </a:solidFill>
              </a:rPr>
              <a:t> </a:t>
            </a:r>
            <a:r>
              <a:rPr lang="en-US" sz="2000" dirty="0" err="1">
                <a:solidFill>
                  <a:srgbClr val="0070C0"/>
                </a:solidFill>
              </a:rPr>
              <a:t>điêu</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a:t>
            </a:r>
            <a:r>
              <a:rPr lang="en-US" sz="2000" dirty="0" err="1">
                <a:solidFill>
                  <a:srgbClr val="0070C0"/>
                </a:solidFill>
              </a:rPr>
              <a:t>Trần</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sự</a:t>
            </a:r>
            <a:r>
              <a:rPr lang="en-US" sz="2000" dirty="0">
                <a:solidFill>
                  <a:srgbClr val="0070C0"/>
                </a:solidFill>
              </a:rPr>
              <a:t> </a:t>
            </a:r>
            <a:r>
              <a:rPr lang="en-US" sz="2000" dirty="0" err="1">
                <a:solidFill>
                  <a:srgbClr val="0070C0"/>
                </a:solidFill>
              </a:rPr>
              <a:t>xuất</a:t>
            </a:r>
            <a:r>
              <a:rPr lang="en-US" sz="2000" dirty="0">
                <a:solidFill>
                  <a:srgbClr val="0070C0"/>
                </a:solidFill>
              </a:rPr>
              <a:t> </a:t>
            </a:r>
            <a:r>
              <a:rPr lang="en-US" sz="2000" dirty="0" err="1">
                <a:solidFill>
                  <a:srgbClr val="0070C0"/>
                </a:solidFill>
              </a:rPr>
              <a:t>hiện</a:t>
            </a:r>
            <a:r>
              <a:rPr lang="en-US" sz="2000" dirty="0">
                <a:solidFill>
                  <a:srgbClr val="0070C0"/>
                </a:solidFill>
              </a:rPr>
              <a:t> chi </a:t>
            </a:r>
            <a:r>
              <a:rPr lang="en-US" sz="2000" dirty="0" err="1">
                <a:solidFill>
                  <a:srgbClr val="0070C0"/>
                </a:solidFill>
              </a:rPr>
              <a:t>tiết</a:t>
            </a:r>
            <a:r>
              <a:rPr lang="en-US" sz="2000" dirty="0">
                <a:solidFill>
                  <a:srgbClr val="0070C0"/>
                </a:solidFill>
              </a:rPr>
              <a:t> </a:t>
            </a:r>
            <a:r>
              <a:rPr lang="en-US" sz="2000" dirty="0" err="1">
                <a:solidFill>
                  <a:srgbClr val="0070C0"/>
                </a:solidFill>
              </a:rPr>
              <a:t>cặp</a:t>
            </a:r>
            <a:r>
              <a:rPr lang="en-US" sz="2000" dirty="0">
                <a:solidFill>
                  <a:srgbClr val="0070C0"/>
                </a:solidFill>
              </a:rPr>
              <a:t> </a:t>
            </a:r>
            <a:r>
              <a:rPr lang="en-US" sz="2000" dirty="0" err="1">
                <a:solidFill>
                  <a:srgbClr val="0070C0"/>
                </a:solidFill>
              </a:rPr>
              <a:t>sừng</a:t>
            </a:r>
            <a:r>
              <a:rPr lang="en-US" sz="2000" dirty="0">
                <a:solidFill>
                  <a:srgbClr val="0070C0"/>
                </a:solidFill>
              </a:rPr>
              <a:t> </a:t>
            </a:r>
            <a:r>
              <a:rPr lang="en-US" sz="2000" dirty="0" err="1">
                <a:solidFill>
                  <a:srgbClr val="0070C0"/>
                </a:solidFill>
              </a:rPr>
              <a:t>và</a:t>
            </a:r>
            <a:r>
              <a:rPr lang="en-US" sz="2000" dirty="0">
                <a:solidFill>
                  <a:srgbClr val="0070C0"/>
                </a:solidFill>
              </a:rPr>
              <a:t> </a:t>
            </a:r>
            <a:r>
              <a:rPr lang="en-US" sz="2000" dirty="0" err="1">
                <a:solidFill>
                  <a:srgbClr val="0070C0"/>
                </a:solidFill>
              </a:rPr>
              <a:t>đôi</a:t>
            </a:r>
            <a:r>
              <a:rPr lang="en-US" sz="2000" dirty="0">
                <a:solidFill>
                  <a:srgbClr val="0070C0"/>
                </a:solidFill>
              </a:rPr>
              <a:t> </a:t>
            </a:r>
            <a:r>
              <a:rPr lang="en-US" sz="2000" dirty="0" err="1">
                <a:solidFill>
                  <a:srgbClr val="0070C0"/>
                </a:solidFill>
              </a:rPr>
              <a:t>tay.Bạn</a:t>
            </a:r>
            <a:r>
              <a:rPr lang="en-US" sz="2000" dirty="0">
                <a:solidFill>
                  <a:srgbClr val="0070C0"/>
                </a:solidFill>
              </a:rPr>
              <a:t> </a:t>
            </a:r>
            <a:r>
              <a:rPr lang="en-US" sz="2000" dirty="0" err="1">
                <a:solidFill>
                  <a:srgbClr val="0070C0"/>
                </a:solidFill>
              </a:rPr>
              <a:t>đang</a:t>
            </a:r>
            <a:r>
              <a:rPr lang="en-US" sz="2000" dirty="0">
                <a:solidFill>
                  <a:srgbClr val="0070C0"/>
                </a:solidFill>
              </a:rPr>
              <a:t> </a:t>
            </a:r>
            <a:r>
              <a:rPr lang="en-US" sz="2000" dirty="0" err="1">
                <a:solidFill>
                  <a:srgbClr val="0070C0"/>
                </a:solidFill>
              </a:rPr>
              <a:t>sao</a:t>
            </a:r>
            <a:r>
              <a:rPr lang="en-US" sz="2000" dirty="0">
                <a:solidFill>
                  <a:srgbClr val="0070C0"/>
                </a:solidFill>
              </a:rPr>
              <a:t> </a:t>
            </a:r>
            <a:r>
              <a:rPr lang="en-US" sz="2000" dirty="0" err="1">
                <a:solidFill>
                  <a:srgbClr val="0070C0"/>
                </a:solidFill>
              </a:rPr>
              <a:t>chép</a:t>
            </a:r>
            <a:r>
              <a:rPr lang="en-US" sz="2000" dirty="0">
                <a:solidFill>
                  <a:srgbClr val="0070C0"/>
                </a:solidFill>
              </a:rPr>
              <a:t> </a:t>
            </a:r>
            <a:r>
              <a:rPr lang="en-US" sz="2000" dirty="0" err="1">
                <a:solidFill>
                  <a:srgbClr val="0070C0"/>
                </a:solidFill>
              </a:rPr>
              <a:t>nội</a:t>
            </a:r>
            <a:r>
              <a:rPr lang="en-US" sz="2000" dirty="0">
                <a:solidFill>
                  <a:srgbClr val="0070C0"/>
                </a:solidFill>
              </a:rPr>
              <a:t> dung </a:t>
            </a:r>
            <a:r>
              <a:rPr lang="en-US" sz="2000" dirty="0" err="1">
                <a:solidFill>
                  <a:srgbClr val="0070C0"/>
                </a:solidFill>
              </a:rPr>
              <a:t>của</a:t>
            </a:r>
            <a:r>
              <a:rPr lang="en-US" sz="2000" dirty="0">
                <a:solidFill>
                  <a:srgbClr val="0070C0"/>
                </a:solidFill>
              </a:rPr>
              <a:t> </a:t>
            </a:r>
            <a:r>
              <a:rPr lang="en-US" sz="2000" dirty="0" err="1">
                <a:solidFill>
                  <a:srgbClr val="0070C0"/>
                </a:solidFill>
              </a:rPr>
              <a:t>Trí</a:t>
            </a:r>
            <a:r>
              <a:rPr lang="en-US" sz="2000" dirty="0">
                <a:solidFill>
                  <a:srgbClr val="0070C0"/>
                </a:solidFill>
              </a:rPr>
              <a:t> </a:t>
            </a:r>
            <a:r>
              <a:rPr lang="en-US" sz="2000" dirty="0" err="1">
                <a:solidFill>
                  <a:srgbClr val="0070C0"/>
                </a:solidFill>
              </a:rPr>
              <a:t>Thức</a:t>
            </a:r>
            <a:r>
              <a:rPr lang="en-US" sz="2000" dirty="0">
                <a:solidFill>
                  <a:srgbClr val="0070C0"/>
                </a:solidFill>
              </a:rPr>
              <a:t> VN. </a:t>
            </a:r>
            <a:r>
              <a:rPr lang="en-US" sz="2000" dirty="0" err="1">
                <a:solidFill>
                  <a:srgbClr val="0070C0"/>
                </a:solidFill>
              </a:rPr>
              <a:t>Nếu</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cá</a:t>
            </a:r>
            <a:r>
              <a:rPr lang="en-US" sz="2000" dirty="0">
                <a:solidFill>
                  <a:srgbClr val="0070C0"/>
                </a:solidFill>
              </a:rPr>
              <a:t> </a:t>
            </a:r>
            <a:r>
              <a:rPr lang="en-US" sz="2000" dirty="0" err="1">
                <a:solidFill>
                  <a:srgbClr val="0070C0"/>
                </a:solidFill>
              </a:rPr>
              <a:t>nhân</a:t>
            </a:r>
            <a:r>
              <a:rPr lang="en-US" sz="2000" dirty="0">
                <a:solidFill>
                  <a:srgbClr val="0070C0"/>
                </a:solidFill>
              </a:rPr>
              <a:t> </a:t>
            </a:r>
            <a:r>
              <a:rPr lang="en-US" sz="2000" dirty="0" err="1">
                <a:solidFill>
                  <a:srgbClr val="0070C0"/>
                </a:solidFill>
              </a:rPr>
              <a:t>sử</a:t>
            </a:r>
            <a:r>
              <a:rPr lang="en-US" sz="2000" dirty="0">
                <a:solidFill>
                  <a:srgbClr val="0070C0"/>
                </a:solidFill>
              </a:rPr>
              <a:t> </a:t>
            </a:r>
            <a:r>
              <a:rPr lang="en-US" sz="2000" dirty="0" err="1">
                <a:solidFill>
                  <a:srgbClr val="0070C0"/>
                </a:solidFill>
              </a:rPr>
              <a:t>dụng</a:t>
            </a:r>
            <a:r>
              <a:rPr lang="en-US" sz="2000" dirty="0">
                <a:solidFill>
                  <a:srgbClr val="0070C0"/>
                </a:solidFill>
              </a:rPr>
              <a:t>, </a:t>
            </a:r>
            <a:r>
              <a:rPr lang="en-US" sz="2000" dirty="0" err="1">
                <a:solidFill>
                  <a:srgbClr val="0070C0"/>
                </a:solidFill>
              </a:rPr>
              <a:t>vui</a:t>
            </a:r>
            <a:r>
              <a:rPr lang="en-US" sz="2000" dirty="0">
                <a:solidFill>
                  <a:srgbClr val="0070C0"/>
                </a:solidFill>
              </a:rPr>
              <a:t> </a:t>
            </a:r>
            <a:r>
              <a:rPr lang="en-US" sz="2000" dirty="0" err="1">
                <a:solidFill>
                  <a:srgbClr val="0070C0"/>
                </a:solidFill>
              </a:rPr>
              <a:t>lòng</a:t>
            </a:r>
            <a:r>
              <a:rPr lang="en-US" sz="2000" dirty="0">
                <a:solidFill>
                  <a:srgbClr val="0070C0"/>
                </a:solidFill>
              </a:rPr>
              <a:t> </a:t>
            </a:r>
            <a:r>
              <a:rPr lang="en-US" sz="2000" dirty="0" err="1">
                <a:solidFill>
                  <a:srgbClr val="0070C0"/>
                </a:solidFill>
              </a:rPr>
              <a:t>ghi</a:t>
            </a:r>
            <a:r>
              <a:rPr lang="en-US" sz="2000" dirty="0">
                <a:solidFill>
                  <a:srgbClr val="0070C0"/>
                </a:solidFill>
              </a:rPr>
              <a:t> </a:t>
            </a:r>
            <a:r>
              <a:rPr lang="en-US" sz="2000" dirty="0" err="1">
                <a:solidFill>
                  <a:srgbClr val="0070C0"/>
                </a:solidFill>
              </a:rPr>
              <a:t>rõ</a:t>
            </a:r>
            <a:r>
              <a:rPr lang="en-US" sz="2000" dirty="0">
                <a:solidFill>
                  <a:srgbClr val="0070C0"/>
                </a:solidFill>
              </a:rPr>
              <a:t> </a:t>
            </a:r>
            <a:r>
              <a:rPr lang="en-US" sz="2000" dirty="0" err="1">
                <a:solidFill>
                  <a:srgbClr val="0070C0"/>
                </a:solidFill>
              </a:rPr>
              <a:t>nguồn</a:t>
            </a:r>
            <a:r>
              <a:rPr lang="en-US" sz="2000" dirty="0">
                <a:solidFill>
                  <a:srgbClr val="0070C0"/>
                </a:solidFill>
              </a:rPr>
              <a:t> trithucvn.org. </a:t>
            </a:r>
            <a:r>
              <a:rPr lang="en-US" sz="2000" dirty="0" err="1">
                <a:solidFill>
                  <a:srgbClr val="0070C0"/>
                </a:solidFill>
              </a:rPr>
              <a:t>Nếu</a:t>
            </a:r>
            <a:r>
              <a:rPr lang="en-US" sz="2000" dirty="0">
                <a:solidFill>
                  <a:srgbClr val="0070C0"/>
                </a:solidFill>
              </a:rPr>
              <a:t> </a:t>
            </a:r>
            <a:r>
              <a:rPr lang="en-US" sz="2000" dirty="0" err="1">
                <a:solidFill>
                  <a:srgbClr val="0070C0"/>
                </a:solidFill>
              </a:rPr>
              <a:t>là</a:t>
            </a:r>
            <a:r>
              <a:rPr lang="en-US" sz="2000" dirty="0">
                <a:solidFill>
                  <a:srgbClr val="0070C0"/>
                </a:solidFill>
              </a:rPr>
              <a:t> website, </a:t>
            </a:r>
            <a:r>
              <a:rPr lang="en-US" sz="2000" dirty="0" err="1">
                <a:solidFill>
                  <a:srgbClr val="0070C0"/>
                </a:solidFill>
              </a:rPr>
              <a:t>kênh</a:t>
            </a:r>
            <a:r>
              <a:rPr lang="en-US" sz="2000" dirty="0">
                <a:solidFill>
                  <a:srgbClr val="0070C0"/>
                </a:solidFill>
              </a:rPr>
              <a:t> </a:t>
            </a:r>
            <a:r>
              <a:rPr lang="en-US" sz="2000" dirty="0" err="1">
                <a:solidFill>
                  <a:srgbClr val="0070C0"/>
                </a:solidFill>
              </a:rPr>
              <a:t>truyền</a:t>
            </a:r>
            <a:r>
              <a:rPr lang="en-US" sz="2000" dirty="0">
                <a:solidFill>
                  <a:srgbClr val="0070C0"/>
                </a:solidFill>
              </a:rPr>
              <a:t> </a:t>
            </a:r>
            <a:r>
              <a:rPr lang="en-US" sz="2000" dirty="0" err="1">
                <a:solidFill>
                  <a:srgbClr val="0070C0"/>
                </a:solidFill>
              </a:rPr>
              <a:t>thông</a:t>
            </a:r>
            <a:r>
              <a:rPr lang="en-US" sz="2000" dirty="0">
                <a:solidFill>
                  <a:srgbClr val="0070C0"/>
                </a:solidFill>
              </a:rPr>
              <a:t>, </a:t>
            </a:r>
            <a:r>
              <a:rPr lang="en-US" sz="2000" dirty="0" err="1">
                <a:solidFill>
                  <a:srgbClr val="0070C0"/>
                </a:solidFill>
              </a:rPr>
              <a:t>vui</a:t>
            </a:r>
            <a:r>
              <a:rPr lang="en-US" sz="2000" dirty="0">
                <a:solidFill>
                  <a:srgbClr val="0070C0"/>
                </a:solidFill>
              </a:rPr>
              <a:t> </a:t>
            </a:r>
            <a:r>
              <a:rPr lang="en-US" sz="2000" dirty="0" err="1">
                <a:solidFill>
                  <a:srgbClr val="0070C0"/>
                </a:solidFill>
              </a:rPr>
              <a:t>lòng</a:t>
            </a:r>
            <a:r>
              <a:rPr lang="en-US" sz="2000" dirty="0">
                <a:solidFill>
                  <a:srgbClr val="0070C0"/>
                </a:solidFill>
              </a:rPr>
              <a:t> </a:t>
            </a:r>
            <a:r>
              <a:rPr lang="en-US" sz="2000" dirty="0" err="1">
                <a:solidFill>
                  <a:srgbClr val="0070C0"/>
                </a:solidFill>
              </a:rPr>
              <a:t>chỉ</a:t>
            </a:r>
            <a:r>
              <a:rPr lang="en-US" sz="2000" dirty="0">
                <a:solidFill>
                  <a:srgbClr val="0070C0"/>
                </a:solidFill>
              </a:rPr>
              <a:t> </a:t>
            </a:r>
            <a:r>
              <a:rPr lang="en-US" sz="2000" dirty="0" err="1">
                <a:solidFill>
                  <a:srgbClr val="0070C0"/>
                </a:solidFill>
              </a:rPr>
              <a:t>sử</a:t>
            </a:r>
            <a:r>
              <a:rPr lang="en-US" sz="2000" dirty="0">
                <a:solidFill>
                  <a:srgbClr val="0070C0"/>
                </a:solidFill>
              </a:rPr>
              <a:t> </a:t>
            </a:r>
            <a:r>
              <a:rPr lang="en-US" sz="2000" dirty="0" err="1">
                <a:solidFill>
                  <a:srgbClr val="0070C0"/>
                </a:solidFill>
              </a:rPr>
              <a:t>dụng</a:t>
            </a:r>
            <a:r>
              <a:rPr lang="en-US" sz="2000" dirty="0">
                <a:solidFill>
                  <a:srgbClr val="0070C0"/>
                </a:solidFill>
              </a:rPr>
              <a:t> </a:t>
            </a:r>
            <a:r>
              <a:rPr lang="en-US" sz="2000" dirty="0" err="1">
                <a:solidFill>
                  <a:srgbClr val="0070C0"/>
                </a:solidFill>
              </a:rPr>
              <a:t>nội</a:t>
            </a:r>
            <a:r>
              <a:rPr lang="en-US" sz="2000" dirty="0">
                <a:solidFill>
                  <a:srgbClr val="0070C0"/>
                </a:solidFill>
              </a:rPr>
              <a:t> dung </a:t>
            </a:r>
            <a:r>
              <a:rPr lang="en-US" sz="2000" dirty="0" err="1">
                <a:solidFill>
                  <a:srgbClr val="0070C0"/>
                </a:solidFill>
              </a:rPr>
              <a:t>khi</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sự</a:t>
            </a:r>
            <a:r>
              <a:rPr lang="en-US" sz="2000" dirty="0">
                <a:solidFill>
                  <a:srgbClr val="0070C0"/>
                </a:solidFill>
              </a:rPr>
              <a:t>  </a:t>
            </a:r>
            <a:r>
              <a:rPr lang="en-US" sz="2000" dirty="0" err="1">
                <a:solidFill>
                  <a:srgbClr val="0070C0"/>
                </a:solidFill>
              </a:rPr>
              <a:t>cho</a:t>
            </a:r>
            <a:r>
              <a:rPr lang="en-US" sz="2000" dirty="0">
                <a:solidFill>
                  <a:srgbClr val="0070C0"/>
                </a:solidFill>
              </a:rPr>
              <a:t> </a:t>
            </a:r>
            <a:r>
              <a:rPr lang="en-US" sz="2000" dirty="0" err="1">
                <a:solidFill>
                  <a:srgbClr val="0070C0"/>
                </a:solidFill>
              </a:rPr>
              <a:t>phép</a:t>
            </a:r>
            <a:r>
              <a:rPr lang="en-US" sz="2000" dirty="0">
                <a:solidFill>
                  <a:srgbClr val="0070C0"/>
                </a:solidFill>
              </a:rPr>
              <a:t> </a:t>
            </a:r>
            <a:r>
              <a:rPr lang="en-US" sz="2000" dirty="0" err="1">
                <a:solidFill>
                  <a:srgbClr val="0070C0"/>
                </a:solidFill>
              </a:rPr>
              <a:t>của</a:t>
            </a:r>
            <a:r>
              <a:rPr lang="en-US" sz="2000" dirty="0">
                <a:solidFill>
                  <a:srgbClr val="0070C0"/>
                </a:solidFill>
              </a:rPr>
              <a:t> </a:t>
            </a:r>
            <a:r>
              <a:rPr lang="en-US" sz="2000" dirty="0" err="1">
                <a:solidFill>
                  <a:srgbClr val="0070C0"/>
                </a:solidFill>
              </a:rPr>
              <a:t>Trí</a:t>
            </a:r>
            <a:r>
              <a:rPr lang="en-US" sz="2000" dirty="0">
                <a:solidFill>
                  <a:srgbClr val="0070C0"/>
                </a:solidFill>
              </a:rPr>
              <a:t> </a:t>
            </a:r>
            <a:r>
              <a:rPr lang="en-US" sz="2000" dirty="0" err="1">
                <a:solidFill>
                  <a:srgbClr val="0070C0"/>
                </a:solidFill>
              </a:rPr>
              <a:t>Thức</a:t>
            </a:r>
            <a:r>
              <a:rPr lang="en-US" sz="2000" dirty="0">
                <a:solidFill>
                  <a:srgbClr val="0070C0"/>
                </a:solidFill>
              </a:rPr>
              <a:t> VN.</a:t>
            </a:r>
          </a:p>
        </p:txBody>
      </p:sp>
    </p:spTree>
    <p:extLst>
      <p:ext uri="{BB962C8B-B14F-4D97-AF65-F5344CB8AC3E}">
        <p14:creationId xmlns:p14="http://schemas.microsoft.com/office/powerpoint/2010/main" val="442267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3878FB-65BD-E9B7-A215-D4C851083A17}"/>
              </a:ext>
            </a:extLst>
          </p:cNvPr>
          <p:cNvSpPr txBox="1"/>
          <p:nvPr/>
        </p:nvSpPr>
        <p:spPr>
          <a:xfrm>
            <a:off x="882073" y="245561"/>
            <a:ext cx="10427854" cy="4199611"/>
          </a:xfrm>
          <a:prstGeom prst="rect">
            <a:avLst/>
          </a:prstGeom>
          <a:noFill/>
        </p:spPr>
        <p:txBody>
          <a:bodyPr wrap="square">
            <a:spAutoFit/>
          </a:bodyPr>
          <a:lstStyle/>
          <a:p>
            <a:pPr>
              <a:lnSpc>
                <a:spcPct val="150000"/>
              </a:lnSpc>
            </a:pPr>
            <a:r>
              <a:rPr lang="en-US" sz="2000" dirty="0" err="1">
                <a:solidFill>
                  <a:srgbClr val="0070C0"/>
                </a:solidFill>
              </a:rPr>
              <a:t>Đầu</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a:t>
            </a:r>
            <a:r>
              <a:rPr lang="en-US" sz="2000" dirty="0" err="1">
                <a:solidFill>
                  <a:srgbClr val="0070C0"/>
                </a:solidFill>
              </a:rPr>
              <a:t>Trần</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phức</a:t>
            </a:r>
            <a:r>
              <a:rPr lang="en-US" sz="2000" dirty="0">
                <a:solidFill>
                  <a:srgbClr val="0070C0"/>
                </a:solidFill>
              </a:rPr>
              <a:t> </a:t>
            </a:r>
            <a:r>
              <a:rPr lang="en-US" sz="2000" dirty="0" err="1">
                <a:solidFill>
                  <a:srgbClr val="0070C0"/>
                </a:solidFill>
              </a:rPr>
              <a:t>tạp</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Lý. </a:t>
            </a:r>
            <a:r>
              <a:rPr lang="en-US" sz="2000" dirty="0" err="1">
                <a:solidFill>
                  <a:srgbClr val="0070C0"/>
                </a:solidFill>
              </a:rPr>
              <a:t>Rồng</a:t>
            </a:r>
            <a:r>
              <a:rPr lang="en-US" sz="2000" dirty="0">
                <a:solidFill>
                  <a:srgbClr val="0070C0"/>
                </a:solidFill>
              </a:rPr>
              <a:t> </a:t>
            </a:r>
            <a:r>
              <a:rPr lang="en-US" sz="2000" dirty="0" err="1">
                <a:solidFill>
                  <a:srgbClr val="0070C0"/>
                </a:solidFill>
              </a:rPr>
              <a:t>vẫn</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vòi</a:t>
            </a:r>
            <a:r>
              <a:rPr lang="en-US" sz="2000" dirty="0">
                <a:solidFill>
                  <a:srgbClr val="0070C0"/>
                </a:solidFill>
              </a:rPr>
              <a:t> </a:t>
            </a:r>
            <a:r>
              <a:rPr lang="en-US" sz="2000" dirty="0" err="1">
                <a:solidFill>
                  <a:srgbClr val="0070C0"/>
                </a:solidFill>
              </a:rPr>
              <a:t>hình</a:t>
            </a:r>
            <a:r>
              <a:rPr lang="en-US" sz="2000" dirty="0">
                <a:solidFill>
                  <a:srgbClr val="0070C0"/>
                </a:solidFill>
              </a:rPr>
              <a:t> </a:t>
            </a:r>
            <a:r>
              <a:rPr lang="en-US" sz="2000" dirty="0" err="1">
                <a:solidFill>
                  <a:srgbClr val="0070C0"/>
                </a:solidFill>
              </a:rPr>
              <a:t>lá</a:t>
            </a:r>
            <a:r>
              <a:rPr lang="en-US" sz="2000" dirty="0">
                <a:solidFill>
                  <a:srgbClr val="0070C0"/>
                </a:solidFill>
              </a:rPr>
              <a:t>, </a:t>
            </a:r>
            <a:r>
              <a:rPr lang="en-US" sz="2000" dirty="0" err="1">
                <a:solidFill>
                  <a:srgbClr val="0070C0"/>
                </a:solidFill>
              </a:rPr>
              <a:t>vươn</a:t>
            </a:r>
            <a:r>
              <a:rPr lang="en-US" sz="2000" dirty="0">
                <a:solidFill>
                  <a:srgbClr val="0070C0"/>
                </a:solidFill>
              </a:rPr>
              <a:t> </a:t>
            </a:r>
            <a:r>
              <a:rPr lang="en-US" sz="2000" dirty="0" err="1">
                <a:solidFill>
                  <a:srgbClr val="0070C0"/>
                </a:solidFill>
              </a:rPr>
              <a:t>lên</a:t>
            </a:r>
            <a:r>
              <a:rPr lang="en-US" sz="2000" dirty="0">
                <a:solidFill>
                  <a:srgbClr val="0070C0"/>
                </a:solidFill>
              </a:rPr>
              <a:t> </a:t>
            </a:r>
            <a:r>
              <a:rPr lang="en-US" sz="2000" dirty="0" err="1">
                <a:solidFill>
                  <a:srgbClr val="0070C0"/>
                </a:solidFill>
              </a:rPr>
              <a:t>trên</a:t>
            </a:r>
            <a:r>
              <a:rPr lang="en-US" sz="2000" dirty="0">
                <a:solidFill>
                  <a:srgbClr val="0070C0"/>
                </a:solidFill>
              </a:rPr>
              <a:t> </a:t>
            </a:r>
            <a:r>
              <a:rPr lang="en-US" sz="2000" dirty="0" err="1">
                <a:solidFill>
                  <a:srgbClr val="0070C0"/>
                </a:solidFill>
              </a:rPr>
              <a:t>nhưng</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nhiều</a:t>
            </a:r>
            <a:r>
              <a:rPr lang="en-US" sz="2000" dirty="0">
                <a:solidFill>
                  <a:srgbClr val="0070C0"/>
                </a:solidFill>
              </a:rPr>
              <a:t> </a:t>
            </a:r>
            <a:r>
              <a:rPr lang="en-US" sz="2000" dirty="0" err="1">
                <a:solidFill>
                  <a:srgbClr val="0070C0"/>
                </a:solidFill>
              </a:rPr>
              <a:t>khúc</a:t>
            </a:r>
            <a:r>
              <a:rPr lang="en-US" sz="2000" dirty="0">
                <a:solidFill>
                  <a:srgbClr val="0070C0"/>
                </a:solidFill>
              </a:rPr>
              <a:t>. </a:t>
            </a:r>
            <a:r>
              <a:rPr lang="en-US" sz="2000" dirty="0" err="1">
                <a:solidFill>
                  <a:srgbClr val="0070C0"/>
                </a:solidFill>
              </a:rPr>
              <a:t>Chiếc</a:t>
            </a:r>
            <a:r>
              <a:rPr lang="en-US" sz="2000" dirty="0">
                <a:solidFill>
                  <a:srgbClr val="0070C0"/>
                </a:solidFill>
              </a:rPr>
              <a:t> </a:t>
            </a:r>
            <a:r>
              <a:rPr lang="en-US" sz="2000" dirty="0" err="1">
                <a:solidFill>
                  <a:srgbClr val="0070C0"/>
                </a:solidFill>
              </a:rPr>
              <a:t>răng</a:t>
            </a:r>
            <a:r>
              <a:rPr lang="en-US" sz="2000" dirty="0">
                <a:solidFill>
                  <a:srgbClr val="0070C0"/>
                </a:solidFill>
              </a:rPr>
              <a:t> </a:t>
            </a:r>
            <a:r>
              <a:rPr lang="en-US" sz="2000" dirty="0" err="1">
                <a:solidFill>
                  <a:srgbClr val="0070C0"/>
                </a:solidFill>
              </a:rPr>
              <a:t>nanh</a:t>
            </a:r>
            <a:r>
              <a:rPr lang="en-US" sz="2000" dirty="0">
                <a:solidFill>
                  <a:srgbClr val="0070C0"/>
                </a:solidFill>
              </a:rPr>
              <a:t> </a:t>
            </a:r>
            <a:r>
              <a:rPr lang="en-US" sz="2000" dirty="0" err="1">
                <a:solidFill>
                  <a:srgbClr val="0070C0"/>
                </a:solidFill>
              </a:rPr>
              <a:t>phía</a:t>
            </a:r>
            <a:r>
              <a:rPr lang="en-US" sz="2000" dirty="0">
                <a:solidFill>
                  <a:srgbClr val="0070C0"/>
                </a:solidFill>
              </a:rPr>
              <a:t> </a:t>
            </a:r>
            <a:r>
              <a:rPr lang="en-US" sz="2000" dirty="0" err="1">
                <a:solidFill>
                  <a:srgbClr val="0070C0"/>
                </a:solidFill>
              </a:rPr>
              <a:t>trước</a:t>
            </a:r>
            <a:r>
              <a:rPr lang="en-US" sz="2000" dirty="0">
                <a:solidFill>
                  <a:srgbClr val="0070C0"/>
                </a:solidFill>
              </a:rPr>
              <a:t> </a:t>
            </a:r>
            <a:r>
              <a:rPr lang="en-US" sz="2000" dirty="0" err="1">
                <a:solidFill>
                  <a:srgbClr val="0070C0"/>
                </a:solidFill>
              </a:rPr>
              <a:t>khá</a:t>
            </a:r>
            <a:r>
              <a:rPr lang="en-US" sz="2000" dirty="0">
                <a:solidFill>
                  <a:srgbClr val="0070C0"/>
                </a:solidFill>
              </a:rPr>
              <a:t> </a:t>
            </a:r>
            <a:r>
              <a:rPr lang="en-US" sz="2000" dirty="0" err="1">
                <a:solidFill>
                  <a:srgbClr val="0070C0"/>
                </a:solidFill>
              </a:rPr>
              <a:t>lớn</a:t>
            </a:r>
            <a:r>
              <a:rPr lang="en-US" sz="2000" dirty="0">
                <a:solidFill>
                  <a:srgbClr val="0070C0"/>
                </a:solidFill>
              </a:rPr>
              <a:t>, </a:t>
            </a:r>
            <a:r>
              <a:rPr lang="en-US" sz="2000" dirty="0" err="1">
                <a:solidFill>
                  <a:srgbClr val="0070C0"/>
                </a:solidFill>
              </a:rPr>
              <a:t>vắt</a:t>
            </a:r>
            <a:r>
              <a:rPr lang="en-US" sz="2000" dirty="0">
                <a:solidFill>
                  <a:srgbClr val="0070C0"/>
                </a:solidFill>
              </a:rPr>
              <a:t> qua </a:t>
            </a:r>
            <a:r>
              <a:rPr lang="en-US" sz="2000" dirty="0" err="1">
                <a:solidFill>
                  <a:srgbClr val="0070C0"/>
                </a:solidFill>
              </a:rPr>
              <a:t>sóng</a:t>
            </a:r>
            <a:r>
              <a:rPr lang="en-US" sz="2000" dirty="0">
                <a:solidFill>
                  <a:srgbClr val="0070C0"/>
                </a:solidFill>
              </a:rPr>
              <a:t> </a:t>
            </a:r>
            <a:r>
              <a:rPr lang="en-US" sz="2000" dirty="0" err="1">
                <a:solidFill>
                  <a:srgbClr val="0070C0"/>
                </a:solidFill>
              </a:rPr>
              <a:t>vòi</a:t>
            </a:r>
            <a:r>
              <a:rPr lang="en-US" sz="2000" dirty="0">
                <a:solidFill>
                  <a:srgbClr val="0070C0"/>
                </a:solidFill>
              </a:rPr>
              <a:t>. </a:t>
            </a:r>
            <a:r>
              <a:rPr lang="en-US" sz="2000" dirty="0" err="1">
                <a:solidFill>
                  <a:srgbClr val="0070C0"/>
                </a:solidFill>
              </a:rPr>
              <a:t>Miệng</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há</a:t>
            </a:r>
            <a:r>
              <a:rPr lang="en-US" sz="2000" dirty="0">
                <a:solidFill>
                  <a:srgbClr val="0070C0"/>
                </a:solidFill>
              </a:rPr>
              <a:t> to </a:t>
            </a:r>
            <a:r>
              <a:rPr lang="en-US" sz="2000" dirty="0" err="1">
                <a:solidFill>
                  <a:srgbClr val="0070C0"/>
                </a:solidFill>
              </a:rPr>
              <a:t>nhưng</a:t>
            </a:r>
            <a:r>
              <a:rPr lang="en-US" sz="2000" dirty="0">
                <a:solidFill>
                  <a:srgbClr val="0070C0"/>
                </a:solidFill>
              </a:rPr>
              <a:t> </a:t>
            </a:r>
            <a:r>
              <a:rPr lang="en-US" sz="2000" dirty="0" err="1">
                <a:solidFill>
                  <a:srgbClr val="0070C0"/>
                </a:solidFill>
              </a:rPr>
              <a:t>nhiều</a:t>
            </a:r>
            <a:r>
              <a:rPr lang="en-US" sz="2000" dirty="0">
                <a:solidFill>
                  <a:srgbClr val="0070C0"/>
                </a:solidFill>
              </a:rPr>
              <a:t> </a:t>
            </a:r>
            <a:r>
              <a:rPr lang="en-US" sz="2000" dirty="0" err="1">
                <a:solidFill>
                  <a:srgbClr val="0070C0"/>
                </a:solidFill>
              </a:rPr>
              <a:t>khi</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đớp</a:t>
            </a:r>
            <a:r>
              <a:rPr lang="en-US" sz="2000" dirty="0">
                <a:solidFill>
                  <a:srgbClr val="0070C0"/>
                </a:solidFill>
              </a:rPr>
              <a:t> </a:t>
            </a:r>
            <a:r>
              <a:rPr lang="en-US" sz="2000" dirty="0" err="1">
                <a:solidFill>
                  <a:srgbClr val="0070C0"/>
                </a:solidFill>
              </a:rPr>
              <a:t>quả</a:t>
            </a:r>
            <a:r>
              <a:rPr lang="en-US" sz="2000" dirty="0">
                <a:solidFill>
                  <a:srgbClr val="0070C0"/>
                </a:solidFill>
              </a:rPr>
              <a:t> </a:t>
            </a:r>
            <a:r>
              <a:rPr lang="en-US" sz="2000" dirty="0" err="1">
                <a:solidFill>
                  <a:srgbClr val="0070C0"/>
                </a:solidFill>
              </a:rPr>
              <a:t>cầu.Rồng</a:t>
            </a:r>
            <a:r>
              <a:rPr lang="en-US" sz="2000" dirty="0">
                <a:solidFill>
                  <a:srgbClr val="0070C0"/>
                </a:solidFill>
              </a:rPr>
              <a:t> </a:t>
            </a:r>
            <a:r>
              <a:rPr lang="en-US" sz="2000" dirty="0" err="1">
                <a:solidFill>
                  <a:srgbClr val="0070C0"/>
                </a:solidFill>
              </a:rPr>
              <a:t>thời</a:t>
            </a:r>
            <a:r>
              <a:rPr lang="en-US" sz="2000" dirty="0">
                <a:solidFill>
                  <a:srgbClr val="0070C0"/>
                </a:solidFill>
              </a:rPr>
              <a:t> </a:t>
            </a:r>
            <a:r>
              <a:rPr lang="en-US" sz="2000" dirty="0" err="1">
                <a:solidFill>
                  <a:srgbClr val="0070C0"/>
                </a:solidFill>
              </a:rPr>
              <a:t>Trần</a:t>
            </a:r>
            <a:r>
              <a:rPr lang="en-US" sz="2000" dirty="0">
                <a:solidFill>
                  <a:srgbClr val="0070C0"/>
                </a:solidFill>
              </a:rPr>
              <a:t> </a:t>
            </a:r>
            <a:r>
              <a:rPr lang="en-US" sz="2000" dirty="0" err="1">
                <a:solidFill>
                  <a:srgbClr val="0070C0"/>
                </a:solidFill>
              </a:rPr>
              <a:t>lượn</a:t>
            </a:r>
            <a:r>
              <a:rPr lang="en-US" sz="2000" dirty="0">
                <a:solidFill>
                  <a:srgbClr val="0070C0"/>
                </a:solidFill>
              </a:rPr>
              <a:t> </a:t>
            </a:r>
            <a:r>
              <a:rPr lang="en-US" sz="2000" dirty="0" err="1">
                <a:solidFill>
                  <a:srgbClr val="0070C0"/>
                </a:solidFill>
              </a:rPr>
              <a:t>khá</a:t>
            </a:r>
            <a:r>
              <a:rPr lang="en-US" sz="2000" dirty="0">
                <a:solidFill>
                  <a:srgbClr val="0070C0"/>
                </a:solidFill>
              </a:rPr>
              <a:t> </a:t>
            </a:r>
            <a:r>
              <a:rPr lang="en-US" sz="2000" dirty="0" err="1">
                <a:solidFill>
                  <a:srgbClr val="0070C0"/>
                </a:solidFill>
              </a:rPr>
              <a:t>thoải</a:t>
            </a:r>
            <a:r>
              <a:rPr lang="en-US" sz="2000" dirty="0">
                <a:solidFill>
                  <a:srgbClr val="0070C0"/>
                </a:solidFill>
              </a:rPr>
              <a:t> </a:t>
            </a:r>
            <a:r>
              <a:rPr lang="en-US" sz="2000" dirty="0" err="1">
                <a:solidFill>
                  <a:srgbClr val="0070C0"/>
                </a:solidFill>
              </a:rPr>
              <a:t>mái</a:t>
            </a:r>
            <a:r>
              <a:rPr lang="en-US" sz="2000" dirty="0">
                <a:solidFill>
                  <a:srgbClr val="0070C0"/>
                </a:solidFill>
              </a:rPr>
              <a:t> </a:t>
            </a:r>
            <a:r>
              <a:rPr lang="en-US" sz="2000" dirty="0" err="1">
                <a:solidFill>
                  <a:srgbClr val="0070C0"/>
                </a:solidFill>
              </a:rPr>
              <a:t>với</a:t>
            </a:r>
            <a:r>
              <a:rPr lang="en-US" sz="2000" dirty="0">
                <a:solidFill>
                  <a:srgbClr val="0070C0"/>
                </a:solidFill>
              </a:rPr>
              <a:t> </a:t>
            </a:r>
            <a:r>
              <a:rPr lang="en-US" sz="2000" dirty="0" err="1">
                <a:solidFill>
                  <a:srgbClr val="0070C0"/>
                </a:solidFill>
              </a:rPr>
              <a:t>động</a:t>
            </a:r>
            <a:r>
              <a:rPr lang="en-US" sz="2000" dirty="0">
                <a:solidFill>
                  <a:srgbClr val="0070C0"/>
                </a:solidFill>
              </a:rPr>
              <a:t> </a:t>
            </a:r>
            <a:r>
              <a:rPr lang="en-US" sz="2000" dirty="0" err="1">
                <a:solidFill>
                  <a:srgbClr val="0070C0"/>
                </a:solidFill>
              </a:rPr>
              <a:t>tác</a:t>
            </a:r>
            <a:r>
              <a:rPr lang="en-US" sz="2000" dirty="0">
                <a:solidFill>
                  <a:srgbClr val="0070C0"/>
                </a:solidFill>
              </a:rPr>
              <a:t> </a:t>
            </a:r>
            <a:r>
              <a:rPr lang="en-US" sz="2000" dirty="0" err="1">
                <a:solidFill>
                  <a:srgbClr val="0070C0"/>
                </a:solidFill>
              </a:rPr>
              <a:t>dứt</a:t>
            </a:r>
            <a:r>
              <a:rPr lang="en-US" sz="2000" dirty="0">
                <a:solidFill>
                  <a:srgbClr val="0070C0"/>
                </a:solidFill>
              </a:rPr>
              <a:t> </a:t>
            </a:r>
            <a:r>
              <a:rPr lang="en-US" sz="2000" dirty="0" err="1">
                <a:solidFill>
                  <a:srgbClr val="0070C0"/>
                </a:solidFill>
              </a:rPr>
              <a:t>khoát</a:t>
            </a:r>
            <a:r>
              <a:rPr lang="en-US" sz="2000" dirty="0">
                <a:solidFill>
                  <a:srgbClr val="0070C0"/>
                </a:solidFill>
              </a:rPr>
              <a:t>, </a:t>
            </a:r>
            <a:r>
              <a:rPr lang="en-US" sz="2000" dirty="0" err="1">
                <a:solidFill>
                  <a:srgbClr val="0070C0"/>
                </a:solidFill>
              </a:rPr>
              <a:t>mạnh</a:t>
            </a:r>
            <a:r>
              <a:rPr lang="en-US" sz="2000" dirty="0">
                <a:solidFill>
                  <a:srgbClr val="0070C0"/>
                </a:solidFill>
              </a:rPr>
              <a:t> </a:t>
            </a:r>
            <a:r>
              <a:rPr lang="en-US" sz="2000" dirty="0" err="1">
                <a:solidFill>
                  <a:srgbClr val="0070C0"/>
                </a:solidFill>
              </a:rPr>
              <a:t>mẽ</a:t>
            </a:r>
            <a:r>
              <a:rPr lang="en-US" sz="2000" dirty="0">
                <a:solidFill>
                  <a:srgbClr val="0070C0"/>
                </a:solidFill>
              </a:rPr>
              <a:t>. </a:t>
            </a:r>
            <a:r>
              <a:rPr lang="en-US" sz="2000" dirty="0" err="1">
                <a:solidFill>
                  <a:srgbClr val="0070C0"/>
                </a:solidFill>
              </a:rPr>
              <a:t>Thân</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thường</a:t>
            </a:r>
            <a:r>
              <a:rPr lang="en-US" sz="2000" dirty="0">
                <a:solidFill>
                  <a:srgbClr val="0070C0"/>
                </a:solidFill>
              </a:rPr>
              <a:t> </a:t>
            </a:r>
            <a:r>
              <a:rPr lang="en-US" sz="2000" dirty="0" err="1">
                <a:solidFill>
                  <a:srgbClr val="0070C0"/>
                </a:solidFill>
              </a:rPr>
              <a:t>mập</a:t>
            </a:r>
            <a:r>
              <a:rPr lang="en-US" sz="2000" dirty="0">
                <a:solidFill>
                  <a:srgbClr val="0070C0"/>
                </a:solidFill>
              </a:rPr>
              <a:t> </a:t>
            </a:r>
            <a:r>
              <a:rPr lang="en-US" sz="2000" dirty="0" err="1">
                <a:solidFill>
                  <a:srgbClr val="0070C0"/>
                </a:solidFill>
              </a:rPr>
              <a:t>chắc</a:t>
            </a:r>
            <a:r>
              <a:rPr lang="en-US" sz="2000" dirty="0">
                <a:solidFill>
                  <a:srgbClr val="0070C0"/>
                </a:solidFill>
              </a:rPr>
              <a:t>, </a:t>
            </a:r>
            <a:r>
              <a:rPr lang="en-US" sz="2000" dirty="0" err="1">
                <a:solidFill>
                  <a:srgbClr val="0070C0"/>
                </a:solidFill>
              </a:rPr>
              <a:t>tư</a:t>
            </a:r>
            <a:r>
              <a:rPr lang="en-US" sz="2000" dirty="0">
                <a:solidFill>
                  <a:srgbClr val="0070C0"/>
                </a:solidFill>
              </a:rPr>
              <a:t> </a:t>
            </a:r>
            <a:r>
              <a:rPr lang="en-US" sz="2000" dirty="0" err="1">
                <a:solidFill>
                  <a:srgbClr val="0070C0"/>
                </a:solidFill>
              </a:rPr>
              <a:t>thế</a:t>
            </a:r>
            <a:r>
              <a:rPr lang="en-US" sz="2000" dirty="0">
                <a:solidFill>
                  <a:srgbClr val="0070C0"/>
                </a:solidFill>
              </a:rPr>
              <a:t> </a:t>
            </a:r>
            <a:r>
              <a:rPr lang="en-US" sz="2000" dirty="0" err="1">
                <a:solidFill>
                  <a:srgbClr val="0070C0"/>
                </a:solidFill>
              </a:rPr>
              <a:t>vươn</a:t>
            </a:r>
            <a:r>
              <a:rPr lang="en-US" sz="2000" dirty="0">
                <a:solidFill>
                  <a:srgbClr val="0070C0"/>
                </a:solidFill>
              </a:rPr>
              <a:t> </a:t>
            </a:r>
            <a:r>
              <a:rPr lang="en-US" sz="2000" dirty="0" err="1">
                <a:solidFill>
                  <a:srgbClr val="0070C0"/>
                </a:solidFill>
              </a:rPr>
              <a:t>về</a:t>
            </a:r>
            <a:r>
              <a:rPr lang="en-US" sz="2000" dirty="0">
                <a:solidFill>
                  <a:srgbClr val="0070C0"/>
                </a:solidFill>
              </a:rPr>
              <a:t> </a:t>
            </a:r>
            <a:r>
              <a:rPr lang="en-US" sz="2000" dirty="0" err="1">
                <a:solidFill>
                  <a:srgbClr val="0070C0"/>
                </a:solidFill>
              </a:rPr>
              <a:t>phía</a:t>
            </a:r>
            <a:r>
              <a:rPr lang="en-US" sz="2000" dirty="0">
                <a:solidFill>
                  <a:srgbClr val="0070C0"/>
                </a:solidFill>
              </a:rPr>
              <a:t> </a:t>
            </a:r>
            <a:r>
              <a:rPr lang="en-US" sz="2000" dirty="0" err="1">
                <a:solidFill>
                  <a:srgbClr val="0070C0"/>
                </a:solidFill>
              </a:rPr>
              <a:t>trước</a:t>
            </a:r>
            <a:r>
              <a:rPr lang="en-US" sz="2000" dirty="0">
                <a:solidFill>
                  <a:srgbClr val="0070C0"/>
                </a:solidFill>
              </a:rPr>
              <a:t>. </a:t>
            </a:r>
            <a:r>
              <a:rPr lang="en-US" sz="2000" dirty="0" err="1">
                <a:solidFill>
                  <a:srgbClr val="0070C0"/>
                </a:solidFill>
              </a:rPr>
              <a:t>Cách</a:t>
            </a:r>
            <a:r>
              <a:rPr lang="en-US" sz="2000" dirty="0">
                <a:solidFill>
                  <a:srgbClr val="0070C0"/>
                </a:solidFill>
              </a:rPr>
              <a:t> </a:t>
            </a:r>
            <a:r>
              <a:rPr lang="en-US" sz="2000" dirty="0" err="1">
                <a:solidFill>
                  <a:srgbClr val="0070C0"/>
                </a:solidFill>
              </a:rPr>
              <a:t>thể</a:t>
            </a:r>
            <a:r>
              <a:rPr lang="en-US" sz="2000" dirty="0">
                <a:solidFill>
                  <a:srgbClr val="0070C0"/>
                </a:solidFill>
              </a:rPr>
              <a:t> </a:t>
            </a:r>
            <a:r>
              <a:rPr lang="en-US" sz="2000" dirty="0" err="1">
                <a:solidFill>
                  <a:srgbClr val="0070C0"/>
                </a:solidFill>
              </a:rPr>
              <a:t>hiện</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thời</a:t>
            </a:r>
            <a:r>
              <a:rPr lang="en-US" sz="2000" dirty="0">
                <a:solidFill>
                  <a:srgbClr val="0070C0"/>
                </a:solidFill>
              </a:rPr>
              <a:t> </a:t>
            </a:r>
            <a:r>
              <a:rPr lang="en-US" sz="2000" dirty="0" err="1">
                <a:solidFill>
                  <a:srgbClr val="0070C0"/>
                </a:solidFill>
              </a:rPr>
              <a:t>Trần</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chịu</a:t>
            </a:r>
            <a:r>
              <a:rPr lang="en-US" sz="2000" dirty="0">
                <a:solidFill>
                  <a:srgbClr val="0070C0"/>
                </a:solidFill>
              </a:rPr>
              <a:t> </a:t>
            </a:r>
            <a:r>
              <a:rPr lang="en-US" sz="2000" dirty="0" err="1">
                <a:solidFill>
                  <a:srgbClr val="0070C0"/>
                </a:solidFill>
              </a:rPr>
              <a:t>những</a:t>
            </a:r>
            <a:r>
              <a:rPr lang="en-US" sz="2000" dirty="0">
                <a:solidFill>
                  <a:srgbClr val="0070C0"/>
                </a:solidFill>
              </a:rPr>
              <a:t> </a:t>
            </a:r>
            <a:r>
              <a:rPr lang="en-US" sz="2000" dirty="0" err="1">
                <a:solidFill>
                  <a:srgbClr val="0070C0"/>
                </a:solidFill>
              </a:rPr>
              <a:t>quy</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khắt</a:t>
            </a:r>
            <a:r>
              <a:rPr lang="en-US" sz="2000" dirty="0">
                <a:solidFill>
                  <a:srgbClr val="0070C0"/>
                </a:solidFill>
              </a:rPr>
              <a:t> </a:t>
            </a:r>
            <a:r>
              <a:rPr lang="en-US" sz="2000" dirty="0" err="1">
                <a:solidFill>
                  <a:srgbClr val="0070C0"/>
                </a:solidFill>
              </a:rPr>
              <a:t>khe</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thời</a:t>
            </a:r>
            <a:r>
              <a:rPr lang="en-US" sz="2000" dirty="0">
                <a:solidFill>
                  <a:srgbClr val="0070C0"/>
                </a:solidFill>
              </a:rPr>
              <a:t> Lý.</a:t>
            </a:r>
          </a:p>
          <a:p>
            <a:pPr>
              <a:lnSpc>
                <a:spcPct val="150000"/>
              </a:lnSpc>
            </a:pPr>
            <a:r>
              <a:rPr lang="en-US" sz="2000" dirty="0" err="1">
                <a:solidFill>
                  <a:srgbClr val="0070C0"/>
                </a:solidFill>
              </a:rPr>
              <a:t>Đến</a:t>
            </a:r>
            <a:r>
              <a:rPr lang="en-US" sz="2000" dirty="0">
                <a:solidFill>
                  <a:srgbClr val="0070C0"/>
                </a:solidFill>
              </a:rPr>
              <a:t> </a:t>
            </a:r>
            <a:r>
              <a:rPr lang="en-US" sz="2000" dirty="0" err="1">
                <a:solidFill>
                  <a:srgbClr val="0070C0"/>
                </a:solidFill>
              </a:rPr>
              <a:t>thời</a:t>
            </a:r>
            <a:r>
              <a:rPr lang="en-US" sz="2000" dirty="0">
                <a:solidFill>
                  <a:srgbClr val="0070C0"/>
                </a:solidFill>
              </a:rPr>
              <a:t> Lê </a:t>
            </a:r>
            <a:r>
              <a:rPr lang="en-US" sz="2000" dirty="0" err="1">
                <a:solidFill>
                  <a:srgbClr val="0070C0"/>
                </a:solidFill>
              </a:rPr>
              <a:t>Sơ</a:t>
            </a:r>
            <a:r>
              <a:rPr lang="en-US" sz="2000" dirty="0">
                <a:solidFill>
                  <a:srgbClr val="0070C0"/>
                </a:solidFill>
              </a:rPr>
              <a:t>, </a:t>
            </a:r>
            <a:r>
              <a:rPr lang="en-US" sz="2000" dirty="0" err="1">
                <a:solidFill>
                  <a:srgbClr val="0070C0"/>
                </a:solidFill>
              </a:rPr>
              <a:t>hình</a:t>
            </a:r>
            <a:r>
              <a:rPr lang="en-US" sz="2000" dirty="0">
                <a:solidFill>
                  <a:srgbClr val="0070C0"/>
                </a:solidFill>
              </a:rPr>
              <a:t> </a:t>
            </a:r>
            <a:r>
              <a:rPr lang="en-US" sz="2000" dirty="0" err="1">
                <a:solidFill>
                  <a:srgbClr val="0070C0"/>
                </a:solidFill>
              </a:rPr>
              <a:t>tượng</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sự</a:t>
            </a:r>
            <a:r>
              <a:rPr lang="en-US" sz="2000" dirty="0">
                <a:solidFill>
                  <a:srgbClr val="0070C0"/>
                </a:solidFill>
              </a:rPr>
              <a:t> </a:t>
            </a:r>
            <a:r>
              <a:rPr lang="en-US" sz="2000" dirty="0" err="1">
                <a:solidFill>
                  <a:srgbClr val="0070C0"/>
                </a:solidFill>
              </a:rPr>
              <a:t>thay</a:t>
            </a:r>
            <a:r>
              <a:rPr lang="en-US" sz="2000" dirty="0">
                <a:solidFill>
                  <a:srgbClr val="0070C0"/>
                </a:solidFill>
              </a:rPr>
              <a:t> </a:t>
            </a:r>
            <a:r>
              <a:rPr lang="en-US" sz="2000" dirty="0" err="1">
                <a:solidFill>
                  <a:srgbClr val="0070C0"/>
                </a:solidFill>
              </a:rPr>
              <a:t>đổi</a:t>
            </a:r>
            <a:r>
              <a:rPr lang="en-US" sz="2000" dirty="0">
                <a:solidFill>
                  <a:srgbClr val="0070C0"/>
                </a:solidFill>
              </a:rPr>
              <a:t> </a:t>
            </a:r>
            <a:r>
              <a:rPr lang="en-US" sz="2000" dirty="0" err="1">
                <a:solidFill>
                  <a:srgbClr val="0070C0"/>
                </a:solidFill>
              </a:rPr>
              <a:t>hẳn</a:t>
            </a:r>
            <a:r>
              <a:rPr lang="en-US" sz="2000" dirty="0">
                <a:solidFill>
                  <a:srgbClr val="0070C0"/>
                </a:solidFill>
              </a:rPr>
              <a:t>, </a:t>
            </a:r>
            <a:r>
              <a:rPr lang="en-US" sz="2000" dirty="0" err="1">
                <a:solidFill>
                  <a:srgbClr val="0070C0"/>
                </a:solidFill>
              </a:rPr>
              <a:t>không</a:t>
            </a:r>
            <a:r>
              <a:rPr lang="en-US" sz="2000" dirty="0">
                <a:solidFill>
                  <a:srgbClr val="0070C0"/>
                </a:solidFill>
              </a:rPr>
              <a:t> </a:t>
            </a:r>
            <a:r>
              <a:rPr lang="en-US" sz="2000" dirty="0" err="1">
                <a:solidFill>
                  <a:srgbClr val="0070C0"/>
                </a:solidFill>
              </a:rPr>
              <a:t>nhất</a:t>
            </a:r>
            <a:r>
              <a:rPr lang="en-US" sz="2000" dirty="0">
                <a:solidFill>
                  <a:srgbClr val="0070C0"/>
                </a:solidFill>
              </a:rPr>
              <a:t> </a:t>
            </a:r>
            <a:r>
              <a:rPr lang="en-US" sz="2000" dirty="0" err="1">
                <a:solidFill>
                  <a:srgbClr val="0070C0"/>
                </a:solidFill>
              </a:rPr>
              <a:t>thiết</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một</a:t>
            </a:r>
            <a:r>
              <a:rPr lang="en-US" sz="2000" dirty="0">
                <a:solidFill>
                  <a:srgbClr val="0070C0"/>
                </a:solidFill>
              </a:rPr>
              <a:t> con </a:t>
            </a:r>
            <a:r>
              <a:rPr lang="en-US" sz="2000" dirty="0" err="1">
                <a:solidFill>
                  <a:srgbClr val="0070C0"/>
                </a:solidFill>
              </a:rPr>
              <a:t>vật</a:t>
            </a:r>
            <a:r>
              <a:rPr lang="en-US" sz="2000" dirty="0">
                <a:solidFill>
                  <a:srgbClr val="0070C0"/>
                </a:solidFill>
              </a:rPr>
              <a:t> </a:t>
            </a:r>
            <a:r>
              <a:rPr lang="en-US" sz="2000" dirty="0" err="1">
                <a:solidFill>
                  <a:srgbClr val="0070C0"/>
                </a:solidFill>
              </a:rPr>
              <a:t>mình</a:t>
            </a:r>
            <a:r>
              <a:rPr lang="en-US" sz="2000" dirty="0">
                <a:solidFill>
                  <a:srgbClr val="0070C0"/>
                </a:solidFill>
              </a:rPr>
              <a:t> </a:t>
            </a:r>
            <a:r>
              <a:rPr lang="en-US" sz="2000" dirty="0" err="1">
                <a:solidFill>
                  <a:srgbClr val="0070C0"/>
                </a:solidFill>
              </a:rPr>
              <a:t>dài</a:t>
            </a:r>
            <a:r>
              <a:rPr lang="en-US" sz="2000" dirty="0">
                <a:solidFill>
                  <a:srgbClr val="0070C0"/>
                </a:solidFill>
              </a:rPr>
              <a:t> </a:t>
            </a:r>
            <a:r>
              <a:rPr lang="en-US" sz="2000" dirty="0" err="1">
                <a:solidFill>
                  <a:srgbClr val="0070C0"/>
                </a:solidFill>
              </a:rPr>
              <a:t>uốn</a:t>
            </a:r>
            <a:r>
              <a:rPr lang="en-US" sz="2000" dirty="0">
                <a:solidFill>
                  <a:srgbClr val="0070C0"/>
                </a:solidFill>
              </a:rPr>
              <a:t> </a:t>
            </a:r>
            <a:r>
              <a:rPr lang="en-US" sz="2000" dirty="0" err="1">
                <a:solidFill>
                  <a:srgbClr val="0070C0"/>
                </a:solidFill>
              </a:rPr>
              <a:t>lượn</a:t>
            </a:r>
            <a:r>
              <a:rPr lang="en-US" sz="2000" dirty="0">
                <a:solidFill>
                  <a:srgbClr val="0070C0"/>
                </a:solidFill>
              </a:rPr>
              <a:t> </a:t>
            </a:r>
            <a:r>
              <a:rPr lang="en-US" sz="2000" dirty="0" err="1">
                <a:solidFill>
                  <a:srgbClr val="0070C0"/>
                </a:solidFill>
              </a:rPr>
              <a:t>đều</a:t>
            </a:r>
            <a:r>
              <a:rPr lang="en-US" sz="2000" dirty="0">
                <a:solidFill>
                  <a:srgbClr val="0070C0"/>
                </a:solidFill>
              </a:rPr>
              <a:t> </a:t>
            </a:r>
            <a:r>
              <a:rPr lang="en-US" sz="2000" dirty="0" err="1">
                <a:solidFill>
                  <a:srgbClr val="0070C0"/>
                </a:solidFill>
              </a:rPr>
              <a:t>đặn</a:t>
            </a:r>
            <a:r>
              <a:rPr lang="en-US" sz="2000" dirty="0">
                <a:solidFill>
                  <a:srgbClr val="0070C0"/>
                </a:solidFill>
              </a:rPr>
              <a:t> </a:t>
            </a:r>
            <a:r>
              <a:rPr lang="en-US" sz="2000" dirty="0" err="1">
                <a:solidFill>
                  <a:srgbClr val="0070C0"/>
                </a:solidFill>
              </a:rPr>
              <a:t>nữa</a:t>
            </a:r>
            <a:r>
              <a:rPr lang="en-US" sz="2000" dirty="0">
                <a:solidFill>
                  <a:srgbClr val="0070C0"/>
                </a:solidFill>
              </a:rPr>
              <a:t> </a:t>
            </a:r>
            <a:r>
              <a:rPr lang="en-US" sz="2000" dirty="0" err="1">
                <a:solidFill>
                  <a:srgbClr val="0070C0"/>
                </a:solidFill>
              </a:rPr>
              <a:t>mà</a:t>
            </a:r>
            <a:r>
              <a:rPr lang="en-US" sz="2000" dirty="0">
                <a:solidFill>
                  <a:srgbClr val="0070C0"/>
                </a:solidFill>
              </a:rPr>
              <a:t> ở </a:t>
            </a:r>
            <a:r>
              <a:rPr lang="en-US" sz="2000" dirty="0" err="1">
                <a:solidFill>
                  <a:srgbClr val="0070C0"/>
                </a:solidFill>
              </a:rPr>
              <a:t>trong</a:t>
            </a:r>
            <a:r>
              <a:rPr lang="en-US" sz="2000" dirty="0">
                <a:solidFill>
                  <a:srgbClr val="0070C0"/>
                </a:solidFill>
              </a:rPr>
              <a:t> </a:t>
            </a:r>
            <a:r>
              <a:rPr lang="en-US" sz="2000" dirty="0" err="1">
                <a:solidFill>
                  <a:srgbClr val="0070C0"/>
                </a:solidFill>
              </a:rPr>
              <a:t>nhiều</a:t>
            </a:r>
            <a:r>
              <a:rPr lang="en-US" sz="2000" dirty="0">
                <a:solidFill>
                  <a:srgbClr val="0070C0"/>
                </a:solidFill>
              </a:rPr>
              <a:t> </a:t>
            </a:r>
            <a:r>
              <a:rPr lang="en-US" sz="2000" dirty="0" err="1">
                <a:solidFill>
                  <a:srgbClr val="0070C0"/>
                </a:solidFill>
              </a:rPr>
              <a:t>tư</a:t>
            </a:r>
            <a:r>
              <a:rPr lang="en-US" sz="2000" dirty="0">
                <a:solidFill>
                  <a:srgbClr val="0070C0"/>
                </a:solidFill>
              </a:rPr>
              <a:t> </a:t>
            </a:r>
            <a:r>
              <a:rPr lang="en-US" sz="2000" dirty="0" err="1">
                <a:solidFill>
                  <a:srgbClr val="0070C0"/>
                </a:solidFill>
              </a:rPr>
              <a:t>thế</a:t>
            </a:r>
            <a:r>
              <a:rPr lang="en-US" sz="2000" dirty="0">
                <a:solidFill>
                  <a:srgbClr val="0070C0"/>
                </a:solidFill>
              </a:rPr>
              <a:t> </a:t>
            </a:r>
            <a:r>
              <a:rPr lang="en-US" sz="2000" dirty="0" err="1">
                <a:solidFill>
                  <a:srgbClr val="0070C0"/>
                </a:solidFill>
              </a:rPr>
              <a:t>khác</a:t>
            </a:r>
            <a:r>
              <a:rPr lang="en-US" sz="2000" dirty="0">
                <a:solidFill>
                  <a:srgbClr val="0070C0"/>
                </a:solidFill>
              </a:rPr>
              <a:t> </a:t>
            </a:r>
            <a:r>
              <a:rPr lang="en-US" sz="2000" dirty="0" err="1">
                <a:solidFill>
                  <a:srgbClr val="0070C0"/>
                </a:solidFill>
              </a:rPr>
              <a:t>nhau</a:t>
            </a:r>
            <a:r>
              <a:rPr lang="en-US" sz="2000" dirty="0">
                <a:solidFill>
                  <a:srgbClr val="0070C0"/>
                </a:solidFill>
              </a:rPr>
              <a:t>. </a:t>
            </a:r>
            <a:r>
              <a:rPr lang="en-US" sz="2000" dirty="0" err="1">
                <a:solidFill>
                  <a:srgbClr val="0070C0"/>
                </a:solidFill>
              </a:rPr>
              <a:t>Đầu</a:t>
            </a:r>
            <a:r>
              <a:rPr lang="en-US" sz="2000" dirty="0">
                <a:solidFill>
                  <a:srgbClr val="0070C0"/>
                </a:solidFill>
              </a:rPr>
              <a:t> </a:t>
            </a:r>
            <a:r>
              <a:rPr lang="en-US" sz="2000" dirty="0" err="1">
                <a:solidFill>
                  <a:srgbClr val="0070C0"/>
                </a:solidFill>
              </a:rPr>
              <a:t>rồng</a:t>
            </a:r>
            <a:r>
              <a:rPr lang="en-US" sz="2000" dirty="0">
                <a:solidFill>
                  <a:srgbClr val="0070C0"/>
                </a:solidFill>
              </a:rPr>
              <a:t> to, </a:t>
            </a:r>
            <a:r>
              <a:rPr lang="en-US" sz="2000" dirty="0" err="1">
                <a:solidFill>
                  <a:srgbClr val="0070C0"/>
                </a:solidFill>
              </a:rPr>
              <a:t>bờm</a:t>
            </a:r>
            <a:r>
              <a:rPr lang="en-US" sz="2000" dirty="0">
                <a:solidFill>
                  <a:srgbClr val="0070C0"/>
                </a:solidFill>
              </a:rPr>
              <a:t> </a:t>
            </a:r>
            <a:r>
              <a:rPr lang="en-US" sz="2000" dirty="0" err="1">
                <a:solidFill>
                  <a:srgbClr val="0070C0"/>
                </a:solidFill>
              </a:rPr>
              <a:t>lớn</a:t>
            </a:r>
            <a:r>
              <a:rPr lang="en-US" sz="2000" dirty="0">
                <a:solidFill>
                  <a:srgbClr val="0070C0"/>
                </a:solidFill>
              </a:rPr>
              <a:t> </a:t>
            </a:r>
            <a:r>
              <a:rPr lang="en-US" sz="2000" dirty="0" err="1">
                <a:solidFill>
                  <a:srgbClr val="0070C0"/>
                </a:solidFill>
              </a:rPr>
              <a:t>ngược</a:t>
            </a:r>
            <a:r>
              <a:rPr lang="en-US" sz="2000" dirty="0">
                <a:solidFill>
                  <a:srgbClr val="0070C0"/>
                </a:solidFill>
              </a:rPr>
              <a:t> </a:t>
            </a:r>
            <a:r>
              <a:rPr lang="en-US" sz="2000" dirty="0" err="1">
                <a:solidFill>
                  <a:srgbClr val="0070C0"/>
                </a:solidFill>
              </a:rPr>
              <a:t>ra</a:t>
            </a:r>
            <a:r>
              <a:rPr lang="en-US" sz="2000" dirty="0">
                <a:solidFill>
                  <a:srgbClr val="0070C0"/>
                </a:solidFill>
              </a:rPr>
              <a:t> </a:t>
            </a:r>
            <a:r>
              <a:rPr lang="en-US" sz="2000" dirty="0" err="1">
                <a:solidFill>
                  <a:srgbClr val="0070C0"/>
                </a:solidFill>
              </a:rPr>
              <a:t>sau</a:t>
            </a:r>
            <a:r>
              <a:rPr lang="en-US" sz="2000" dirty="0">
                <a:solidFill>
                  <a:srgbClr val="0070C0"/>
                </a:solidFill>
              </a:rPr>
              <a:t>, </a:t>
            </a:r>
            <a:r>
              <a:rPr lang="en-US" sz="2000" dirty="0" err="1">
                <a:solidFill>
                  <a:srgbClr val="0070C0"/>
                </a:solidFill>
              </a:rPr>
              <a:t>mào</a:t>
            </a:r>
            <a:r>
              <a:rPr lang="en-US" sz="2000" dirty="0">
                <a:solidFill>
                  <a:srgbClr val="0070C0"/>
                </a:solidFill>
              </a:rPr>
              <a:t> </a:t>
            </a:r>
            <a:r>
              <a:rPr lang="en-US" sz="2000" dirty="0" err="1">
                <a:solidFill>
                  <a:srgbClr val="0070C0"/>
                </a:solidFill>
              </a:rPr>
              <a:t>lửa</a:t>
            </a:r>
            <a:r>
              <a:rPr lang="en-US" sz="2000" dirty="0">
                <a:solidFill>
                  <a:srgbClr val="0070C0"/>
                </a:solidFill>
              </a:rPr>
              <a:t> </a:t>
            </a:r>
            <a:r>
              <a:rPr lang="en-US" sz="2000" dirty="0" err="1">
                <a:solidFill>
                  <a:srgbClr val="0070C0"/>
                </a:solidFill>
              </a:rPr>
              <a:t>mất</a:t>
            </a:r>
            <a:r>
              <a:rPr lang="en-US" sz="2000" dirty="0">
                <a:solidFill>
                  <a:srgbClr val="0070C0"/>
                </a:solidFill>
              </a:rPr>
              <a:t> </a:t>
            </a:r>
            <a:r>
              <a:rPr lang="en-US" sz="2000" dirty="0" err="1">
                <a:solidFill>
                  <a:srgbClr val="0070C0"/>
                </a:solidFill>
              </a:rPr>
              <a:t>hẳn</a:t>
            </a:r>
            <a:r>
              <a:rPr lang="en-US" sz="2000" dirty="0">
                <a:solidFill>
                  <a:srgbClr val="0070C0"/>
                </a:solidFill>
              </a:rPr>
              <a:t>, </a:t>
            </a:r>
            <a:r>
              <a:rPr lang="en-US" sz="2000" dirty="0" err="1">
                <a:solidFill>
                  <a:srgbClr val="0070C0"/>
                </a:solidFill>
              </a:rPr>
              <a:t>thay</a:t>
            </a:r>
            <a:r>
              <a:rPr lang="en-US" sz="2000" dirty="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đó</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một</a:t>
            </a:r>
            <a:r>
              <a:rPr lang="en-US" sz="2000" dirty="0">
                <a:solidFill>
                  <a:srgbClr val="0070C0"/>
                </a:solidFill>
              </a:rPr>
              <a:t> </a:t>
            </a:r>
            <a:r>
              <a:rPr lang="en-US" sz="2000" dirty="0" err="1">
                <a:solidFill>
                  <a:srgbClr val="0070C0"/>
                </a:solidFill>
              </a:rPr>
              <a:t>chiếc</a:t>
            </a:r>
            <a:r>
              <a:rPr lang="en-US" sz="2000" dirty="0">
                <a:solidFill>
                  <a:srgbClr val="0070C0"/>
                </a:solidFill>
              </a:rPr>
              <a:t> </a:t>
            </a:r>
            <a:r>
              <a:rPr lang="en-US" sz="2000" dirty="0" err="1">
                <a:solidFill>
                  <a:srgbClr val="0070C0"/>
                </a:solidFill>
              </a:rPr>
              <a:t>mũi</a:t>
            </a:r>
            <a:r>
              <a:rPr lang="en-US" sz="2000" dirty="0">
                <a:solidFill>
                  <a:srgbClr val="0070C0"/>
                </a:solidFill>
              </a:rPr>
              <a:t> to. </a:t>
            </a:r>
            <a:r>
              <a:rPr lang="en-US" sz="2000" dirty="0" err="1">
                <a:solidFill>
                  <a:srgbClr val="0070C0"/>
                </a:solidFill>
              </a:rPr>
              <a:t>Mép</a:t>
            </a:r>
            <a:r>
              <a:rPr lang="en-US" sz="2000" dirty="0">
                <a:solidFill>
                  <a:srgbClr val="0070C0"/>
                </a:solidFill>
              </a:rPr>
              <a:t> </a:t>
            </a:r>
            <a:r>
              <a:rPr lang="en-US" sz="2000" dirty="0" err="1">
                <a:solidFill>
                  <a:srgbClr val="0070C0"/>
                </a:solidFill>
              </a:rPr>
              <a:t>trên</a:t>
            </a:r>
            <a:r>
              <a:rPr lang="en-US" sz="2000" dirty="0">
                <a:solidFill>
                  <a:srgbClr val="0070C0"/>
                </a:solidFill>
              </a:rPr>
              <a:t> </a:t>
            </a:r>
            <a:r>
              <a:rPr lang="en-US" sz="2000" dirty="0" err="1">
                <a:solidFill>
                  <a:srgbClr val="0070C0"/>
                </a:solidFill>
              </a:rPr>
              <a:t>của</a:t>
            </a:r>
            <a:r>
              <a:rPr lang="en-US" sz="2000" dirty="0">
                <a:solidFill>
                  <a:srgbClr val="0070C0"/>
                </a:solidFill>
              </a:rPr>
              <a:t> </a:t>
            </a:r>
            <a:r>
              <a:rPr lang="en-US" sz="2000" dirty="0" err="1">
                <a:solidFill>
                  <a:srgbClr val="0070C0"/>
                </a:solidFill>
              </a:rPr>
              <a:t>miệng</a:t>
            </a:r>
            <a:r>
              <a:rPr lang="en-US" sz="2000" dirty="0">
                <a:solidFill>
                  <a:srgbClr val="0070C0"/>
                </a:solidFill>
              </a:rPr>
              <a:t> </a:t>
            </a:r>
            <a:r>
              <a:rPr lang="en-US" sz="2000" dirty="0" err="1">
                <a:solidFill>
                  <a:srgbClr val="0070C0"/>
                </a:solidFill>
              </a:rPr>
              <a:t>rồng</a:t>
            </a:r>
            <a:r>
              <a:rPr lang="en-US" sz="2000" dirty="0">
                <a:solidFill>
                  <a:srgbClr val="0070C0"/>
                </a:solidFill>
              </a:rPr>
              <a:t> </a:t>
            </a:r>
            <a:r>
              <a:rPr lang="en-US" sz="2000" dirty="0" err="1">
                <a:solidFill>
                  <a:srgbClr val="0070C0"/>
                </a:solidFill>
              </a:rPr>
              <a:t>vẫn</a:t>
            </a:r>
            <a:r>
              <a:rPr lang="en-US" sz="2000" dirty="0">
                <a:solidFill>
                  <a:srgbClr val="0070C0"/>
                </a:solidFill>
              </a:rPr>
              <a:t> </a:t>
            </a:r>
            <a:r>
              <a:rPr lang="en-US" sz="2000" dirty="0" err="1">
                <a:solidFill>
                  <a:srgbClr val="0070C0"/>
                </a:solidFill>
              </a:rPr>
              <a:t>kéo</a:t>
            </a:r>
            <a:r>
              <a:rPr lang="en-US" sz="2000" dirty="0">
                <a:solidFill>
                  <a:srgbClr val="0070C0"/>
                </a:solidFill>
              </a:rPr>
              <a:t> </a:t>
            </a:r>
            <a:r>
              <a:rPr lang="en-US" sz="2000" dirty="0" err="1">
                <a:solidFill>
                  <a:srgbClr val="0070C0"/>
                </a:solidFill>
              </a:rPr>
              <a:t>dài</a:t>
            </a:r>
            <a:r>
              <a:rPr lang="en-US" sz="2000" dirty="0">
                <a:solidFill>
                  <a:srgbClr val="0070C0"/>
                </a:solidFill>
              </a:rPr>
              <a:t> </a:t>
            </a:r>
            <a:r>
              <a:rPr lang="en-US" sz="2000" dirty="0" err="1">
                <a:solidFill>
                  <a:srgbClr val="0070C0"/>
                </a:solidFill>
              </a:rPr>
              <a:t>nhưng</a:t>
            </a:r>
            <a:r>
              <a:rPr lang="en-US" sz="2000" dirty="0">
                <a:solidFill>
                  <a:srgbClr val="0070C0"/>
                </a:solidFill>
              </a:rPr>
              <a:t> </a:t>
            </a:r>
            <a:r>
              <a:rPr lang="en-US" sz="2000" dirty="0" err="1">
                <a:solidFill>
                  <a:srgbClr val="0070C0"/>
                </a:solidFill>
              </a:rPr>
              <a:t>được</a:t>
            </a:r>
            <a:r>
              <a:rPr lang="en-US" sz="2000" dirty="0">
                <a:solidFill>
                  <a:srgbClr val="0070C0"/>
                </a:solidFill>
              </a:rPr>
              <a:t> </a:t>
            </a:r>
            <a:r>
              <a:rPr lang="en-US" sz="2000" dirty="0" err="1">
                <a:solidFill>
                  <a:srgbClr val="0070C0"/>
                </a:solidFill>
              </a:rPr>
              <a:t>vuốt</a:t>
            </a:r>
            <a:r>
              <a:rPr lang="en-US" sz="2000" dirty="0">
                <a:solidFill>
                  <a:srgbClr val="0070C0"/>
                </a:solidFill>
              </a:rPr>
              <a:t> </a:t>
            </a:r>
            <a:r>
              <a:rPr lang="en-US" sz="2000" dirty="0" err="1">
                <a:solidFill>
                  <a:srgbClr val="0070C0"/>
                </a:solidFill>
              </a:rPr>
              <a:t>gần</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thẳng</a:t>
            </a:r>
            <a:r>
              <a:rPr lang="en-US" sz="2000" dirty="0">
                <a:solidFill>
                  <a:srgbClr val="0070C0"/>
                </a:solidFill>
              </a:rPr>
              <a:t> </a:t>
            </a:r>
            <a:r>
              <a:rPr lang="en-US" sz="2000" dirty="0" err="1">
                <a:solidFill>
                  <a:srgbClr val="0070C0"/>
                </a:solidFill>
              </a:rPr>
              <a:t>ra</a:t>
            </a:r>
            <a:r>
              <a:rPr lang="en-US" sz="2000" dirty="0">
                <a:solidFill>
                  <a:srgbClr val="0070C0"/>
                </a:solidFill>
              </a:rPr>
              <a:t>, bao </a:t>
            </a:r>
            <a:r>
              <a:rPr lang="en-US" sz="2000" dirty="0" err="1">
                <a:solidFill>
                  <a:srgbClr val="0070C0"/>
                </a:solidFill>
              </a:rPr>
              <a:t>quanh</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một</a:t>
            </a:r>
            <a:r>
              <a:rPr lang="en-US" sz="2000" dirty="0">
                <a:solidFill>
                  <a:srgbClr val="0070C0"/>
                </a:solidFill>
              </a:rPr>
              <a:t> </a:t>
            </a:r>
            <a:r>
              <a:rPr lang="en-US" sz="2000" dirty="0" err="1">
                <a:solidFill>
                  <a:srgbClr val="0070C0"/>
                </a:solidFill>
              </a:rPr>
              <a:t>hàng</a:t>
            </a:r>
            <a:r>
              <a:rPr lang="en-US" sz="2000" dirty="0">
                <a:solidFill>
                  <a:srgbClr val="0070C0"/>
                </a:solidFill>
              </a:rPr>
              <a:t> </a:t>
            </a:r>
            <a:r>
              <a:rPr lang="en-US" sz="2000" dirty="0" err="1">
                <a:solidFill>
                  <a:srgbClr val="0070C0"/>
                </a:solidFill>
              </a:rPr>
              <a:t>răng</a:t>
            </a:r>
            <a:r>
              <a:rPr lang="en-US" sz="2000" dirty="0">
                <a:solidFill>
                  <a:srgbClr val="0070C0"/>
                </a:solidFill>
              </a:rPr>
              <a:t> </a:t>
            </a:r>
            <a:r>
              <a:rPr lang="en-US" sz="2000" dirty="0" err="1">
                <a:solidFill>
                  <a:srgbClr val="0070C0"/>
                </a:solidFill>
              </a:rPr>
              <a:t>cưa</a:t>
            </a:r>
            <a:r>
              <a:rPr lang="en-US" sz="2000" dirty="0">
                <a:solidFill>
                  <a:srgbClr val="0070C0"/>
                </a:solidFill>
              </a:rPr>
              <a:t> </a:t>
            </a:r>
            <a:r>
              <a:rPr lang="en-US" sz="2000" dirty="0" err="1">
                <a:solidFill>
                  <a:srgbClr val="0070C0"/>
                </a:solidFill>
              </a:rPr>
              <a:t>kết</a:t>
            </a:r>
            <a:r>
              <a:rPr lang="en-US" sz="2000" dirty="0">
                <a:solidFill>
                  <a:srgbClr val="0070C0"/>
                </a:solidFill>
              </a:rPr>
              <a:t> </a:t>
            </a:r>
            <a:r>
              <a:rPr lang="en-US" sz="2000" dirty="0" err="1">
                <a:solidFill>
                  <a:srgbClr val="0070C0"/>
                </a:solidFill>
              </a:rPr>
              <a:t>lại</a:t>
            </a:r>
            <a:r>
              <a:rPr lang="en-US" sz="2000" dirty="0">
                <a:solidFill>
                  <a:srgbClr val="0070C0"/>
                </a:solidFill>
              </a:rPr>
              <a:t> </a:t>
            </a:r>
            <a:r>
              <a:rPr lang="en-US" sz="2000" dirty="0" err="1">
                <a:solidFill>
                  <a:srgbClr val="0070C0"/>
                </a:solidFill>
              </a:rPr>
              <a:t>như</a:t>
            </a:r>
            <a:r>
              <a:rPr lang="en-US" sz="2000" dirty="0">
                <a:solidFill>
                  <a:srgbClr val="0070C0"/>
                </a:solidFill>
              </a:rPr>
              <a:t> </a:t>
            </a:r>
            <a:r>
              <a:rPr lang="en-US" sz="2000" dirty="0" err="1">
                <a:solidFill>
                  <a:srgbClr val="0070C0"/>
                </a:solidFill>
              </a:rPr>
              <a:t>hình</a:t>
            </a:r>
            <a:r>
              <a:rPr lang="en-US" sz="2000" dirty="0">
                <a:solidFill>
                  <a:srgbClr val="0070C0"/>
                </a:solidFill>
              </a:rPr>
              <a:t> </a:t>
            </a:r>
            <a:r>
              <a:rPr lang="en-US" sz="2000" dirty="0" err="1">
                <a:solidFill>
                  <a:srgbClr val="0070C0"/>
                </a:solidFill>
              </a:rPr>
              <a:t>chiếc</a:t>
            </a:r>
            <a:r>
              <a:rPr lang="en-US" sz="2000" dirty="0">
                <a:solidFill>
                  <a:srgbClr val="0070C0"/>
                </a:solidFill>
              </a:rPr>
              <a:t> </a:t>
            </a:r>
            <a:r>
              <a:rPr lang="en-US" sz="2000" dirty="0" err="1">
                <a:solidFill>
                  <a:srgbClr val="0070C0"/>
                </a:solidFill>
              </a:rPr>
              <a:t>lá</a:t>
            </a:r>
            <a:r>
              <a:rPr lang="en-US" sz="2000" dirty="0">
                <a:solidFill>
                  <a:srgbClr val="0070C0"/>
                </a:solidFill>
              </a:rPr>
              <a:t>.</a:t>
            </a:r>
          </a:p>
        </p:txBody>
      </p:sp>
    </p:spTree>
    <p:extLst>
      <p:ext uri="{BB962C8B-B14F-4D97-AF65-F5344CB8AC3E}">
        <p14:creationId xmlns:p14="http://schemas.microsoft.com/office/powerpoint/2010/main" val="1562268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421"/>
            <a:ext cx="12192000" cy="7018421"/>
          </a:xfrm>
        </p:spPr>
      </p:pic>
      <p:sp>
        <p:nvSpPr>
          <p:cNvPr id="5" name="TextBox 4"/>
          <p:cNvSpPr txBox="1"/>
          <p:nvPr/>
        </p:nvSpPr>
        <p:spPr>
          <a:xfrm>
            <a:off x="1676399" y="2093495"/>
            <a:ext cx="9288380" cy="2062103"/>
          </a:xfrm>
          <a:prstGeom prst="rect">
            <a:avLst/>
          </a:prstGeom>
          <a:noFill/>
        </p:spPr>
        <p:txBody>
          <a:bodyPr wrap="square" rtlCol="0">
            <a:spAutoFit/>
          </a:bodyPr>
          <a:lstStyle/>
          <a:p>
            <a:pPr algn="ctr"/>
            <a:r>
              <a:rPr lang="fr-FR" sz="3200" b="1" i="1" dirty="0">
                <a:solidFill>
                  <a:schemeClr val="accent1">
                    <a:lumMod val="50000"/>
                  </a:schemeClr>
                </a:solidFill>
                <a:latin typeface="Times New Roman" panose="02020603050405020304" pitchFamily="18" charset="0"/>
                <a:cs typeface="Times New Roman" panose="02020603050405020304" pitchFamily="18" charset="0"/>
              </a:rPr>
              <a:t>Họa tiết thời Trung đại rất phong phú, được lưu lại dưới nhiều hình thức mĩ thuật với chất liệu đa dạng như : gỗ, đá, gốm… trong các công trình kiến trúc.</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a:p>
            <a:endParaRPr lang="en-US" sz="3200" b="1" dirty="0">
              <a:solidFill>
                <a:schemeClr val="accent1">
                  <a:lumMod val="50000"/>
                </a:schemeClr>
              </a:solidFill>
            </a:endParaRPr>
          </a:p>
        </p:txBody>
      </p:sp>
    </p:spTree>
    <p:extLst>
      <p:ext uri="{BB962C8B-B14F-4D97-AF65-F5344CB8AC3E}">
        <p14:creationId xmlns:p14="http://schemas.microsoft.com/office/powerpoint/2010/main" val="635608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94" y="1"/>
            <a:ext cx="12119811" cy="6858000"/>
          </a:xfrm>
        </p:spPr>
      </p:pic>
      <p:sp>
        <p:nvSpPr>
          <p:cNvPr id="22" name="Rounded Rectangle 21"/>
          <p:cNvSpPr/>
          <p:nvPr/>
        </p:nvSpPr>
        <p:spPr>
          <a:xfrm>
            <a:off x="1876426" y="1333500"/>
            <a:ext cx="8543924" cy="4248150"/>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dirty="0">
                <a:solidFill>
                  <a:srgbClr val="FFFF00"/>
                </a:solidFill>
                <a:effectLst>
                  <a:outerShdw dist="152400" dir="2700000" sx="99000" sy="99000" algn="tl" rotWithShape="0">
                    <a:prstClr val="black">
                      <a:alpha val="89000"/>
                    </a:prstClr>
                  </a:outerShdw>
                </a:effectLst>
                <a:latin typeface="UTM Alberta Heavy" panose="02040603050506020204" pitchFamily="18" charset="0"/>
              </a:rPr>
              <a:t>             </a:t>
            </a:r>
            <a:r>
              <a:rPr lang="en-US" sz="3600" dirty="0">
                <a:solidFill>
                  <a:srgbClr val="FFFF00"/>
                </a:solidFill>
                <a:effectLst>
                  <a:outerShdw dist="152400" dir="2700000" sx="99000" sy="99000" algn="tl" rotWithShape="0">
                    <a:prstClr val="black">
                      <a:alpha val="89000"/>
                    </a:prstClr>
                  </a:outerShdw>
                </a:effectLst>
                <a:latin typeface="UTM Alberta Heavy" panose="02040603050506020204" pitchFamily="18" charset="0"/>
              </a:rPr>
              <a:t>D</a:t>
            </a:r>
            <a:r>
              <a:rPr lang="vi-VN" sz="3600" dirty="0">
                <a:solidFill>
                  <a:srgbClr val="FFFF00"/>
                </a:solidFill>
                <a:effectLst>
                  <a:outerShdw dist="152400" dir="2700000" sx="99000" sy="99000" algn="tl" rotWithShape="0">
                    <a:prstClr val="black">
                      <a:alpha val="89000"/>
                    </a:prstClr>
                  </a:outerShdw>
                </a:effectLst>
                <a:latin typeface="UTM Alberta Heavy" panose="02040603050506020204" pitchFamily="18" charset="0"/>
              </a:rPr>
              <a:t>ẶN DÒ</a:t>
            </a:r>
            <a:endParaRPr lang="en-US" sz="3600" dirty="0">
              <a:solidFill>
                <a:srgbClr val="FFFF00"/>
              </a:solidFill>
              <a:effectLst>
                <a:outerShdw dist="152400" dir="2700000" sx="99000" sy="99000" algn="tl" rotWithShape="0">
                  <a:prstClr val="black">
                    <a:alpha val="89000"/>
                  </a:prstClr>
                </a:outerShdw>
              </a:effectLst>
              <a:latin typeface="UTM Alberta Heavy" panose="02040603050506020204" pitchFamily="18" charset="0"/>
            </a:endParaRPr>
          </a:p>
          <a:p>
            <a:pPr>
              <a:defRPr/>
            </a:pPr>
            <a:r>
              <a:rPr lang="en-US"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     </a:t>
            </a:r>
          </a:p>
          <a:p>
            <a:pPr>
              <a:defRPr/>
            </a:pPr>
            <a:r>
              <a:rPr lang="vi-VN"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  . </a:t>
            </a:r>
            <a:r>
              <a:rPr lang="en-US"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TIẾP TỤC HOÀN THÀNH BÀI VẼ</a:t>
            </a:r>
            <a:endParaRPr lang="vi-VN"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defRPr/>
            </a:pPr>
            <a:r>
              <a:rPr lang="vi-VN"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 . </a:t>
            </a:r>
            <a:r>
              <a:rPr lang="en-US"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CHUẨN BỊ DỤNG CỤ ĐẦY ĐỦ CHO </a:t>
            </a:r>
            <a:endParaRPr lang="vi-VN"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defRPr/>
            </a:pPr>
            <a:r>
              <a:rPr lang="vi-VN"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    </a:t>
            </a:r>
            <a:r>
              <a:rPr lang="en-US" sz="36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TIẾT HỌC SAU</a:t>
            </a:r>
            <a:endParaRPr lang="en-US" sz="3600" dirty="0"/>
          </a:p>
        </p:txBody>
      </p:sp>
      <p:cxnSp>
        <p:nvCxnSpPr>
          <p:cNvPr id="8" name="Straight Connector 7">
            <a:extLst>
              <a:ext uri="{FF2B5EF4-FFF2-40B4-BE49-F238E27FC236}">
                <a16:creationId xmlns:a16="http://schemas.microsoft.com/office/drawing/2014/main" id="{EE691293-6179-43F3-A75C-4636A2E4B398}"/>
              </a:ext>
            </a:extLst>
          </p:cNvPr>
          <p:cNvCxnSpPr>
            <a:cxnSpLocks/>
          </p:cNvCxnSpPr>
          <p:nvPr/>
        </p:nvCxnSpPr>
        <p:spPr>
          <a:xfrm flipV="1">
            <a:off x="2676525" y="2659063"/>
            <a:ext cx="2352675" cy="9525"/>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64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2" y="0"/>
            <a:ext cx="12272211" cy="6858000"/>
          </a:xfrm>
          <a:prstGeom prst="rect">
            <a:avLst/>
          </a:prstGeom>
        </p:spPr>
      </p:pic>
      <p:sp>
        <p:nvSpPr>
          <p:cNvPr id="2" name="Text Placeholder 1"/>
          <p:cNvSpPr>
            <a:spLocks noGrp="1"/>
          </p:cNvSpPr>
          <p:nvPr>
            <p:ph type="body" idx="1"/>
          </p:nvPr>
        </p:nvSpPr>
        <p:spPr>
          <a:xfrm>
            <a:off x="3040542" y="5191060"/>
            <a:ext cx="6598238" cy="1228691"/>
          </a:xfr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r>
              <a:rPr lang="en-US" sz="2000" i="1" dirty="0">
                <a:latin typeface="Times New Roman" panose="02020603050405020304" pitchFamily="18" charset="0"/>
                <a:cs typeface="Times New Roman" panose="02020603050405020304" pitchFamily="18" charset="0"/>
              </a:rPr>
              <a:t> Công năng của họa tiết trang trí thời Lí</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Nguyên lí tạo hình thường được sử dụng trong trang trí</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Chất liệu và hình thức thể hiện</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546" y="1683754"/>
            <a:ext cx="4033995" cy="25905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667" y="1683754"/>
            <a:ext cx="4493125" cy="3152411"/>
          </a:xfrm>
          <a:prstGeom prst="rect">
            <a:avLst/>
          </a:prstGeom>
        </p:spPr>
      </p:pic>
      <p:sp>
        <p:nvSpPr>
          <p:cNvPr id="10" name="TextBox 9"/>
          <p:cNvSpPr txBox="1"/>
          <p:nvPr/>
        </p:nvSpPr>
        <p:spPr>
          <a:xfrm>
            <a:off x="4113509" y="4370356"/>
            <a:ext cx="1854153" cy="553998"/>
          </a:xfrm>
          <a:prstGeom prst="rect">
            <a:avLst/>
          </a:prstGeom>
          <a:solidFill>
            <a:schemeClr val="accent5">
              <a:lumMod val="40000"/>
              <a:lumOff val="60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CHI TIẾT MÁI</a:t>
            </a:r>
          </a:p>
          <a:p>
            <a:pPr algn="ctr"/>
            <a:r>
              <a:rPr lang="en-US" sz="1400" dirty="0">
                <a:latin typeface="Times New Roman" panose="02020603050405020304" pitchFamily="18" charset="0"/>
                <a:cs typeface="Times New Roman" panose="02020603050405020304" pitchFamily="18" charset="0"/>
              </a:rPr>
              <a:t>(GỐM</a:t>
            </a:r>
            <a:r>
              <a:rPr lang="en-US" sz="1600"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019" y="2034949"/>
            <a:ext cx="2776433" cy="1888176"/>
          </a:xfrm>
          <a:prstGeom prst="rect">
            <a:avLst/>
          </a:prstGeom>
        </p:spPr>
      </p:pic>
      <p:sp>
        <p:nvSpPr>
          <p:cNvPr id="13" name="TextBox 12"/>
          <p:cNvSpPr txBox="1"/>
          <p:nvPr/>
        </p:nvSpPr>
        <p:spPr>
          <a:xfrm>
            <a:off x="8711600" y="4049571"/>
            <a:ext cx="2141625" cy="1077218"/>
          </a:xfrm>
          <a:prstGeom prst="rect">
            <a:avLst/>
          </a:prstGeom>
          <a:solidFill>
            <a:schemeClr val="accent5">
              <a:lumMod val="40000"/>
              <a:lumOff val="60000"/>
            </a:schemeClr>
          </a:solidFill>
        </p:spPr>
        <p:txBody>
          <a:bodyPr wrap="square" rtlCol="0">
            <a:spAutoFit/>
          </a:bodyPr>
          <a:lstStyle/>
          <a:p>
            <a:pPr algn="ctr"/>
            <a:r>
              <a:rPr lang="vi-VN" sz="1600" dirty="0"/>
              <a:t>Thủy ba hình nấm trên bệ tượng Phật Adiđà</a:t>
            </a:r>
            <a:endParaRPr lang="en-US" sz="1600" dirty="0"/>
          </a:p>
          <a:p>
            <a:pPr algn="ctr"/>
            <a:r>
              <a:rPr lang="vi-VN" sz="1600" dirty="0"/>
              <a:t>chùa Phật Tích</a:t>
            </a:r>
            <a:endParaRPr lang="en-US" sz="1600"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800" y="1239117"/>
            <a:ext cx="4555290" cy="4555290"/>
          </a:xfrm>
          <a:prstGeom prst="rect">
            <a:avLst/>
          </a:prstGeom>
        </p:spPr>
      </p:pic>
    </p:spTree>
    <p:extLst>
      <p:ext uri="{BB962C8B-B14F-4D97-AF65-F5344CB8AC3E}">
        <p14:creationId xmlns:p14="http://schemas.microsoft.com/office/powerpoint/2010/main" val="39310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67" y="0"/>
            <a:ext cx="12192000" cy="6709544"/>
          </a:xfrm>
          <a:prstGeom prst="rect">
            <a:avLst/>
          </a:prstGeom>
          <a:solidFill>
            <a:srgbClr val="FFC000"/>
          </a:solidFill>
        </p:spPr>
      </p:pic>
      <p:sp>
        <p:nvSpPr>
          <p:cNvPr id="6" name="Rectangle 5"/>
          <p:cNvSpPr/>
          <p:nvPr/>
        </p:nvSpPr>
        <p:spPr>
          <a:xfrm>
            <a:off x="2437159" y="1960907"/>
            <a:ext cx="8455069" cy="978729"/>
          </a:xfrm>
          <a:prstGeom prst="rect">
            <a:avLst/>
          </a:prstGeom>
        </p:spPr>
        <p:txBody>
          <a:bodyPr wrap="square">
            <a:spAutoFit/>
          </a:bodyPr>
          <a:lstStyle/>
          <a:p>
            <a:pPr marL="609585" lvl="0" indent="-457189">
              <a:lnSpc>
                <a:spcPct val="90000"/>
              </a:lnSpc>
              <a:buClr>
                <a:srgbClr val="5A3015"/>
              </a:buClr>
              <a:buSzPts val="1800"/>
              <a:buFont typeface="Lora"/>
              <a:buChar char="●"/>
            </a:pPr>
            <a:r>
              <a:rPr lang="vi-VN" sz="3200" dirty="0">
                <a:solidFill>
                  <a:srgbClr val="0033CC"/>
                </a:solidFill>
                <a:latin typeface="Times New Roman" panose="02020603050405020304" pitchFamily="18" charset="0"/>
              </a:rPr>
              <a:t>Họa tiết trang trí thường được sử dụng là họa tiết sóng nước, hình phượng, hình rồng, lá đề.</a:t>
            </a:r>
          </a:p>
        </p:txBody>
      </p:sp>
      <p:sp>
        <p:nvSpPr>
          <p:cNvPr id="7" name="Rectangle 6"/>
          <p:cNvSpPr/>
          <p:nvPr/>
        </p:nvSpPr>
        <p:spPr>
          <a:xfrm>
            <a:off x="2437159" y="3086687"/>
            <a:ext cx="8455069" cy="978729"/>
          </a:xfrm>
          <a:prstGeom prst="rect">
            <a:avLst/>
          </a:prstGeom>
        </p:spPr>
        <p:txBody>
          <a:bodyPr wrap="square">
            <a:spAutoFit/>
          </a:bodyPr>
          <a:lstStyle/>
          <a:p>
            <a:pPr marL="609585" lvl="0" indent="-457189">
              <a:lnSpc>
                <a:spcPct val="90000"/>
              </a:lnSpc>
              <a:buClr>
                <a:srgbClr val="5A3015"/>
              </a:buClr>
              <a:buSzPts val="1800"/>
              <a:buFont typeface="Lora"/>
              <a:buChar char="●"/>
            </a:pPr>
            <a:r>
              <a:rPr lang="vi-VN" sz="3200" dirty="0">
                <a:solidFill>
                  <a:srgbClr val="0033CC"/>
                </a:solidFill>
                <a:latin typeface="Times New Roman" panose="02020603050405020304" pitchFamily="18" charset="0"/>
              </a:rPr>
              <a:t>Họa tiết được sắp xếp nối tiếp nhau theo nguyên lí lặp lại.</a:t>
            </a:r>
          </a:p>
        </p:txBody>
      </p:sp>
      <p:sp>
        <p:nvSpPr>
          <p:cNvPr id="10" name="Rectangle 9"/>
          <p:cNvSpPr/>
          <p:nvPr/>
        </p:nvSpPr>
        <p:spPr>
          <a:xfrm>
            <a:off x="2437159" y="4214511"/>
            <a:ext cx="4227535" cy="978729"/>
          </a:xfrm>
          <a:prstGeom prst="rect">
            <a:avLst/>
          </a:prstGeom>
        </p:spPr>
        <p:txBody>
          <a:bodyPr wrap="square">
            <a:spAutoFit/>
          </a:bodyPr>
          <a:lstStyle/>
          <a:p>
            <a:pPr marL="609585" lvl="0" indent="-457189">
              <a:lnSpc>
                <a:spcPct val="90000"/>
              </a:lnSpc>
              <a:buClr>
                <a:srgbClr val="5A3015"/>
              </a:buClr>
              <a:buSzPts val="1800"/>
              <a:buFont typeface="Lora"/>
              <a:buChar char="●"/>
            </a:pPr>
            <a:r>
              <a:rPr lang="vi-VN" sz="3200" dirty="0">
                <a:solidFill>
                  <a:srgbClr val="0033CC"/>
                </a:solidFill>
                <a:latin typeface="Times New Roman" panose="02020603050405020304" pitchFamily="18" charset="0"/>
              </a:rPr>
              <a:t>Chất liệu: đá, gỗ</a:t>
            </a:r>
            <a:r>
              <a:rPr lang="en-US" sz="3200" dirty="0">
                <a:solidFill>
                  <a:srgbClr val="0033CC"/>
                </a:solidFill>
                <a:latin typeface="Times New Roman" panose="02020603050405020304" pitchFamily="18" charset="0"/>
              </a:rPr>
              <a:t>, </a:t>
            </a:r>
            <a:r>
              <a:rPr lang="en-US" sz="3200" dirty="0" err="1">
                <a:solidFill>
                  <a:srgbClr val="0033CC"/>
                </a:solidFill>
                <a:latin typeface="Times New Roman" panose="02020603050405020304" pitchFamily="18" charset="0"/>
              </a:rPr>
              <a:t>đất</a:t>
            </a:r>
            <a:r>
              <a:rPr lang="en-US" sz="3200" dirty="0">
                <a:solidFill>
                  <a:srgbClr val="0033CC"/>
                </a:solidFill>
                <a:latin typeface="Times New Roman" panose="02020603050405020304" pitchFamily="18" charset="0"/>
              </a:rPr>
              <a:t> </a:t>
            </a:r>
            <a:r>
              <a:rPr lang="en-US" sz="3200" dirty="0" err="1">
                <a:solidFill>
                  <a:srgbClr val="0033CC"/>
                </a:solidFill>
                <a:latin typeface="Times New Roman" panose="02020603050405020304" pitchFamily="18" charset="0"/>
              </a:rPr>
              <a:t>nung</a:t>
            </a:r>
            <a:r>
              <a:rPr lang="en-US" sz="3200">
                <a:solidFill>
                  <a:srgbClr val="0033CC"/>
                </a:solidFill>
                <a:latin typeface="Times New Roman" panose="02020603050405020304" pitchFamily="18" charset="0"/>
              </a:rPr>
              <a:t>.</a:t>
            </a:r>
            <a:endParaRPr lang="vi-VN" sz="3200" dirty="0">
              <a:solidFill>
                <a:srgbClr val="0033CC"/>
              </a:solidFill>
              <a:latin typeface="Times New Roman" panose="02020603050405020304" pitchFamily="18" charset="0"/>
            </a:endParaRPr>
          </a:p>
        </p:txBody>
      </p:sp>
      <p:sp>
        <p:nvSpPr>
          <p:cNvPr id="12" name="Rectangle 11"/>
          <p:cNvSpPr/>
          <p:nvPr/>
        </p:nvSpPr>
        <p:spPr>
          <a:xfrm>
            <a:off x="2437159" y="5046189"/>
            <a:ext cx="6377161" cy="535531"/>
          </a:xfrm>
          <a:prstGeom prst="rect">
            <a:avLst/>
          </a:prstGeom>
        </p:spPr>
        <p:txBody>
          <a:bodyPr wrap="square">
            <a:spAutoFit/>
          </a:bodyPr>
          <a:lstStyle/>
          <a:p>
            <a:pPr marL="609585" lvl="0" indent="-457189">
              <a:lnSpc>
                <a:spcPct val="90000"/>
              </a:lnSpc>
              <a:buClr>
                <a:srgbClr val="5A3015"/>
              </a:buClr>
              <a:buSzPts val="1800"/>
              <a:buFont typeface="Lora"/>
              <a:buChar char="●"/>
            </a:pPr>
            <a:r>
              <a:rPr lang="vi-VN" sz="3200" dirty="0">
                <a:solidFill>
                  <a:srgbClr val="0033CC"/>
                </a:solidFill>
                <a:latin typeface="Times New Roman" panose="02020603050405020304" pitchFamily="18" charset="0"/>
              </a:rPr>
              <a:t>Hình thức thể hiện: điêu khắc.</a:t>
            </a:r>
          </a:p>
        </p:txBody>
      </p:sp>
    </p:spTree>
    <p:extLst>
      <p:ext uri="{BB962C8B-B14F-4D97-AF65-F5344CB8AC3E}">
        <p14:creationId xmlns:p14="http://schemas.microsoft.com/office/powerpoint/2010/main" val="6593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p:cNvSpPr>
            <a:spLocks noGrp="1"/>
          </p:cNvSpPr>
          <p:nvPr>
            <p:ph type="body" idx="1"/>
          </p:nvPr>
        </p:nvSpPr>
        <p:spPr>
          <a:xfrm>
            <a:off x="2213812" y="2077452"/>
            <a:ext cx="9336504" cy="3168316"/>
          </a:xfrm>
          <a:solidFill>
            <a:srgbClr val="FFFF99"/>
          </a:solidFill>
        </p:spPr>
        <p:txBody>
          <a:bodyPr/>
          <a:lstStyle/>
          <a:p>
            <a:pPr marL="152396" indent="0">
              <a:buNone/>
            </a:pP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Quan sát mình minh họa và trình bày các bước vẽ trang trí đường diềm</a:t>
            </a:r>
          </a:p>
          <a:p>
            <a:pPr marL="152396" indent="0">
              <a:buNone/>
            </a:pPr>
            <a:r>
              <a:rPr lang="en-US" sz="4000" dirty="0">
                <a:latin typeface="Times New Roman" panose="02020603050405020304" pitchFamily="18" charset="0"/>
                <a:cs typeface="Times New Roman" panose="02020603050405020304" pitchFamily="18" charset="0"/>
              </a:rPr>
              <a:t>+ Nguyên lí sử dụng trang trí đường diềm</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45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68"/>
            <a:ext cx="12192000" cy="670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067" y="2322359"/>
            <a:ext cx="4563982" cy="117590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906" y="4078970"/>
            <a:ext cx="4395536" cy="1219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9009" y="4078970"/>
            <a:ext cx="4325671" cy="12871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449" y="2322359"/>
            <a:ext cx="4245231" cy="117590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097191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050033" cy="191749"/>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2" y="95874"/>
            <a:ext cx="12192000" cy="670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156" y="1490181"/>
            <a:ext cx="4124310" cy="103358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0155" y="2646028"/>
            <a:ext cx="4124311" cy="1075177"/>
          </a:xfrm>
          <a:prstGeom prst="rect">
            <a:avLst/>
          </a:prstGeom>
          <a:ln>
            <a:noFill/>
          </a:ln>
          <a:effectLst>
            <a:outerShdw blurRad="292100" dist="139700" dir="2700000" algn="tl" rotWithShape="0">
              <a:srgbClr val="333333">
                <a:alpha val="65000"/>
              </a:srgbClr>
            </a:outerShdw>
          </a:effectLst>
        </p:spPr>
      </p:pic>
      <p:grpSp>
        <p:nvGrpSpPr>
          <p:cNvPr id="20" name="Group 19"/>
          <p:cNvGrpSpPr/>
          <p:nvPr/>
        </p:nvGrpSpPr>
        <p:grpSpPr>
          <a:xfrm>
            <a:off x="1291115" y="2623243"/>
            <a:ext cx="6359040" cy="906690"/>
            <a:chOff x="1117874" y="2921916"/>
            <a:chExt cx="3821562" cy="944765"/>
          </a:xfrm>
          <a:scene3d>
            <a:camera prst="orthographicFront">
              <a:rot lat="0" lon="0" rev="0"/>
            </a:camera>
            <a:lightRig rig="glow" dir="t">
              <a:rot lat="0" lon="0" rev="4800000"/>
            </a:lightRig>
          </a:scene3d>
        </p:grpSpPr>
        <p:sp>
          <p:nvSpPr>
            <p:cNvPr id="12" name="Pentagon 11"/>
            <p:cNvSpPr/>
            <p:nvPr/>
          </p:nvSpPr>
          <p:spPr>
            <a:xfrm>
              <a:off x="1522468" y="2948950"/>
              <a:ext cx="3416968" cy="917731"/>
            </a:xfrm>
            <a:prstGeom prst="homePlate">
              <a:avLst/>
            </a:prstGeom>
            <a:solidFill>
              <a:schemeClr val="bg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       </a:t>
              </a:r>
              <a:r>
                <a:rPr lang="vi-VN" sz="2400" b="1" dirty="0">
                  <a:solidFill>
                    <a:srgbClr val="0033CC"/>
                  </a:solidFill>
                  <a:latin typeface="+mj-lt"/>
                </a:rPr>
                <a:t>Vẽ họa tiết vào các mảng</a:t>
              </a:r>
              <a:endParaRPr lang="en-US" sz="2400" b="1" dirty="0">
                <a:solidFill>
                  <a:srgbClr val="0033CC"/>
                </a:solidFill>
                <a:latin typeface="+mj-lt"/>
              </a:endParaRPr>
            </a:p>
          </p:txBody>
        </p:sp>
        <p:sp>
          <p:nvSpPr>
            <p:cNvPr id="13" name="Flowchart: Stored Data 12"/>
            <p:cNvSpPr/>
            <p:nvPr/>
          </p:nvSpPr>
          <p:spPr>
            <a:xfrm>
              <a:off x="1117874" y="2921916"/>
              <a:ext cx="823222" cy="944765"/>
            </a:xfrm>
            <a:prstGeom prst="flowChartOnlineStorage">
              <a:avLst/>
            </a:prstGeom>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bg1"/>
                  </a:solidFill>
                </a:rPr>
                <a:t>B2</a:t>
              </a:r>
              <a:endParaRPr lang="en-US" dirty="0">
                <a:solidFill>
                  <a:schemeClr val="bg1"/>
                </a:solidFill>
              </a:endParaRPr>
            </a:p>
          </p:txBody>
        </p:sp>
      </p:grpSp>
      <p:grpSp>
        <p:nvGrpSpPr>
          <p:cNvPr id="19" name="Group 18"/>
          <p:cNvGrpSpPr/>
          <p:nvPr/>
        </p:nvGrpSpPr>
        <p:grpSpPr>
          <a:xfrm>
            <a:off x="1277655" y="5080468"/>
            <a:ext cx="6363196" cy="1019940"/>
            <a:chOff x="1128131" y="4255846"/>
            <a:chExt cx="4118111" cy="1032383"/>
          </a:xfrm>
          <a:scene3d>
            <a:camera prst="orthographicFront">
              <a:rot lat="0" lon="0" rev="0"/>
            </a:camera>
            <a:lightRig rig="glow" dir="t">
              <a:rot lat="0" lon="0" rev="4800000"/>
            </a:lightRig>
          </a:scene3d>
        </p:grpSpPr>
        <p:sp>
          <p:nvSpPr>
            <p:cNvPr id="14" name="Pentagon 13"/>
            <p:cNvSpPr/>
            <p:nvPr/>
          </p:nvSpPr>
          <p:spPr>
            <a:xfrm>
              <a:off x="1829274" y="4255846"/>
              <a:ext cx="3416968" cy="964673"/>
            </a:xfrm>
            <a:prstGeom prst="homePlate">
              <a:avLst/>
            </a:prstGeom>
            <a:solidFill>
              <a:schemeClr val="bg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t>     </a:t>
              </a:r>
              <a:r>
                <a:rPr lang="vi-VN" sz="2400" b="1" dirty="0">
                  <a:solidFill>
                    <a:srgbClr val="0070C0"/>
                  </a:solidFill>
                  <a:latin typeface="+mj-lt"/>
                </a:rPr>
                <a:t>Vẽ mầu hoàn thiện</a:t>
              </a:r>
              <a:endParaRPr lang="en-US" sz="2400" b="1" dirty="0">
                <a:solidFill>
                  <a:srgbClr val="0070C0"/>
                </a:solidFill>
                <a:latin typeface="+mj-lt"/>
              </a:endParaRPr>
            </a:p>
          </p:txBody>
        </p:sp>
        <p:sp>
          <p:nvSpPr>
            <p:cNvPr id="15" name="Flowchart: Stored Data 14"/>
            <p:cNvSpPr/>
            <p:nvPr/>
          </p:nvSpPr>
          <p:spPr>
            <a:xfrm>
              <a:off x="1128131" y="4323555"/>
              <a:ext cx="852784" cy="964674"/>
            </a:xfrm>
            <a:prstGeom prst="flowChartOnlineStorage">
              <a:avLst/>
            </a:prstGeom>
            <a:solidFill>
              <a:srgbClr val="0070C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bg1"/>
                  </a:solidFill>
                </a:rPr>
                <a:t>B</a:t>
              </a:r>
              <a:r>
                <a:rPr lang="en-US" dirty="0">
                  <a:solidFill>
                    <a:schemeClr val="bg1"/>
                  </a:solidFill>
                </a:rPr>
                <a:t>4</a:t>
              </a:r>
            </a:p>
          </p:txBody>
        </p:sp>
      </p:grpSp>
      <p:grpSp>
        <p:nvGrpSpPr>
          <p:cNvPr id="5" name="Group 4"/>
          <p:cNvGrpSpPr/>
          <p:nvPr/>
        </p:nvGrpSpPr>
        <p:grpSpPr>
          <a:xfrm>
            <a:off x="1277655" y="1522098"/>
            <a:ext cx="6372500" cy="848233"/>
            <a:chOff x="1085894" y="1622951"/>
            <a:chExt cx="4461035" cy="942853"/>
          </a:xfrm>
          <a:scene3d>
            <a:camera prst="orthographicFront">
              <a:rot lat="0" lon="0" rev="0"/>
            </a:camera>
            <a:lightRig rig="glow" dir="t">
              <a:rot lat="0" lon="0" rev="4800000"/>
            </a:lightRig>
          </a:scene3d>
        </p:grpSpPr>
        <p:sp>
          <p:nvSpPr>
            <p:cNvPr id="17" name="Pentagon 16"/>
            <p:cNvSpPr/>
            <p:nvPr/>
          </p:nvSpPr>
          <p:spPr>
            <a:xfrm>
              <a:off x="1769013" y="1622951"/>
              <a:ext cx="3777916" cy="917733"/>
            </a:xfrm>
            <a:prstGeom prst="homePlate">
              <a:avLst/>
            </a:prstGeom>
            <a:solidFill>
              <a:schemeClr val="bg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mj-lt"/>
                </a:rPr>
                <a:t>Kẻ hai đường thẳng song song, sử dụng nguyên lý nhắc lại vẽ phác hình</a:t>
              </a:r>
              <a:endParaRPr lang="en-US" sz="2400" b="1" dirty="0">
                <a:solidFill>
                  <a:srgbClr val="FF0000"/>
                </a:solidFill>
                <a:latin typeface="+mj-lt"/>
              </a:endParaRPr>
            </a:p>
          </p:txBody>
        </p:sp>
        <p:sp>
          <p:nvSpPr>
            <p:cNvPr id="18" name="Flowchart: Stored Data 17"/>
            <p:cNvSpPr/>
            <p:nvPr/>
          </p:nvSpPr>
          <p:spPr>
            <a:xfrm>
              <a:off x="1085894" y="1645637"/>
              <a:ext cx="823222" cy="920167"/>
            </a:xfrm>
            <a:prstGeom prst="flowChartOnlineStorage">
              <a:avLst/>
            </a:prstGeom>
            <a:solidFill>
              <a:srgbClr val="CC000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bg1"/>
                  </a:solidFill>
                </a:rPr>
                <a:t>B1</a:t>
              </a:r>
              <a:endParaRPr lang="en-US" dirty="0">
                <a:solidFill>
                  <a:schemeClr val="bg1"/>
                </a:solidFill>
              </a:endParaRPr>
            </a:p>
          </p:txBody>
        </p:sp>
      </p:grpSp>
      <p:grpSp>
        <p:nvGrpSpPr>
          <p:cNvPr id="21" name="Group 20"/>
          <p:cNvGrpSpPr/>
          <p:nvPr/>
        </p:nvGrpSpPr>
        <p:grpSpPr>
          <a:xfrm>
            <a:off x="1315518" y="3843124"/>
            <a:ext cx="6334638" cy="991016"/>
            <a:chOff x="1279516" y="4084524"/>
            <a:chExt cx="3889341" cy="920167"/>
          </a:xfrm>
          <a:scene3d>
            <a:camera prst="orthographicFront">
              <a:rot lat="0" lon="0" rev="0"/>
            </a:camera>
            <a:lightRig rig="glow" dir="t">
              <a:rot lat="0" lon="0" rev="4800000"/>
            </a:lightRig>
          </a:scene3d>
        </p:grpSpPr>
        <p:sp>
          <p:nvSpPr>
            <p:cNvPr id="22" name="Pentagon 21"/>
            <p:cNvSpPr/>
            <p:nvPr/>
          </p:nvSpPr>
          <p:spPr>
            <a:xfrm>
              <a:off x="1756166" y="4084524"/>
              <a:ext cx="3412691" cy="917732"/>
            </a:xfrm>
            <a:prstGeom prst="homePlate">
              <a:avLst/>
            </a:prstGeom>
            <a:solidFill>
              <a:schemeClr val="bg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7030A0"/>
                  </a:solidFill>
                  <a:latin typeface="Times New Roman" panose="02020603050405020304" pitchFamily="18" charset="0"/>
                  <a:cs typeface="Times New Roman" panose="02020603050405020304" pitchFamily="18" charset="0"/>
                </a:rPr>
                <a:t>Ve</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thêm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các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họa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tiết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đê</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tạo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sư</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kết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giữa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các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hình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trong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đường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diềm</a:t>
              </a:r>
              <a:endParaRPr lang="en-US" sz="2400" b="1" dirty="0">
                <a:solidFill>
                  <a:srgbClr val="7030A0"/>
                </a:solidFill>
                <a:latin typeface="+mj-lt"/>
              </a:endParaRPr>
            </a:p>
          </p:txBody>
        </p:sp>
        <p:sp>
          <p:nvSpPr>
            <p:cNvPr id="23" name="Flowchart: Stored Data 22"/>
            <p:cNvSpPr/>
            <p:nvPr/>
          </p:nvSpPr>
          <p:spPr>
            <a:xfrm>
              <a:off x="1279516" y="4084524"/>
              <a:ext cx="677621" cy="920167"/>
            </a:xfrm>
            <a:prstGeom prst="flowChartOnlineStorage">
              <a:avLst/>
            </a:prstGeom>
            <a:solidFill>
              <a:srgbClr val="7030A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bg1"/>
                  </a:solidFill>
                </a:rPr>
                <a:t>B3</a:t>
              </a:r>
              <a:endParaRPr lang="en-US" dirty="0">
                <a:solidFill>
                  <a:schemeClr val="bg1"/>
                </a:solidFill>
              </a:endParaRPr>
            </a:p>
          </p:txBody>
        </p:sp>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0155" y="3753122"/>
            <a:ext cx="4124311" cy="125833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0851" y="5027411"/>
            <a:ext cx="4133615" cy="11558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5267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57" y="-246985"/>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797" y="3612361"/>
            <a:ext cx="1634759" cy="173542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929" y="1295065"/>
            <a:ext cx="3159666" cy="234478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2918" y="3652495"/>
            <a:ext cx="1728232" cy="16551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8127" y="3671876"/>
            <a:ext cx="1904835" cy="16163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Cloud Callout 7"/>
          <p:cNvSpPr/>
          <p:nvPr/>
        </p:nvSpPr>
        <p:spPr>
          <a:xfrm flipH="1">
            <a:off x="1277653" y="1207488"/>
            <a:ext cx="3846766" cy="2205789"/>
          </a:xfrm>
          <a:prstGeom prst="cloudCallou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Lựa chọn họa tiết thời Lý để sử dụng cho bài vẽ</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1423" y="927608"/>
            <a:ext cx="3358649" cy="3432983"/>
          </a:xfrm>
          <a:prstGeom prst="rect">
            <a:avLst/>
          </a:prstGeom>
        </p:spPr>
      </p:pic>
      <p:sp>
        <p:nvSpPr>
          <p:cNvPr id="14" name="TextBox 13"/>
          <p:cNvSpPr txBox="1"/>
          <p:nvPr/>
        </p:nvSpPr>
        <p:spPr>
          <a:xfrm>
            <a:off x="6101782" y="5661507"/>
            <a:ext cx="2181726" cy="369332"/>
          </a:xfrm>
          <a:prstGeom prst="rect">
            <a:avLst/>
          </a:prstGeom>
          <a:solidFill>
            <a:srgbClr val="FFC000"/>
          </a:solidFill>
        </p:spPr>
        <p:txBody>
          <a:bodyPr wrap="square" rtlCol="0">
            <a:spAutoFit/>
          </a:bodyPr>
          <a:lstStyle/>
          <a:p>
            <a:pPr algn="ctr"/>
            <a:r>
              <a:rPr lang="en-US" dirty="0"/>
              <a:t>HÌNH THAM KHẢO</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5581" y="3413277"/>
            <a:ext cx="1765993" cy="2161087"/>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9116" y="1390324"/>
            <a:ext cx="1304948" cy="1665697"/>
          </a:xfrm>
          <a:prstGeom prst="rect">
            <a:avLst/>
          </a:prstGeom>
        </p:spPr>
      </p:pic>
    </p:spTree>
    <p:extLst>
      <p:ext uri="{BB962C8B-B14F-4D97-AF65-F5344CB8AC3E}">
        <p14:creationId xmlns:p14="http://schemas.microsoft.com/office/powerpoint/2010/main" val="1876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0212"/>
            <a:ext cx="12192000" cy="6938211"/>
          </a:xfrm>
          <a:prstGeom prst="rect">
            <a:avLst/>
          </a:prstGeom>
        </p:spPr>
      </p:pic>
      <p:sp>
        <p:nvSpPr>
          <p:cNvPr id="3" name="Title 2"/>
          <p:cNvSpPr>
            <a:spLocks noGrp="1"/>
          </p:cNvSpPr>
          <p:nvPr>
            <p:ph type="title"/>
          </p:nvPr>
        </p:nvSpPr>
        <p:spPr>
          <a:xfrm>
            <a:off x="361206" y="5404705"/>
            <a:ext cx="8588518" cy="1245694"/>
          </a:xfrm>
        </p:spPr>
        <p:txBody>
          <a:bodyPr/>
          <a:lstStyle/>
          <a:p>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Nguyên lí sử dụng trang trí đường diềm</a:t>
            </a:r>
          </a:p>
        </p:txBody>
      </p:sp>
      <p:grpSp>
        <p:nvGrpSpPr>
          <p:cNvPr id="2" name="Group 1"/>
          <p:cNvGrpSpPr/>
          <p:nvPr/>
        </p:nvGrpSpPr>
        <p:grpSpPr>
          <a:xfrm>
            <a:off x="2312992" y="4859364"/>
            <a:ext cx="3694496" cy="913065"/>
            <a:chOff x="986589" y="4987096"/>
            <a:chExt cx="4134167" cy="1038364"/>
          </a:xfrm>
        </p:grpSpPr>
        <p:sp>
          <p:nvSpPr>
            <p:cNvPr id="21" name="Rectangle 20"/>
            <p:cNvSpPr/>
            <p:nvPr/>
          </p:nvSpPr>
          <p:spPr>
            <a:xfrm>
              <a:off x="996931" y="4987096"/>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589" y="5037222"/>
              <a:ext cx="4134167" cy="929564"/>
            </a:xfrm>
            <a:prstGeom prst="rect">
              <a:avLst/>
            </a:prstGeom>
          </p:spPr>
        </p:pic>
      </p:grpSp>
      <p:grpSp>
        <p:nvGrpSpPr>
          <p:cNvPr id="25" name="Group 24"/>
          <p:cNvGrpSpPr/>
          <p:nvPr/>
        </p:nvGrpSpPr>
        <p:grpSpPr>
          <a:xfrm>
            <a:off x="6905851" y="1570925"/>
            <a:ext cx="3699592" cy="913065"/>
            <a:chOff x="6248456" y="1027596"/>
            <a:chExt cx="4139870" cy="1038364"/>
          </a:xfrm>
        </p:grpSpPr>
        <p:sp>
          <p:nvSpPr>
            <p:cNvPr id="19" name="Rectangle 18"/>
            <p:cNvSpPr/>
            <p:nvPr/>
          </p:nvSpPr>
          <p:spPr>
            <a:xfrm>
              <a:off x="6264501" y="1027596"/>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56" y="1108280"/>
              <a:ext cx="4123824" cy="885104"/>
            </a:xfrm>
            <a:prstGeom prst="rect">
              <a:avLst/>
            </a:prstGeom>
          </p:spPr>
        </p:pic>
      </p:grpSp>
      <p:grpSp>
        <p:nvGrpSpPr>
          <p:cNvPr id="23" name="Group 22"/>
          <p:cNvGrpSpPr/>
          <p:nvPr/>
        </p:nvGrpSpPr>
        <p:grpSpPr>
          <a:xfrm>
            <a:off x="6867770" y="3799239"/>
            <a:ext cx="3721145" cy="913064"/>
            <a:chOff x="6240379" y="3761495"/>
            <a:chExt cx="4163988" cy="1038364"/>
          </a:xfrm>
        </p:grpSpPr>
        <p:sp>
          <p:nvSpPr>
            <p:cNvPr id="18" name="Rectangle 17"/>
            <p:cNvSpPr/>
            <p:nvPr/>
          </p:nvSpPr>
          <p:spPr>
            <a:xfrm>
              <a:off x="6248504" y="3761495"/>
              <a:ext cx="4139853"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0379" y="3806046"/>
              <a:ext cx="4163988" cy="932991"/>
            </a:xfrm>
            <a:prstGeom prst="rect">
              <a:avLst/>
            </a:prstGeom>
            <a:solidFill>
              <a:schemeClr val="accent1">
                <a:lumMod val="60000"/>
                <a:lumOff val="40000"/>
              </a:schemeClr>
            </a:solidFill>
          </p:spPr>
        </p:pic>
      </p:grpSp>
      <p:grpSp>
        <p:nvGrpSpPr>
          <p:cNvPr id="27" name="Group 26"/>
          <p:cNvGrpSpPr/>
          <p:nvPr/>
        </p:nvGrpSpPr>
        <p:grpSpPr>
          <a:xfrm>
            <a:off x="2312992" y="2681810"/>
            <a:ext cx="3694495" cy="913065"/>
            <a:chOff x="906436" y="2548589"/>
            <a:chExt cx="4123826" cy="1038364"/>
          </a:xfrm>
        </p:grpSpPr>
        <p:sp>
          <p:nvSpPr>
            <p:cNvPr id="16" name="Rectangle 15"/>
            <p:cNvSpPr/>
            <p:nvPr/>
          </p:nvSpPr>
          <p:spPr>
            <a:xfrm>
              <a:off x="906436" y="2548589"/>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436" y="2602198"/>
              <a:ext cx="4123826" cy="930150"/>
            </a:xfrm>
            <a:prstGeom prst="rect">
              <a:avLst/>
            </a:prstGeom>
          </p:spPr>
        </p:pic>
      </p:grpSp>
      <p:grpSp>
        <p:nvGrpSpPr>
          <p:cNvPr id="26" name="Group 25"/>
          <p:cNvGrpSpPr/>
          <p:nvPr/>
        </p:nvGrpSpPr>
        <p:grpSpPr>
          <a:xfrm>
            <a:off x="2315047" y="3783615"/>
            <a:ext cx="3692441" cy="913065"/>
            <a:chOff x="973101" y="3625294"/>
            <a:chExt cx="4168394" cy="1038364"/>
          </a:xfrm>
        </p:grpSpPr>
        <p:sp>
          <p:nvSpPr>
            <p:cNvPr id="17" name="Rectangle 16"/>
            <p:cNvSpPr/>
            <p:nvPr/>
          </p:nvSpPr>
          <p:spPr>
            <a:xfrm>
              <a:off x="996931" y="3625294"/>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101" y="3687920"/>
              <a:ext cx="4168394" cy="917868"/>
            </a:xfrm>
            <a:prstGeom prst="rect">
              <a:avLst/>
            </a:prstGeom>
          </p:spPr>
        </p:pic>
      </p:grpSp>
      <p:grpSp>
        <p:nvGrpSpPr>
          <p:cNvPr id="24" name="Group 23"/>
          <p:cNvGrpSpPr/>
          <p:nvPr/>
        </p:nvGrpSpPr>
        <p:grpSpPr>
          <a:xfrm>
            <a:off x="6920190" y="2727538"/>
            <a:ext cx="3685253" cy="913065"/>
            <a:chOff x="6264501" y="2366758"/>
            <a:chExt cx="4123825" cy="1038364"/>
          </a:xfrm>
        </p:grpSpPr>
        <p:sp>
          <p:nvSpPr>
            <p:cNvPr id="8" name="Rectangle 7"/>
            <p:cNvSpPr/>
            <p:nvPr/>
          </p:nvSpPr>
          <p:spPr>
            <a:xfrm>
              <a:off x="6264501" y="2366758"/>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4501" y="2430845"/>
              <a:ext cx="4123824" cy="905668"/>
            </a:xfrm>
            <a:prstGeom prst="rect">
              <a:avLst/>
            </a:prstGeom>
          </p:spPr>
        </p:pic>
      </p:grpSp>
      <p:grpSp>
        <p:nvGrpSpPr>
          <p:cNvPr id="29" name="Group 28"/>
          <p:cNvGrpSpPr/>
          <p:nvPr/>
        </p:nvGrpSpPr>
        <p:grpSpPr>
          <a:xfrm>
            <a:off x="2324574" y="1564240"/>
            <a:ext cx="3671329" cy="913065"/>
            <a:chOff x="906436" y="1230258"/>
            <a:chExt cx="4147654" cy="1038364"/>
          </a:xfrm>
        </p:grpSpPr>
        <p:sp>
          <p:nvSpPr>
            <p:cNvPr id="15" name="Rectangle 14"/>
            <p:cNvSpPr/>
            <p:nvPr/>
          </p:nvSpPr>
          <p:spPr>
            <a:xfrm>
              <a:off x="906437" y="1230258"/>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436" y="1296446"/>
              <a:ext cx="4147654" cy="904569"/>
            </a:xfrm>
            <a:prstGeom prst="rect">
              <a:avLst/>
            </a:prstGeom>
          </p:spPr>
        </p:pic>
      </p:grpSp>
      <p:grpSp>
        <p:nvGrpSpPr>
          <p:cNvPr id="31" name="Group 30"/>
          <p:cNvGrpSpPr/>
          <p:nvPr/>
        </p:nvGrpSpPr>
        <p:grpSpPr>
          <a:xfrm>
            <a:off x="6890567" y="4855605"/>
            <a:ext cx="3714875" cy="913065"/>
            <a:chOff x="6248457" y="5337601"/>
            <a:chExt cx="4123827" cy="1038364"/>
          </a:xfrm>
        </p:grpSpPr>
        <p:sp>
          <p:nvSpPr>
            <p:cNvPr id="20" name="Rectangle 19"/>
            <p:cNvSpPr/>
            <p:nvPr/>
          </p:nvSpPr>
          <p:spPr>
            <a:xfrm>
              <a:off x="6248457" y="5337601"/>
              <a:ext cx="4123825" cy="1038364"/>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8459" y="5396862"/>
              <a:ext cx="4123825" cy="933808"/>
            </a:xfrm>
            <a:prstGeom prst="rect">
              <a:avLst/>
            </a:prstGeom>
          </p:spPr>
        </p:pic>
      </p:grpSp>
    </p:spTree>
    <p:extLst>
      <p:ext uri="{BB962C8B-B14F-4D97-AF65-F5344CB8AC3E}">
        <p14:creationId xmlns:p14="http://schemas.microsoft.com/office/powerpoint/2010/main" val="1812287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874</TotalTime>
  <Words>1515</Words>
  <Application>Microsoft Office PowerPoint</Application>
  <PresentationFormat>Widescreen</PresentationFormat>
  <Paragraphs>76</Paragraphs>
  <Slides>29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-apple-system</vt:lpstr>
      <vt:lpstr>Arial</vt:lpstr>
      <vt:lpstr>Calibri</vt:lpstr>
      <vt:lpstr>Calibri Light</vt:lpstr>
      <vt:lpstr>Lora</vt:lpstr>
      <vt:lpstr>Times New Roman</vt:lpstr>
      <vt:lpstr>Tw Cen MT</vt:lpstr>
      <vt:lpstr>UTM Alberta Heavy</vt:lpstr>
      <vt:lpstr>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Nguyên lí sử dụng trang trí đường diềm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ĐƯỜNG DIỀM TRANG TRÍ  VỚI HỌA TIẾT THỜI LÝ (2 tiết</dc:title>
  <dc:creator>admin</dc:creator>
  <cp:lastModifiedBy>Nguyễn Thị Thanh Bình</cp:lastModifiedBy>
  <cp:revision>94</cp:revision>
  <dcterms:created xsi:type="dcterms:W3CDTF">2022-08-08T09:11:26Z</dcterms:created>
  <dcterms:modified xsi:type="dcterms:W3CDTF">2023-10-12T09:58:02Z</dcterms:modified>
</cp:coreProperties>
</file>